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handoutMasterIdLst>
    <p:handoutMasterId r:id="rId9"/>
  </p:handoutMasterIdLst>
  <p:sldIdLst>
    <p:sldId id="258" r:id="rId2"/>
    <p:sldId id="277" r:id="rId3"/>
    <p:sldId id="262" r:id="rId4"/>
    <p:sldId id="263" r:id="rId5"/>
    <p:sldId id="264" r:id="rId6"/>
    <p:sldId id="265" r:id="rId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4121" autoAdjust="0"/>
  </p:normalViewPr>
  <p:slideViewPr>
    <p:cSldViewPr>
      <p:cViewPr varScale="1">
        <p:scale>
          <a:sx n="58" d="100"/>
          <a:sy n="58" d="100"/>
        </p:scale>
        <p:origin x="1524"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01/07/2019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06D7123D-D547-4A6B-961C-92C914327936}" type="datetimeFigureOut">
              <a:rPr lang="en-GB" smtClean="0"/>
              <a:t>01/07/2019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EF1B1BB3-E097-4A23-A1D0-2A682C1DADCC}" type="slidenum">
              <a:rPr lang="en-GB" smtClean="0"/>
              <a:t>‹#›</a:t>
            </a:fld>
            <a:endParaRPr lang="en-GB"/>
          </a:p>
        </p:txBody>
      </p:sp>
    </p:spTree>
    <p:extLst>
      <p:ext uri="{BB962C8B-B14F-4D97-AF65-F5344CB8AC3E}">
        <p14:creationId xmlns:p14="http://schemas.microsoft.com/office/powerpoint/2010/main" val="3119095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42950" indent="-285750" eaLnBrk="0" hangingPunct="0">
              <a:spcBef>
                <a:spcPct val="30000"/>
              </a:spcBef>
              <a:defRPr sz="1200">
                <a:solidFill>
                  <a:schemeClr val="tx1"/>
                </a:solidFill>
                <a:latin typeface="Arial" charset="0"/>
                <a:ea typeface="ＭＳ Ｐゴシック" pitchFamily="34" charset="-128"/>
              </a:defRPr>
            </a:lvl2pPr>
            <a:lvl3pPr marL="1143000" indent="-228600" eaLnBrk="0" hangingPunct="0">
              <a:spcBef>
                <a:spcPct val="30000"/>
              </a:spcBef>
              <a:defRPr sz="1200">
                <a:solidFill>
                  <a:schemeClr val="tx1"/>
                </a:solidFill>
                <a:latin typeface="Arial" charset="0"/>
                <a:ea typeface="ＭＳ Ｐゴシック" pitchFamily="34" charset="-128"/>
              </a:defRPr>
            </a:lvl3pPr>
            <a:lvl4pPr marL="1600200" indent="-228600" eaLnBrk="0" hangingPunct="0">
              <a:spcBef>
                <a:spcPct val="30000"/>
              </a:spcBef>
              <a:defRPr sz="1200">
                <a:solidFill>
                  <a:schemeClr val="tx1"/>
                </a:solidFill>
                <a:latin typeface="Arial" charset="0"/>
                <a:ea typeface="ＭＳ Ｐゴシック" pitchFamily="34" charset="-128"/>
              </a:defRPr>
            </a:lvl4pPr>
            <a:lvl5pPr marL="2057400" indent="-228600" eaLnBrk="0" hangingPunct="0">
              <a:spcBef>
                <a:spcPct val="30000"/>
              </a:spcBef>
              <a:defRPr sz="1200">
                <a:solidFill>
                  <a:schemeClr val="tx1"/>
                </a:solidFill>
                <a:latin typeface="Arial" charset="0"/>
                <a:ea typeface="ＭＳ Ｐゴシック" pitchFamily="34"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pitchFamily="34"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pitchFamily="34"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pitchFamily="34"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6298B847-40C5-48C5-93F3-4430E974E71B}" type="slidenum">
              <a:rPr lang="en-GB" altLang="en-US" smtClean="0"/>
              <a:pPr>
                <a:spcBef>
                  <a:spcPct val="0"/>
                </a:spcBef>
                <a:defRPr/>
              </a:pPr>
              <a:t>1</a:t>
            </a:fld>
            <a:endParaRPr lang="en-GB" altLang="en-US" smtClean="0"/>
          </a:p>
        </p:txBody>
      </p:sp>
      <p:sp>
        <p:nvSpPr>
          <p:cNvPr id="19459" name="Rectangle 2"/>
          <p:cNvSpPr>
            <a:spLocks noGrp="1" noRot="1" noChangeAspect="1" noChangeArrowheads="1" noTextEdit="1"/>
          </p:cNvSpPr>
          <p:nvPr>
            <p:ph type="sldImg"/>
          </p:nvPr>
        </p:nvSpPr>
        <p:spPr>
          <a:xfrm>
            <a:off x="917575" y="744538"/>
            <a:ext cx="4962525" cy="3722687"/>
          </a:xfrm>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ea typeface="ＭＳ Ｐゴシック" pitchFamily="34" charset="-128"/>
              </a:rPr>
              <a:t>The team are very pleased</a:t>
            </a:r>
            <a:r>
              <a:rPr lang="en-GB" altLang="en-US" baseline="0" dirty="0" smtClean="0">
                <a:ea typeface="ＭＳ Ｐゴシック" pitchFamily="34" charset="-128"/>
              </a:rPr>
              <a:t> with the standard of the portfolios submitted.  This formative feedback is provided so you can make sure that you continue to develop level 5 skills and maintain and raise your marks for the next assignment.  These are general comments and may not all be relevant to your work but you need to take careful note of your individual feedback.  If you want to discuss your feedback please contact the marker to arrange a tutorial to consider how you can develop your work further. </a:t>
            </a:r>
            <a:endParaRPr lang="en-GB" altLang="en-US" dirty="0" smtClean="0">
              <a:ea typeface="ＭＳ Ｐゴシック" pitchFamily="34" charset="-128"/>
            </a:endParaRPr>
          </a:p>
        </p:txBody>
      </p:sp>
    </p:spTree>
    <p:extLst>
      <p:ext uri="{BB962C8B-B14F-4D97-AF65-F5344CB8AC3E}">
        <p14:creationId xmlns:p14="http://schemas.microsoft.com/office/powerpoint/2010/main" val="1571716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Oral referencing in the presentations were generally of an</a:t>
            </a:r>
            <a:r>
              <a:rPr lang="en-GB" baseline="0" dirty="0" smtClean="0"/>
              <a:t> excellent standard.  This raised the overall mark for many students by showing evidence to support points and statements.</a:t>
            </a:r>
          </a:p>
          <a:p>
            <a:r>
              <a:rPr lang="en-GB" baseline="0" dirty="0" smtClean="0"/>
              <a:t>It was good to see students using a range of academic sources to support the briefing paper and the oral presentation, particularly the resources found on Moodle and those discussed in lectures.  However, some need to develop this skill – try to avoid generic sources; you do need to show independent research skills.  More research will also give you more points to discuss, compare and contrast.  This will increase </a:t>
            </a:r>
            <a:r>
              <a:rPr lang="en-GB" b="1" baseline="0" dirty="0" smtClean="0"/>
              <a:t>synthesis - </a:t>
            </a:r>
            <a:r>
              <a:rPr lang="en-GB" b="0" baseline="0" dirty="0" smtClean="0"/>
              <a:t> having more than one source to support your points.  This also supports developing your critical evaluation skills – comparing and contrasting the views of different authors/theories/sources.  This is impossible to do if you only have one source.</a:t>
            </a:r>
          </a:p>
          <a:p>
            <a:r>
              <a:rPr lang="en-GB" b="0" baseline="0" dirty="0" smtClean="0"/>
              <a:t>A good number of reference lists were excellently presented; however, there are some formatting errors in a number of reference lists.  A small number need immediate attention in order to avoid repeating these errors in your next assignment. Please refer to your referencing handbook and if you are having difficulty then arrange a tutorial or contact the online support service available through Student Services. </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a:t>
            </a:fld>
            <a:endParaRPr lang="en-GB"/>
          </a:p>
        </p:txBody>
      </p:sp>
    </p:spTree>
    <p:extLst>
      <p:ext uri="{BB962C8B-B14F-4D97-AF65-F5344CB8AC3E}">
        <p14:creationId xmlns:p14="http://schemas.microsoft.com/office/powerpoint/2010/main" val="3652462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smtClean="0"/>
              <a:t>Most</a:t>
            </a:r>
            <a:r>
              <a:rPr lang="en-GB" b="0" baseline="0" dirty="0" smtClean="0"/>
              <a:t> of the briefing papers were attractively presented; excellent use of text boxes, bullet points and colour.  However, be careful with use of coloured backgrounds – some text was difficult to read because of colour combinations.  Some papers needed a title.</a:t>
            </a:r>
          </a:p>
          <a:p>
            <a:r>
              <a:rPr lang="en-GB" b="0" baseline="0" dirty="0" smtClean="0"/>
              <a:t>A sound understanding of the importance of reflective practice was demonstrated with clear links to quality services for children and families.  The content would be useful for Early Years practitioners, but you need to make sure that the content is all understandable to your target audience.  </a:t>
            </a:r>
          </a:p>
          <a:p>
            <a:r>
              <a:rPr lang="en-GB" b="0" baseline="0" dirty="0" smtClean="0"/>
              <a:t>The images/pictures used were generally attractive, relevant and added to the content of the paper.  Many were well referenced but there were some inconsistencies – look in your referencing handbook.</a:t>
            </a:r>
          </a:p>
          <a:p>
            <a:r>
              <a:rPr lang="en-GB" b="0" baseline="0" dirty="0" smtClean="0"/>
              <a:t>At times, students need to link the content of the briefing paper more clearly to reflective practice; you must use the information from your sources to meet the requirements of the assignment.  Create a discussion instead of listing what information you have found.</a:t>
            </a:r>
          </a:p>
          <a:p>
            <a:r>
              <a:rPr lang="en-GB" b="0" baseline="0" dirty="0" smtClean="0"/>
              <a:t>Careful spellchecking is needed before submitting the work.  This is a document targeted at EY practitioners so there should be no spelling/grammar errors.  Also make sure that your meaning is always clear – do some sentences need to be restructured?</a:t>
            </a:r>
          </a:p>
          <a:p>
            <a:r>
              <a:rPr lang="en-GB" b="0" baseline="0" dirty="0" smtClean="0"/>
              <a:t>Referencing of briefing papers was generally good but more consistency is needed at times – take note of the previous point about synthesis.</a:t>
            </a:r>
            <a:endParaRPr lang="en-GB" b="0" dirty="0"/>
          </a:p>
        </p:txBody>
      </p:sp>
      <p:sp>
        <p:nvSpPr>
          <p:cNvPr id="4" name="Slide Number Placeholder 3"/>
          <p:cNvSpPr>
            <a:spLocks noGrp="1"/>
          </p:cNvSpPr>
          <p:nvPr>
            <p:ph type="sldNum" sz="quarter" idx="10"/>
          </p:nvPr>
        </p:nvSpPr>
        <p:spPr/>
        <p:txBody>
          <a:bodyPr/>
          <a:lstStyle/>
          <a:p>
            <a:fld id="{EF1B1BB3-E097-4A23-A1D0-2A682C1DADCC}" type="slidenum">
              <a:rPr lang="en-GB" smtClean="0"/>
              <a:t>3</a:t>
            </a:fld>
            <a:endParaRPr lang="en-GB"/>
          </a:p>
        </p:txBody>
      </p:sp>
    </p:spTree>
    <p:extLst>
      <p:ext uri="{BB962C8B-B14F-4D97-AF65-F5344CB8AC3E}">
        <p14:creationId xmlns:p14="http://schemas.microsoft.com/office/powerpoint/2010/main" val="39158516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presentations were of a very high</a:t>
            </a:r>
            <a:r>
              <a:rPr lang="en-GB" baseline="0" dirty="0" smtClean="0"/>
              <a:t> standard; a number of students were awarded 20/20 for this element.  These students used the time fully, showed clear evidence of preparation and had structured the content effectively, moving from one point to the next logically.</a:t>
            </a:r>
          </a:p>
          <a:p>
            <a:r>
              <a:rPr lang="en-GB" baseline="0" dirty="0" smtClean="0"/>
              <a:t>A brief introduction set the context of the presentation and enabled the listeners to understand the purpose of the discussion.  A few sentences are sufficient to do this but the most successful presentations succeeded in doing this.</a:t>
            </a:r>
          </a:p>
          <a:p>
            <a:r>
              <a:rPr lang="en-GB" baseline="0" dirty="0" smtClean="0"/>
              <a:t>The time was generally used effectively; not too many points were included.  This enabled students to discuss a small number of points in depth.  This is how you can show understanding of the subject, rather than trying to include everything you know about reflective models.  The most successful presentations compared and contrasted the 2 reflective models instead of listing information about the models.  Good research helped them to discuss their points in depth.</a:t>
            </a:r>
          </a:p>
          <a:p>
            <a:r>
              <a:rPr lang="en-GB" dirty="0" smtClean="0"/>
              <a:t>Some</a:t>
            </a:r>
            <a:r>
              <a:rPr lang="en-GB" baseline="0" dirty="0" smtClean="0"/>
              <a:t> presentations lost focus on the reflective models.  As with the briefing paper, you needed to link all your points to the assessment description and avoid going off on a tangent.</a:t>
            </a:r>
            <a:endParaRPr lang="en-GB"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4</a:t>
            </a:fld>
            <a:endParaRPr lang="en-GB"/>
          </a:p>
        </p:txBody>
      </p:sp>
    </p:spTree>
    <p:extLst>
      <p:ext uri="{BB962C8B-B14F-4D97-AF65-F5344CB8AC3E}">
        <p14:creationId xmlns:p14="http://schemas.microsoft.com/office/powerpoint/2010/main" val="29097920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 reflective logs were of an excellent standard;</a:t>
            </a:r>
            <a:r>
              <a:rPr lang="en-GB" baseline="0" dirty="0" smtClean="0"/>
              <a:t> these provided detailed reflection and considered how identifying strengths/weaknesses and so on are linked to professional practice.  Some logs lacked detail and tended to be too descriptive.  Remember that you need to be evaluating and developing your critical discussion skills; ask the reflective questions discussed in lectures – why? how? </a:t>
            </a:r>
          </a:p>
          <a:p>
            <a:r>
              <a:rPr lang="en-GB" baseline="0" dirty="0" smtClean="0"/>
              <a:t>Some students made relevant and pertinent points in the reflective log but then failed to develop these further.  Taking more time to look over your work and thinking about each section would help you to identify some sections that could be developed in order to show more understanding of your own skills, values and knowledge.</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5</a:t>
            </a:fld>
            <a:endParaRPr lang="en-GB"/>
          </a:p>
        </p:txBody>
      </p:sp>
    </p:spTree>
    <p:extLst>
      <p:ext uri="{BB962C8B-B14F-4D97-AF65-F5344CB8AC3E}">
        <p14:creationId xmlns:p14="http://schemas.microsoft.com/office/powerpoint/2010/main" val="31946767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Many of the PDP targets</a:t>
            </a:r>
            <a:r>
              <a:rPr lang="en-GB" baseline="0" dirty="0" smtClean="0"/>
              <a:t> seen are clear, well linked to professional and personal development, and there is evidence of planning and organisation.  The most successful have thought in detail about future professional development and included details about specific course including costs.</a:t>
            </a:r>
          </a:p>
          <a:p>
            <a:r>
              <a:rPr lang="en-GB" baseline="0" dirty="0" smtClean="0"/>
              <a:t>When using a table format it is important to keep to the point and to make your points concisely.  Bullet points would be more appropriate than long paragraphs.  You need to think about what is relevant and what could be cut out.  This is one of the most challenging aspects of planning assignments – you have to make decisions about what you are going to include but as importantly, what to leave out.</a:t>
            </a:r>
          </a:p>
          <a:p>
            <a:endParaRPr lang="en-GB" baseline="0" dirty="0" smtClean="0"/>
          </a:p>
          <a:p>
            <a:r>
              <a:rPr lang="en-GB" baseline="0" dirty="0" smtClean="0"/>
              <a:t>Hopefully these slides will help you to prepare for your next assignment.  Make sure that you listen to the </a:t>
            </a:r>
            <a:r>
              <a:rPr lang="en-GB" baseline="0" dirty="0" err="1" smtClean="0"/>
              <a:t>Panopto</a:t>
            </a:r>
            <a:r>
              <a:rPr lang="en-GB" baseline="0" dirty="0" smtClean="0"/>
              <a:t> guidance, read through the task description in your module handbook and look at the marking criteria which is listed on the Student Feedback Form (</a:t>
            </a:r>
            <a:r>
              <a:rPr lang="en-GB" baseline="0" dirty="0" err="1" smtClean="0"/>
              <a:t>Ffurflen</a:t>
            </a:r>
            <a:r>
              <a:rPr lang="en-GB" baseline="0" dirty="0" smtClean="0"/>
              <a:t> </a:t>
            </a:r>
            <a:r>
              <a:rPr lang="en-GB" baseline="0" dirty="0" err="1" smtClean="0"/>
              <a:t>Adborth</a:t>
            </a:r>
            <a:r>
              <a:rPr lang="en-GB" baseline="0" dirty="0" smtClean="0"/>
              <a:t> </a:t>
            </a:r>
            <a:r>
              <a:rPr lang="en-GB" baseline="0" dirty="0" err="1" smtClean="0"/>
              <a:t>Myfyrwyr</a:t>
            </a:r>
            <a:r>
              <a:rPr lang="en-GB" baseline="0" dirty="0" smtClean="0"/>
              <a:t>) in your handbook.</a:t>
            </a:r>
          </a:p>
          <a:p>
            <a:r>
              <a:rPr lang="en-GB" baseline="0" dirty="0" smtClean="0"/>
              <a:t>Look at the Generic Assessment Criteria (</a:t>
            </a:r>
            <a:r>
              <a:rPr lang="en-GB" baseline="0" dirty="0" err="1" smtClean="0"/>
              <a:t>Meini</a:t>
            </a:r>
            <a:r>
              <a:rPr lang="en-GB" baseline="0" dirty="0" smtClean="0"/>
              <a:t> </a:t>
            </a:r>
            <a:r>
              <a:rPr lang="en-GB" baseline="0" dirty="0" err="1" smtClean="0"/>
              <a:t>Prawf</a:t>
            </a:r>
            <a:r>
              <a:rPr lang="en-GB" baseline="0" dirty="0" smtClean="0"/>
              <a:t> </a:t>
            </a:r>
            <a:r>
              <a:rPr lang="en-GB" baseline="0" dirty="0" err="1" smtClean="0"/>
              <a:t>Asesu</a:t>
            </a:r>
            <a:r>
              <a:rPr lang="en-GB" baseline="0" dirty="0" smtClean="0"/>
              <a:t> </a:t>
            </a:r>
            <a:r>
              <a:rPr lang="en-GB" baseline="0" dirty="0" err="1" smtClean="0"/>
              <a:t>Generig</a:t>
            </a:r>
            <a:r>
              <a:rPr lang="en-GB" baseline="0" dirty="0" smtClean="0"/>
              <a:t>) table in your handbook – this gives clear details about the requirements for each mark classification; this will help you to identify how you can raise your mark to the next classification.</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6</a:t>
            </a:fld>
            <a:endParaRPr lang="en-GB"/>
          </a:p>
        </p:txBody>
      </p:sp>
    </p:spTree>
    <p:extLst>
      <p:ext uri="{BB962C8B-B14F-4D97-AF65-F5344CB8AC3E}">
        <p14:creationId xmlns:p14="http://schemas.microsoft.com/office/powerpoint/2010/main" val="4647840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01/07/2019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01/07/2019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01/07/2019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01/07/2019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01/07/2019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01/07/2019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11"/>
          <p:cNvSpPr>
            <a:spLocks noGrp="1" noChangeArrowheads="1"/>
          </p:cNvSpPr>
          <p:nvPr>
            <p:ph type="sldNum" sz="quarter" idx="12"/>
          </p:nvPr>
        </p:nvSpPr>
        <p:spPr>
          <a:xfrm>
            <a:off x="6553200" y="6248400"/>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C2952CC6-0338-4DB3-B5BB-416EA4BE2AAF}" type="slidenum">
              <a:rPr lang="en-GB" altLang="en-US" sz="1400" smtClean="0">
                <a:ea typeface="ＭＳ Ｐゴシック" pitchFamily="34" charset="-128"/>
              </a:rPr>
              <a:pPr eaLnBrk="1" hangingPunct="1">
                <a:spcBef>
                  <a:spcPct val="0"/>
                </a:spcBef>
                <a:buFontTx/>
                <a:buNone/>
                <a:defRPr/>
              </a:pPr>
              <a:t>1</a:t>
            </a:fld>
            <a:endParaRPr lang="en-GB" altLang="en-US" sz="1400" smtClean="0">
              <a:ea typeface="ＭＳ Ｐゴシック" pitchFamily="34" charset="-128"/>
            </a:endParaRPr>
          </a:p>
        </p:txBody>
      </p:sp>
      <p:sp>
        <p:nvSpPr>
          <p:cNvPr id="3075" name="Rectangle 2"/>
          <p:cNvSpPr>
            <a:spLocks noGrp="1" noChangeArrowheads="1"/>
          </p:cNvSpPr>
          <p:nvPr>
            <p:ph type="ctrTitle"/>
          </p:nvPr>
        </p:nvSpPr>
        <p:spPr>
          <a:xfrm>
            <a:off x="611188" y="1989138"/>
            <a:ext cx="7772400" cy="1470025"/>
          </a:xfrm>
        </p:spPr>
        <p:txBody>
          <a:bodyPr>
            <a:normAutofit fontScale="90000"/>
          </a:bodyPr>
          <a:lstStyle/>
          <a:p>
            <a:r>
              <a:rPr lang="cy-GB" b="1" dirty="0" smtClean="0"/>
              <a:t/>
            </a:r>
            <a:br>
              <a:rPr lang="cy-GB" b="1" dirty="0" smtClean="0"/>
            </a:br>
            <a:r>
              <a:rPr lang="cy-GB" b="1" dirty="0"/>
              <a:t/>
            </a:r>
            <a:br>
              <a:rPr lang="cy-GB" b="1" dirty="0"/>
            </a:br>
            <a:r>
              <a:rPr lang="cy-GB" b="1" dirty="0" smtClean="0"/>
              <a:t/>
            </a:r>
            <a:br>
              <a:rPr lang="cy-GB" b="1" dirty="0" smtClean="0"/>
            </a:br>
            <a:r>
              <a:rPr lang="cy-GB" b="1" dirty="0" smtClean="0">
                <a:solidFill>
                  <a:schemeClr val="bg1"/>
                </a:solidFill>
              </a:rPr>
              <a:t>EAEE5002C/EAEE5007C: </a:t>
            </a:r>
            <a:r>
              <a:rPr lang="cy-GB" b="1" dirty="0">
                <a:solidFill>
                  <a:schemeClr val="bg1"/>
                </a:solidFill>
              </a:rPr>
              <a:t>Adfyfyrio ar ddarpariaeth blynyddoedd </a:t>
            </a:r>
            <a:r>
              <a:rPr lang="cy-GB" b="1" dirty="0" smtClean="0">
                <a:solidFill>
                  <a:schemeClr val="bg1"/>
                </a:solidFill>
              </a:rPr>
              <a:t>cynnar</a:t>
            </a:r>
            <a:r>
              <a:rPr lang="en-GB" dirty="0">
                <a:solidFill>
                  <a:schemeClr val="bg1"/>
                </a:solidFill>
              </a:rPr>
              <a:t/>
            </a:r>
            <a:br>
              <a:rPr lang="en-GB" dirty="0">
                <a:solidFill>
                  <a:schemeClr val="bg1"/>
                </a:solidFill>
              </a:rPr>
            </a:br>
            <a:r>
              <a:rPr lang="en-GB" dirty="0" smtClean="0">
                <a:solidFill>
                  <a:schemeClr val="bg1"/>
                </a:solidFill>
              </a:rPr>
              <a:t/>
            </a:r>
            <a:br>
              <a:rPr lang="en-GB" dirty="0" smtClean="0">
                <a:solidFill>
                  <a:schemeClr val="bg1"/>
                </a:solidFill>
              </a:rPr>
            </a:br>
            <a:r>
              <a:rPr lang="cy-GB" b="1" dirty="0" smtClean="0">
                <a:solidFill>
                  <a:schemeClr val="bg1"/>
                </a:solidFill>
              </a:rPr>
              <a:t>EAEE5002/EAEE5007: </a:t>
            </a:r>
            <a:r>
              <a:rPr lang="cy-GB" b="1" dirty="0">
                <a:solidFill>
                  <a:schemeClr val="bg1"/>
                </a:solidFill>
              </a:rPr>
              <a:t>Reflections on early years provision</a:t>
            </a:r>
            <a:r>
              <a:rPr lang="en-GB" dirty="0">
                <a:solidFill>
                  <a:schemeClr val="bg1"/>
                </a:solidFill>
              </a:rPr>
              <a:t/>
            </a:r>
            <a:br>
              <a:rPr lang="en-GB" dirty="0">
                <a:solidFill>
                  <a:schemeClr val="bg1"/>
                </a:solidFill>
              </a:rPr>
            </a:br>
            <a:r>
              <a:rPr lang="en-GB" b="1" dirty="0">
                <a:solidFill>
                  <a:schemeClr val="bg1"/>
                </a:solidFill>
              </a:rPr>
              <a:t> </a:t>
            </a:r>
            <a:r>
              <a:rPr lang="en-GB" dirty="0">
                <a:solidFill>
                  <a:schemeClr val="bg1"/>
                </a:solidFill>
              </a:rPr>
              <a:t/>
            </a:r>
            <a:br>
              <a:rPr lang="en-GB" dirty="0">
                <a:solidFill>
                  <a:schemeClr val="bg1"/>
                </a:solidFill>
              </a:rPr>
            </a:br>
            <a:endParaRPr lang="en-GB" altLang="en-US" dirty="0" smtClean="0">
              <a:solidFill>
                <a:schemeClr val="bg1"/>
              </a:solidFill>
            </a:endParaRPr>
          </a:p>
        </p:txBody>
      </p:sp>
      <p:sp>
        <p:nvSpPr>
          <p:cNvPr id="3076" name="Rectangle 3"/>
          <p:cNvSpPr>
            <a:spLocks noGrp="1" noChangeArrowheads="1"/>
          </p:cNvSpPr>
          <p:nvPr>
            <p:ph type="subTitle" idx="1"/>
          </p:nvPr>
        </p:nvSpPr>
        <p:spPr>
          <a:xfrm>
            <a:off x="1357313" y="5013175"/>
            <a:ext cx="6400800" cy="1080121"/>
          </a:xfrm>
        </p:spPr>
        <p:txBody>
          <a:bodyPr>
            <a:normAutofit lnSpcReduction="10000"/>
          </a:bodyPr>
          <a:lstStyle/>
          <a:p>
            <a:pPr eaLnBrk="1" hangingPunct="1">
              <a:lnSpc>
                <a:spcPct val="80000"/>
              </a:lnSpc>
            </a:pPr>
            <a:endParaRPr lang="en-GB" altLang="en-US" sz="2800" dirty="0" smtClean="0">
              <a:solidFill>
                <a:schemeClr val="bg1"/>
              </a:solidFill>
            </a:endParaRPr>
          </a:p>
          <a:p>
            <a:pPr eaLnBrk="1" hangingPunct="1">
              <a:lnSpc>
                <a:spcPct val="80000"/>
              </a:lnSpc>
            </a:pPr>
            <a:r>
              <a:rPr lang="en-GB" altLang="en-US" sz="2800" b="1" dirty="0" err="1" smtClean="0">
                <a:solidFill>
                  <a:schemeClr val="bg1"/>
                </a:solidFill>
              </a:rPr>
              <a:t>Adborth</a:t>
            </a:r>
            <a:r>
              <a:rPr lang="en-GB" altLang="en-US" sz="2800" b="1" dirty="0" smtClean="0">
                <a:solidFill>
                  <a:schemeClr val="bg1"/>
                </a:solidFill>
              </a:rPr>
              <a:t> </a:t>
            </a:r>
            <a:r>
              <a:rPr lang="en-GB" altLang="en-US" sz="2800" b="1" dirty="0" err="1" smtClean="0">
                <a:solidFill>
                  <a:schemeClr val="bg1"/>
                </a:solidFill>
              </a:rPr>
              <a:t>Portffolio</a:t>
            </a:r>
            <a:r>
              <a:rPr lang="en-GB" altLang="en-US" sz="2800" b="1" dirty="0" smtClean="0">
                <a:solidFill>
                  <a:schemeClr val="bg1"/>
                </a:solidFill>
              </a:rPr>
              <a:t> – Portfolio Feedback</a:t>
            </a:r>
          </a:p>
        </p:txBody>
      </p:sp>
    </p:spTree>
    <p:extLst>
      <p:ext uri="{BB962C8B-B14F-4D97-AF65-F5344CB8AC3E}">
        <p14:creationId xmlns:p14="http://schemas.microsoft.com/office/powerpoint/2010/main" val="29637961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Cyfeirnodi</a:t>
            </a:r>
            <a:r>
              <a:rPr lang="en-GB" dirty="0"/>
              <a:t>   -   </a:t>
            </a:r>
            <a:r>
              <a:rPr lang="en-GB" dirty="0" smtClean="0"/>
              <a:t>Referencing</a:t>
            </a:r>
            <a:r>
              <a:rPr lang="en-GB" dirty="0"/>
              <a:t/>
            </a:r>
            <a:br>
              <a:rPr lang="en-GB" dirty="0"/>
            </a:br>
            <a:endParaRPr lang="en-GB" dirty="0"/>
          </a:p>
        </p:txBody>
      </p:sp>
      <p:sp>
        <p:nvSpPr>
          <p:cNvPr id="5" name="Content Placeholder 4"/>
          <p:cNvSpPr>
            <a:spLocks noGrp="1"/>
          </p:cNvSpPr>
          <p:nvPr>
            <p:ph sz="half" idx="1"/>
          </p:nvPr>
        </p:nvSpPr>
        <p:spPr/>
        <p:txBody>
          <a:bodyPr/>
          <a:lstStyle/>
          <a:p>
            <a:r>
              <a:rPr lang="en-GB" dirty="0" err="1" smtClean="0"/>
              <a:t>Cyfeirnodi</a:t>
            </a:r>
            <a:r>
              <a:rPr lang="en-GB" dirty="0" smtClean="0"/>
              <a:t> </a:t>
            </a:r>
            <a:r>
              <a:rPr lang="en-GB" dirty="0" err="1" smtClean="0"/>
              <a:t>llafar</a:t>
            </a:r>
            <a:r>
              <a:rPr lang="en-GB" dirty="0" smtClean="0"/>
              <a:t> </a:t>
            </a:r>
            <a:r>
              <a:rPr lang="en-GB" dirty="0" err="1" smtClean="0"/>
              <a:t>cyson</a:t>
            </a:r>
            <a:endParaRPr lang="en-GB" dirty="0" smtClean="0"/>
          </a:p>
          <a:p>
            <a:r>
              <a:rPr lang="en-GB" dirty="0" err="1" smtClean="0"/>
              <a:t>Ffynonellau</a:t>
            </a:r>
            <a:r>
              <a:rPr lang="en-GB" dirty="0" smtClean="0"/>
              <a:t> </a:t>
            </a:r>
            <a:r>
              <a:rPr lang="en-GB" dirty="0" err="1" smtClean="0"/>
              <a:t>addas</a:t>
            </a:r>
            <a:r>
              <a:rPr lang="en-GB" dirty="0" smtClean="0"/>
              <a:t> </a:t>
            </a:r>
            <a:r>
              <a:rPr lang="en-GB" dirty="0" err="1" smtClean="0"/>
              <a:t>ar</a:t>
            </a:r>
            <a:r>
              <a:rPr lang="en-GB" dirty="0" smtClean="0"/>
              <a:t> y </a:t>
            </a:r>
            <a:r>
              <a:rPr lang="en-GB" dirty="0" err="1" smtClean="0"/>
              <a:t>cyfan</a:t>
            </a:r>
            <a:endParaRPr lang="en-GB" dirty="0" smtClean="0"/>
          </a:p>
          <a:p>
            <a:r>
              <a:rPr lang="en-GB" dirty="0" err="1"/>
              <a:t>Angen</a:t>
            </a:r>
            <a:r>
              <a:rPr lang="en-GB" dirty="0"/>
              <a:t> </a:t>
            </a:r>
            <a:r>
              <a:rPr lang="en-GB" dirty="0" err="1"/>
              <a:t>mwy</a:t>
            </a:r>
            <a:r>
              <a:rPr lang="en-GB" dirty="0"/>
              <a:t> o </a:t>
            </a:r>
            <a:r>
              <a:rPr lang="en-GB" dirty="0" err="1" smtClean="0"/>
              <a:t>gyfosod</a:t>
            </a:r>
            <a:endParaRPr lang="en-GB" dirty="0" smtClean="0"/>
          </a:p>
          <a:p>
            <a:r>
              <a:rPr lang="en-GB" dirty="0" err="1" smtClean="0"/>
              <a:t>Rhestrau</a:t>
            </a:r>
            <a:r>
              <a:rPr lang="en-GB" dirty="0" smtClean="0"/>
              <a:t> </a:t>
            </a:r>
            <a:r>
              <a:rPr lang="en-GB" dirty="0" err="1" smtClean="0"/>
              <a:t>cyfeirnodi</a:t>
            </a:r>
            <a:endParaRPr lang="en-GB" dirty="0" smtClean="0"/>
          </a:p>
        </p:txBody>
      </p:sp>
      <p:sp>
        <p:nvSpPr>
          <p:cNvPr id="6" name="Content Placeholder 5"/>
          <p:cNvSpPr>
            <a:spLocks noGrp="1"/>
          </p:cNvSpPr>
          <p:nvPr>
            <p:ph sz="half" idx="2"/>
          </p:nvPr>
        </p:nvSpPr>
        <p:spPr/>
        <p:txBody>
          <a:bodyPr/>
          <a:lstStyle/>
          <a:p>
            <a:r>
              <a:rPr lang="en-GB" dirty="0" smtClean="0"/>
              <a:t>Consistent oral referencing</a:t>
            </a:r>
          </a:p>
          <a:p>
            <a:r>
              <a:rPr lang="en-GB" dirty="0" smtClean="0"/>
              <a:t>Appropriate sources in general</a:t>
            </a:r>
          </a:p>
          <a:p>
            <a:r>
              <a:rPr lang="en-GB" dirty="0"/>
              <a:t>More synthesis </a:t>
            </a:r>
            <a:r>
              <a:rPr lang="en-GB" dirty="0" smtClean="0"/>
              <a:t>needed</a:t>
            </a:r>
          </a:p>
          <a:p>
            <a:r>
              <a:rPr lang="en-GB" dirty="0" smtClean="0"/>
              <a:t>Reference list</a:t>
            </a:r>
          </a:p>
        </p:txBody>
      </p:sp>
    </p:spTree>
    <p:extLst>
      <p:ext uri="{BB962C8B-B14F-4D97-AF65-F5344CB8AC3E}">
        <p14:creationId xmlns:p14="http://schemas.microsoft.com/office/powerpoint/2010/main" val="1010511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Papur</a:t>
            </a:r>
            <a:r>
              <a:rPr lang="en-GB" dirty="0" smtClean="0"/>
              <a:t> </a:t>
            </a:r>
            <a:r>
              <a:rPr lang="en-GB" dirty="0" err="1" smtClean="0"/>
              <a:t>briffio</a:t>
            </a:r>
            <a:r>
              <a:rPr lang="en-GB" dirty="0" smtClean="0"/>
              <a:t>  -   Briefing paper</a:t>
            </a:r>
            <a:endParaRPr lang="en-GB" dirty="0"/>
          </a:p>
        </p:txBody>
      </p:sp>
      <p:sp>
        <p:nvSpPr>
          <p:cNvPr id="5" name="Content Placeholder 4"/>
          <p:cNvSpPr>
            <a:spLocks noGrp="1"/>
          </p:cNvSpPr>
          <p:nvPr>
            <p:ph sz="half" idx="1"/>
          </p:nvPr>
        </p:nvSpPr>
        <p:spPr/>
        <p:txBody>
          <a:bodyPr>
            <a:normAutofit lnSpcReduction="10000"/>
          </a:bodyPr>
          <a:lstStyle/>
          <a:p>
            <a:r>
              <a:rPr lang="en-GB" sz="2600" dirty="0" err="1" smtClean="0"/>
              <a:t>Cyflwyniad</a:t>
            </a:r>
            <a:r>
              <a:rPr lang="en-GB" sz="2600" dirty="0" smtClean="0"/>
              <a:t> </a:t>
            </a:r>
            <a:r>
              <a:rPr lang="en-GB" sz="2600" dirty="0" err="1" smtClean="0"/>
              <a:t>atyniadol</a:t>
            </a:r>
            <a:endParaRPr lang="en-GB" sz="2600" dirty="0" smtClean="0"/>
          </a:p>
          <a:p>
            <a:r>
              <a:rPr lang="en-GB" sz="2600" dirty="0" err="1" smtClean="0"/>
              <a:t>Dealltwriaeth</a:t>
            </a:r>
            <a:r>
              <a:rPr lang="en-GB" sz="2600" dirty="0" smtClean="0"/>
              <a:t> </a:t>
            </a:r>
            <a:r>
              <a:rPr lang="en-GB" sz="2600" dirty="0" err="1" smtClean="0"/>
              <a:t>dda</a:t>
            </a:r>
            <a:r>
              <a:rPr lang="en-GB" sz="2600" dirty="0" smtClean="0"/>
              <a:t> </a:t>
            </a:r>
            <a:r>
              <a:rPr lang="en-GB" sz="2600" dirty="0" err="1" smtClean="0"/>
              <a:t>iawn</a:t>
            </a:r>
            <a:r>
              <a:rPr lang="en-GB" sz="2600" dirty="0" smtClean="0"/>
              <a:t> o </a:t>
            </a:r>
            <a:r>
              <a:rPr lang="en-GB" sz="2600" dirty="0" err="1" smtClean="0"/>
              <a:t>ymarfer</a:t>
            </a:r>
            <a:r>
              <a:rPr lang="en-GB" sz="2600" dirty="0" smtClean="0"/>
              <a:t> </a:t>
            </a:r>
            <a:r>
              <a:rPr lang="en-GB" sz="2600" dirty="0" err="1" smtClean="0"/>
              <a:t>adfyfyriol</a:t>
            </a:r>
            <a:r>
              <a:rPr lang="en-GB" sz="2600" dirty="0" smtClean="0"/>
              <a:t> </a:t>
            </a:r>
            <a:r>
              <a:rPr lang="en-GB" sz="2600" dirty="0" err="1" smtClean="0"/>
              <a:t>ar</a:t>
            </a:r>
            <a:r>
              <a:rPr lang="en-GB" sz="2600" dirty="0" smtClean="0"/>
              <a:t> y </a:t>
            </a:r>
            <a:r>
              <a:rPr lang="en-GB" sz="2600" dirty="0" err="1" smtClean="0"/>
              <a:t>cyfan</a:t>
            </a:r>
            <a:endParaRPr lang="en-GB" sz="2600" dirty="0" smtClean="0"/>
          </a:p>
          <a:p>
            <a:r>
              <a:rPr lang="en-GB" sz="2600" dirty="0" err="1" smtClean="0"/>
              <a:t>Delweddau</a:t>
            </a:r>
            <a:r>
              <a:rPr lang="en-GB" sz="2600" dirty="0" smtClean="0"/>
              <a:t> </a:t>
            </a:r>
            <a:r>
              <a:rPr lang="en-GB" sz="2600" dirty="0" err="1" smtClean="0"/>
              <a:t>priodol</a:t>
            </a:r>
            <a:endParaRPr lang="en-GB" sz="2600" dirty="0" smtClean="0"/>
          </a:p>
          <a:p>
            <a:r>
              <a:rPr lang="en-GB" sz="2600" dirty="0" err="1" smtClean="0"/>
              <a:t>Perthnasedd</a:t>
            </a:r>
            <a:r>
              <a:rPr lang="en-GB" sz="2600" dirty="0" smtClean="0"/>
              <a:t> </a:t>
            </a:r>
            <a:r>
              <a:rPr lang="en-GB" sz="2600" dirty="0" err="1" smtClean="0"/>
              <a:t>cynnwys</a:t>
            </a:r>
            <a:r>
              <a:rPr lang="en-GB" sz="2600" dirty="0" smtClean="0"/>
              <a:t>?</a:t>
            </a:r>
          </a:p>
          <a:p>
            <a:r>
              <a:rPr lang="en-GB" sz="2600" dirty="0" err="1" smtClean="0"/>
              <a:t>Gwirio</a:t>
            </a:r>
            <a:r>
              <a:rPr lang="en-GB" sz="2600" dirty="0" smtClean="0"/>
              <a:t> </a:t>
            </a:r>
            <a:r>
              <a:rPr lang="en-GB" sz="2600" dirty="0" err="1" smtClean="0"/>
              <a:t>gofalus</a:t>
            </a:r>
            <a:endParaRPr lang="en-GB" sz="2600" dirty="0" smtClean="0"/>
          </a:p>
          <a:p>
            <a:r>
              <a:rPr lang="en-GB" sz="2600" dirty="0" err="1" smtClean="0"/>
              <a:t>Cyfeirnodi</a:t>
            </a:r>
            <a:r>
              <a:rPr lang="en-GB" sz="2600" dirty="0" smtClean="0"/>
              <a:t> </a:t>
            </a:r>
            <a:endParaRPr lang="en-GB" sz="2600" dirty="0"/>
          </a:p>
        </p:txBody>
      </p:sp>
      <p:sp>
        <p:nvSpPr>
          <p:cNvPr id="6" name="Content Placeholder 5"/>
          <p:cNvSpPr>
            <a:spLocks noGrp="1"/>
          </p:cNvSpPr>
          <p:nvPr>
            <p:ph sz="half" idx="2"/>
          </p:nvPr>
        </p:nvSpPr>
        <p:spPr/>
        <p:txBody>
          <a:bodyPr>
            <a:normAutofit lnSpcReduction="10000"/>
          </a:bodyPr>
          <a:lstStyle/>
          <a:p>
            <a:r>
              <a:rPr lang="en-GB" sz="2600" dirty="0" smtClean="0"/>
              <a:t>Attractive presentation</a:t>
            </a:r>
          </a:p>
          <a:p>
            <a:r>
              <a:rPr lang="en-GB" sz="2600" dirty="0" smtClean="0"/>
              <a:t>Very good </a:t>
            </a:r>
            <a:r>
              <a:rPr lang="en-GB" sz="2600" smtClean="0"/>
              <a:t>understanding </a:t>
            </a:r>
            <a:r>
              <a:rPr lang="en-GB" sz="2600" smtClean="0"/>
              <a:t>of </a:t>
            </a:r>
            <a:r>
              <a:rPr lang="en-GB" sz="2600" dirty="0" smtClean="0"/>
              <a:t>reflective practice on the whole</a:t>
            </a:r>
          </a:p>
          <a:p>
            <a:r>
              <a:rPr lang="en-GB" sz="2600" dirty="0" smtClean="0"/>
              <a:t>Relevant images</a:t>
            </a:r>
          </a:p>
          <a:p>
            <a:r>
              <a:rPr lang="en-GB" sz="2600" dirty="0" smtClean="0"/>
              <a:t>Relevance of content?</a:t>
            </a:r>
          </a:p>
          <a:p>
            <a:r>
              <a:rPr lang="en-GB" sz="2600" dirty="0" smtClean="0"/>
              <a:t>Careful checking</a:t>
            </a:r>
          </a:p>
          <a:p>
            <a:r>
              <a:rPr lang="en-GB" sz="2600" dirty="0" smtClean="0"/>
              <a:t>Referencing</a:t>
            </a:r>
            <a:endParaRPr lang="en-GB" sz="2600" dirty="0"/>
          </a:p>
        </p:txBody>
      </p:sp>
    </p:spTree>
    <p:extLst>
      <p:ext uri="{BB962C8B-B14F-4D97-AF65-F5344CB8AC3E}">
        <p14:creationId xmlns:p14="http://schemas.microsoft.com/office/powerpoint/2010/main" val="2651685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err="1" smtClean="0"/>
              <a:t>Cyflwyniad</a:t>
            </a:r>
            <a:r>
              <a:rPr lang="en-GB" dirty="0" smtClean="0"/>
              <a:t>   -   Presentation</a:t>
            </a:r>
            <a:endParaRPr lang="en-GB" dirty="0"/>
          </a:p>
        </p:txBody>
      </p:sp>
      <p:sp>
        <p:nvSpPr>
          <p:cNvPr id="3" name="Content Placeholder 2"/>
          <p:cNvSpPr>
            <a:spLocks noGrp="1"/>
          </p:cNvSpPr>
          <p:nvPr>
            <p:ph sz="half" idx="1"/>
          </p:nvPr>
        </p:nvSpPr>
        <p:spPr>
          <a:xfrm>
            <a:off x="457200" y="1196752"/>
            <a:ext cx="4038600" cy="4392489"/>
          </a:xfrm>
        </p:spPr>
        <p:txBody>
          <a:bodyPr>
            <a:normAutofit/>
          </a:bodyPr>
          <a:lstStyle/>
          <a:p>
            <a:pPr lvl="0"/>
            <a:r>
              <a:rPr lang="en-GB" dirty="0" err="1" smtClean="0"/>
              <a:t>Ardderchog</a:t>
            </a:r>
            <a:r>
              <a:rPr lang="en-GB" dirty="0" smtClean="0"/>
              <a:t> </a:t>
            </a:r>
            <a:r>
              <a:rPr lang="en-GB" dirty="0" err="1" smtClean="0"/>
              <a:t>ar</a:t>
            </a:r>
            <a:r>
              <a:rPr lang="en-GB" dirty="0" smtClean="0"/>
              <a:t> y </a:t>
            </a:r>
            <a:r>
              <a:rPr lang="en-GB" dirty="0" err="1" smtClean="0"/>
              <a:t>cyfan</a:t>
            </a:r>
            <a:endParaRPr lang="en-GB" dirty="0" smtClean="0"/>
          </a:p>
          <a:p>
            <a:pPr lvl="0"/>
            <a:r>
              <a:rPr lang="en-GB" dirty="0" err="1" smtClean="0"/>
              <a:t>Cyflwyniad</a:t>
            </a:r>
            <a:r>
              <a:rPr lang="en-GB" dirty="0" smtClean="0"/>
              <a:t> </a:t>
            </a:r>
            <a:r>
              <a:rPr lang="en-GB" dirty="0" err="1" smtClean="0"/>
              <a:t>byr</a:t>
            </a:r>
            <a:r>
              <a:rPr lang="en-GB" dirty="0" smtClean="0"/>
              <a:t> </a:t>
            </a:r>
            <a:r>
              <a:rPr lang="en-GB" dirty="0" err="1" smtClean="0"/>
              <a:t>ond</a:t>
            </a:r>
            <a:r>
              <a:rPr lang="en-GB" dirty="0" smtClean="0"/>
              <a:t> </a:t>
            </a:r>
            <a:r>
              <a:rPr lang="en-GB" dirty="0" err="1" smtClean="0"/>
              <a:t>addas</a:t>
            </a:r>
            <a:endParaRPr lang="en-GB" dirty="0" smtClean="0"/>
          </a:p>
          <a:p>
            <a:pPr lvl="0"/>
            <a:r>
              <a:rPr lang="en-GB" dirty="0" err="1" smtClean="0"/>
              <a:t>Cytbwys</a:t>
            </a:r>
            <a:r>
              <a:rPr lang="en-GB" dirty="0" smtClean="0"/>
              <a:t> a </a:t>
            </a:r>
            <a:r>
              <a:rPr lang="en-GB" dirty="0" err="1" smtClean="0"/>
              <a:t>chlir</a:t>
            </a:r>
            <a:endParaRPr lang="en-GB" dirty="0" smtClean="0"/>
          </a:p>
          <a:p>
            <a:pPr lvl="0"/>
            <a:r>
              <a:rPr lang="en-GB" dirty="0" err="1" smtClean="0"/>
              <a:t>Dyfnder</a:t>
            </a:r>
            <a:endParaRPr lang="en-GB" dirty="0" smtClean="0"/>
          </a:p>
          <a:p>
            <a:pPr lvl="0"/>
            <a:r>
              <a:rPr lang="en-GB" dirty="0" err="1" smtClean="0"/>
              <a:t>Colli</a:t>
            </a:r>
            <a:r>
              <a:rPr lang="en-GB" dirty="0" smtClean="0"/>
              <a:t> </a:t>
            </a:r>
            <a:r>
              <a:rPr lang="en-GB" dirty="0" err="1" smtClean="0"/>
              <a:t>ffocws</a:t>
            </a:r>
            <a:endParaRPr lang="en-GB" dirty="0" smtClean="0"/>
          </a:p>
        </p:txBody>
      </p:sp>
      <p:sp>
        <p:nvSpPr>
          <p:cNvPr id="4" name="Content Placeholder 3"/>
          <p:cNvSpPr>
            <a:spLocks noGrp="1"/>
          </p:cNvSpPr>
          <p:nvPr>
            <p:ph sz="half" idx="2"/>
          </p:nvPr>
        </p:nvSpPr>
        <p:spPr>
          <a:xfrm>
            <a:off x="4648200" y="1196752"/>
            <a:ext cx="4038600" cy="4392489"/>
          </a:xfrm>
        </p:spPr>
        <p:txBody>
          <a:bodyPr>
            <a:normAutofit/>
          </a:bodyPr>
          <a:lstStyle/>
          <a:p>
            <a:pPr lvl="0"/>
            <a:r>
              <a:rPr lang="en-GB" dirty="0" smtClean="0"/>
              <a:t>Excellent on the whole</a:t>
            </a:r>
          </a:p>
          <a:p>
            <a:pPr lvl="0"/>
            <a:r>
              <a:rPr lang="en-GB" dirty="0" smtClean="0"/>
              <a:t>Brief but relevant introduction</a:t>
            </a:r>
          </a:p>
          <a:p>
            <a:pPr lvl="0"/>
            <a:r>
              <a:rPr lang="en-GB" dirty="0" smtClean="0"/>
              <a:t>Concise and clear</a:t>
            </a:r>
          </a:p>
          <a:p>
            <a:pPr lvl="0"/>
            <a:r>
              <a:rPr lang="en-GB" dirty="0" smtClean="0"/>
              <a:t>Depth</a:t>
            </a:r>
          </a:p>
          <a:p>
            <a:pPr lvl="0"/>
            <a:r>
              <a:rPr lang="en-GB" dirty="0" smtClean="0"/>
              <a:t>Loss of focus</a:t>
            </a:r>
            <a:endParaRPr lang="en-GB" dirty="0"/>
          </a:p>
        </p:txBody>
      </p:sp>
    </p:spTree>
    <p:extLst>
      <p:ext uri="{BB962C8B-B14F-4D97-AF65-F5344CB8AC3E}">
        <p14:creationId xmlns:p14="http://schemas.microsoft.com/office/powerpoint/2010/main" val="289570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Log </a:t>
            </a:r>
            <a:r>
              <a:rPr lang="en-GB" dirty="0" err="1" smtClean="0"/>
              <a:t>adfyfyriol</a:t>
            </a:r>
            <a:r>
              <a:rPr lang="en-GB" dirty="0" smtClean="0"/>
              <a:t>   -   Reflective log</a:t>
            </a:r>
            <a:endParaRPr lang="en-GB" dirty="0"/>
          </a:p>
        </p:txBody>
      </p:sp>
      <p:sp>
        <p:nvSpPr>
          <p:cNvPr id="3" name="Content Placeholder 2"/>
          <p:cNvSpPr>
            <a:spLocks noGrp="1"/>
          </p:cNvSpPr>
          <p:nvPr>
            <p:ph sz="half" idx="1"/>
          </p:nvPr>
        </p:nvSpPr>
        <p:spPr/>
        <p:txBody>
          <a:bodyPr>
            <a:normAutofit/>
          </a:bodyPr>
          <a:lstStyle/>
          <a:p>
            <a:r>
              <a:rPr lang="en-GB" dirty="0" err="1" smtClean="0"/>
              <a:t>Manylder</a:t>
            </a:r>
            <a:r>
              <a:rPr lang="en-GB" dirty="0" smtClean="0"/>
              <a:t> ac </a:t>
            </a:r>
            <a:r>
              <a:rPr lang="en-GB" dirty="0" err="1" smtClean="0"/>
              <a:t>ymagwedd</a:t>
            </a:r>
            <a:r>
              <a:rPr lang="en-GB" dirty="0" smtClean="0"/>
              <a:t> </a:t>
            </a:r>
            <a:r>
              <a:rPr lang="en-GB" dirty="0" err="1" smtClean="0"/>
              <a:t>adfyfyriol</a:t>
            </a:r>
            <a:endParaRPr lang="en-GB" dirty="0" smtClean="0"/>
          </a:p>
          <a:p>
            <a:r>
              <a:rPr lang="en-GB" dirty="0" err="1" smtClean="0"/>
              <a:t>Ymarferwyr</a:t>
            </a:r>
            <a:r>
              <a:rPr lang="en-GB" dirty="0" smtClean="0"/>
              <a:t> </a:t>
            </a:r>
            <a:r>
              <a:rPr lang="en-GB" dirty="0" err="1" smtClean="0"/>
              <a:t>proffesiynol</a:t>
            </a:r>
            <a:endParaRPr lang="en-GB" dirty="0" smtClean="0"/>
          </a:p>
          <a:p>
            <a:r>
              <a:rPr lang="en-GB" dirty="0" err="1" smtClean="0"/>
              <a:t>Cynnwys</a:t>
            </a:r>
            <a:r>
              <a:rPr lang="en-GB" dirty="0" smtClean="0"/>
              <a:t> </a:t>
            </a:r>
            <a:r>
              <a:rPr lang="en-GB" dirty="0" err="1" smtClean="0"/>
              <a:t>disgrifiadol</a:t>
            </a:r>
            <a:endParaRPr lang="en-GB" dirty="0" smtClean="0"/>
          </a:p>
          <a:p>
            <a:r>
              <a:rPr lang="en-GB" dirty="0" err="1" smtClean="0"/>
              <a:t>Ymhelaethu</a:t>
            </a:r>
            <a:r>
              <a:rPr lang="en-GB" dirty="0" smtClean="0"/>
              <a:t> a </a:t>
            </a:r>
            <a:r>
              <a:rPr lang="en-GB" dirty="0" err="1" smtClean="0"/>
              <a:t>datblygu</a:t>
            </a:r>
            <a:r>
              <a:rPr lang="en-GB" dirty="0" smtClean="0"/>
              <a:t> </a:t>
            </a:r>
            <a:r>
              <a:rPr lang="en-GB" dirty="0" err="1" smtClean="0"/>
              <a:t>pwyntiau</a:t>
            </a:r>
            <a:endParaRPr lang="en-GB" dirty="0" smtClean="0"/>
          </a:p>
          <a:p>
            <a:endParaRPr lang="en-GB" dirty="0"/>
          </a:p>
        </p:txBody>
      </p:sp>
      <p:sp>
        <p:nvSpPr>
          <p:cNvPr id="4" name="Content Placeholder 3"/>
          <p:cNvSpPr>
            <a:spLocks noGrp="1"/>
          </p:cNvSpPr>
          <p:nvPr>
            <p:ph sz="half" idx="2"/>
          </p:nvPr>
        </p:nvSpPr>
        <p:spPr/>
        <p:txBody>
          <a:bodyPr>
            <a:normAutofit/>
          </a:bodyPr>
          <a:lstStyle/>
          <a:p>
            <a:r>
              <a:rPr lang="en-GB" dirty="0" smtClean="0"/>
              <a:t>Detail and a reflective approach</a:t>
            </a:r>
          </a:p>
          <a:p>
            <a:r>
              <a:rPr lang="en-GB" dirty="0" smtClean="0"/>
              <a:t>Professional practitioners</a:t>
            </a:r>
          </a:p>
          <a:p>
            <a:r>
              <a:rPr lang="en-GB" dirty="0" smtClean="0"/>
              <a:t>Descriptive content</a:t>
            </a:r>
          </a:p>
          <a:p>
            <a:r>
              <a:rPr lang="en-GB" dirty="0" smtClean="0"/>
              <a:t>Expand and develop points</a:t>
            </a:r>
            <a:endParaRPr lang="en-GB" dirty="0"/>
          </a:p>
        </p:txBody>
      </p:sp>
    </p:spTree>
    <p:extLst>
      <p:ext uri="{BB962C8B-B14F-4D97-AF65-F5344CB8AC3E}">
        <p14:creationId xmlns:p14="http://schemas.microsoft.com/office/powerpoint/2010/main" val="39532945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CPD   -   PDP</a:t>
            </a:r>
            <a:endParaRPr lang="en-GB" dirty="0"/>
          </a:p>
        </p:txBody>
      </p:sp>
      <p:sp>
        <p:nvSpPr>
          <p:cNvPr id="3" name="Content Placeholder 2"/>
          <p:cNvSpPr>
            <a:spLocks noGrp="1"/>
          </p:cNvSpPr>
          <p:nvPr>
            <p:ph sz="half" idx="1"/>
          </p:nvPr>
        </p:nvSpPr>
        <p:spPr/>
        <p:txBody>
          <a:bodyPr/>
          <a:lstStyle/>
          <a:p>
            <a:r>
              <a:rPr lang="en-GB" dirty="0" err="1" smtClean="0"/>
              <a:t>Rhai</a:t>
            </a:r>
            <a:r>
              <a:rPr lang="en-GB" dirty="0" smtClean="0"/>
              <a:t> </a:t>
            </a:r>
            <a:r>
              <a:rPr lang="en-GB" dirty="0" err="1" smtClean="0"/>
              <a:t>cynlluniau</a:t>
            </a:r>
            <a:r>
              <a:rPr lang="en-GB" dirty="0" smtClean="0"/>
              <a:t> </a:t>
            </a:r>
            <a:r>
              <a:rPr lang="en-GB" dirty="0" err="1" smtClean="0"/>
              <a:t>manwl</a:t>
            </a:r>
            <a:endParaRPr lang="en-GB" dirty="0" smtClean="0"/>
          </a:p>
          <a:p>
            <a:r>
              <a:rPr lang="en-GB" dirty="0" err="1" smtClean="0"/>
              <a:t>Cysylltiadau</a:t>
            </a:r>
            <a:r>
              <a:rPr lang="en-GB" dirty="0" smtClean="0"/>
              <a:t> </a:t>
            </a:r>
            <a:r>
              <a:rPr lang="en-GB" dirty="0" err="1" smtClean="0"/>
              <a:t>clir</a:t>
            </a:r>
            <a:r>
              <a:rPr lang="en-GB" dirty="0" smtClean="0"/>
              <a:t> a </a:t>
            </a:r>
            <a:r>
              <a:rPr lang="en-GB" dirty="0" err="1" smtClean="0"/>
              <a:t>datblygiad</a:t>
            </a:r>
            <a:r>
              <a:rPr lang="en-GB" dirty="0" smtClean="0"/>
              <a:t> </a:t>
            </a:r>
            <a:r>
              <a:rPr lang="en-GB" dirty="0" err="1" smtClean="0"/>
              <a:t>proffessiynol</a:t>
            </a:r>
            <a:r>
              <a:rPr lang="en-GB" dirty="0" smtClean="0"/>
              <a:t> a </a:t>
            </a:r>
            <a:r>
              <a:rPr lang="en-GB" dirty="0" err="1" smtClean="0"/>
              <a:t>phersonol</a:t>
            </a:r>
            <a:endParaRPr lang="en-GB" dirty="0" smtClean="0"/>
          </a:p>
          <a:p>
            <a:r>
              <a:rPr lang="en-GB" dirty="0" err="1" smtClean="0"/>
              <a:t>Angen</a:t>
            </a:r>
            <a:r>
              <a:rPr lang="en-GB" dirty="0" smtClean="0"/>
              <a:t> </a:t>
            </a:r>
            <a:r>
              <a:rPr lang="en-GB" dirty="0" err="1" smtClean="0"/>
              <a:t>cytbwysedd</a:t>
            </a:r>
            <a:r>
              <a:rPr lang="en-GB" dirty="0" smtClean="0"/>
              <a:t> </a:t>
            </a:r>
            <a:r>
              <a:rPr lang="en-GB" dirty="0" err="1" smtClean="0"/>
              <a:t>ar</a:t>
            </a:r>
            <a:r>
              <a:rPr lang="en-GB" dirty="0" smtClean="0"/>
              <a:t> </a:t>
            </a:r>
            <a:r>
              <a:rPr lang="en-GB" dirty="0" err="1" smtClean="0"/>
              <a:t>brydiau</a:t>
            </a:r>
            <a:endParaRPr lang="en-GB" dirty="0"/>
          </a:p>
        </p:txBody>
      </p:sp>
      <p:sp>
        <p:nvSpPr>
          <p:cNvPr id="4" name="Content Placeholder 3"/>
          <p:cNvSpPr>
            <a:spLocks noGrp="1"/>
          </p:cNvSpPr>
          <p:nvPr>
            <p:ph sz="half" idx="2"/>
          </p:nvPr>
        </p:nvSpPr>
        <p:spPr/>
        <p:txBody>
          <a:bodyPr/>
          <a:lstStyle/>
          <a:p>
            <a:r>
              <a:rPr lang="en-GB" dirty="0" smtClean="0"/>
              <a:t>Some detailed plans</a:t>
            </a:r>
          </a:p>
          <a:p>
            <a:r>
              <a:rPr lang="en-GB" dirty="0" smtClean="0"/>
              <a:t>Clear links with professional and personal development</a:t>
            </a:r>
          </a:p>
          <a:p>
            <a:r>
              <a:rPr lang="en-GB" dirty="0" smtClean="0"/>
              <a:t>More conciseness needed at times</a:t>
            </a:r>
            <a:endParaRPr lang="en-GB" dirty="0"/>
          </a:p>
        </p:txBody>
      </p:sp>
    </p:spTree>
    <p:extLst>
      <p:ext uri="{BB962C8B-B14F-4D97-AF65-F5344CB8AC3E}">
        <p14:creationId xmlns:p14="http://schemas.microsoft.com/office/powerpoint/2010/main" val="4896747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917</TotalTime>
  <Words>1278</Words>
  <Application>Microsoft Office PowerPoint</Application>
  <PresentationFormat>On-screen Show (4:3)</PresentationFormat>
  <Paragraphs>80</Paragraphs>
  <Slides>6</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ＭＳ Ｐゴシック</vt:lpstr>
      <vt:lpstr>Arial</vt:lpstr>
      <vt:lpstr>Calibri</vt:lpstr>
      <vt:lpstr>Myriad Pro</vt:lpstr>
      <vt:lpstr>20140311PresentationUWTSDTemplate</vt:lpstr>
      <vt:lpstr>   EAEE5002C/EAEE5007C: Adfyfyrio ar ddarpariaeth blynyddoedd cynnar  EAEE5002/EAEE5007: Reflections on early years provision   </vt:lpstr>
      <vt:lpstr>Cyfeirnodi   -   Referencing </vt:lpstr>
      <vt:lpstr>Papur briffio  -   Briefing paper</vt:lpstr>
      <vt:lpstr>Cyflwyniad   -   Presentation</vt:lpstr>
      <vt:lpstr>Log adfyfyriol   -   Reflective log</vt:lpstr>
      <vt:lpstr>CPD   -   PDP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Gwyneth Davies</cp:lastModifiedBy>
  <cp:revision>49</cp:revision>
  <cp:lastPrinted>2017-05-30T09:23:07Z</cp:lastPrinted>
  <dcterms:created xsi:type="dcterms:W3CDTF">2015-04-14T15:21:28Z</dcterms:created>
  <dcterms:modified xsi:type="dcterms:W3CDTF">2019-07-01T14:05:41Z</dcterms:modified>
</cp:coreProperties>
</file>