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0" r:id="rId6"/>
    <p:sldId id="261" r:id="rId7"/>
    <p:sldId id="262" r:id="rId8"/>
    <p:sldId id="263" r:id="rId9"/>
    <p:sldId id="264" r:id="rId10"/>
    <p:sldId id="265" r:id="rId11"/>
    <p:sldId id="268"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94660"/>
  </p:normalViewPr>
  <p:slideViewPr>
    <p:cSldViewPr snapToGrid="0">
      <p:cViewPr varScale="1">
        <p:scale>
          <a:sx n="102" d="100"/>
          <a:sy n="102" d="100"/>
        </p:scale>
        <p:origin x="948"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5CD276-B93E-466A-919A-348425DF877A}"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4B1D3BCE-80B1-435E-BE8B-119E8A0F24E0}">
      <dgm:prSet/>
      <dgm:spPr/>
      <dgm:t>
        <a:bodyPr/>
        <a:lstStyle/>
        <a:p>
          <a:r>
            <a:rPr lang="en-GB"/>
            <a:t>Increase level of joint policing and co-operation between forces.</a:t>
          </a:r>
          <a:endParaRPr lang="en-US"/>
        </a:p>
      </dgm:t>
    </dgm:pt>
    <dgm:pt modelId="{C717AF90-3259-4D55-9387-C3849ABD2338}" type="parTrans" cxnId="{0F8A90A8-B6BE-4279-9190-BC86D82DE788}">
      <dgm:prSet/>
      <dgm:spPr/>
      <dgm:t>
        <a:bodyPr/>
        <a:lstStyle/>
        <a:p>
          <a:endParaRPr lang="en-US"/>
        </a:p>
      </dgm:t>
    </dgm:pt>
    <dgm:pt modelId="{53659E36-D166-424A-B7C3-4B802155AB59}" type="sibTrans" cxnId="{0F8A90A8-B6BE-4279-9190-BC86D82DE788}">
      <dgm:prSet phldrT="1" phldr="0"/>
      <dgm:spPr/>
      <dgm:t>
        <a:bodyPr/>
        <a:lstStyle/>
        <a:p>
          <a:r>
            <a:rPr lang="en-US"/>
            <a:t>1</a:t>
          </a:r>
        </a:p>
      </dgm:t>
    </dgm:pt>
    <dgm:pt modelId="{8EE50299-D3FF-4744-B8C0-018FF5CDE5C6}">
      <dgm:prSet/>
      <dgm:spPr/>
      <dgm:t>
        <a:bodyPr/>
        <a:lstStyle/>
        <a:p>
          <a:r>
            <a:rPr lang="en-GB"/>
            <a:t>Continue increasing publics awareness of the issue</a:t>
          </a:r>
          <a:endParaRPr lang="en-US"/>
        </a:p>
      </dgm:t>
    </dgm:pt>
    <dgm:pt modelId="{0320AC04-57F9-4189-B34D-139B213E6829}" type="parTrans" cxnId="{D271F3E8-E46E-46E7-AE78-D830548B0B91}">
      <dgm:prSet/>
      <dgm:spPr/>
      <dgm:t>
        <a:bodyPr/>
        <a:lstStyle/>
        <a:p>
          <a:endParaRPr lang="en-US"/>
        </a:p>
      </dgm:t>
    </dgm:pt>
    <dgm:pt modelId="{731A536D-B1FD-494A-8216-E2F148BB446D}" type="sibTrans" cxnId="{D271F3E8-E46E-46E7-AE78-D830548B0B91}">
      <dgm:prSet phldrT="2" phldr="0"/>
      <dgm:spPr/>
      <dgm:t>
        <a:bodyPr/>
        <a:lstStyle/>
        <a:p>
          <a:r>
            <a:rPr lang="en-US"/>
            <a:t>2</a:t>
          </a:r>
        </a:p>
      </dgm:t>
    </dgm:pt>
    <dgm:pt modelId="{305452B2-696B-4986-96D8-D1DD805941E1}">
      <dgm:prSet/>
      <dgm:spPr/>
      <dgm:t>
        <a:bodyPr/>
        <a:lstStyle/>
        <a:p>
          <a:r>
            <a:rPr lang="en-GB"/>
            <a:t>Provide better training for officers to be able to deal with these issues efficiently</a:t>
          </a:r>
          <a:endParaRPr lang="en-US"/>
        </a:p>
      </dgm:t>
    </dgm:pt>
    <dgm:pt modelId="{8E4EE6BB-FB30-4049-B6AD-FC837810CD65}" type="parTrans" cxnId="{147A3194-D830-4830-9636-002AC55C9458}">
      <dgm:prSet/>
      <dgm:spPr/>
      <dgm:t>
        <a:bodyPr/>
        <a:lstStyle/>
        <a:p>
          <a:endParaRPr lang="en-US"/>
        </a:p>
      </dgm:t>
    </dgm:pt>
    <dgm:pt modelId="{BCAE83B3-C37D-4C0D-A6AE-018C30167757}" type="sibTrans" cxnId="{147A3194-D830-4830-9636-002AC55C9458}">
      <dgm:prSet phldrT="3" phldr="0"/>
      <dgm:spPr/>
      <dgm:t>
        <a:bodyPr/>
        <a:lstStyle/>
        <a:p>
          <a:r>
            <a:rPr lang="en-US"/>
            <a:t>3</a:t>
          </a:r>
        </a:p>
      </dgm:t>
    </dgm:pt>
    <dgm:pt modelId="{CAF8C964-BEE9-4AC3-BF18-AF2198EDCEF2}">
      <dgm:prSet/>
      <dgm:spPr/>
      <dgm:t>
        <a:bodyPr/>
        <a:lstStyle/>
        <a:p>
          <a:r>
            <a:rPr lang="en-GB"/>
            <a:t>Be more proactive and less of a ‘Knee Jerk’ reaction</a:t>
          </a:r>
          <a:endParaRPr lang="en-US"/>
        </a:p>
      </dgm:t>
    </dgm:pt>
    <dgm:pt modelId="{D447E9AD-9C0C-4148-8593-E68574BE61D2}" type="parTrans" cxnId="{C90A1EC8-1610-40F3-92A1-2773462395A0}">
      <dgm:prSet/>
      <dgm:spPr/>
      <dgm:t>
        <a:bodyPr/>
        <a:lstStyle/>
        <a:p>
          <a:endParaRPr lang="en-US"/>
        </a:p>
      </dgm:t>
    </dgm:pt>
    <dgm:pt modelId="{439C8AB2-70B7-4E7B-B87F-7A4CE313C897}" type="sibTrans" cxnId="{C90A1EC8-1610-40F3-92A1-2773462395A0}">
      <dgm:prSet phldrT="4" phldr="0"/>
      <dgm:spPr/>
      <dgm:t>
        <a:bodyPr/>
        <a:lstStyle/>
        <a:p>
          <a:r>
            <a:rPr lang="en-US"/>
            <a:t>4</a:t>
          </a:r>
        </a:p>
      </dgm:t>
    </dgm:pt>
    <dgm:pt modelId="{279EE65B-C66D-4736-A312-F91B56AB63E7}">
      <dgm:prSet/>
      <dgm:spPr/>
      <dgm:t>
        <a:bodyPr/>
        <a:lstStyle/>
        <a:p>
          <a:r>
            <a:rPr lang="en-GB"/>
            <a:t>Increase the forces effectiveness at processing and sharing statistics</a:t>
          </a:r>
          <a:endParaRPr lang="en-US"/>
        </a:p>
      </dgm:t>
    </dgm:pt>
    <dgm:pt modelId="{47F5C612-0D8A-4DCD-AEFD-BAA0A15B76C4}" type="parTrans" cxnId="{F8D2A259-2D6A-46F0-B943-5A884B639F4D}">
      <dgm:prSet/>
      <dgm:spPr/>
      <dgm:t>
        <a:bodyPr/>
        <a:lstStyle/>
        <a:p>
          <a:endParaRPr lang="en-US"/>
        </a:p>
      </dgm:t>
    </dgm:pt>
    <dgm:pt modelId="{09ED7743-04EB-4F20-A791-30ACE3F13CB5}" type="sibTrans" cxnId="{F8D2A259-2D6A-46F0-B943-5A884B639F4D}">
      <dgm:prSet phldrT="5" phldr="0"/>
      <dgm:spPr/>
      <dgm:t>
        <a:bodyPr/>
        <a:lstStyle/>
        <a:p>
          <a:r>
            <a:rPr lang="en-US"/>
            <a:t>5</a:t>
          </a:r>
        </a:p>
      </dgm:t>
    </dgm:pt>
    <dgm:pt modelId="{9CB7BB31-F60F-46B6-B027-AE4494F8F631}">
      <dgm:prSet/>
      <dgm:spPr/>
      <dgm:t>
        <a:bodyPr/>
        <a:lstStyle/>
        <a:p>
          <a:r>
            <a:rPr lang="en-GB"/>
            <a:t>Have a focus on online activity and how this could expose some victims. </a:t>
          </a:r>
          <a:endParaRPr lang="en-US"/>
        </a:p>
      </dgm:t>
    </dgm:pt>
    <dgm:pt modelId="{1158EC0C-14B0-4CE6-823B-9043C1A68674}" type="parTrans" cxnId="{33E615D2-54A9-4306-BB49-D4F0BBE76C72}">
      <dgm:prSet/>
      <dgm:spPr/>
      <dgm:t>
        <a:bodyPr/>
        <a:lstStyle/>
        <a:p>
          <a:endParaRPr lang="en-US"/>
        </a:p>
      </dgm:t>
    </dgm:pt>
    <dgm:pt modelId="{22ACD768-587E-421B-A3E3-F60352F334FE}" type="sibTrans" cxnId="{33E615D2-54A9-4306-BB49-D4F0BBE76C72}">
      <dgm:prSet phldrT="6" phldr="0"/>
      <dgm:spPr/>
      <dgm:t>
        <a:bodyPr/>
        <a:lstStyle/>
        <a:p>
          <a:r>
            <a:rPr lang="en-US"/>
            <a:t>6</a:t>
          </a:r>
        </a:p>
      </dgm:t>
    </dgm:pt>
    <dgm:pt modelId="{9A692854-0709-43F1-ABB0-13C1B040FD0A}" type="pres">
      <dgm:prSet presAssocID="{D55CD276-B93E-466A-919A-348425DF877A}" presName="Name0" presStyleCnt="0">
        <dgm:presLayoutVars>
          <dgm:animLvl val="lvl"/>
          <dgm:resizeHandles val="exact"/>
        </dgm:presLayoutVars>
      </dgm:prSet>
      <dgm:spPr/>
    </dgm:pt>
    <dgm:pt modelId="{044C1050-5BA5-4872-803F-401981F25C5D}" type="pres">
      <dgm:prSet presAssocID="{4B1D3BCE-80B1-435E-BE8B-119E8A0F24E0}" presName="compositeNode" presStyleCnt="0">
        <dgm:presLayoutVars>
          <dgm:bulletEnabled val="1"/>
        </dgm:presLayoutVars>
      </dgm:prSet>
      <dgm:spPr/>
    </dgm:pt>
    <dgm:pt modelId="{4F0F61C5-D342-4E91-9353-15C4AFA45929}" type="pres">
      <dgm:prSet presAssocID="{4B1D3BCE-80B1-435E-BE8B-119E8A0F24E0}" presName="bgRect" presStyleLbl="bgAccFollowNode1" presStyleIdx="0" presStyleCnt="6"/>
      <dgm:spPr/>
    </dgm:pt>
    <dgm:pt modelId="{197B1C05-3164-473B-AEDF-C8D5231739E5}" type="pres">
      <dgm:prSet presAssocID="{53659E36-D166-424A-B7C3-4B802155AB59}" presName="sibTransNodeCircle" presStyleLbl="alignNode1" presStyleIdx="0" presStyleCnt="12">
        <dgm:presLayoutVars>
          <dgm:chMax val="0"/>
          <dgm:bulletEnabled/>
        </dgm:presLayoutVars>
      </dgm:prSet>
      <dgm:spPr/>
    </dgm:pt>
    <dgm:pt modelId="{89B506B7-E378-4659-8B64-9F670DF6D31E}" type="pres">
      <dgm:prSet presAssocID="{4B1D3BCE-80B1-435E-BE8B-119E8A0F24E0}" presName="bottomLine" presStyleLbl="alignNode1" presStyleIdx="1" presStyleCnt="12">
        <dgm:presLayoutVars/>
      </dgm:prSet>
      <dgm:spPr/>
    </dgm:pt>
    <dgm:pt modelId="{52FFBEE4-09F2-432F-BAD1-B4D49BB02060}" type="pres">
      <dgm:prSet presAssocID="{4B1D3BCE-80B1-435E-BE8B-119E8A0F24E0}" presName="nodeText" presStyleLbl="bgAccFollowNode1" presStyleIdx="0" presStyleCnt="6">
        <dgm:presLayoutVars>
          <dgm:bulletEnabled val="1"/>
        </dgm:presLayoutVars>
      </dgm:prSet>
      <dgm:spPr/>
    </dgm:pt>
    <dgm:pt modelId="{FF31B4D3-01C0-4EB2-B32D-B356EAF9D7A4}" type="pres">
      <dgm:prSet presAssocID="{53659E36-D166-424A-B7C3-4B802155AB59}" presName="sibTrans" presStyleCnt="0"/>
      <dgm:spPr/>
    </dgm:pt>
    <dgm:pt modelId="{F998BB22-320F-4F1C-A0E7-E2D50A5DC023}" type="pres">
      <dgm:prSet presAssocID="{8EE50299-D3FF-4744-B8C0-018FF5CDE5C6}" presName="compositeNode" presStyleCnt="0">
        <dgm:presLayoutVars>
          <dgm:bulletEnabled val="1"/>
        </dgm:presLayoutVars>
      </dgm:prSet>
      <dgm:spPr/>
    </dgm:pt>
    <dgm:pt modelId="{AF70BBFF-4C49-4CA8-B25C-22F20DA7C51F}" type="pres">
      <dgm:prSet presAssocID="{8EE50299-D3FF-4744-B8C0-018FF5CDE5C6}" presName="bgRect" presStyleLbl="bgAccFollowNode1" presStyleIdx="1" presStyleCnt="6"/>
      <dgm:spPr/>
    </dgm:pt>
    <dgm:pt modelId="{C4504B5C-71C8-4D72-9CF8-3F3A54010473}" type="pres">
      <dgm:prSet presAssocID="{731A536D-B1FD-494A-8216-E2F148BB446D}" presName="sibTransNodeCircle" presStyleLbl="alignNode1" presStyleIdx="2" presStyleCnt="12">
        <dgm:presLayoutVars>
          <dgm:chMax val="0"/>
          <dgm:bulletEnabled/>
        </dgm:presLayoutVars>
      </dgm:prSet>
      <dgm:spPr/>
    </dgm:pt>
    <dgm:pt modelId="{9F813729-E24D-4624-B2EA-4ED967B94DDA}" type="pres">
      <dgm:prSet presAssocID="{8EE50299-D3FF-4744-B8C0-018FF5CDE5C6}" presName="bottomLine" presStyleLbl="alignNode1" presStyleIdx="3" presStyleCnt="12">
        <dgm:presLayoutVars/>
      </dgm:prSet>
      <dgm:spPr/>
    </dgm:pt>
    <dgm:pt modelId="{7DF1804E-325D-4674-A6EB-431B38F8828D}" type="pres">
      <dgm:prSet presAssocID="{8EE50299-D3FF-4744-B8C0-018FF5CDE5C6}" presName="nodeText" presStyleLbl="bgAccFollowNode1" presStyleIdx="1" presStyleCnt="6">
        <dgm:presLayoutVars>
          <dgm:bulletEnabled val="1"/>
        </dgm:presLayoutVars>
      </dgm:prSet>
      <dgm:spPr/>
    </dgm:pt>
    <dgm:pt modelId="{EA4AF59C-23C3-4372-997C-97B7F7259F5A}" type="pres">
      <dgm:prSet presAssocID="{731A536D-B1FD-494A-8216-E2F148BB446D}" presName="sibTrans" presStyleCnt="0"/>
      <dgm:spPr/>
    </dgm:pt>
    <dgm:pt modelId="{4585FAF4-3D14-453B-BBF4-BD9DC1B1B611}" type="pres">
      <dgm:prSet presAssocID="{305452B2-696B-4986-96D8-D1DD805941E1}" presName="compositeNode" presStyleCnt="0">
        <dgm:presLayoutVars>
          <dgm:bulletEnabled val="1"/>
        </dgm:presLayoutVars>
      </dgm:prSet>
      <dgm:spPr/>
    </dgm:pt>
    <dgm:pt modelId="{B28A153E-08E7-42D1-9CCE-CC8CD19F6229}" type="pres">
      <dgm:prSet presAssocID="{305452B2-696B-4986-96D8-D1DD805941E1}" presName="bgRect" presStyleLbl="bgAccFollowNode1" presStyleIdx="2" presStyleCnt="6"/>
      <dgm:spPr/>
    </dgm:pt>
    <dgm:pt modelId="{B9A9F106-CC37-4778-B446-B8304ECBFD85}" type="pres">
      <dgm:prSet presAssocID="{BCAE83B3-C37D-4C0D-A6AE-018C30167757}" presName="sibTransNodeCircle" presStyleLbl="alignNode1" presStyleIdx="4" presStyleCnt="12">
        <dgm:presLayoutVars>
          <dgm:chMax val="0"/>
          <dgm:bulletEnabled/>
        </dgm:presLayoutVars>
      </dgm:prSet>
      <dgm:spPr/>
    </dgm:pt>
    <dgm:pt modelId="{C71CE612-4A83-49B3-8A4D-658E7764BFFB}" type="pres">
      <dgm:prSet presAssocID="{305452B2-696B-4986-96D8-D1DD805941E1}" presName="bottomLine" presStyleLbl="alignNode1" presStyleIdx="5" presStyleCnt="12">
        <dgm:presLayoutVars/>
      </dgm:prSet>
      <dgm:spPr/>
    </dgm:pt>
    <dgm:pt modelId="{A7AEEDCE-6D2D-45D8-AEC6-824D4EF55689}" type="pres">
      <dgm:prSet presAssocID="{305452B2-696B-4986-96D8-D1DD805941E1}" presName="nodeText" presStyleLbl="bgAccFollowNode1" presStyleIdx="2" presStyleCnt="6">
        <dgm:presLayoutVars>
          <dgm:bulletEnabled val="1"/>
        </dgm:presLayoutVars>
      </dgm:prSet>
      <dgm:spPr/>
    </dgm:pt>
    <dgm:pt modelId="{C157F9A1-C3C5-43C8-B7F6-CD66C390FA5A}" type="pres">
      <dgm:prSet presAssocID="{BCAE83B3-C37D-4C0D-A6AE-018C30167757}" presName="sibTrans" presStyleCnt="0"/>
      <dgm:spPr/>
    </dgm:pt>
    <dgm:pt modelId="{0DA6EFFB-5A16-4CEE-8D8B-C1F561B0802F}" type="pres">
      <dgm:prSet presAssocID="{CAF8C964-BEE9-4AC3-BF18-AF2198EDCEF2}" presName="compositeNode" presStyleCnt="0">
        <dgm:presLayoutVars>
          <dgm:bulletEnabled val="1"/>
        </dgm:presLayoutVars>
      </dgm:prSet>
      <dgm:spPr/>
    </dgm:pt>
    <dgm:pt modelId="{C9F5FA70-A1C1-439F-BB4B-3FE6B687C584}" type="pres">
      <dgm:prSet presAssocID="{CAF8C964-BEE9-4AC3-BF18-AF2198EDCEF2}" presName="bgRect" presStyleLbl="bgAccFollowNode1" presStyleIdx="3" presStyleCnt="6"/>
      <dgm:spPr/>
    </dgm:pt>
    <dgm:pt modelId="{5D9139DC-67AE-472F-8F05-4810FAD6B33D}" type="pres">
      <dgm:prSet presAssocID="{439C8AB2-70B7-4E7B-B87F-7A4CE313C897}" presName="sibTransNodeCircle" presStyleLbl="alignNode1" presStyleIdx="6" presStyleCnt="12">
        <dgm:presLayoutVars>
          <dgm:chMax val="0"/>
          <dgm:bulletEnabled/>
        </dgm:presLayoutVars>
      </dgm:prSet>
      <dgm:spPr/>
    </dgm:pt>
    <dgm:pt modelId="{0EF565C1-AB11-404D-930C-EDB85523876C}" type="pres">
      <dgm:prSet presAssocID="{CAF8C964-BEE9-4AC3-BF18-AF2198EDCEF2}" presName="bottomLine" presStyleLbl="alignNode1" presStyleIdx="7" presStyleCnt="12">
        <dgm:presLayoutVars/>
      </dgm:prSet>
      <dgm:spPr/>
    </dgm:pt>
    <dgm:pt modelId="{6BCF5C82-E4B2-46B8-8A6A-875B275DE946}" type="pres">
      <dgm:prSet presAssocID="{CAF8C964-BEE9-4AC3-BF18-AF2198EDCEF2}" presName="nodeText" presStyleLbl="bgAccFollowNode1" presStyleIdx="3" presStyleCnt="6">
        <dgm:presLayoutVars>
          <dgm:bulletEnabled val="1"/>
        </dgm:presLayoutVars>
      </dgm:prSet>
      <dgm:spPr/>
    </dgm:pt>
    <dgm:pt modelId="{7CF41DF3-0FC8-4943-91D5-65D8758FDECF}" type="pres">
      <dgm:prSet presAssocID="{439C8AB2-70B7-4E7B-B87F-7A4CE313C897}" presName="sibTrans" presStyleCnt="0"/>
      <dgm:spPr/>
    </dgm:pt>
    <dgm:pt modelId="{E72EA75E-D381-4FC8-BFCB-0C5D72BE70B5}" type="pres">
      <dgm:prSet presAssocID="{279EE65B-C66D-4736-A312-F91B56AB63E7}" presName="compositeNode" presStyleCnt="0">
        <dgm:presLayoutVars>
          <dgm:bulletEnabled val="1"/>
        </dgm:presLayoutVars>
      </dgm:prSet>
      <dgm:spPr/>
    </dgm:pt>
    <dgm:pt modelId="{470B49AC-0320-43DD-AECD-DBDB2F7C2C97}" type="pres">
      <dgm:prSet presAssocID="{279EE65B-C66D-4736-A312-F91B56AB63E7}" presName="bgRect" presStyleLbl="bgAccFollowNode1" presStyleIdx="4" presStyleCnt="6"/>
      <dgm:spPr/>
    </dgm:pt>
    <dgm:pt modelId="{54A92533-25B1-4FC4-903D-585A14C44F72}" type="pres">
      <dgm:prSet presAssocID="{09ED7743-04EB-4F20-A791-30ACE3F13CB5}" presName="sibTransNodeCircle" presStyleLbl="alignNode1" presStyleIdx="8" presStyleCnt="12">
        <dgm:presLayoutVars>
          <dgm:chMax val="0"/>
          <dgm:bulletEnabled/>
        </dgm:presLayoutVars>
      </dgm:prSet>
      <dgm:spPr/>
    </dgm:pt>
    <dgm:pt modelId="{688A19E3-6CB2-4C05-9216-FCF484CACEAE}" type="pres">
      <dgm:prSet presAssocID="{279EE65B-C66D-4736-A312-F91B56AB63E7}" presName="bottomLine" presStyleLbl="alignNode1" presStyleIdx="9" presStyleCnt="12">
        <dgm:presLayoutVars/>
      </dgm:prSet>
      <dgm:spPr/>
    </dgm:pt>
    <dgm:pt modelId="{8034925E-F6C3-4EFB-A83C-4A4CB98F48A4}" type="pres">
      <dgm:prSet presAssocID="{279EE65B-C66D-4736-A312-F91B56AB63E7}" presName="nodeText" presStyleLbl="bgAccFollowNode1" presStyleIdx="4" presStyleCnt="6">
        <dgm:presLayoutVars>
          <dgm:bulletEnabled val="1"/>
        </dgm:presLayoutVars>
      </dgm:prSet>
      <dgm:spPr/>
    </dgm:pt>
    <dgm:pt modelId="{A9978E77-1BB7-4ED5-9DA1-2D7F3F3423C9}" type="pres">
      <dgm:prSet presAssocID="{09ED7743-04EB-4F20-A791-30ACE3F13CB5}" presName="sibTrans" presStyleCnt="0"/>
      <dgm:spPr/>
    </dgm:pt>
    <dgm:pt modelId="{FE99333A-61A5-4F64-B71F-D9C37769B108}" type="pres">
      <dgm:prSet presAssocID="{9CB7BB31-F60F-46B6-B027-AE4494F8F631}" presName="compositeNode" presStyleCnt="0">
        <dgm:presLayoutVars>
          <dgm:bulletEnabled val="1"/>
        </dgm:presLayoutVars>
      </dgm:prSet>
      <dgm:spPr/>
    </dgm:pt>
    <dgm:pt modelId="{1641A8D9-9347-4ACF-8760-13F547BBEF39}" type="pres">
      <dgm:prSet presAssocID="{9CB7BB31-F60F-46B6-B027-AE4494F8F631}" presName="bgRect" presStyleLbl="bgAccFollowNode1" presStyleIdx="5" presStyleCnt="6"/>
      <dgm:spPr/>
    </dgm:pt>
    <dgm:pt modelId="{1E0CC5F6-5735-4BE0-B312-25FD486EE914}" type="pres">
      <dgm:prSet presAssocID="{22ACD768-587E-421B-A3E3-F60352F334FE}" presName="sibTransNodeCircle" presStyleLbl="alignNode1" presStyleIdx="10" presStyleCnt="12">
        <dgm:presLayoutVars>
          <dgm:chMax val="0"/>
          <dgm:bulletEnabled/>
        </dgm:presLayoutVars>
      </dgm:prSet>
      <dgm:spPr/>
    </dgm:pt>
    <dgm:pt modelId="{D8FA6C9D-BB78-4B1C-B441-F6DDD28A75F1}" type="pres">
      <dgm:prSet presAssocID="{9CB7BB31-F60F-46B6-B027-AE4494F8F631}" presName="bottomLine" presStyleLbl="alignNode1" presStyleIdx="11" presStyleCnt="12">
        <dgm:presLayoutVars/>
      </dgm:prSet>
      <dgm:spPr/>
    </dgm:pt>
    <dgm:pt modelId="{1D92A2CD-AE17-4DB1-9EA3-56848926741B}" type="pres">
      <dgm:prSet presAssocID="{9CB7BB31-F60F-46B6-B027-AE4494F8F631}" presName="nodeText" presStyleLbl="bgAccFollowNode1" presStyleIdx="5" presStyleCnt="6">
        <dgm:presLayoutVars>
          <dgm:bulletEnabled val="1"/>
        </dgm:presLayoutVars>
      </dgm:prSet>
      <dgm:spPr/>
    </dgm:pt>
  </dgm:ptLst>
  <dgm:cxnLst>
    <dgm:cxn modelId="{D4E92B05-84E7-4D67-B32D-D79A9248BEC4}" type="presOf" srcId="{279EE65B-C66D-4736-A312-F91B56AB63E7}" destId="{470B49AC-0320-43DD-AECD-DBDB2F7C2C97}" srcOrd="0" destOrd="0" presId="urn:microsoft.com/office/officeart/2016/7/layout/BasicLinearProcessNumbered"/>
    <dgm:cxn modelId="{6ACEF03E-FC76-41DE-86D2-D356864198DE}" type="presOf" srcId="{305452B2-696B-4986-96D8-D1DD805941E1}" destId="{B28A153E-08E7-42D1-9CCE-CC8CD19F6229}" srcOrd="0" destOrd="0" presId="urn:microsoft.com/office/officeart/2016/7/layout/BasicLinearProcessNumbered"/>
    <dgm:cxn modelId="{548D1963-8076-4508-AF00-206307B2F517}" type="presOf" srcId="{4B1D3BCE-80B1-435E-BE8B-119E8A0F24E0}" destId="{4F0F61C5-D342-4E91-9353-15C4AFA45929}" srcOrd="0" destOrd="0" presId="urn:microsoft.com/office/officeart/2016/7/layout/BasicLinearProcessNumbered"/>
    <dgm:cxn modelId="{B9E94B43-30FB-4476-A83E-F629BC3BB154}" type="presOf" srcId="{305452B2-696B-4986-96D8-D1DD805941E1}" destId="{A7AEEDCE-6D2D-45D8-AEC6-824D4EF55689}" srcOrd="1" destOrd="0" presId="urn:microsoft.com/office/officeart/2016/7/layout/BasicLinearProcessNumbered"/>
    <dgm:cxn modelId="{2F771267-76A4-4695-972F-BFF949FC3805}" type="presOf" srcId="{4B1D3BCE-80B1-435E-BE8B-119E8A0F24E0}" destId="{52FFBEE4-09F2-432F-BAD1-B4D49BB02060}" srcOrd="1" destOrd="0" presId="urn:microsoft.com/office/officeart/2016/7/layout/BasicLinearProcessNumbered"/>
    <dgm:cxn modelId="{96BEB86C-9250-4CAC-BE4A-5BB7F52697E9}" type="presOf" srcId="{53659E36-D166-424A-B7C3-4B802155AB59}" destId="{197B1C05-3164-473B-AEDF-C8D5231739E5}" srcOrd="0" destOrd="0" presId="urn:microsoft.com/office/officeart/2016/7/layout/BasicLinearProcessNumbered"/>
    <dgm:cxn modelId="{ABF4BE4F-5A8E-4D40-B71D-9B9C7B9182A1}" type="presOf" srcId="{09ED7743-04EB-4F20-A791-30ACE3F13CB5}" destId="{54A92533-25B1-4FC4-903D-585A14C44F72}" srcOrd="0" destOrd="0" presId="urn:microsoft.com/office/officeart/2016/7/layout/BasicLinearProcessNumbered"/>
    <dgm:cxn modelId="{BA3CC550-6BB2-4D00-A3C8-214475277D23}" type="presOf" srcId="{D55CD276-B93E-466A-919A-348425DF877A}" destId="{9A692854-0709-43F1-ABB0-13C1B040FD0A}" srcOrd="0" destOrd="0" presId="urn:microsoft.com/office/officeart/2016/7/layout/BasicLinearProcessNumbered"/>
    <dgm:cxn modelId="{14031774-5BD1-43FA-90BA-3C0E52C39F0A}" type="presOf" srcId="{9CB7BB31-F60F-46B6-B027-AE4494F8F631}" destId="{1D92A2CD-AE17-4DB1-9EA3-56848926741B}" srcOrd="1" destOrd="0" presId="urn:microsoft.com/office/officeart/2016/7/layout/BasicLinearProcessNumbered"/>
    <dgm:cxn modelId="{F8D2A259-2D6A-46F0-B943-5A884B639F4D}" srcId="{D55CD276-B93E-466A-919A-348425DF877A}" destId="{279EE65B-C66D-4736-A312-F91B56AB63E7}" srcOrd="4" destOrd="0" parTransId="{47F5C612-0D8A-4DCD-AEFD-BAA0A15B76C4}" sibTransId="{09ED7743-04EB-4F20-A791-30ACE3F13CB5}"/>
    <dgm:cxn modelId="{147A3194-D830-4830-9636-002AC55C9458}" srcId="{D55CD276-B93E-466A-919A-348425DF877A}" destId="{305452B2-696B-4986-96D8-D1DD805941E1}" srcOrd="2" destOrd="0" parTransId="{8E4EE6BB-FB30-4049-B6AD-FC837810CD65}" sibTransId="{BCAE83B3-C37D-4C0D-A6AE-018C30167757}"/>
    <dgm:cxn modelId="{89B515A1-1BE6-4EA4-B3FB-B8BD67321D63}" type="presOf" srcId="{8EE50299-D3FF-4744-B8C0-018FF5CDE5C6}" destId="{7DF1804E-325D-4674-A6EB-431B38F8828D}" srcOrd="1" destOrd="0" presId="urn:microsoft.com/office/officeart/2016/7/layout/BasicLinearProcessNumbered"/>
    <dgm:cxn modelId="{0F8A90A8-B6BE-4279-9190-BC86D82DE788}" srcId="{D55CD276-B93E-466A-919A-348425DF877A}" destId="{4B1D3BCE-80B1-435E-BE8B-119E8A0F24E0}" srcOrd="0" destOrd="0" parTransId="{C717AF90-3259-4D55-9387-C3849ABD2338}" sibTransId="{53659E36-D166-424A-B7C3-4B802155AB59}"/>
    <dgm:cxn modelId="{77BF58B7-BAC8-447F-86D5-3B292B3967D1}" type="presOf" srcId="{8EE50299-D3FF-4744-B8C0-018FF5CDE5C6}" destId="{AF70BBFF-4C49-4CA8-B25C-22F20DA7C51F}" srcOrd="0" destOrd="0" presId="urn:microsoft.com/office/officeart/2016/7/layout/BasicLinearProcessNumbered"/>
    <dgm:cxn modelId="{821F09BA-2646-415F-929C-0AB737028B32}" type="presOf" srcId="{439C8AB2-70B7-4E7B-B87F-7A4CE313C897}" destId="{5D9139DC-67AE-472F-8F05-4810FAD6B33D}" srcOrd="0" destOrd="0" presId="urn:microsoft.com/office/officeart/2016/7/layout/BasicLinearProcessNumbered"/>
    <dgm:cxn modelId="{4DE8A8BB-7DBB-4473-B938-D1F2B0F2B9A5}" type="presOf" srcId="{22ACD768-587E-421B-A3E3-F60352F334FE}" destId="{1E0CC5F6-5735-4BE0-B312-25FD486EE914}" srcOrd="0" destOrd="0" presId="urn:microsoft.com/office/officeart/2016/7/layout/BasicLinearProcessNumbered"/>
    <dgm:cxn modelId="{75E6C8BC-629D-4024-B778-A699920BA20A}" type="presOf" srcId="{731A536D-B1FD-494A-8216-E2F148BB446D}" destId="{C4504B5C-71C8-4D72-9CF8-3F3A54010473}" srcOrd="0" destOrd="0" presId="urn:microsoft.com/office/officeart/2016/7/layout/BasicLinearProcessNumbered"/>
    <dgm:cxn modelId="{C90A1EC8-1610-40F3-92A1-2773462395A0}" srcId="{D55CD276-B93E-466A-919A-348425DF877A}" destId="{CAF8C964-BEE9-4AC3-BF18-AF2198EDCEF2}" srcOrd="3" destOrd="0" parTransId="{D447E9AD-9C0C-4148-8593-E68574BE61D2}" sibTransId="{439C8AB2-70B7-4E7B-B87F-7A4CE313C897}"/>
    <dgm:cxn modelId="{33E615D2-54A9-4306-BB49-D4F0BBE76C72}" srcId="{D55CD276-B93E-466A-919A-348425DF877A}" destId="{9CB7BB31-F60F-46B6-B027-AE4494F8F631}" srcOrd="5" destOrd="0" parTransId="{1158EC0C-14B0-4CE6-823B-9043C1A68674}" sibTransId="{22ACD768-587E-421B-A3E3-F60352F334FE}"/>
    <dgm:cxn modelId="{D271F3E8-E46E-46E7-AE78-D830548B0B91}" srcId="{D55CD276-B93E-466A-919A-348425DF877A}" destId="{8EE50299-D3FF-4744-B8C0-018FF5CDE5C6}" srcOrd="1" destOrd="0" parTransId="{0320AC04-57F9-4189-B34D-139B213E6829}" sibTransId="{731A536D-B1FD-494A-8216-E2F148BB446D}"/>
    <dgm:cxn modelId="{5EB655EF-2417-4280-A8BE-33645CCADDFF}" type="presOf" srcId="{CAF8C964-BEE9-4AC3-BF18-AF2198EDCEF2}" destId="{6BCF5C82-E4B2-46B8-8A6A-875B275DE946}" srcOrd="1" destOrd="0" presId="urn:microsoft.com/office/officeart/2016/7/layout/BasicLinearProcessNumbered"/>
    <dgm:cxn modelId="{18C5DEF0-6198-4D23-8D03-0686A320EB74}" type="presOf" srcId="{9CB7BB31-F60F-46B6-B027-AE4494F8F631}" destId="{1641A8D9-9347-4ACF-8760-13F547BBEF39}" srcOrd="0" destOrd="0" presId="urn:microsoft.com/office/officeart/2016/7/layout/BasicLinearProcessNumbered"/>
    <dgm:cxn modelId="{217E7FF6-3AA9-4EA2-A02D-D0E78FA52993}" type="presOf" srcId="{CAF8C964-BEE9-4AC3-BF18-AF2198EDCEF2}" destId="{C9F5FA70-A1C1-439F-BB4B-3FE6B687C584}" srcOrd="0" destOrd="0" presId="urn:microsoft.com/office/officeart/2016/7/layout/BasicLinearProcessNumbered"/>
    <dgm:cxn modelId="{9B6CE9F8-46E0-4304-B078-525123DCEFCD}" type="presOf" srcId="{279EE65B-C66D-4736-A312-F91B56AB63E7}" destId="{8034925E-F6C3-4EFB-A83C-4A4CB98F48A4}" srcOrd="1" destOrd="0" presId="urn:microsoft.com/office/officeart/2016/7/layout/BasicLinearProcessNumbered"/>
    <dgm:cxn modelId="{193934FD-3F12-4641-A45B-ABE607B2EDA3}" type="presOf" srcId="{BCAE83B3-C37D-4C0D-A6AE-018C30167757}" destId="{B9A9F106-CC37-4778-B446-B8304ECBFD85}" srcOrd="0" destOrd="0" presId="urn:microsoft.com/office/officeart/2016/7/layout/BasicLinearProcessNumbered"/>
    <dgm:cxn modelId="{69A97F82-E1CD-404F-962C-B982CF24298C}" type="presParOf" srcId="{9A692854-0709-43F1-ABB0-13C1B040FD0A}" destId="{044C1050-5BA5-4872-803F-401981F25C5D}" srcOrd="0" destOrd="0" presId="urn:microsoft.com/office/officeart/2016/7/layout/BasicLinearProcessNumbered"/>
    <dgm:cxn modelId="{DBC40A21-C0B5-4B5F-9BEE-239615C62FE9}" type="presParOf" srcId="{044C1050-5BA5-4872-803F-401981F25C5D}" destId="{4F0F61C5-D342-4E91-9353-15C4AFA45929}" srcOrd="0" destOrd="0" presId="urn:microsoft.com/office/officeart/2016/7/layout/BasicLinearProcessNumbered"/>
    <dgm:cxn modelId="{228064C9-4B09-4C81-B84E-B7B89F463B12}" type="presParOf" srcId="{044C1050-5BA5-4872-803F-401981F25C5D}" destId="{197B1C05-3164-473B-AEDF-C8D5231739E5}" srcOrd="1" destOrd="0" presId="urn:microsoft.com/office/officeart/2016/7/layout/BasicLinearProcessNumbered"/>
    <dgm:cxn modelId="{8093439E-D37C-4B1F-8A5A-18F018D74ED1}" type="presParOf" srcId="{044C1050-5BA5-4872-803F-401981F25C5D}" destId="{89B506B7-E378-4659-8B64-9F670DF6D31E}" srcOrd="2" destOrd="0" presId="urn:microsoft.com/office/officeart/2016/7/layout/BasicLinearProcessNumbered"/>
    <dgm:cxn modelId="{8B03B6E8-973C-47E2-84AD-97B0F91EDC98}" type="presParOf" srcId="{044C1050-5BA5-4872-803F-401981F25C5D}" destId="{52FFBEE4-09F2-432F-BAD1-B4D49BB02060}" srcOrd="3" destOrd="0" presId="urn:microsoft.com/office/officeart/2016/7/layout/BasicLinearProcessNumbered"/>
    <dgm:cxn modelId="{CDE1D76E-0DF8-4C5C-88F8-CDB74487F7B2}" type="presParOf" srcId="{9A692854-0709-43F1-ABB0-13C1B040FD0A}" destId="{FF31B4D3-01C0-4EB2-B32D-B356EAF9D7A4}" srcOrd="1" destOrd="0" presId="urn:microsoft.com/office/officeart/2016/7/layout/BasicLinearProcessNumbered"/>
    <dgm:cxn modelId="{E9D314AE-9241-4512-B29A-DD60A67E2260}" type="presParOf" srcId="{9A692854-0709-43F1-ABB0-13C1B040FD0A}" destId="{F998BB22-320F-4F1C-A0E7-E2D50A5DC023}" srcOrd="2" destOrd="0" presId="urn:microsoft.com/office/officeart/2016/7/layout/BasicLinearProcessNumbered"/>
    <dgm:cxn modelId="{685F6FC0-AF99-476E-80CF-334DC6BD2A7C}" type="presParOf" srcId="{F998BB22-320F-4F1C-A0E7-E2D50A5DC023}" destId="{AF70BBFF-4C49-4CA8-B25C-22F20DA7C51F}" srcOrd="0" destOrd="0" presId="urn:microsoft.com/office/officeart/2016/7/layout/BasicLinearProcessNumbered"/>
    <dgm:cxn modelId="{B90C5F17-CCFD-44DD-8E3C-DD454AC5B852}" type="presParOf" srcId="{F998BB22-320F-4F1C-A0E7-E2D50A5DC023}" destId="{C4504B5C-71C8-4D72-9CF8-3F3A54010473}" srcOrd="1" destOrd="0" presId="urn:microsoft.com/office/officeart/2016/7/layout/BasicLinearProcessNumbered"/>
    <dgm:cxn modelId="{B97B8201-0A9F-4B45-9702-B1734C86A3DD}" type="presParOf" srcId="{F998BB22-320F-4F1C-A0E7-E2D50A5DC023}" destId="{9F813729-E24D-4624-B2EA-4ED967B94DDA}" srcOrd="2" destOrd="0" presId="urn:microsoft.com/office/officeart/2016/7/layout/BasicLinearProcessNumbered"/>
    <dgm:cxn modelId="{4C2BFD61-3988-42AC-8ACB-5EC11882CC39}" type="presParOf" srcId="{F998BB22-320F-4F1C-A0E7-E2D50A5DC023}" destId="{7DF1804E-325D-4674-A6EB-431B38F8828D}" srcOrd="3" destOrd="0" presId="urn:microsoft.com/office/officeart/2016/7/layout/BasicLinearProcessNumbered"/>
    <dgm:cxn modelId="{A0A4F486-E9F2-45C4-81EB-7FC66F5736EF}" type="presParOf" srcId="{9A692854-0709-43F1-ABB0-13C1B040FD0A}" destId="{EA4AF59C-23C3-4372-997C-97B7F7259F5A}" srcOrd="3" destOrd="0" presId="urn:microsoft.com/office/officeart/2016/7/layout/BasicLinearProcessNumbered"/>
    <dgm:cxn modelId="{3B25D497-1E81-4784-B5CB-73B4388C4AAD}" type="presParOf" srcId="{9A692854-0709-43F1-ABB0-13C1B040FD0A}" destId="{4585FAF4-3D14-453B-BBF4-BD9DC1B1B611}" srcOrd="4" destOrd="0" presId="urn:microsoft.com/office/officeart/2016/7/layout/BasicLinearProcessNumbered"/>
    <dgm:cxn modelId="{40F2CD9E-23D6-40F6-ADDF-147AAF961722}" type="presParOf" srcId="{4585FAF4-3D14-453B-BBF4-BD9DC1B1B611}" destId="{B28A153E-08E7-42D1-9CCE-CC8CD19F6229}" srcOrd="0" destOrd="0" presId="urn:microsoft.com/office/officeart/2016/7/layout/BasicLinearProcessNumbered"/>
    <dgm:cxn modelId="{044A2113-2341-4764-8C87-3D626662D695}" type="presParOf" srcId="{4585FAF4-3D14-453B-BBF4-BD9DC1B1B611}" destId="{B9A9F106-CC37-4778-B446-B8304ECBFD85}" srcOrd="1" destOrd="0" presId="urn:microsoft.com/office/officeart/2016/7/layout/BasicLinearProcessNumbered"/>
    <dgm:cxn modelId="{8043AF42-21C3-4F5E-BDE4-FB1AC4FB61B3}" type="presParOf" srcId="{4585FAF4-3D14-453B-BBF4-BD9DC1B1B611}" destId="{C71CE612-4A83-49B3-8A4D-658E7764BFFB}" srcOrd="2" destOrd="0" presId="urn:microsoft.com/office/officeart/2016/7/layout/BasicLinearProcessNumbered"/>
    <dgm:cxn modelId="{D06526F7-37BF-44D6-9E2A-F4F78F2D5A15}" type="presParOf" srcId="{4585FAF4-3D14-453B-BBF4-BD9DC1B1B611}" destId="{A7AEEDCE-6D2D-45D8-AEC6-824D4EF55689}" srcOrd="3" destOrd="0" presId="urn:microsoft.com/office/officeart/2016/7/layout/BasicLinearProcessNumbered"/>
    <dgm:cxn modelId="{729CE5FD-5E80-4870-9E8F-D640D32856FA}" type="presParOf" srcId="{9A692854-0709-43F1-ABB0-13C1B040FD0A}" destId="{C157F9A1-C3C5-43C8-B7F6-CD66C390FA5A}" srcOrd="5" destOrd="0" presId="urn:microsoft.com/office/officeart/2016/7/layout/BasicLinearProcessNumbered"/>
    <dgm:cxn modelId="{88AAD90D-2A3A-4937-B8B4-C04B3D01F2B8}" type="presParOf" srcId="{9A692854-0709-43F1-ABB0-13C1B040FD0A}" destId="{0DA6EFFB-5A16-4CEE-8D8B-C1F561B0802F}" srcOrd="6" destOrd="0" presId="urn:microsoft.com/office/officeart/2016/7/layout/BasicLinearProcessNumbered"/>
    <dgm:cxn modelId="{AA3D072A-E6BF-45C3-8553-F03C7467AF6E}" type="presParOf" srcId="{0DA6EFFB-5A16-4CEE-8D8B-C1F561B0802F}" destId="{C9F5FA70-A1C1-439F-BB4B-3FE6B687C584}" srcOrd="0" destOrd="0" presId="urn:microsoft.com/office/officeart/2016/7/layout/BasicLinearProcessNumbered"/>
    <dgm:cxn modelId="{F5CF5A95-3A05-4F6B-A3AC-D42219699ED4}" type="presParOf" srcId="{0DA6EFFB-5A16-4CEE-8D8B-C1F561B0802F}" destId="{5D9139DC-67AE-472F-8F05-4810FAD6B33D}" srcOrd="1" destOrd="0" presId="urn:microsoft.com/office/officeart/2016/7/layout/BasicLinearProcessNumbered"/>
    <dgm:cxn modelId="{F5E29160-AB09-4EDD-93F6-C5F60717731E}" type="presParOf" srcId="{0DA6EFFB-5A16-4CEE-8D8B-C1F561B0802F}" destId="{0EF565C1-AB11-404D-930C-EDB85523876C}" srcOrd="2" destOrd="0" presId="urn:microsoft.com/office/officeart/2016/7/layout/BasicLinearProcessNumbered"/>
    <dgm:cxn modelId="{AE53C8A0-799E-480C-BEE2-ED5D05293DC1}" type="presParOf" srcId="{0DA6EFFB-5A16-4CEE-8D8B-C1F561B0802F}" destId="{6BCF5C82-E4B2-46B8-8A6A-875B275DE946}" srcOrd="3" destOrd="0" presId="urn:microsoft.com/office/officeart/2016/7/layout/BasicLinearProcessNumbered"/>
    <dgm:cxn modelId="{16C92D1C-EF95-4FF3-86C9-7EC3D7B829D8}" type="presParOf" srcId="{9A692854-0709-43F1-ABB0-13C1B040FD0A}" destId="{7CF41DF3-0FC8-4943-91D5-65D8758FDECF}" srcOrd="7" destOrd="0" presId="urn:microsoft.com/office/officeart/2016/7/layout/BasicLinearProcessNumbered"/>
    <dgm:cxn modelId="{98CAC08E-CC94-4B51-9611-3E1EFEDB4FDE}" type="presParOf" srcId="{9A692854-0709-43F1-ABB0-13C1B040FD0A}" destId="{E72EA75E-D381-4FC8-BFCB-0C5D72BE70B5}" srcOrd="8" destOrd="0" presId="urn:microsoft.com/office/officeart/2016/7/layout/BasicLinearProcessNumbered"/>
    <dgm:cxn modelId="{6659478F-7330-4056-B555-0556D55FD853}" type="presParOf" srcId="{E72EA75E-D381-4FC8-BFCB-0C5D72BE70B5}" destId="{470B49AC-0320-43DD-AECD-DBDB2F7C2C97}" srcOrd="0" destOrd="0" presId="urn:microsoft.com/office/officeart/2016/7/layout/BasicLinearProcessNumbered"/>
    <dgm:cxn modelId="{F316899E-FC60-4D57-A747-72F6801C8996}" type="presParOf" srcId="{E72EA75E-D381-4FC8-BFCB-0C5D72BE70B5}" destId="{54A92533-25B1-4FC4-903D-585A14C44F72}" srcOrd="1" destOrd="0" presId="urn:microsoft.com/office/officeart/2016/7/layout/BasicLinearProcessNumbered"/>
    <dgm:cxn modelId="{0CCBAFB5-7ECE-47BC-AA60-8D7C1BBE8868}" type="presParOf" srcId="{E72EA75E-D381-4FC8-BFCB-0C5D72BE70B5}" destId="{688A19E3-6CB2-4C05-9216-FCF484CACEAE}" srcOrd="2" destOrd="0" presId="urn:microsoft.com/office/officeart/2016/7/layout/BasicLinearProcessNumbered"/>
    <dgm:cxn modelId="{A7A5A04C-3C31-4202-A284-D585F7D43B54}" type="presParOf" srcId="{E72EA75E-D381-4FC8-BFCB-0C5D72BE70B5}" destId="{8034925E-F6C3-4EFB-A83C-4A4CB98F48A4}" srcOrd="3" destOrd="0" presId="urn:microsoft.com/office/officeart/2016/7/layout/BasicLinearProcessNumbered"/>
    <dgm:cxn modelId="{3C73DA11-E3C2-4BB8-880C-812763F1548C}" type="presParOf" srcId="{9A692854-0709-43F1-ABB0-13C1B040FD0A}" destId="{A9978E77-1BB7-4ED5-9DA1-2D7F3F3423C9}" srcOrd="9" destOrd="0" presId="urn:microsoft.com/office/officeart/2016/7/layout/BasicLinearProcessNumbered"/>
    <dgm:cxn modelId="{907A58CF-D32F-4C18-8FAF-315E9DCAFD46}" type="presParOf" srcId="{9A692854-0709-43F1-ABB0-13C1B040FD0A}" destId="{FE99333A-61A5-4F64-B71F-D9C37769B108}" srcOrd="10" destOrd="0" presId="urn:microsoft.com/office/officeart/2016/7/layout/BasicLinearProcessNumbered"/>
    <dgm:cxn modelId="{D7990584-5A1B-451C-B969-65C5C41B88F4}" type="presParOf" srcId="{FE99333A-61A5-4F64-B71F-D9C37769B108}" destId="{1641A8D9-9347-4ACF-8760-13F547BBEF39}" srcOrd="0" destOrd="0" presId="urn:microsoft.com/office/officeart/2016/7/layout/BasicLinearProcessNumbered"/>
    <dgm:cxn modelId="{84434793-6F38-4AF1-8649-65DAC594BC26}" type="presParOf" srcId="{FE99333A-61A5-4F64-B71F-D9C37769B108}" destId="{1E0CC5F6-5735-4BE0-B312-25FD486EE914}" srcOrd="1" destOrd="0" presId="urn:microsoft.com/office/officeart/2016/7/layout/BasicLinearProcessNumbered"/>
    <dgm:cxn modelId="{99D7EA2A-9640-4B14-A828-EB1A92F25354}" type="presParOf" srcId="{FE99333A-61A5-4F64-B71F-D9C37769B108}" destId="{D8FA6C9D-BB78-4B1C-B441-F6DDD28A75F1}" srcOrd="2" destOrd="0" presId="urn:microsoft.com/office/officeart/2016/7/layout/BasicLinearProcessNumbered"/>
    <dgm:cxn modelId="{38F09721-2BE4-497F-8D18-6E201FEC70B8}" type="presParOf" srcId="{FE99333A-61A5-4F64-B71F-D9C37769B108}" destId="{1D92A2CD-AE17-4DB1-9EA3-56848926741B}"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F61C5-D342-4E91-9353-15C4AFA45929}">
      <dsp:nvSpPr>
        <dsp:cNvPr id="0" name=""/>
        <dsp:cNvSpPr/>
      </dsp:nvSpPr>
      <dsp:spPr>
        <a:xfrm>
          <a:off x="1283" y="1043496"/>
          <a:ext cx="1617389" cy="226434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6098" tIns="330200" rIns="126098" bIns="330200" numCol="1" spcCol="1270" anchor="t" anchorCtr="0">
          <a:noAutofit/>
        </a:bodyPr>
        <a:lstStyle/>
        <a:p>
          <a:pPr marL="0" lvl="0" indent="0" algn="l" defTabSz="488950">
            <a:lnSpc>
              <a:spcPct val="90000"/>
            </a:lnSpc>
            <a:spcBef>
              <a:spcPct val="0"/>
            </a:spcBef>
            <a:spcAft>
              <a:spcPct val="35000"/>
            </a:spcAft>
            <a:buNone/>
          </a:pPr>
          <a:r>
            <a:rPr lang="en-GB" sz="1100" kern="1200"/>
            <a:t>Increase level of joint policing and co-operation between forces.</a:t>
          </a:r>
          <a:endParaRPr lang="en-US" sz="1100" kern="1200"/>
        </a:p>
      </dsp:txBody>
      <dsp:txXfrm>
        <a:off x="1283" y="1903947"/>
        <a:ext cx="1617389" cy="1358607"/>
      </dsp:txXfrm>
    </dsp:sp>
    <dsp:sp modelId="{197B1C05-3164-473B-AEDF-C8D5231739E5}">
      <dsp:nvSpPr>
        <dsp:cNvPr id="0" name=""/>
        <dsp:cNvSpPr/>
      </dsp:nvSpPr>
      <dsp:spPr>
        <a:xfrm>
          <a:off x="470326" y="1269930"/>
          <a:ext cx="679303" cy="6793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961" tIns="12700" rIns="52961" bIns="12700" numCol="1" spcCol="1270" anchor="ctr" anchorCtr="0">
          <a:noAutofit/>
        </a:bodyPr>
        <a:lstStyle/>
        <a:p>
          <a:pPr marL="0" lvl="0" indent="0" algn="ctr" defTabSz="1422400">
            <a:lnSpc>
              <a:spcPct val="90000"/>
            </a:lnSpc>
            <a:spcBef>
              <a:spcPct val="0"/>
            </a:spcBef>
            <a:spcAft>
              <a:spcPct val="35000"/>
            </a:spcAft>
            <a:buNone/>
          </a:pPr>
          <a:r>
            <a:rPr lang="en-US" sz="3200" kern="1200"/>
            <a:t>1</a:t>
          </a:r>
        </a:p>
      </dsp:txBody>
      <dsp:txXfrm>
        <a:off x="569808" y="1369412"/>
        <a:ext cx="480339" cy="480339"/>
      </dsp:txXfrm>
    </dsp:sp>
    <dsp:sp modelId="{89B506B7-E378-4659-8B64-9F670DF6D31E}">
      <dsp:nvSpPr>
        <dsp:cNvPr id="0" name=""/>
        <dsp:cNvSpPr/>
      </dsp:nvSpPr>
      <dsp:spPr>
        <a:xfrm>
          <a:off x="1283" y="3307769"/>
          <a:ext cx="161738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70BBFF-4C49-4CA8-B25C-22F20DA7C51F}">
      <dsp:nvSpPr>
        <dsp:cNvPr id="0" name=""/>
        <dsp:cNvSpPr/>
      </dsp:nvSpPr>
      <dsp:spPr>
        <a:xfrm>
          <a:off x="1780412" y="1043496"/>
          <a:ext cx="1617389" cy="226434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6098" tIns="330200" rIns="126098" bIns="330200" numCol="1" spcCol="1270" anchor="t" anchorCtr="0">
          <a:noAutofit/>
        </a:bodyPr>
        <a:lstStyle/>
        <a:p>
          <a:pPr marL="0" lvl="0" indent="0" algn="l" defTabSz="488950">
            <a:lnSpc>
              <a:spcPct val="90000"/>
            </a:lnSpc>
            <a:spcBef>
              <a:spcPct val="0"/>
            </a:spcBef>
            <a:spcAft>
              <a:spcPct val="35000"/>
            </a:spcAft>
            <a:buNone/>
          </a:pPr>
          <a:r>
            <a:rPr lang="en-GB" sz="1100" kern="1200"/>
            <a:t>Continue increasing publics awareness of the issue</a:t>
          </a:r>
          <a:endParaRPr lang="en-US" sz="1100" kern="1200"/>
        </a:p>
      </dsp:txBody>
      <dsp:txXfrm>
        <a:off x="1780412" y="1903947"/>
        <a:ext cx="1617389" cy="1358607"/>
      </dsp:txXfrm>
    </dsp:sp>
    <dsp:sp modelId="{C4504B5C-71C8-4D72-9CF8-3F3A54010473}">
      <dsp:nvSpPr>
        <dsp:cNvPr id="0" name=""/>
        <dsp:cNvSpPr/>
      </dsp:nvSpPr>
      <dsp:spPr>
        <a:xfrm>
          <a:off x="2249455" y="1269930"/>
          <a:ext cx="679303" cy="6793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961" tIns="12700" rIns="52961" bIns="12700" numCol="1" spcCol="1270" anchor="ctr" anchorCtr="0">
          <a:noAutofit/>
        </a:bodyPr>
        <a:lstStyle/>
        <a:p>
          <a:pPr marL="0" lvl="0" indent="0" algn="ctr" defTabSz="1422400">
            <a:lnSpc>
              <a:spcPct val="90000"/>
            </a:lnSpc>
            <a:spcBef>
              <a:spcPct val="0"/>
            </a:spcBef>
            <a:spcAft>
              <a:spcPct val="35000"/>
            </a:spcAft>
            <a:buNone/>
          </a:pPr>
          <a:r>
            <a:rPr lang="en-US" sz="3200" kern="1200"/>
            <a:t>2</a:t>
          </a:r>
        </a:p>
      </dsp:txBody>
      <dsp:txXfrm>
        <a:off x="2348937" y="1369412"/>
        <a:ext cx="480339" cy="480339"/>
      </dsp:txXfrm>
    </dsp:sp>
    <dsp:sp modelId="{9F813729-E24D-4624-B2EA-4ED967B94DDA}">
      <dsp:nvSpPr>
        <dsp:cNvPr id="0" name=""/>
        <dsp:cNvSpPr/>
      </dsp:nvSpPr>
      <dsp:spPr>
        <a:xfrm>
          <a:off x="1780412" y="3307769"/>
          <a:ext cx="161738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8A153E-08E7-42D1-9CCE-CC8CD19F6229}">
      <dsp:nvSpPr>
        <dsp:cNvPr id="0" name=""/>
        <dsp:cNvSpPr/>
      </dsp:nvSpPr>
      <dsp:spPr>
        <a:xfrm>
          <a:off x="3559540" y="1043496"/>
          <a:ext cx="1617389" cy="226434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6098" tIns="330200" rIns="126098" bIns="330200" numCol="1" spcCol="1270" anchor="t" anchorCtr="0">
          <a:noAutofit/>
        </a:bodyPr>
        <a:lstStyle/>
        <a:p>
          <a:pPr marL="0" lvl="0" indent="0" algn="l" defTabSz="488950">
            <a:lnSpc>
              <a:spcPct val="90000"/>
            </a:lnSpc>
            <a:spcBef>
              <a:spcPct val="0"/>
            </a:spcBef>
            <a:spcAft>
              <a:spcPct val="35000"/>
            </a:spcAft>
            <a:buNone/>
          </a:pPr>
          <a:r>
            <a:rPr lang="en-GB" sz="1100" kern="1200"/>
            <a:t>Provide better training for officers to be able to deal with these issues efficiently</a:t>
          </a:r>
          <a:endParaRPr lang="en-US" sz="1100" kern="1200"/>
        </a:p>
      </dsp:txBody>
      <dsp:txXfrm>
        <a:off x="3559540" y="1903947"/>
        <a:ext cx="1617389" cy="1358607"/>
      </dsp:txXfrm>
    </dsp:sp>
    <dsp:sp modelId="{B9A9F106-CC37-4778-B446-B8304ECBFD85}">
      <dsp:nvSpPr>
        <dsp:cNvPr id="0" name=""/>
        <dsp:cNvSpPr/>
      </dsp:nvSpPr>
      <dsp:spPr>
        <a:xfrm>
          <a:off x="4028583" y="1269930"/>
          <a:ext cx="679303" cy="6793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961" tIns="12700" rIns="52961" bIns="12700" numCol="1" spcCol="1270" anchor="ctr" anchorCtr="0">
          <a:noAutofit/>
        </a:bodyPr>
        <a:lstStyle/>
        <a:p>
          <a:pPr marL="0" lvl="0" indent="0" algn="ctr" defTabSz="1422400">
            <a:lnSpc>
              <a:spcPct val="90000"/>
            </a:lnSpc>
            <a:spcBef>
              <a:spcPct val="0"/>
            </a:spcBef>
            <a:spcAft>
              <a:spcPct val="35000"/>
            </a:spcAft>
            <a:buNone/>
          </a:pPr>
          <a:r>
            <a:rPr lang="en-US" sz="3200" kern="1200"/>
            <a:t>3</a:t>
          </a:r>
        </a:p>
      </dsp:txBody>
      <dsp:txXfrm>
        <a:off x="4128065" y="1369412"/>
        <a:ext cx="480339" cy="480339"/>
      </dsp:txXfrm>
    </dsp:sp>
    <dsp:sp modelId="{C71CE612-4A83-49B3-8A4D-658E7764BFFB}">
      <dsp:nvSpPr>
        <dsp:cNvPr id="0" name=""/>
        <dsp:cNvSpPr/>
      </dsp:nvSpPr>
      <dsp:spPr>
        <a:xfrm>
          <a:off x="3559540" y="3307769"/>
          <a:ext cx="161738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F5FA70-A1C1-439F-BB4B-3FE6B687C584}">
      <dsp:nvSpPr>
        <dsp:cNvPr id="0" name=""/>
        <dsp:cNvSpPr/>
      </dsp:nvSpPr>
      <dsp:spPr>
        <a:xfrm>
          <a:off x="5338669" y="1043496"/>
          <a:ext cx="1617389" cy="226434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6098" tIns="330200" rIns="126098" bIns="330200" numCol="1" spcCol="1270" anchor="t" anchorCtr="0">
          <a:noAutofit/>
        </a:bodyPr>
        <a:lstStyle/>
        <a:p>
          <a:pPr marL="0" lvl="0" indent="0" algn="l" defTabSz="488950">
            <a:lnSpc>
              <a:spcPct val="90000"/>
            </a:lnSpc>
            <a:spcBef>
              <a:spcPct val="0"/>
            </a:spcBef>
            <a:spcAft>
              <a:spcPct val="35000"/>
            </a:spcAft>
            <a:buNone/>
          </a:pPr>
          <a:r>
            <a:rPr lang="en-GB" sz="1100" kern="1200"/>
            <a:t>Be more proactive and less of a ‘Knee Jerk’ reaction</a:t>
          </a:r>
          <a:endParaRPr lang="en-US" sz="1100" kern="1200"/>
        </a:p>
      </dsp:txBody>
      <dsp:txXfrm>
        <a:off x="5338669" y="1903947"/>
        <a:ext cx="1617389" cy="1358607"/>
      </dsp:txXfrm>
    </dsp:sp>
    <dsp:sp modelId="{5D9139DC-67AE-472F-8F05-4810FAD6B33D}">
      <dsp:nvSpPr>
        <dsp:cNvPr id="0" name=""/>
        <dsp:cNvSpPr/>
      </dsp:nvSpPr>
      <dsp:spPr>
        <a:xfrm>
          <a:off x="5807712" y="1269930"/>
          <a:ext cx="679303" cy="6793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961" tIns="12700" rIns="52961" bIns="12700" numCol="1" spcCol="1270" anchor="ctr" anchorCtr="0">
          <a:noAutofit/>
        </a:bodyPr>
        <a:lstStyle/>
        <a:p>
          <a:pPr marL="0" lvl="0" indent="0" algn="ctr" defTabSz="1422400">
            <a:lnSpc>
              <a:spcPct val="90000"/>
            </a:lnSpc>
            <a:spcBef>
              <a:spcPct val="0"/>
            </a:spcBef>
            <a:spcAft>
              <a:spcPct val="35000"/>
            </a:spcAft>
            <a:buNone/>
          </a:pPr>
          <a:r>
            <a:rPr lang="en-US" sz="3200" kern="1200"/>
            <a:t>4</a:t>
          </a:r>
        </a:p>
      </dsp:txBody>
      <dsp:txXfrm>
        <a:off x="5907194" y="1369412"/>
        <a:ext cx="480339" cy="480339"/>
      </dsp:txXfrm>
    </dsp:sp>
    <dsp:sp modelId="{0EF565C1-AB11-404D-930C-EDB85523876C}">
      <dsp:nvSpPr>
        <dsp:cNvPr id="0" name=""/>
        <dsp:cNvSpPr/>
      </dsp:nvSpPr>
      <dsp:spPr>
        <a:xfrm>
          <a:off x="5338669" y="3307769"/>
          <a:ext cx="161738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0B49AC-0320-43DD-AECD-DBDB2F7C2C97}">
      <dsp:nvSpPr>
        <dsp:cNvPr id="0" name=""/>
        <dsp:cNvSpPr/>
      </dsp:nvSpPr>
      <dsp:spPr>
        <a:xfrm>
          <a:off x="7117798" y="1043496"/>
          <a:ext cx="1617389" cy="226434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6098" tIns="330200" rIns="126098" bIns="330200" numCol="1" spcCol="1270" anchor="t" anchorCtr="0">
          <a:noAutofit/>
        </a:bodyPr>
        <a:lstStyle/>
        <a:p>
          <a:pPr marL="0" lvl="0" indent="0" algn="l" defTabSz="488950">
            <a:lnSpc>
              <a:spcPct val="90000"/>
            </a:lnSpc>
            <a:spcBef>
              <a:spcPct val="0"/>
            </a:spcBef>
            <a:spcAft>
              <a:spcPct val="35000"/>
            </a:spcAft>
            <a:buNone/>
          </a:pPr>
          <a:r>
            <a:rPr lang="en-GB" sz="1100" kern="1200"/>
            <a:t>Increase the forces effectiveness at processing and sharing statistics</a:t>
          </a:r>
          <a:endParaRPr lang="en-US" sz="1100" kern="1200"/>
        </a:p>
      </dsp:txBody>
      <dsp:txXfrm>
        <a:off x="7117798" y="1903947"/>
        <a:ext cx="1617389" cy="1358607"/>
      </dsp:txXfrm>
    </dsp:sp>
    <dsp:sp modelId="{54A92533-25B1-4FC4-903D-585A14C44F72}">
      <dsp:nvSpPr>
        <dsp:cNvPr id="0" name=""/>
        <dsp:cNvSpPr/>
      </dsp:nvSpPr>
      <dsp:spPr>
        <a:xfrm>
          <a:off x="7586841" y="1269930"/>
          <a:ext cx="679303" cy="6793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961" tIns="12700" rIns="52961" bIns="12700" numCol="1" spcCol="1270" anchor="ctr" anchorCtr="0">
          <a:noAutofit/>
        </a:bodyPr>
        <a:lstStyle/>
        <a:p>
          <a:pPr marL="0" lvl="0" indent="0" algn="ctr" defTabSz="1422400">
            <a:lnSpc>
              <a:spcPct val="90000"/>
            </a:lnSpc>
            <a:spcBef>
              <a:spcPct val="0"/>
            </a:spcBef>
            <a:spcAft>
              <a:spcPct val="35000"/>
            </a:spcAft>
            <a:buNone/>
          </a:pPr>
          <a:r>
            <a:rPr lang="en-US" sz="3200" kern="1200"/>
            <a:t>5</a:t>
          </a:r>
        </a:p>
      </dsp:txBody>
      <dsp:txXfrm>
        <a:off x="7686323" y="1369412"/>
        <a:ext cx="480339" cy="480339"/>
      </dsp:txXfrm>
    </dsp:sp>
    <dsp:sp modelId="{688A19E3-6CB2-4C05-9216-FCF484CACEAE}">
      <dsp:nvSpPr>
        <dsp:cNvPr id="0" name=""/>
        <dsp:cNvSpPr/>
      </dsp:nvSpPr>
      <dsp:spPr>
        <a:xfrm>
          <a:off x="7117798" y="3307769"/>
          <a:ext cx="161738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41A8D9-9347-4ACF-8760-13F547BBEF39}">
      <dsp:nvSpPr>
        <dsp:cNvPr id="0" name=""/>
        <dsp:cNvSpPr/>
      </dsp:nvSpPr>
      <dsp:spPr>
        <a:xfrm>
          <a:off x="8896926" y="1043496"/>
          <a:ext cx="1617389" cy="226434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6098" tIns="330200" rIns="126098" bIns="330200" numCol="1" spcCol="1270" anchor="t" anchorCtr="0">
          <a:noAutofit/>
        </a:bodyPr>
        <a:lstStyle/>
        <a:p>
          <a:pPr marL="0" lvl="0" indent="0" algn="l" defTabSz="488950">
            <a:lnSpc>
              <a:spcPct val="90000"/>
            </a:lnSpc>
            <a:spcBef>
              <a:spcPct val="0"/>
            </a:spcBef>
            <a:spcAft>
              <a:spcPct val="35000"/>
            </a:spcAft>
            <a:buNone/>
          </a:pPr>
          <a:r>
            <a:rPr lang="en-GB" sz="1100" kern="1200"/>
            <a:t>Have a focus on online activity and how this could expose some victims. </a:t>
          </a:r>
          <a:endParaRPr lang="en-US" sz="1100" kern="1200"/>
        </a:p>
      </dsp:txBody>
      <dsp:txXfrm>
        <a:off x="8896926" y="1903947"/>
        <a:ext cx="1617389" cy="1358607"/>
      </dsp:txXfrm>
    </dsp:sp>
    <dsp:sp modelId="{1E0CC5F6-5735-4BE0-B312-25FD486EE914}">
      <dsp:nvSpPr>
        <dsp:cNvPr id="0" name=""/>
        <dsp:cNvSpPr/>
      </dsp:nvSpPr>
      <dsp:spPr>
        <a:xfrm>
          <a:off x="9365969" y="1269930"/>
          <a:ext cx="679303" cy="6793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961" tIns="12700" rIns="52961" bIns="12700" numCol="1" spcCol="1270" anchor="ctr" anchorCtr="0">
          <a:noAutofit/>
        </a:bodyPr>
        <a:lstStyle/>
        <a:p>
          <a:pPr marL="0" lvl="0" indent="0" algn="ctr" defTabSz="1422400">
            <a:lnSpc>
              <a:spcPct val="90000"/>
            </a:lnSpc>
            <a:spcBef>
              <a:spcPct val="0"/>
            </a:spcBef>
            <a:spcAft>
              <a:spcPct val="35000"/>
            </a:spcAft>
            <a:buNone/>
          </a:pPr>
          <a:r>
            <a:rPr lang="en-US" sz="3200" kern="1200"/>
            <a:t>6</a:t>
          </a:r>
        </a:p>
      </dsp:txBody>
      <dsp:txXfrm>
        <a:off x="9465451" y="1369412"/>
        <a:ext cx="480339" cy="480339"/>
      </dsp:txXfrm>
    </dsp:sp>
    <dsp:sp modelId="{D8FA6C9D-BB78-4B1C-B441-F6DDD28A75F1}">
      <dsp:nvSpPr>
        <dsp:cNvPr id="0" name=""/>
        <dsp:cNvSpPr/>
      </dsp:nvSpPr>
      <dsp:spPr>
        <a:xfrm>
          <a:off x="8896926" y="3307769"/>
          <a:ext cx="161738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124137F-E1DE-479B-9F0E-F40F025F0C25}" type="datetimeFigureOut">
              <a:rPr lang="en-GB" smtClean="0"/>
              <a:t>09/01/2026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354450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124137F-E1DE-479B-9F0E-F40F025F0C25}"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1031148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124137F-E1DE-479B-9F0E-F40F025F0C25}" type="datetimeFigureOut">
              <a:rPr lang="en-GB" smtClean="0"/>
              <a:t>09/01/2026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1718997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124137F-E1DE-479B-9F0E-F40F025F0C25}"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2580748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124137F-E1DE-479B-9F0E-F40F025F0C25}" type="datetimeFigureOut">
              <a:rPr lang="en-GB" smtClean="0"/>
              <a:t>09/01/2026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3104588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124137F-E1DE-479B-9F0E-F40F025F0C25}" type="datetimeFigureOut">
              <a:rPr lang="en-GB" smtClean="0"/>
              <a:t>09/01/2026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2993142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24137F-E1DE-479B-9F0E-F40F025F0C25}" type="datetimeFigureOut">
              <a:rPr lang="en-GB" smtClean="0"/>
              <a:t>09/01/2026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869584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124137F-E1DE-479B-9F0E-F40F025F0C25}"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2541847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124137F-E1DE-479B-9F0E-F40F025F0C25}"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2690016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124137F-E1DE-479B-9F0E-F40F025F0C25}"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474451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124137F-E1DE-479B-9F0E-F40F025F0C25}" type="datetimeFigureOut">
              <a:rPr lang="en-GB" smtClean="0"/>
              <a:t>09/01/2026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1083779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124137F-E1DE-479B-9F0E-F40F025F0C25}" type="datetimeFigureOut">
              <a:rPr lang="en-GB" smtClean="0"/>
              <a:t>09/01/2026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DFFC2A3-EAA3-4698-96AB-BC05747F2F7D}"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585385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124137F-E1DE-479B-9F0E-F40F025F0C25}" type="datetimeFigureOut">
              <a:rPr lang="en-GB" smtClean="0"/>
              <a:t>09/01/2026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3752552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124137F-E1DE-479B-9F0E-F40F025F0C25}" type="datetimeFigureOut">
              <a:rPr lang="en-GB" smtClean="0"/>
              <a:t>09/01/2026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54868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124137F-E1DE-479B-9F0E-F40F025F0C25}" type="datetimeFigureOut">
              <a:rPr lang="en-GB" smtClean="0"/>
              <a:t>09/01/2026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269582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124137F-E1DE-479B-9F0E-F40F025F0C25}"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2224996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124137F-E1DE-479B-9F0E-F40F025F0C25}" type="datetimeFigureOut">
              <a:rPr lang="en-GB" smtClean="0"/>
              <a:t>09/01/2026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DFFC2A3-EAA3-4698-96AB-BC05747F2F7D}" type="slidenum">
              <a:rPr lang="en-GB" smtClean="0"/>
              <a:t>‹#›</a:t>
            </a:fld>
            <a:endParaRPr lang="en-GB"/>
          </a:p>
        </p:txBody>
      </p:sp>
    </p:spTree>
    <p:extLst>
      <p:ext uri="{BB962C8B-B14F-4D97-AF65-F5344CB8AC3E}">
        <p14:creationId xmlns:p14="http://schemas.microsoft.com/office/powerpoint/2010/main" val="705960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124137F-E1DE-479B-9F0E-F40F025F0C25}" type="datetimeFigureOut">
              <a:rPr lang="en-GB" smtClean="0"/>
              <a:t>09/01/2026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DFFC2A3-EAA3-4698-96AB-BC05747F2F7D}" type="slidenum">
              <a:rPr lang="en-GB" smtClean="0"/>
              <a:t>‹#›</a:t>
            </a:fld>
            <a:endParaRPr lang="en-GB"/>
          </a:p>
        </p:txBody>
      </p:sp>
    </p:spTree>
    <p:extLst>
      <p:ext uri="{BB962C8B-B14F-4D97-AF65-F5344CB8AC3E}">
        <p14:creationId xmlns:p14="http://schemas.microsoft.com/office/powerpoint/2010/main" val="743022370"/>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mmittees.parliament.uk/work/8824/tackling-violence-against-women-and-girls-vawg/" TargetMode="External"/><Relationship Id="rId2" Type="http://schemas.openxmlformats.org/officeDocument/2006/relationships/hyperlink" Target="https://www.npcc.police.uk/our-work/violence-against-women-and-girls/"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cps.gov.uk/publication/vawg-2025-2030" TargetMode="External"/><Relationship Id="rId2" Type="http://schemas.openxmlformats.org/officeDocument/2006/relationships/hyperlink" Target="https://commonslibrary.parliament.uk/research-briefings/cdp-2024-0183/"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hyperlink" Target="https://www.college.police.uk/app/major-investigation-and-public-protection/honour-based-abuse?s=honour" TargetMode="External"/><Relationship Id="rId2" Type="http://schemas.openxmlformats.org/officeDocument/2006/relationships/hyperlink" Target="https://www.nhs.uk/conditions/female-genital-mutilation-fgm/" TargetMode="Externa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www.ukfactcheck.com/article/111/government-to-expand-clares-law-and-roll-out-specialist-rape-teams-under-new-vawg-strategy" TargetMode="External"/><Relationship Id="rId2" Type="http://schemas.openxmlformats.org/officeDocument/2006/relationships/hyperlink" Target="https://www.gov.uk/government/publications/crime-and-policing-bill-2025-factsheets/crime-and-policing-bill-reducing-violence-against-women-and-girls-vawg-factsheet" TargetMode="Externa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hyperlink" Target="https://www.forensicanalytics.io/assets/downloads/forensic-analytics-vawg-white-paper-v1.pdf" TargetMode="External"/><Relationship Id="rId2" Type="http://schemas.openxmlformats.org/officeDocument/2006/relationships/hyperlink" Target="https://assets-hmicfrs.justiceinspectorates.gov.uk/uploads/police-response-to-violence-against-women-and-girls-final-inspection-report.pdf" TargetMode="Externa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Layout" Target="../diagrams/layout1.xml"/><Relationship Id="rId7" Type="http://schemas.openxmlformats.org/officeDocument/2006/relationships/hyperlink" Target="https://www.globalgovernmentforum.com/uk-takes-whole-of-government-approach-to-tackling-violence-against-women-and-girls-in-landmark-strategy/"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www.npcc.police.uk/our-work/violence-against-women-and-girls/" TargetMode="External"/><Relationship Id="rId3" Type="http://schemas.openxmlformats.org/officeDocument/2006/relationships/hyperlink" Target="http://www.cps.gov.uk/publication/vawg-2025-2030" TargetMode="External"/><Relationship Id="rId7" Type="http://schemas.openxmlformats.org/officeDocument/2006/relationships/hyperlink" Target="http://www.globalgovernmentforum.com/uk-takes-whole-of-government-approach-to-tackling-violence-against-women-and-girls-in-landmark-strategy/" TargetMode="External"/><Relationship Id="rId2" Type="http://schemas.openxmlformats.org/officeDocument/2006/relationships/hyperlink" Target="http://www.college.police.uk/app/major-investigation-and-public-protection/honour-based-abuse?s=honour" TargetMode="External"/><Relationship Id="rId1" Type="http://schemas.openxmlformats.org/officeDocument/2006/relationships/slideLayout" Target="../slideLayouts/slideLayout2.xml"/><Relationship Id="rId6" Type="http://schemas.openxmlformats.org/officeDocument/2006/relationships/hyperlink" Target="http://www.gov.uk/government/publications/crime-and-policing-bill-2025-factsheets/crime-and-policing-bill-reducing-violence-against-women-and-girls-vawg-factsheet" TargetMode="External"/><Relationship Id="rId11" Type="http://schemas.openxmlformats.org/officeDocument/2006/relationships/hyperlink" Target="https://www.vkpp.org.uk/assets/Uploads/VAWG-Strategic-Threat-and-Risk-Assessment-underpinning-and-informing-the-2024-VAWG-Statement-v2.pdf" TargetMode="External"/><Relationship Id="rId5" Type="http://schemas.openxmlformats.org/officeDocument/2006/relationships/hyperlink" Target="https://assets-hmicfrs.justiceinspectorates.gov.uk/uploads/police-response-to-violence-against-women-and-girls-final-inspection-report.pdf" TargetMode="External"/><Relationship Id="rId10" Type="http://schemas.openxmlformats.org/officeDocument/2006/relationships/hyperlink" Target="http://www.ukfactcheck.com/article/111/government-to-expand-clares-law-and-roll-out-specialist-rape-teams-under-new-vawg-strategy" TargetMode="External"/><Relationship Id="rId4" Type="http://schemas.openxmlformats.org/officeDocument/2006/relationships/hyperlink" Target="https://www.forensicanalytics.io/assets/downloads/forensic-analytics-vawg-white-paper-v1.pdf" TargetMode="External"/><Relationship Id="rId9" Type="http://schemas.openxmlformats.org/officeDocument/2006/relationships/hyperlink" Target="http://www.nhs.uk/conditions/female-genital-mutilation-fg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611E6-2529-B95B-9666-ED730BFCD07C}"/>
              </a:ext>
            </a:extLst>
          </p:cNvPr>
          <p:cNvSpPr>
            <a:spLocks noGrp="1"/>
          </p:cNvSpPr>
          <p:nvPr>
            <p:ph type="ctrTitle"/>
          </p:nvPr>
        </p:nvSpPr>
        <p:spPr>
          <a:xfrm>
            <a:off x="337497" y="679731"/>
            <a:ext cx="3124151" cy="3736540"/>
          </a:xfrm>
        </p:spPr>
        <p:txBody>
          <a:bodyPr>
            <a:normAutofit fontScale="90000"/>
          </a:bodyPr>
          <a:lstStyle/>
          <a:p>
            <a:pPr algn="l"/>
            <a:r>
              <a:rPr lang="en-GB" sz="2500"/>
              <a:t>How Effective is the UK Policing response to Violence Against Women and Girls, and what Systemic Reforms are needed to Ensure Consistent Protection, Justice, and Prevention Across all Communities? </a:t>
            </a:r>
          </a:p>
        </p:txBody>
      </p:sp>
      <p:sp>
        <p:nvSpPr>
          <p:cNvPr id="3" name="Subtitle 2">
            <a:extLst>
              <a:ext uri="{FF2B5EF4-FFF2-40B4-BE49-F238E27FC236}">
                <a16:creationId xmlns:a16="http://schemas.microsoft.com/office/drawing/2014/main" id="{8EAC28D5-5EED-D26A-511B-F045437FE4BF}"/>
              </a:ext>
            </a:extLst>
          </p:cNvPr>
          <p:cNvSpPr>
            <a:spLocks noGrp="1"/>
          </p:cNvSpPr>
          <p:nvPr>
            <p:ph type="subTitle" idx="1"/>
          </p:nvPr>
        </p:nvSpPr>
        <p:spPr>
          <a:xfrm>
            <a:off x="337497" y="4685288"/>
            <a:ext cx="3124151" cy="1035781"/>
          </a:xfrm>
        </p:spPr>
        <p:txBody>
          <a:bodyPr>
            <a:normAutofit/>
          </a:bodyPr>
          <a:lstStyle/>
          <a:p>
            <a:pPr algn="l"/>
            <a:r>
              <a:rPr lang="en-GB" sz="1800"/>
              <a:t>By Zach Nelmes-Palmer</a:t>
            </a:r>
          </a:p>
          <a:p>
            <a:pPr algn="l"/>
            <a:r>
              <a:rPr lang="en-GB" sz="1800"/>
              <a:t>Student ID - 2304226</a:t>
            </a:r>
          </a:p>
        </p:txBody>
      </p:sp>
      <p:pic>
        <p:nvPicPr>
          <p:cNvPr id="4" name="Picture 3">
            <a:extLst>
              <a:ext uri="{FF2B5EF4-FFF2-40B4-BE49-F238E27FC236}">
                <a16:creationId xmlns:a16="http://schemas.microsoft.com/office/drawing/2014/main" id="{B48DC854-5773-6915-BCD3-FA6E486AA438}"/>
              </a:ext>
            </a:extLst>
          </p:cNvPr>
          <p:cNvPicPr>
            <a:picLocks noChangeAspect="1"/>
          </p:cNvPicPr>
          <p:nvPr/>
        </p:nvPicPr>
        <p:blipFill>
          <a:blip r:embed="rId2"/>
          <a:srcRect l="21374" r="5507"/>
          <a:stretch>
            <a:fillRect/>
          </a:stretch>
        </p:blipFill>
        <p:spPr>
          <a:xfrm>
            <a:off x="4125081" y="972235"/>
            <a:ext cx="3383280" cy="5047735"/>
          </a:xfrm>
          <a:prstGeom prst="rect">
            <a:avLst/>
          </a:prstGeom>
        </p:spPr>
      </p:pic>
      <p:pic>
        <p:nvPicPr>
          <p:cNvPr id="5" name="Picture 4">
            <a:extLst>
              <a:ext uri="{FF2B5EF4-FFF2-40B4-BE49-F238E27FC236}">
                <a16:creationId xmlns:a16="http://schemas.microsoft.com/office/drawing/2014/main" id="{BB462A77-E5F1-D4BF-26E0-D8020C9EB094}"/>
              </a:ext>
            </a:extLst>
          </p:cNvPr>
          <p:cNvPicPr>
            <a:picLocks noChangeAspect="1"/>
          </p:cNvPicPr>
          <p:nvPr/>
        </p:nvPicPr>
        <p:blipFill>
          <a:blip r:embed="rId3"/>
          <a:srcRect l="10665" r="15771"/>
          <a:stretch>
            <a:fillRect/>
          </a:stretch>
        </p:blipFill>
        <p:spPr>
          <a:xfrm>
            <a:off x="7812357" y="972235"/>
            <a:ext cx="3383280" cy="5047735"/>
          </a:xfrm>
          <a:prstGeom prst="rect">
            <a:avLst/>
          </a:prstGeom>
        </p:spPr>
      </p:pic>
    </p:spTree>
    <p:extLst>
      <p:ext uri="{BB962C8B-B14F-4D97-AF65-F5344CB8AC3E}">
        <p14:creationId xmlns:p14="http://schemas.microsoft.com/office/powerpoint/2010/main" val="14119503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2E766-7859-0E24-E100-2898B3C6CE58}"/>
              </a:ext>
            </a:extLst>
          </p:cNvPr>
          <p:cNvSpPr>
            <a:spLocks noGrp="1"/>
          </p:cNvSpPr>
          <p:nvPr>
            <p:ph type="title"/>
          </p:nvPr>
        </p:nvSpPr>
        <p:spPr>
          <a:xfrm>
            <a:off x="612648" y="548640"/>
            <a:ext cx="10945037" cy="1133856"/>
          </a:xfrm>
        </p:spPr>
        <p:txBody>
          <a:bodyPr anchor="t">
            <a:normAutofit/>
          </a:bodyPr>
          <a:lstStyle/>
          <a:p>
            <a:r>
              <a:rPr lang="en-GB" dirty="0"/>
              <a:t>Aims and Objectives</a:t>
            </a:r>
          </a:p>
        </p:txBody>
      </p:sp>
      <p:graphicFrame>
        <p:nvGraphicFramePr>
          <p:cNvPr id="5" name="Content Placeholder 4">
            <a:extLst>
              <a:ext uri="{FF2B5EF4-FFF2-40B4-BE49-F238E27FC236}">
                <a16:creationId xmlns:a16="http://schemas.microsoft.com/office/drawing/2014/main" id="{68ADD910-95BB-CFD4-2FE7-AB2228BD644F}"/>
              </a:ext>
            </a:extLst>
          </p:cNvPr>
          <p:cNvGraphicFramePr>
            <a:graphicFrameLocks noGrp="1"/>
          </p:cNvGraphicFramePr>
          <p:nvPr>
            <p:ph idx="1"/>
            <p:extLst>
              <p:ext uri="{D42A27DB-BD31-4B8C-83A1-F6EECF244321}">
                <p14:modId xmlns:p14="http://schemas.microsoft.com/office/powerpoint/2010/main" val="2897219762"/>
              </p:ext>
              <p:ext uri="{E7BDC344-281C-4309-B0C6-D0EE65EED2A8}">
                <p202:designPr xmlns:p202="http://schemas.microsoft.com/office/powerpoint/2020/02/main">
                  <p202:designTagLst>
                    <p202:designTag name="ARCH:1:CLS" val="StackedSequentialRowTable"/>
                  </p202:designTagLst>
                </p202:designPr>
              </p:ext>
            </p:extLst>
          </p:nvPr>
        </p:nvGraphicFramePr>
        <p:xfrm>
          <a:off x="1092917" y="2029399"/>
          <a:ext cx="9984501" cy="4217100"/>
        </p:xfrm>
        <a:graphic>
          <a:graphicData uri="http://schemas.openxmlformats.org/drawingml/2006/table">
            <a:tbl>
              <a:tblPr bandRow="1">
                <a:noFill/>
                <a:tableStyleId>{5C22544A-7EE6-4342-B048-85BDC9FD1C3A}</a:tableStyleId>
              </a:tblPr>
              <a:tblGrid>
                <a:gridCol w="2254698">
                  <a:extLst>
                    <a:ext uri="{9D8B030D-6E8A-4147-A177-3AD203B41FA5}">
                      <a16:colId xmlns:a16="http://schemas.microsoft.com/office/drawing/2014/main" val="1497358527"/>
                    </a:ext>
                  </a:extLst>
                </a:gridCol>
                <a:gridCol w="7729803">
                  <a:extLst>
                    <a:ext uri="{9D8B030D-6E8A-4147-A177-3AD203B41FA5}">
                      <a16:colId xmlns:a16="http://schemas.microsoft.com/office/drawing/2014/main" val="2726934009"/>
                    </a:ext>
                  </a:extLst>
                </a:gridCol>
              </a:tblGrid>
              <a:tr h="823532">
                <a:tc>
                  <a:txBody>
                    <a:bodyPr/>
                    <a:lstStyle/>
                    <a:p>
                      <a:pPr>
                        <a:buNone/>
                      </a:pPr>
                      <a:r>
                        <a:rPr lang="en-GB" sz="3300" b="1" cap="none" spc="0">
                          <a:solidFill>
                            <a:schemeClr val="accent1"/>
                          </a:solidFill>
                        </a:rPr>
                        <a:t>01</a:t>
                      </a:r>
                    </a:p>
                  </a:txBody>
                  <a:tcPr marL="141446" marR="141446" marT="141446" marB="14144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algn="l">
                        <a:buNone/>
                      </a:pPr>
                      <a:r>
                        <a:rPr lang="en-GB" sz="2100" b="0" cap="none" spc="0" dirty="0">
                          <a:solidFill>
                            <a:schemeClr val="tx1"/>
                          </a:solidFill>
                        </a:rPr>
                        <a:t>To have an understanding of what Violence against Women and Girls is.</a:t>
                      </a:r>
                    </a:p>
                  </a:txBody>
                  <a:tcPr marL="141446" marR="141446" marT="141446" marB="14144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2892120125"/>
                  </a:ext>
                </a:extLst>
              </a:tr>
              <a:tr h="823532">
                <a:tc>
                  <a:txBody>
                    <a:bodyPr/>
                    <a:lstStyle/>
                    <a:p>
                      <a:pPr>
                        <a:buNone/>
                      </a:pPr>
                      <a:r>
                        <a:rPr lang="en-GB" sz="3300" b="1" cap="none" spc="0">
                          <a:solidFill>
                            <a:schemeClr val="accent1"/>
                          </a:solidFill>
                        </a:rPr>
                        <a:t>02</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lgn="l">
                        <a:buNone/>
                      </a:pPr>
                      <a:r>
                        <a:rPr lang="en-GB" sz="2100" b="0" cap="none" spc="0" dirty="0">
                          <a:solidFill>
                            <a:schemeClr val="tx1"/>
                          </a:solidFill>
                        </a:rPr>
                        <a:t>To form and Understanding of Key Legislation.</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306817108"/>
                  </a:ext>
                </a:extLst>
              </a:tr>
              <a:tr h="823532">
                <a:tc>
                  <a:txBody>
                    <a:bodyPr/>
                    <a:lstStyle/>
                    <a:p>
                      <a:pPr>
                        <a:buNone/>
                      </a:pPr>
                      <a:r>
                        <a:rPr lang="en-GB" sz="3300" b="1" cap="none" spc="0">
                          <a:solidFill>
                            <a:schemeClr val="accent1"/>
                          </a:solidFill>
                        </a:rPr>
                        <a:t>03</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lgn="l">
                        <a:buNone/>
                      </a:pPr>
                      <a:r>
                        <a:rPr lang="en-GB" sz="2100" b="0" cap="none" spc="0" dirty="0">
                          <a:solidFill>
                            <a:schemeClr val="tx1"/>
                          </a:solidFill>
                        </a:rPr>
                        <a:t>To look at the Polices’ response to these crimes.</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2226403589"/>
                  </a:ext>
                </a:extLst>
              </a:tr>
              <a:tr h="823532">
                <a:tc>
                  <a:txBody>
                    <a:bodyPr/>
                    <a:lstStyle/>
                    <a:p>
                      <a:pPr>
                        <a:buNone/>
                      </a:pPr>
                      <a:r>
                        <a:rPr lang="en-GB" sz="3300" b="1" cap="none" spc="0">
                          <a:solidFill>
                            <a:schemeClr val="accent1"/>
                          </a:solidFill>
                        </a:rPr>
                        <a:t>04</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lgn="l">
                        <a:buNone/>
                      </a:pPr>
                      <a:r>
                        <a:rPr lang="en-GB" sz="2100" b="0" cap="none" spc="0" dirty="0">
                          <a:solidFill>
                            <a:schemeClr val="tx1"/>
                          </a:solidFill>
                        </a:rPr>
                        <a:t>Take a close Look at changes that need to be made.</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842156942"/>
                  </a:ext>
                </a:extLst>
              </a:tr>
              <a:tr h="823532">
                <a:tc>
                  <a:txBody>
                    <a:bodyPr/>
                    <a:lstStyle/>
                    <a:p>
                      <a:pPr>
                        <a:buNone/>
                      </a:pPr>
                      <a:r>
                        <a:rPr lang="en-GB" sz="3300" b="1" cap="none" spc="0">
                          <a:solidFill>
                            <a:schemeClr val="accent1"/>
                          </a:solidFill>
                        </a:rPr>
                        <a:t>05</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tc>
                  <a:txBody>
                    <a:bodyPr/>
                    <a:lstStyle/>
                    <a:p>
                      <a:pPr algn="l">
                        <a:buNone/>
                      </a:pPr>
                      <a:r>
                        <a:rPr lang="en-GB" sz="2100" b="0" cap="none" spc="0" dirty="0">
                          <a:solidFill>
                            <a:schemeClr val="tx1"/>
                          </a:solidFill>
                        </a:rPr>
                        <a:t>Present final conclusion.</a:t>
                      </a:r>
                    </a:p>
                  </a:txBody>
                  <a:tcPr marL="141446" marR="141446" marT="141446" marB="141446" anchor="ctr">
                    <a:lnL w="12700" cmpd="sng">
                      <a:noFill/>
                      <a:prstDash val="solid"/>
                    </a:lnL>
                    <a:lnR w="12700" cmpd="sng">
                      <a:noFill/>
                      <a:prstDash val="solid"/>
                    </a:lnR>
                    <a:lnT w="6350" cap="flat" cmpd="sng" algn="ctr">
                      <a:solidFill>
                        <a:schemeClr val="tx1"/>
                      </a:solidFill>
                      <a:prstDash val="solid"/>
                    </a:lnT>
                    <a:lnB w="6350" cap="flat" cmpd="sng" algn="ctr">
                      <a:noFill/>
                      <a:prstDash val="solid"/>
                    </a:lnB>
                    <a:noFill/>
                  </a:tcPr>
                </a:tc>
                <a:extLst>
                  <a:ext uri="{0D108BD9-81ED-4DB2-BD59-A6C34878D82A}">
                    <a16:rowId xmlns:a16="http://schemas.microsoft.com/office/drawing/2014/main" val="2004980240"/>
                  </a:ext>
                </a:extLst>
              </a:tr>
            </a:tbl>
          </a:graphicData>
        </a:graphic>
      </p:graphicFrame>
    </p:spTree>
    <p:extLst>
      <p:ext uri="{BB962C8B-B14F-4D97-AF65-F5344CB8AC3E}">
        <p14:creationId xmlns:p14="http://schemas.microsoft.com/office/powerpoint/2010/main" val="84721180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80">
                                          <p:stCondLst>
                                            <p:cond delay="0"/>
                                          </p:stCondLst>
                                        </p:cTn>
                                        <p:tgtEl>
                                          <p:spTgt spid="5"/>
                                        </p:tgtEl>
                                      </p:cBhvr>
                                    </p:animEffect>
                                    <p:anim calcmode="lin" valueType="num">
                                      <p:cBhvr>
                                        <p:cTn id="15"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tgtEl>
                                      </p:cBhvr>
                                      <p:to x="100000" y="60000"/>
                                    </p:animScale>
                                    <p:animScale>
                                      <p:cBhvr>
                                        <p:cTn id="21" dur="166" decel="50000">
                                          <p:stCondLst>
                                            <p:cond delay="676"/>
                                          </p:stCondLst>
                                        </p:cTn>
                                        <p:tgtEl>
                                          <p:spTgt spid="5"/>
                                        </p:tgtEl>
                                      </p:cBhvr>
                                      <p:to x="100000" y="100000"/>
                                    </p:animScale>
                                    <p:animScale>
                                      <p:cBhvr>
                                        <p:cTn id="22" dur="26">
                                          <p:stCondLst>
                                            <p:cond delay="1312"/>
                                          </p:stCondLst>
                                        </p:cTn>
                                        <p:tgtEl>
                                          <p:spTgt spid="5"/>
                                        </p:tgtEl>
                                      </p:cBhvr>
                                      <p:to x="100000" y="80000"/>
                                    </p:animScale>
                                    <p:animScale>
                                      <p:cBhvr>
                                        <p:cTn id="23" dur="166" decel="50000">
                                          <p:stCondLst>
                                            <p:cond delay="1338"/>
                                          </p:stCondLst>
                                        </p:cTn>
                                        <p:tgtEl>
                                          <p:spTgt spid="5"/>
                                        </p:tgtEl>
                                      </p:cBhvr>
                                      <p:to x="100000" y="100000"/>
                                    </p:animScale>
                                    <p:animScale>
                                      <p:cBhvr>
                                        <p:cTn id="24" dur="26">
                                          <p:stCondLst>
                                            <p:cond delay="1642"/>
                                          </p:stCondLst>
                                        </p:cTn>
                                        <p:tgtEl>
                                          <p:spTgt spid="5"/>
                                        </p:tgtEl>
                                      </p:cBhvr>
                                      <p:to x="100000" y="90000"/>
                                    </p:animScale>
                                    <p:animScale>
                                      <p:cBhvr>
                                        <p:cTn id="25" dur="166" decel="50000">
                                          <p:stCondLst>
                                            <p:cond delay="1668"/>
                                          </p:stCondLst>
                                        </p:cTn>
                                        <p:tgtEl>
                                          <p:spTgt spid="5"/>
                                        </p:tgtEl>
                                      </p:cBhvr>
                                      <p:to x="100000" y="100000"/>
                                    </p:animScale>
                                    <p:animScale>
                                      <p:cBhvr>
                                        <p:cTn id="26" dur="26">
                                          <p:stCondLst>
                                            <p:cond delay="1808"/>
                                          </p:stCondLst>
                                        </p:cTn>
                                        <p:tgtEl>
                                          <p:spTgt spid="5"/>
                                        </p:tgtEl>
                                      </p:cBhvr>
                                      <p:to x="100000" y="95000"/>
                                    </p:animScale>
                                    <p:animScale>
                                      <p:cBhvr>
                                        <p:cTn id="27"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1417-75B6-B24F-AEF6-BEB7A5446034}"/>
              </a:ext>
            </a:extLst>
          </p:cNvPr>
          <p:cNvSpPr>
            <a:spLocks noGrp="1"/>
          </p:cNvSpPr>
          <p:nvPr>
            <p:ph type="title"/>
          </p:nvPr>
        </p:nvSpPr>
        <p:spPr>
          <a:xfrm>
            <a:off x="2867320" y="124778"/>
            <a:ext cx="8610600" cy="1293028"/>
          </a:xfrm>
        </p:spPr>
        <p:txBody>
          <a:bodyPr/>
          <a:lstStyle/>
          <a:p>
            <a:r>
              <a:rPr lang="en-GB" dirty="0"/>
              <a:t>What is Violence Against Women and Girls?</a:t>
            </a:r>
          </a:p>
        </p:txBody>
      </p:sp>
      <p:sp>
        <p:nvSpPr>
          <p:cNvPr id="3" name="Content Placeholder 2">
            <a:extLst>
              <a:ext uri="{FF2B5EF4-FFF2-40B4-BE49-F238E27FC236}">
                <a16:creationId xmlns:a16="http://schemas.microsoft.com/office/drawing/2014/main" id="{6D7CD577-7B1E-2182-93E5-7D8F169E17B2}"/>
              </a:ext>
            </a:extLst>
          </p:cNvPr>
          <p:cNvSpPr>
            <a:spLocks noGrp="1"/>
          </p:cNvSpPr>
          <p:nvPr>
            <p:ph idx="1"/>
          </p:nvPr>
        </p:nvSpPr>
        <p:spPr>
          <a:xfrm>
            <a:off x="838200" y="1514475"/>
            <a:ext cx="5753100" cy="4662488"/>
          </a:xfrm>
        </p:spPr>
        <p:txBody>
          <a:bodyPr/>
          <a:lstStyle/>
          <a:p>
            <a:r>
              <a:rPr lang="en-GB" dirty="0"/>
              <a:t>Many types including </a:t>
            </a:r>
          </a:p>
          <a:p>
            <a:pPr lvl="1"/>
            <a:r>
              <a:rPr lang="en-GB" dirty="0"/>
              <a:t>Rape</a:t>
            </a:r>
          </a:p>
          <a:p>
            <a:pPr lvl="1"/>
            <a:r>
              <a:rPr lang="en-GB" dirty="0"/>
              <a:t>Stalking</a:t>
            </a:r>
          </a:p>
          <a:p>
            <a:pPr lvl="1"/>
            <a:r>
              <a:rPr lang="en-GB" dirty="0"/>
              <a:t>Honour Based Crime</a:t>
            </a:r>
          </a:p>
          <a:p>
            <a:pPr lvl="1"/>
            <a:endParaRPr lang="en-GB" dirty="0"/>
          </a:p>
          <a:p>
            <a:pPr lvl="1"/>
            <a:endParaRPr lang="en-GB" dirty="0"/>
          </a:p>
          <a:p>
            <a:pPr marL="457200" lvl="1" indent="0">
              <a:buNone/>
            </a:pPr>
            <a:r>
              <a:rPr lang="en-GB" dirty="0"/>
              <a:t>‘’A Woman is Killed by a Man every three days in the UK’’</a:t>
            </a:r>
          </a:p>
          <a:p>
            <a:pPr marL="457200" lvl="1" indent="0">
              <a:buNone/>
            </a:pPr>
            <a:r>
              <a:rPr lang="en-GB" dirty="0"/>
              <a:t>Severely Under reported</a:t>
            </a:r>
          </a:p>
          <a:p>
            <a:pPr marL="457200" lvl="1" indent="0">
              <a:buNone/>
            </a:pPr>
            <a:r>
              <a:rPr lang="en-GB" dirty="0"/>
              <a:t>Lack of knowledge.</a:t>
            </a:r>
          </a:p>
        </p:txBody>
      </p:sp>
      <p:sp>
        <p:nvSpPr>
          <p:cNvPr id="4" name="TextBox 3">
            <a:extLst>
              <a:ext uri="{FF2B5EF4-FFF2-40B4-BE49-F238E27FC236}">
                <a16:creationId xmlns:a16="http://schemas.microsoft.com/office/drawing/2014/main" id="{44B4443E-B3A3-44A0-309A-D19A6BD83BDF}"/>
              </a:ext>
            </a:extLst>
          </p:cNvPr>
          <p:cNvSpPr txBox="1"/>
          <p:nvPr/>
        </p:nvSpPr>
        <p:spPr>
          <a:xfrm>
            <a:off x="6785811" y="6457890"/>
            <a:ext cx="7620000" cy="400110"/>
          </a:xfrm>
          <a:prstGeom prst="rect">
            <a:avLst/>
          </a:prstGeom>
          <a:noFill/>
        </p:spPr>
        <p:txBody>
          <a:bodyPr wrap="square" rtlCol="0">
            <a:spAutoFit/>
          </a:bodyPr>
          <a:lstStyle/>
          <a:p>
            <a:r>
              <a:rPr lang="en-GB" sz="1000" dirty="0">
                <a:hlinkClick r:id="rId2"/>
              </a:rPr>
              <a:t>https://www.npcc.police.uk/our-work/violence-against-women-and-girls/</a:t>
            </a:r>
            <a:r>
              <a:rPr lang="en-GB" sz="1000" dirty="0"/>
              <a:t> </a:t>
            </a:r>
          </a:p>
          <a:p>
            <a:r>
              <a:rPr lang="en-GB" sz="1000" dirty="0">
                <a:hlinkClick r:id="rId3"/>
              </a:rPr>
              <a:t>https://committees.parliament.uk/work/8824/tackling-violence-against-women-and-girls-vawg/</a:t>
            </a:r>
            <a:r>
              <a:rPr lang="en-GB" sz="1000" dirty="0"/>
              <a:t> </a:t>
            </a:r>
          </a:p>
        </p:txBody>
      </p:sp>
      <p:pic>
        <p:nvPicPr>
          <p:cNvPr id="5" name="Picture 4">
            <a:extLst>
              <a:ext uri="{FF2B5EF4-FFF2-40B4-BE49-F238E27FC236}">
                <a16:creationId xmlns:a16="http://schemas.microsoft.com/office/drawing/2014/main" id="{41DD0BA6-F151-2839-86E0-01ECA7708F84}"/>
              </a:ext>
            </a:extLst>
          </p:cNvPr>
          <p:cNvPicPr>
            <a:picLocks noChangeAspect="1"/>
          </p:cNvPicPr>
          <p:nvPr/>
        </p:nvPicPr>
        <p:blipFill>
          <a:blip r:embed="rId4"/>
          <a:stretch>
            <a:fillRect/>
          </a:stretch>
        </p:blipFill>
        <p:spPr>
          <a:xfrm>
            <a:off x="6457950" y="1426885"/>
            <a:ext cx="4519863" cy="4837667"/>
          </a:xfrm>
          <a:prstGeom prst="rect">
            <a:avLst/>
          </a:prstGeom>
        </p:spPr>
      </p:pic>
    </p:spTree>
    <p:extLst>
      <p:ext uri="{BB962C8B-B14F-4D97-AF65-F5344CB8AC3E}">
        <p14:creationId xmlns:p14="http://schemas.microsoft.com/office/powerpoint/2010/main" val="3202861681"/>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5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500"/>
                                        <p:tgtEl>
                                          <p:spTgt spid="3">
                                            <p:txEl>
                                              <p:pRg st="6" end="6"/>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500"/>
                                        <p:tgtEl>
                                          <p:spTgt spid="3">
                                            <p:txEl>
                                              <p:pRg st="7" end="7"/>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4E143-C01F-B64D-9968-768CF8A179D8}"/>
              </a:ext>
            </a:extLst>
          </p:cNvPr>
          <p:cNvSpPr>
            <a:spLocks noGrp="1"/>
          </p:cNvSpPr>
          <p:nvPr>
            <p:ph type="title"/>
          </p:nvPr>
        </p:nvSpPr>
        <p:spPr/>
        <p:txBody>
          <a:bodyPr/>
          <a:lstStyle/>
          <a:p>
            <a:r>
              <a:rPr lang="en-GB" dirty="0"/>
              <a:t>What is the Legislation?</a:t>
            </a:r>
          </a:p>
        </p:txBody>
      </p:sp>
      <p:sp>
        <p:nvSpPr>
          <p:cNvPr id="3" name="Content Placeholder 2">
            <a:extLst>
              <a:ext uri="{FF2B5EF4-FFF2-40B4-BE49-F238E27FC236}">
                <a16:creationId xmlns:a16="http://schemas.microsoft.com/office/drawing/2014/main" id="{BB7B6771-02AD-0B34-BABD-5D8377F71208}"/>
              </a:ext>
            </a:extLst>
          </p:cNvPr>
          <p:cNvSpPr>
            <a:spLocks noGrp="1"/>
          </p:cNvSpPr>
          <p:nvPr>
            <p:ph idx="1"/>
          </p:nvPr>
        </p:nvSpPr>
        <p:spPr>
          <a:xfrm>
            <a:off x="6124072" y="1825625"/>
            <a:ext cx="5229727" cy="4351338"/>
          </a:xfrm>
        </p:spPr>
        <p:txBody>
          <a:bodyPr/>
          <a:lstStyle/>
          <a:p>
            <a:r>
              <a:rPr lang="en-GB" dirty="0"/>
              <a:t>Here are some of the most important Legislation around VAWG</a:t>
            </a:r>
          </a:p>
          <a:p>
            <a:pPr lvl="1"/>
            <a:r>
              <a:rPr lang="en-GB" dirty="0"/>
              <a:t>Domestic abuse act – 2021</a:t>
            </a:r>
          </a:p>
          <a:p>
            <a:pPr lvl="1"/>
            <a:r>
              <a:rPr lang="en-GB" dirty="0"/>
              <a:t>Safer Street Fund</a:t>
            </a:r>
          </a:p>
          <a:p>
            <a:pPr lvl="1"/>
            <a:r>
              <a:rPr lang="en-GB" dirty="0"/>
              <a:t>VAWG strategy 2025-2030</a:t>
            </a:r>
          </a:p>
        </p:txBody>
      </p:sp>
      <p:sp>
        <p:nvSpPr>
          <p:cNvPr id="4" name="TextBox 3">
            <a:extLst>
              <a:ext uri="{FF2B5EF4-FFF2-40B4-BE49-F238E27FC236}">
                <a16:creationId xmlns:a16="http://schemas.microsoft.com/office/drawing/2014/main" id="{01AFB943-6628-A2A1-81A3-24CC556D43E4}"/>
              </a:ext>
            </a:extLst>
          </p:cNvPr>
          <p:cNvSpPr txBox="1"/>
          <p:nvPr/>
        </p:nvSpPr>
        <p:spPr>
          <a:xfrm>
            <a:off x="7988969" y="6457890"/>
            <a:ext cx="5229727" cy="400110"/>
          </a:xfrm>
          <a:prstGeom prst="rect">
            <a:avLst/>
          </a:prstGeom>
          <a:noFill/>
        </p:spPr>
        <p:txBody>
          <a:bodyPr wrap="square" rtlCol="0">
            <a:spAutoFit/>
          </a:bodyPr>
          <a:lstStyle/>
          <a:p>
            <a:r>
              <a:rPr lang="en-GB" sz="1000" dirty="0">
                <a:hlinkClick r:id="rId2"/>
              </a:rPr>
              <a:t>https://commonslibrary.parliament.uk/research-briefings/cdp-2024-0183/</a:t>
            </a:r>
            <a:r>
              <a:rPr lang="en-GB" sz="1000" dirty="0"/>
              <a:t> </a:t>
            </a:r>
          </a:p>
          <a:p>
            <a:r>
              <a:rPr lang="en-GB" sz="1000" dirty="0">
                <a:hlinkClick r:id="rId3"/>
              </a:rPr>
              <a:t>https://www.cps.gov.uk/publication/vawg-2025-2030</a:t>
            </a:r>
            <a:r>
              <a:rPr lang="en-GB" sz="1000" dirty="0"/>
              <a:t> </a:t>
            </a:r>
          </a:p>
        </p:txBody>
      </p:sp>
      <p:pic>
        <p:nvPicPr>
          <p:cNvPr id="5" name="Picture 4">
            <a:extLst>
              <a:ext uri="{FF2B5EF4-FFF2-40B4-BE49-F238E27FC236}">
                <a16:creationId xmlns:a16="http://schemas.microsoft.com/office/drawing/2014/main" id="{47B8C7AF-FF13-AC6D-6443-FE4A4B5EB073}"/>
              </a:ext>
            </a:extLst>
          </p:cNvPr>
          <p:cNvPicPr>
            <a:picLocks noChangeAspect="1"/>
          </p:cNvPicPr>
          <p:nvPr/>
        </p:nvPicPr>
        <p:blipFill>
          <a:blip r:embed="rId4"/>
          <a:stretch>
            <a:fillRect/>
          </a:stretch>
        </p:blipFill>
        <p:spPr>
          <a:xfrm>
            <a:off x="257175" y="1972485"/>
            <a:ext cx="5531290" cy="3904440"/>
          </a:xfrm>
          <a:prstGeom prst="rect">
            <a:avLst/>
          </a:prstGeom>
        </p:spPr>
      </p:pic>
    </p:spTree>
    <p:extLst>
      <p:ext uri="{BB962C8B-B14F-4D97-AF65-F5344CB8AC3E}">
        <p14:creationId xmlns:p14="http://schemas.microsoft.com/office/powerpoint/2010/main" val="18808914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268AD-42A9-6651-0495-1F61A83CD6AF}"/>
              </a:ext>
            </a:extLst>
          </p:cNvPr>
          <p:cNvSpPr>
            <a:spLocks noGrp="1"/>
          </p:cNvSpPr>
          <p:nvPr>
            <p:ph type="title"/>
          </p:nvPr>
        </p:nvSpPr>
        <p:spPr>
          <a:xfrm>
            <a:off x="-2514600" y="343211"/>
            <a:ext cx="8610600" cy="1293028"/>
          </a:xfrm>
        </p:spPr>
        <p:txBody>
          <a:bodyPr/>
          <a:lstStyle/>
          <a:p>
            <a:r>
              <a:rPr lang="en-GB" dirty="0"/>
              <a:t>An Example – FGM </a:t>
            </a:r>
          </a:p>
        </p:txBody>
      </p:sp>
      <p:sp>
        <p:nvSpPr>
          <p:cNvPr id="3" name="Content Placeholder 2">
            <a:extLst>
              <a:ext uri="{FF2B5EF4-FFF2-40B4-BE49-F238E27FC236}">
                <a16:creationId xmlns:a16="http://schemas.microsoft.com/office/drawing/2014/main" id="{453F086C-CCEA-D2D0-A756-66AC715A8925}"/>
              </a:ext>
            </a:extLst>
          </p:cNvPr>
          <p:cNvSpPr>
            <a:spLocks noGrp="1"/>
          </p:cNvSpPr>
          <p:nvPr>
            <p:ph idx="1"/>
          </p:nvPr>
        </p:nvSpPr>
        <p:spPr>
          <a:xfrm>
            <a:off x="238125" y="1520825"/>
            <a:ext cx="8467725" cy="4351338"/>
          </a:xfrm>
        </p:spPr>
        <p:txBody>
          <a:bodyPr>
            <a:normAutofit/>
          </a:bodyPr>
          <a:lstStyle/>
          <a:p>
            <a:r>
              <a:rPr lang="en-GB" dirty="0"/>
              <a:t>Female Genital Mutilation – FGM – An Honour Based Crime.</a:t>
            </a:r>
          </a:p>
          <a:p>
            <a:endParaRPr lang="en-GB" dirty="0"/>
          </a:p>
          <a:p>
            <a:r>
              <a:rPr lang="en-GB" dirty="0"/>
              <a:t>A part of religion or tradition in some countries.</a:t>
            </a:r>
          </a:p>
          <a:p>
            <a:r>
              <a:rPr lang="en-GB" dirty="0"/>
              <a:t>Most commonly carried out between the ages of ‘’infancy to 15’’ </a:t>
            </a:r>
          </a:p>
          <a:p>
            <a:r>
              <a:rPr lang="en-GB" dirty="0"/>
              <a:t>It is illegal in the UK and considered Child Abuse</a:t>
            </a:r>
          </a:p>
          <a:p>
            <a:r>
              <a:rPr lang="en-GB" dirty="0"/>
              <a:t>It is dangerous and can cause long term issues for the victim</a:t>
            </a:r>
          </a:p>
          <a:p>
            <a:r>
              <a:rPr lang="en-GB" dirty="0"/>
              <a:t>5,870 Women and Girls who had FGM in 2022-2023</a:t>
            </a:r>
          </a:p>
        </p:txBody>
      </p:sp>
      <p:sp>
        <p:nvSpPr>
          <p:cNvPr id="4" name="TextBox 3">
            <a:extLst>
              <a:ext uri="{FF2B5EF4-FFF2-40B4-BE49-F238E27FC236}">
                <a16:creationId xmlns:a16="http://schemas.microsoft.com/office/drawing/2014/main" id="{71B169B7-368E-8602-FE59-C65CC19A6F68}"/>
              </a:ext>
            </a:extLst>
          </p:cNvPr>
          <p:cNvSpPr txBox="1"/>
          <p:nvPr/>
        </p:nvSpPr>
        <p:spPr>
          <a:xfrm>
            <a:off x="8341895" y="6304002"/>
            <a:ext cx="4443663" cy="553998"/>
          </a:xfrm>
          <a:prstGeom prst="rect">
            <a:avLst/>
          </a:prstGeom>
          <a:noFill/>
        </p:spPr>
        <p:txBody>
          <a:bodyPr wrap="square" rtlCol="0">
            <a:spAutoFit/>
          </a:bodyPr>
          <a:lstStyle/>
          <a:p>
            <a:r>
              <a:rPr lang="en-GB" sz="1000" dirty="0">
                <a:hlinkClick r:id="rId2"/>
              </a:rPr>
              <a:t>https://www.nhs.uk/conditions/female-genital-mutilation-fgm/</a:t>
            </a:r>
            <a:r>
              <a:rPr lang="en-GB" sz="1000" dirty="0"/>
              <a:t> </a:t>
            </a:r>
          </a:p>
          <a:p>
            <a:r>
              <a:rPr lang="en-GB" sz="1000" dirty="0">
                <a:hlinkClick r:id="rId3"/>
              </a:rPr>
              <a:t>https://www.college.police.uk/app/major-investigation-and-public-protection/honour-based-abuse?s=honour</a:t>
            </a:r>
            <a:r>
              <a:rPr lang="en-GB" sz="1000" dirty="0"/>
              <a:t> </a:t>
            </a:r>
          </a:p>
        </p:txBody>
      </p:sp>
      <p:pic>
        <p:nvPicPr>
          <p:cNvPr id="5" name="Picture 4">
            <a:extLst>
              <a:ext uri="{FF2B5EF4-FFF2-40B4-BE49-F238E27FC236}">
                <a16:creationId xmlns:a16="http://schemas.microsoft.com/office/drawing/2014/main" id="{C3D74857-1BDD-F2AD-1003-55D6F1BCC6B4}"/>
              </a:ext>
            </a:extLst>
          </p:cNvPr>
          <p:cNvPicPr>
            <a:picLocks noChangeAspect="1"/>
          </p:cNvPicPr>
          <p:nvPr/>
        </p:nvPicPr>
        <p:blipFill>
          <a:blip r:embed="rId4"/>
          <a:stretch>
            <a:fillRect/>
          </a:stretch>
        </p:blipFill>
        <p:spPr>
          <a:xfrm>
            <a:off x="8829675" y="747713"/>
            <a:ext cx="2647950" cy="1714500"/>
          </a:xfrm>
          <a:prstGeom prst="rect">
            <a:avLst/>
          </a:prstGeom>
        </p:spPr>
      </p:pic>
      <p:pic>
        <p:nvPicPr>
          <p:cNvPr id="6" name="Picture 5">
            <a:extLst>
              <a:ext uri="{FF2B5EF4-FFF2-40B4-BE49-F238E27FC236}">
                <a16:creationId xmlns:a16="http://schemas.microsoft.com/office/drawing/2014/main" id="{43CA7FC4-A6B1-1834-9B96-1723929AD14E}"/>
              </a:ext>
            </a:extLst>
          </p:cNvPr>
          <p:cNvPicPr>
            <a:picLocks noChangeAspect="1"/>
          </p:cNvPicPr>
          <p:nvPr/>
        </p:nvPicPr>
        <p:blipFill>
          <a:blip r:embed="rId5"/>
          <a:stretch>
            <a:fillRect/>
          </a:stretch>
        </p:blipFill>
        <p:spPr>
          <a:xfrm>
            <a:off x="8738937" y="3318144"/>
            <a:ext cx="2829426" cy="2214333"/>
          </a:xfrm>
          <a:prstGeom prst="rect">
            <a:avLst/>
          </a:prstGeom>
        </p:spPr>
      </p:pic>
    </p:spTree>
    <p:extLst>
      <p:ext uri="{BB962C8B-B14F-4D97-AF65-F5344CB8AC3E}">
        <p14:creationId xmlns:p14="http://schemas.microsoft.com/office/powerpoint/2010/main" val="1481635094"/>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 calcmode="lin" valueType="num">
                                      <p:cBhvr additive="base">
                                        <p:cTn id="42" dur="500" fill="hold"/>
                                        <p:tgtEl>
                                          <p:spTgt spid="6"/>
                                        </p:tgtEl>
                                        <p:attrNameLst>
                                          <p:attrName>ppt_x</p:attrName>
                                        </p:attrNameLst>
                                      </p:cBhvr>
                                      <p:tavLst>
                                        <p:tav tm="0">
                                          <p:val>
                                            <p:strVal val="#ppt_x"/>
                                          </p:val>
                                        </p:tav>
                                        <p:tav tm="100000">
                                          <p:val>
                                            <p:strVal val="#ppt_x"/>
                                          </p:val>
                                        </p:tav>
                                      </p:tavLst>
                                    </p:anim>
                                    <p:anim calcmode="lin" valueType="num">
                                      <p:cBhvr additive="base">
                                        <p:cTn id="4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2FF06-54A9-0BBC-7997-2CF471E983D7}"/>
              </a:ext>
            </a:extLst>
          </p:cNvPr>
          <p:cNvSpPr>
            <a:spLocks noGrp="1"/>
          </p:cNvSpPr>
          <p:nvPr>
            <p:ph type="title"/>
          </p:nvPr>
        </p:nvSpPr>
        <p:spPr/>
        <p:txBody>
          <a:bodyPr/>
          <a:lstStyle/>
          <a:p>
            <a:r>
              <a:rPr lang="en-GB" dirty="0"/>
              <a:t>How have the Police dealt with it?</a:t>
            </a:r>
          </a:p>
        </p:txBody>
      </p:sp>
      <p:sp>
        <p:nvSpPr>
          <p:cNvPr id="3" name="Content Placeholder 2">
            <a:extLst>
              <a:ext uri="{FF2B5EF4-FFF2-40B4-BE49-F238E27FC236}">
                <a16:creationId xmlns:a16="http://schemas.microsoft.com/office/drawing/2014/main" id="{8CC7333B-2767-97A7-8115-4CE9DC56490B}"/>
              </a:ext>
            </a:extLst>
          </p:cNvPr>
          <p:cNvSpPr>
            <a:spLocks noGrp="1"/>
          </p:cNvSpPr>
          <p:nvPr>
            <p:ph idx="1"/>
          </p:nvPr>
        </p:nvSpPr>
        <p:spPr>
          <a:xfrm>
            <a:off x="1399674" y="1397000"/>
            <a:ext cx="10515600" cy="4351338"/>
          </a:xfrm>
        </p:spPr>
        <p:txBody>
          <a:bodyPr/>
          <a:lstStyle/>
          <a:p>
            <a:r>
              <a:rPr lang="en-GB" dirty="0"/>
              <a:t>Building Trust </a:t>
            </a:r>
          </a:p>
          <a:p>
            <a:r>
              <a:rPr lang="en-GB" dirty="0"/>
              <a:t>Reaching out to ‘’Minoritised Communities’’ </a:t>
            </a:r>
          </a:p>
          <a:p>
            <a:r>
              <a:rPr lang="en-GB" dirty="0"/>
              <a:t>Increase Education and awareness  </a:t>
            </a:r>
          </a:p>
        </p:txBody>
      </p:sp>
      <p:sp>
        <p:nvSpPr>
          <p:cNvPr id="4" name="TextBox 3">
            <a:extLst>
              <a:ext uri="{FF2B5EF4-FFF2-40B4-BE49-F238E27FC236}">
                <a16:creationId xmlns:a16="http://schemas.microsoft.com/office/drawing/2014/main" id="{6D2A22FA-BF33-2BA3-6839-85CFC4696C66}"/>
              </a:ext>
            </a:extLst>
          </p:cNvPr>
          <p:cNvSpPr txBox="1"/>
          <p:nvPr/>
        </p:nvSpPr>
        <p:spPr>
          <a:xfrm>
            <a:off x="5967664" y="6138932"/>
            <a:ext cx="6096000" cy="707886"/>
          </a:xfrm>
          <a:prstGeom prst="rect">
            <a:avLst/>
          </a:prstGeom>
          <a:noFill/>
        </p:spPr>
        <p:txBody>
          <a:bodyPr wrap="square" rtlCol="0">
            <a:spAutoFit/>
          </a:bodyPr>
          <a:lstStyle/>
          <a:p>
            <a:r>
              <a:rPr lang="en-GB" sz="1000" dirty="0">
                <a:hlinkClick r:id="rId2"/>
              </a:rPr>
              <a:t>https://www.gov.uk/government/publications/crime-and-policing-bill-2025-factsheets/crime-and-policing-bill-reducing-violence-against-women-and-girls-vawg-factsheet</a:t>
            </a:r>
            <a:r>
              <a:rPr lang="en-GB" sz="1000" dirty="0"/>
              <a:t> </a:t>
            </a:r>
          </a:p>
          <a:p>
            <a:r>
              <a:rPr lang="en-GB" sz="1000" dirty="0">
                <a:hlinkClick r:id="rId3"/>
              </a:rPr>
              <a:t>https://www.ukfactcheck.com/article/111/government-to-expand-clares-law-and-roll-out-specialist-rape-teams-under-new-vawg-strategy</a:t>
            </a:r>
            <a:r>
              <a:rPr lang="en-GB" sz="1000" dirty="0"/>
              <a:t> </a:t>
            </a:r>
          </a:p>
        </p:txBody>
      </p:sp>
      <p:pic>
        <p:nvPicPr>
          <p:cNvPr id="5" name="Picture 4">
            <a:extLst>
              <a:ext uri="{FF2B5EF4-FFF2-40B4-BE49-F238E27FC236}">
                <a16:creationId xmlns:a16="http://schemas.microsoft.com/office/drawing/2014/main" id="{EAEF3F84-84CA-2522-5605-91CE8150FCDE}"/>
              </a:ext>
            </a:extLst>
          </p:cNvPr>
          <p:cNvPicPr>
            <a:picLocks noChangeAspect="1"/>
          </p:cNvPicPr>
          <p:nvPr/>
        </p:nvPicPr>
        <p:blipFill>
          <a:blip r:embed="rId4"/>
          <a:stretch>
            <a:fillRect/>
          </a:stretch>
        </p:blipFill>
        <p:spPr>
          <a:xfrm>
            <a:off x="489284" y="3069696"/>
            <a:ext cx="4716380" cy="3423179"/>
          </a:xfrm>
          <a:prstGeom prst="rect">
            <a:avLst/>
          </a:prstGeom>
        </p:spPr>
      </p:pic>
      <p:pic>
        <p:nvPicPr>
          <p:cNvPr id="7" name="Picture 6">
            <a:extLst>
              <a:ext uri="{FF2B5EF4-FFF2-40B4-BE49-F238E27FC236}">
                <a16:creationId xmlns:a16="http://schemas.microsoft.com/office/drawing/2014/main" id="{04677D4A-C0EF-0636-644D-660F3C94ABD6}"/>
              </a:ext>
            </a:extLst>
          </p:cNvPr>
          <p:cNvPicPr>
            <a:picLocks noChangeAspect="1"/>
          </p:cNvPicPr>
          <p:nvPr/>
        </p:nvPicPr>
        <p:blipFill>
          <a:blip r:embed="rId5"/>
          <a:stretch>
            <a:fillRect/>
          </a:stretch>
        </p:blipFill>
        <p:spPr>
          <a:xfrm>
            <a:off x="8018393" y="2454609"/>
            <a:ext cx="3684323" cy="3684323"/>
          </a:xfrm>
          <a:prstGeom prst="rect">
            <a:avLst/>
          </a:prstGeom>
        </p:spPr>
      </p:pic>
    </p:spTree>
    <p:extLst>
      <p:ext uri="{BB962C8B-B14F-4D97-AF65-F5344CB8AC3E}">
        <p14:creationId xmlns:p14="http://schemas.microsoft.com/office/powerpoint/2010/main" val="32748959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anim calcmode="lin" valueType="num">
                                      <p:cBhvr>
                                        <p:cTn id="25" dur="1000" fill="hold"/>
                                        <p:tgtEl>
                                          <p:spTgt spid="5"/>
                                        </p:tgtEl>
                                        <p:attrNameLst>
                                          <p:attrName>ppt_x</p:attrName>
                                        </p:attrNameLst>
                                      </p:cBhvr>
                                      <p:tavLst>
                                        <p:tav tm="0">
                                          <p:val>
                                            <p:strVal val="#ppt_x"/>
                                          </p:val>
                                        </p:tav>
                                        <p:tav tm="100000">
                                          <p:val>
                                            <p:strVal val="#ppt_x"/>
                                          </p:val>
                                        </p:tav>
                                      </p:tavLst>
                                    </p:anim>
                                    <p:anim calcmode="lin" valueType="num">
                                      <p:cBhvr>
                                        <p:cTn id="2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wheel(1)">
                                      <p:cBhvr>
                                        <p:cTn id="31" dur="20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randombar(horizontal)">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FC9C7-9684-8C2B-7B19-108DF22399B4}"/>
              </a:ext>
            </a:extLst>
          </p:cNvPr>
          <p:cNvSpPr>
            <a:spLocks noGrp="1"/>
          </p:cNvSpPr>
          <p:nvPr>
            <p:ph type="title"/>
          </p:nvPr>
        </p:nvSpPr>
        <p:spPr>
          <a:xfrm>
            <a:off x="2942734" y="511093"/>
            <a:ext cx="8610600" cy="1293028"/>
          </a:xfrm>
        </p:spPr>
        <p:txBody>
          <a:bodyPr/>
          <a:lstStyle/>
          <a:p>
            <a:r>
              <a:rPr lang="en-GB" dirty="0"/>
              <a:t>How effective has this response been?</a:t>
            </a:r>
          </a:p>
        </p:txBody>
      </p:sp>
      <p:sp>
        <p:nvSpPr>
          <p:cNvPr id="3" name="Content Placeholder 2">
            <a:extLst>
              <a:ext uri="{FF2B5EF4-FFF2-40B4-BE49-F238E27FC236}">
                <a16:creationId xmlns:a16="http://schemas.microsoft.com/office/drawing/2014/main" id="{14EC3F7E-3C7F-02F2-2DAA-AC85BC2D3EDE}"/>
              </a:ext>
            </a:extLst>
          </p:cNvPr>
          <p:cNvSpPr>
            <a:spLocks noGrp="1"/>
          </p:cNvSpPr>
          <p:nvPr>
            <p:ph idx="1"/>
          </p:nvPr>
        </p:nvSpPr>
        <p:spPr>
          <a:xfrm>
            <a:off x="838200" y="1995569"/>
            <a:ext cx="10515600" cy="4351338"/>
          </a:xfrm>
        </p:spPr>
        <p:txBody>
          <a:bodyPr>
            <a:normAutofit/>
          </a:bodyPr>
          <a:lstStyle/>
          <a:p>
            <a:r>
              <a:rPr lang="en-GB" dirty="0"/>
              <a:t>The Final Inspection Report Hade by HMICFRS takes a look at the Police’s response as a whole.</a:t>
            </a:r>
          </a:p>
          <a:p>
            <a:endParaRPr lang="en-GB" dirty="0"/>
          </a:p>
          <a:p>
            <a:r>
              <a:rPr lang="en-GB" dirty="0"/>
              <a:t>All forces trying different things to see what works </a:t>
            </a:r>
          </a:p>
          <a:p>
            <a:r>
              <a:rPr lang="en-GB" dirty="0"/>
              <a:t>All very aware of the increasing issue</a:t>
            </a:r>
          </a:p>
          <a:p>
            <a:r>
              <a:rPr lang="en-GB" dirty="0"/>
              <a:t>Wanting to introduce ‘’specialist teams to Investigate Domestic abuse’’</a:t>
            </a:r>
          </a:p>
        </p:txBody>
      </p:sp>
      <p:sp>
        <p:nvSpPr>
          <p:cNvPr id="4" name="TextBox 3">
            <a:extLst>
              <a:ext uri="{FF2B5EF4-FFF2-40B4-BE49-F238E27FC236}">
                <a16:creationId xmlns:a16="http://schemas.microsoft.com/office/drawing/2014/main" id="{46A94C40-45C9-48DE-0A40-35A4EFA2ED6D}"/>
              </a:ext>
            </a:extLst>
          </p:cNvPr>
          <p:cNvSpPr txBox="1"/>
          <p:nvPr/>
        </p:nvSpPr>
        <p:spPr>
          <a:xfrm>
            <a:off x="7074568" y="6160224"/>
            <a:ext cx="5374105" cy="707886"/>
          </a:xfrm>
          <a:prstGeom prst="rect">
            <a:avLst/>
          </a:prstGeom>
          <a:noFill/>
        </p:spPr>
        <p:txBody>
          <a:bodyPr wrap="square" rtlCol="0">
            <a:spAutoFit/>
          </a:bodyPr>
          <a:lstStyle/>
          <a:p>
            <a:r>
              <a:rPr lang="en-GB" sz="1000" dirty="0">
                <a:hlinkClick r:id="rId2"/>
              </a:rPr>
              <a:t>https://assets-hmicfrs.justiceinspectorates.gov.uk/uploads/police-response-to-violence-against-women-and-girls-final-inspection-report.pdf</a:t>
            </a:r>
            <a:r>
              <a:rPr lang="en-GB" sz="1000" dirty="0"/>
              <a:t> </a:t>
            </a:r>
          </a:p>
          <a:p>
            <a:r>
              <a:rPr lang="en-GB" sz="1000" dirty="0">
                <a:hlinkClick r:id="rId3"/>
              </a:rPr>
              <a:t>https://www.forensicanalytics.io/assets/downloads/forensic-analytics-vawg-white-paper-v1.pdf</a:t>
            </a:r>
            <a:r>
              <a:rPr lang="en-GB" sz="1000" dirty="0"/>
              <a:t> </a:t>
            </a:r>
          </a:p>
        </p:txBody>
      </p:sp>
      <p:pic>
        <p:nvPicPr>
          <p:cNvPr id="5" name="Picture 4">
            <a:extLst>
              <a:ext uri="{FF2B5EF4-FFF2-40B4-BE49-F238E27FC236}">
                <a16:creationId xmlns:a16="http://schemas.microsoft.com/office/drawing/2014/main" id="{99D4F075-FB57-FA78-CE56-68BA5B42D605}"/>
              </a:ext>
            </a:extLst>
          </p:cNvPr>
          <p:cNvPicPr>
            <a:picLocks noChangeAspect="1"/>
          </p:cNvPicPr>
          <p:nvPr/>
        </p:nvPicPr>
        <p:blipFill>
          <a:blip r:embed="rId4"/>
          <a:stretch>
            <a:fillRect/>
          </a:stretch>
        </p:blipFill>
        <p:spPr>
          <a:xfrm>
            <a:off x="320842" y="5067426"/>
            <a:ext cx="2981325" cy="1714500"/>
          </a:xfrm>
          <a:prstGeom prst="rect">
            <a:avLst/>
          </a:prstGeom>
        </p:spPr>
      </p:pic>
      <p:pic>
        <p:nvPicPr>
          <p:cNvPr id="6" name="Picture 5">
            <a:extLst>
              <a:ext uri="{FF2B5EF4-FFF2-40B4-BE49-F238E27FC236}">
                <a16:creationId xmlns:a16="http://schemas.microsoft.com/office/drawing/2014/main" id="{979EB39C-83AD-5705-AEE5-A87D0CED3A7A}"/>
              </a:ext>
            </a:extLst>
          </p:cNvPr>
          <p:cNvPicPr>
            <a:picLocks noChangeAspect="1"/>
          </p:cNvPicPr>
          <p:nvPr/>
        </p:nvPicPr>
        <p:blipFill>
          <a:blip r:embed="rId5"/>
          <a:stretch>
            <a:fillRect/>
          </a:stretch>
        </p:blipFill>
        <p:spPr>
          <a:xfrm>
            <a:off x="4148889" y="4981895"/>
            <a:ext cx="2667000" cy="1781175"/>
          </a:xfrm>
          <a:prstGeom prst="rect">
            <a:avLst/>
          </a:prstGeom>
        </p:spPr>
      </p:pic>
    </p:spTree>
    <p:extLst>
      <p:ext uri="{BB962C8B-B14F-4D97-AF65-F5344CB8AC3E}">
        <p14:creationId xmlns:p14="http://schemas.microsoft.com/office/powerpoint/2010/main" val="33136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6"/>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5" presetClass="entr" presetSubtype="0" fill="hold"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2000"/>
                                        <p:tgtEl>
                                          <p:spTgt spid="3">
                                            <p:txEl>
                                              <p:pRg st="3" end="3"/>
                                            </p:txEl>
                                          </p:spTgt>
                                        </p:tgtEl>
                                      </p:cBhvr>
                                    </p:animEffect>
                                    <p:anim calcmode="lin" valueType="num">
                                      <p:cBhvr>
                                        <p:cTn id="37"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8"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wipe(down)">
                                      <p:cBhvr>
                                        <p:cTn id="43" dur="580">
                                          <p:stCondLst>
                                            <p:cond delay="0"/>
                                          </p:stCondLst>
                                        </p:cTn>
                                        <p:tgtEl>
                                          <p:spTgt spid="3">
                                            <p:txEl>
                                              <p:pRg st="4" end="4"/>
                                            </p:txEl>
                                          </p:spTgt>
                                        </p:tgtEl>
                                      </p:cBhvr>
                                    </p:animEffect>
                                    <p:anim calcmode="lin" valueType="num">
                                      <p:cBhvr>
                                        <p:cTn id="44"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4" end="4"/>
                                            </p:txEl>
                                          </p:spTgt>
                                        </p:tgtEl>
                                      </p:cBhvr>
                                      <p:to x="100000" y="60000"/>
                                    </p:animScale>
                                    <p:animScale>
                                      <p:cBhvr>
                                        <p:cTn id="50" dur="166" decel="50000">
                                          <p:stCondLst>
                                            <p:cond delay="676"/>
                                          </p:stCondLst>
                                        </p:cTn>
                                        <p:tgtEl>
                                          <p:spTgt spid="3">
                                            <p:txEl>
                                              <p:pRg st="4" end="4"/>
                                            </p:txEl>
                                          </p:spTgt>
                                        </p:tgtEl>
                                      </p:cBhvr>
                                      <p:to x="100000" y="100000"/>
                                    </p:animScale>
                                    <p:animScale>
                                      <p:cBhvr>
                                        <p:cTn id="51" dur="26">
                                          <p:stCondLst>
                                            <p:cond delay="1312"/>
                                          </p:stCondLst>
                                        </p:cTn>
                                        <p:tgtEl>
                                          <p:spTgt spid="3">
                                            <p:txEl>
                                              <p:pRg st="4" end="4"/>
                                            </p:txEl>
                                          </p:spTgt>
                                        </p:tgtEl>
                                      </p:cBhvr>
                                      <p:to x="100000" y="80000"/>
                                    </p:animScale>
                                    <p:animScale>
                                      <p:cBhvr>
                                        <p:cTn id="52" dur="166" decel="50000">
                                          <p:stCondLst>
                                            <p:cond delay="1338"/>
                                          </p:stCondLst>
                                        </p:cTn>
                                        <p:tgtEl>
                                          <p:spTgt spid="3">
                                            <p:txEl>
                                              <p:pRg st="4" end="4"/>
                                            </p:txEl>
                                          </p:spTgt>
                                        </p:tgtEl>
                                      </p:cBhvr>
                                      <p:to x="100000" y="100000"/>
                                    </p:animScale>
                                    <p:animScale>
                                      <p:cBhvr>
                                        <p:cTn id="53" dur="26">
                                          <p:stCondLst>
                                            <p:cond delay="1642"/>
                                          </p:stCondLst>
                                        </p:cTn>
                                        <p:tgtEl>
                                          <p:spTgt spid="3">
                                            <p:txEl>
                                              <p:pRg st="4" end="4"/>
                                            </p:txEl>
                                          </p:spTgt>
                                        </p:tgtEl>
                                      </p:cBhvr>
                                      <p:to x="100000" y="90000"/>
                                    </p:animScale>
                                    <p:animScale>
                                      <p:cBhvr>
                                        <p:cTn id="54" dur="166" decel="50000">
                                          <p:stCondLst>
                                            <p:cond delay="1668"/>
                                          </p:stCondLst>
                                        </p:cTn>
                                        <p:tgtEl>
                                          <p:spTgt spid="3">
                                            <p:txEl>
                                              <p:pRg st="4" end="4"/>
                                            </p:txEl>
                                          </p:spTgt>
                                        </p:tgtEl>
                                      </p:cBhvr>
                                      <p:to x="100000" y="100000"/>
                                    </p:animScale>
                                    <p:animScale>
                                      <p:cBhvr>
                                        <p:cTn id="55" dur="26">
                                          <p:stCondLst>
                                            <p:cond delay="1808"/>
                                          </p:stCondLst>
                                        </p:cTn>
                                        <p:tgtEl>
                                          <p:spTgt spid="3">
                                            <p:txEl>
                                              <p:pRg st="4" end="4"/>
                                            </p:txEl>
                                          </p:spTgt>
                                        </p:tgtEl>
                                      </p:cBhvr>
                                      <p:to x="100000" y="95000"/>
                                    </p:animScale>
                                    <p:animScale>
                                      <p:cBhvr>
                                        <p:cTn id="56"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CBA85-C43B-E463-F281-1386991F6BFD}"/>
              </a:ext>
            </a:extLst>
          </p:cNvPr>
          <p:cNvSpPr>
            <a:spLocks noGrp="1"/>
          </p:cNvSpPr>
          <p:nvPr>
            <p:ph type="title"/>
          </p:nvPr>
        </p:nvSpPr>
        <p:spPr>
          <a:xfrm>
            <a:off x="260021" y="315205"/>
            <a:ext cx="11671956" cy="1293028"/>
          </a:xfrm>
        </p:spPr>
        <p:txBody>
          <a:bodyPr/>
          <a:lstStyle/>
          <a:p>
            <a:r>
              <a:rPr lang="en-GB" dirty="0"/>
              <a:t>Recent Changes which have been made.</a:t>
            </a:r>
          </a:p>
        </p:txBody>
      </p:sp>
      <p:graphicFrame>
        <p:nvGraphicFramePr>
          <p:cNvPr id="7" name="Content Placeholder 2">
            <a:extLst>
              <a:ext uri="{FF2B5EF4-FFF2-40B4-BE49-F238E27FC236}">
                <a16:creationId xmlns:a16="http://schemas.microsoft.com/office/drawing/2014/main" id="{9612F31C-8911-8481-CFB2-13468002A78D}"/>
              </a:ext>
            </a:extLst>
          </p:cNvPr>
          <p:cNvGraphicFramePr>
            <a:graphicFrameLocks noGrp="1"/>
          </p:cNvGraphicFramePr>
          <p:nvPr>
            <p:ph idx="1"/>
            <p:extLst>
              <p:ext uri="{D42A27DB-BD31-4B8C-83A1-F6EECF244321}">
                <p14:modId xmlns:p14="http://schemas.microsoft.com/office/powerpoint/2010/main" val="2501412777"/>
              </p:ext>
            </p:extLst>
          </p:nvPr>
        </p:nvGraphicFramePr>
        <p:xfrm>
          <a:off x="685800" y="627469"/>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EC826E4-8C40-FA4D-C222-873BF4DEFD56}"/>
              </a:ext>
            </a:extLst>
          </p:cNvPr>
          <p:cNvSpPr txBox="1"/>
          <p:nvPr/>
        </p:nvSpPr>
        <p:spPr>
          <a:xfrm>
            <a:off x="9994232" y="4227699"/>
            <a:ext cx="2197768" cy="861774"/>
          </a:xfrm>
          <a:prstGeom prst="rect">
            <a:avLst/>
          </a:prstGeom>
          <a:noFill/>
        </p:spPr>
        <p:txBody>
          <a:bodyPr wrap="square" rtlCol="0">
            <a:spAutoFit/>
          </a:bodyPr>
          <a:lstStyle/>
          <a:p>
            <a:r>
              <a:rPr lang="en-GB" sz="1000" dirty="0">
                <a:hlinkClick r:id="rId7"/>
              </a:rPr>
              <a:t>https://www.globalgovernmentforum.com/uk-takes-whole-of-government-approach-to-tackling-violence-against-women-and-girls-in-landmark-strategy/</a:t>
            </a:r>
            <a:r>
              <a:rPr lang="en-GB" sz="1000" dirty="0"/>
              <a:t> </a:t>
            </a:r>
          </a:p>
        </p:txBody>
      </p:sp>
      <p:pic>
        <p:nvPicPr>
          <p:cNvPr id="5" name="Picture 4">
            <a:extLst>
              <a:ext uri="{FF2B5EF4-FFF2-40B4-BE49-F238E27FC236}">
                <a16:creationId xmlns:a16="http://schemas.microsoft.com/office/drawing/2014/main" id="{FB43549F-DF19-84F1-09E2-304DDAA3D55E}"/>
              </a:ext>
            </a:extLst>
          </p:cNvPr>
          <p:cNvPicPr>
            <a:picLocks noChangeAspect="1"/>
          </p:cNvPicPr>
          <p:nvPr/>
        </p:nvPicPr>
        <p:blipFill>
          <a:blip r:embed="rId8"/>
          <a:stretch>
            <a:fillRect/>
          </a:stretch>
        </p:blipFill>
        <p:spPr>
          <a:xfrm>
            <a:off x="2618805" y="4054862"/>
            <a:ext cx="6954389" cy="2630301"/>
          </a:xfrm>
          <a:prstGeom prst="rect">
            <a:avLst/>
          </a:prstGeom>
        </p:spPr>
      </p:pic>
    </p:spTree>
    <p:extLst>
      <p:ext uri="{BB962C8B-B14F-4D97-AF65-F5344CB8AC3E}">
        <p14:creationId xmlns:p14="http://schemas.microsoft.com/office/powerpoint/2010/main" val="4263135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75E0C-BD27-1371-549A-1A1461760340}"/>
              </a:ext>
            </a:extLst>
          </p:cNvPr>
          <p:cNvSpPr>
            <a:spLocks noGrp="1"/>
          </p:cNvSpPr>
          <p:nvPr>
            <p:ph type="title"/>
          </p:nvPr>
        </p:nvSpPr>
        <p:spPr>
          <a:xfrm>
            <a:off x="4673600" y="764373"/>
            <a:ext cx="6832600" cy="1293028"/>
          </a:xfrm>
        </p:spPr>
        <p:txBody>
          <a:bodyPr>
            <a:normAutofit/>
          </a:bodyPr>
          <a:lstStyle/>
          <a:p>
            <a:r>
              <a:rPr lang="en-GB" dirty="0"/>
              <a:t>Conclusion</a:t>
            </a:r>
          </a:p>
        </p:txBody>
      </p:sp>
      <p:pic>
        <p:nvPicPr>
          <p:cNvPr id="4" name="Picture 3">
            <a:extLst>
              <a:ext uri="{FF2B5EF4-FFF2-40B4-BE49-F238E27FC236}">
                <a16:creationId xmlns:a16="http://schemas.microsoft.com/office/drawing/2014/main" id="{0BB9732E-FF82-974C-EDE7-916A3CF20045}"/>
              </a:ext>
            </a:extLst>
          </p:cNvPr>
          <p:cNvPicPr>
            <a:picLocks noChangeAspect="1"/>
          </p:cNvPicPr>
          <p:nvPr/>
        </p:nvPicPr>
        <p:blipFill>
          <a:blip r:embed="rId2"/>
          <a:stretch>
            <a:fillRect/>
          </a:stretch>
        </p:blipFill>
        <p:spPr>
          <a:xfrm>
            <a:off x="630705" y="2351554"/>
            <a:ext cx="3644962" cy="2429974"/>
          </a:xfrm>
          <a:prstGeom prst="rect">
            <a:avLst/>
          </a:prstGeom>
        </p:spPr>
      </p:pic>
      <p:sp>
        <p:nvSpPr>
          <p:cNvPr id="3" name="Content Placeholder 2">
            <a:extLst>
              <a:ext uri="{FF2B5EF4-FFF2-40B4-BE49-F238E27FC236}">
                <a16:creationId xmlns:a16="http://schemas.microsoft.com/office/drawing/2014/main" id="{710F6ACA-DC58-D58C-DD4E-6001EE57AFF7}"/>
              </a:ext>
            </a:extLst>
          </p:cNvPr>
          <p:cNvSpPr>
            <a:spLocks noGrp="1"/>
          </p:cNvSpPr>
          <p:nvPr>
            <p:ph idx="1"/>
          </p:nvPr>
        </p:nvSpPr>
        <p:spPr>
          <a:xfrm>
            <a:off x="4673600" y="2194560"/>
            <a:ext cx="6832600" cy="4024125"/>
          </a:xfrm>
        </p:spPr>
        <p:txBody>
          <a:bodyPr>
            <a:normAutofit/>
          </a:bodyPr>
          <a:lstStyle/>
          <a:p>
            <a:r>
              <a:rPr lang="en-GB" dirty="0"/>
              <a:t>Overall very good ideas have been made to try and combat VAWG but there has been poor collaboration and information sharing between forces, but even with this the police are getting better with dealing with this problem. There has been consistently updated legislation to try and combat the problem but it is such a wide spread problem that it is difficult to combat.</a:t>
            </a:r>
          </a:p>
        </p:txBody>
      </p:sp>
    </p:spTree>
    <p:extLst>
      <p:ext uri="{BB962C8B-B14F-4D97-AF65-F5344CB8AC3E}">
        <p14:creationId xmlns:p14="http://schemas.microsoft.com/office/powerpoint/2010/main" val="19865226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2874-0DCB-03BA-C09B-8FCCB1D988F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fontScale="90000"/>
          </a:bodyPr>
          <a:lstStyle/>
          <a:p>
            <a:pPr algn="ctr"/>
            <a:r>
              <a:rPr lang="en-US" sz="2600" kern="1200">
                <a:solidFill>
                  <a:srgbClr val="FFFFFF"/>
                </a:solidFill>
                <a:latin typeface="+mj-lt"/>
                <a:ea typeface="+mj-ea"/>
                <a:cs typeface="+mj-cs"/>
              </a:rPr>
              <a:t>Thanks you for Listening any Questions?</a:t>
            </a:r>
          </a:p>
        </p:txBody>
      </p:sp>
      <p:pic>
        <p:nvPicPr>
          <p:cNvPr id="4" name="Content Placeholder 3">
            <a:extLst>
              <a:ext uri="{FF2B5EF4-FFF2-40B4-BE49-F238E27FC236}">
                <a16:creationId xmlns:a16="http://schemas.microsoft.com/office/drawing/2014/main" id="{37DE0506-4AD8-9BAB-D2C9-C1CAF592C6CA}"/>
              </a:ext>
            </a:extLst>
          </p:cNvPr>
          <p:cNvPicPr>
            <a:picLocks noGrp="1" noChangeAspect="1"/>
          </p:cNvPicPr>
          <p:nvPr>
            <p:ph idx="1"/>
          </p:nvPr>
        </p:nvPicPr>
        <p:blipFill>
          <a:blip r:embed="rId2"/>
          <a:stretch>
            <a:fillRect/>
          </a:stretch>
        </p:blipFill>
        <p:spPr>
          <a:xfrm>
            <a:off x="4038600" y="1507608"/>
            <a:ext cx="7188199" cy="3839394"/>
          </a:xfrm>
          <a:prstGeom prst="rect">
            <a:avLst/>
          </a:prstGeom>
        </p:spPr>
      </p:pic>
    </p:spTree>
    <p:extLst>
      <p:ext uri="{BB962C8B-B14F-4D97-AF65-F5344CB8AC3E}">
        <p14:creationId xmlns:p14="http://schemas.microsoft.com/office/powerpoint/2010/main" val="93655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5123-0B2D-A107-8663-FC0B468C265F}"/>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5B94C8C5-DB16-B447-49CE-EFA013053BDC}"/>
              </a:ext>
            </a:extLst>
          </p:cNvPr>
          <p:cNvSpPr>
            <a:spLocks noGrp="1"/>
          </p:cNvSpPr>
          <p:nvPr>
            <p:ph idx="1"/>
          </p:nvPr>
        </p:nvSpPr>
        <p:spPr/>
        <p:txBody>
          <a:bodyPr>
            <a:normAutofit fontScale="85000" lnSpcReduction="10000"/>
          </a:bodyPr>
          <a:lstStyle/>
          <a:p>
            <a:r>
              <a:rPr lang="en-GB" sz="1050" dirty="0"/>
              <a:t>College of Policing. ““Honour”-Based Abuse | College of Policing.” </a:t>
            </a:r>
            <a:r>
              <a:rPr lang="en-GB" sz="1050" i="1" dirty="0"/>
              <a:t>College of Policing</a:t>
            </a:r>
            <a:r>
              <a:rPr lang="en-GB" sz="1050" dirty="0"/>
              <a:t>, “Honour”-based abuse | College of Policing, 2025, </a:t>
            </a:r>
            <a:r>
              <a:rPr lang="en-GB" sz="1050" dirty="0">
                <a:hlinkClick r:id="rId2"/>
              </a:rPr>
              <a:t>www.college.police.uk/app/major-investigation-and-public-protection/honour-based-abuse?s=honour</a:t>
            </a:r>
            <a:r>
              <a:rPr lang="en-GB" sz="1050" dirty="0"/>
              <a:t> . Accessed 9 Jan. 2026.</a:t>
            </a:r>
          </a:p>
          <a:p>
            <a:r>
              <a:rPr lang="en-GB" sz="1050" dirty="0"/>
              <a:t>Crown Prosecution Service. “VAWG Strategy 2025-2030 | the Crown Prosecution Service.” </a:t>
            </a:r>
            <a:r>
              <a:rPr lang="en-GB" sz="1050" i="1" dirty="0"/>
              <a:t>Cps.gov.uk</a:t>
            </a:r>
            <a:r>
              <a:rPr lang="en-GB" sz="1050" dirty="0"/>
              <a:t>, 2025, </a:t>
            </a:r>
            <a:r>
              <a:rPr lang="en-GB" sz="1050" dirty="0">
                <a:hlinkClick r:id="rId3"/>
              </a:rPr>
              <a:t>www.cps.gov.uk/publication/vawg-2025-2030</a:t>
            </a:r>
            <a:r>
              <a:rPr lang="en-GB" sz="1050" dirty="0"/>
              <a:t> . Accessed 8 Jan. 2026.</a:t>
            </a:r>
          </a:p>
          <a:p>
            <a:r>
              <a:rPr lang="en-GB" sz="1050" dirty="0"/>
              <a:t>Forensic Analytics. </a:t>
            </a:r>
            <a:r>
              <a:rPr lang="en-GB" sz="1050" i="1" dirty="0"/>
              <a:t>Time for Change: Modernising the Police Response to Stalking and VAWG a Practical Guide for Constabularies to Meet New National Stalking Investigation Standards</a:t>
            </a:r>
            <a:r>
              <a:rPr lang="en-GB" sz="1050" dirty="0"/>
              <a:t>. 2023. </a:t>
            </a:r>
            <a:r>
              <a:rPr lang="en-GB" sz="1050" dirty="0">
                <a:hlinkClick r:id="rId4"/>
              </a:rPr>
              <a:t>https://www.forensicanalytics.io/assets/downloads/forensic-analytics-vawg-white-paper-v1.pdf</a:t>
            </a:r>
            <a:r>
              <a:rPr lang="en-GB" sz="1050" dirty="0"/>
              <a:t> Accessed 9 Jan. 2026</a:t>
            </a:r>
          </a:p>
          <a:p>
            <a:r>
              <a:rPr lang="en-GB" sz="1050" dirty="0"/>
              <a:t>HMICFRS. </a:t>
            </a:r>
            <a:r>
              <a:rPr lang="en-GB" sz="1050" i="1" dirty="0"/>
              <a:t>Police Response to Violence against Women and Girls Final Inspection Report I</a:t>
            </a:r>
            <a:r>
              <a:rPr lang="en-GB" sz="1050" dirty="0"/>
              <a:t>. 2021. </a:t>
            </a:r>
            <a:r>
              <a:rPr lang="en-GB" sz="1050" dirty="0">
                <a:hlinkClick r:id="rId5"/>
              </a:rPr>
              <a:t>https://assets-hmicfrs.justiceinspectorates.gov.uk/uploads/police-response-to-violence-against-women-and-girls-final-inspection-report.pdf</a:t>
            </a:r>
            <a:r>
              <a:rPr lang="en-GB" sz="1050" dirty="0"/>
              <a:t> Accessed 9 Jan. 2026</a:t>
            </a:r>
          </a:p>
          <a:p>
            <a:r>
              <a:rPr lang="en-GB" sz="1050" dirty="0"/>
              <a:t>Home Office - Ministry of </a:t>
            </a:r>
            <a:r>
              <a:rPr lang="en-GB" sz="1050" dirty="0" err="1"/>
              <a:t>Jusice</a:t>
            </a:r>
            <a:r>
              <a:rPr lang="en-GB" sz="1050" dirty="0"/>
              <a:t>. “Crime and Policing Bill: Reducing Violence against Women and Girls (VAWG) Factsheet.” </a:t>
            </a:r>
            <a:r>
              <a:rPr lang="en-GB" sz="1050" i="1" dirty="0"/>
              <a:t>GOV.UK</a:t>
            </a:r>
            <a:r>
              <a:rPr lang="en-GB" sz="1050" dirty="0"/>
              <a:t>, 2025, </a:t>
            </a:r>
            <a:r>
              <a:rPr lang="en-GB" sz="1050" dirty="0">
                <a:hlinkClick r:id="rId6"/>
              </a:rPr>
              <a:t>www.gov.uk/government/publications/crime-and-policing-bill-2025-factsheets/crime-and-policing-bill-reducing-violence-against-women-and-girls-vawg-factsheet</a:t>
            </a:r>
            <a:r>
              <a:rPr lang="en-GB" sz="1050" dirty="0"/>
              <a:t> . Accessed 9 Jan. 2026.</a:t>
            </a:r>
          </a:p>
          <a:p>
            <a:r>
              <a:rPr lang="en-GB" sz="1050" dirty="0"/>
              <a:t>Hunt, Mia. “UK Takes “Whole-of-Government” Approach to Tackling Violence against Women and Girls in Landmark Strategy - Global Government Forum.” </a:t>
            </a:r>
            <a:r>
              <a:rPr lang="en-GB" sz="1050" i="1" dirty="0"/>
              <a:t>Globalgovernmentforum.com</a:t>
            </a:r>
            <a:r>
              <a:rPr lang="en-GB" sz="1050" dirty="0"/>
              <a:t>, 2026, </a:t>
            </a:r>
            <a:r>
              <a:rPr lang="en-GB" sz="1050" dirty="0">
                <a:hlinkClick r:id="rId7"/>
              </a:rPr>
              <a:t>www.globalgovernmentforum.com/uk-takes-whole-of-government-approach-to-tackling-violence-against-women-and-girls-in-landmark-strategy/</a:t>
            </a:r>
            <a:r>
              <a:rPr lang="en-GB" sz="1050" dirty="0"/>
              <a:t> . Accessed 9 Jan. 2026.</a:t>
            </a:r>
          </a:p>
          <a:p>
            <a:r>
              <a:rPr lang="en-GB" sz="1050" dirty="0"/>
              <a:t>National Police Chief's Council. “Violence against Women and Girls.” </a:t>
            </a:r>
            <a:r>
              <a:rPr lang="en-GB" sz="1050" i="1" dirty="0"/>
              <a:t>NPCC</a:t>
            </a:r>
            <a:r>
              <a:rPr lang="en-GB" sz="1050" dirty="0"/>
              <a:t>, 2024, </a:t>
            </a:r>
            <a:r>
              <a:rPr lang="en-GB" sz="1050" dirty="0">
                <a:hlinkClick r:id="rId8"/>
              </a:rPr>
              <a:t>www.npcc.police.uk/our-work/violence-against-women-and-girls/</a:t>
            </a:r>
            <a:r>
              <a:rPr lang="en-GB" sz="1050" dirty="0"/>
              <a:t> . Accessed 8 Jan. 2026.</a:t>
            </a:r>
          </a:p>
          <a:p>
            <a:r>
              <a:rPr lang="en-GB" sz="1050" dirty="0"/>
              <a:t>NHS. “Female Genital Mutilation (FGM).” </a:t>
            </a:r>
            <a:r>
              <a:rPr lang="en-GB" sz="1050" i="1" dirty="0"/>
              <a:t>NHS</a:t>
            </a:r>
            <a:r>
              <a:rPr lang="en-GB" sz="1050" dirty="0"/>
              <a:t>, NHS, 2022, </a:t>
            </a:r>
            <a:r>
              <a:rPr lang="en-GB" sz="1050" dirty="0">
                <a:hlinkClick r:id="rId9"/>
              </a:rPr>
              <a:t>www.nhs.uk/conditions/female-genital-mutilation-fgm/</a:t>
            </a:r>
            <a:r>
              <a:rPr lang="en-GB" sz="1050" dirty="0"/>
              <a:t> . Accessed 9 Jan. 2026.</a:t>
            </a:r>
          </a:p>
          <a:p>
            <a:r>
              <a:rPr lang="en-GB" sz="1050" dirty="0"/>
              <a:t>Oxley, Greg, and Sally Lipscombe. “Tackling Violence against Women and Girls.” </a:t>
            </a:r>
            <a:r>
              <a:rPr lang="en-GB" sz="1050" i="1" dirty="0"/>
              <a:t>House of Commons Library</a:t>
            </a:r>
            <a:r>
              <a:rPr lang="en-GB" sz="1050" dirty="0"/>
              <a:t>, 2025, commonslibrary.parliament.uk/research-briefings/cdp-2024-0183/ . Accessed 8 Jan. 2026.</a:t>
            </a:r>
          </a:p>
          <a:p>
            <a:r>
              <a:rPr lang="en-GB" sz="1050" dirty="0"/>
              <a:t>Patterson, Michael. “Government to Expand Clare’s Law and Roll out Specialist Rape Teams under New VAWG Strategy.” </a:t>
            </a:r>
            <a:r>
              <a:rPr lang="en-GB" sz="1050" i="1" dirty="0"/>
              <a:t>Ukfactcheck.com</a:t>
            </a:r>
            <a:r>
              <a:rPr lang="en-GB" sz="1050" dirty="0"/>
              <a:t>, UK Fact Check Politics, 2025, </a:t>
            </a:r>
            <a:r>
              <a:rPr lang="en-GB" sz="1050" dirty="0">
                <a:hlinkClick r:id="rId10"/>
              </a:rPr>
              <a:t>www.ukfactcheck.com/article/111/government-to-expand-clares-law-and-roll-out-specialist-rape-teams-under-new-vawg-strategy</a:t>
            </a:r>
            <a:r>
              <a:rPr lang="en-GB" sz="1050" dirty="0"/>
              <a:t>  Accessed 9 Jan. 2026.</a:t>
            </a:r>
          </a:p>
          <a:p>
            <a:r>
              <a:rPr lang="en-GB" sz="1050" dirty="0"/>
              <a:t>UK Parliament. “Tackling Violence against Women and Girls (VAWG) - Committees - UK Parliament.” </a:t>
            </a:r>
            <a:r>
              <a:rPr lang="en-GB" sz="1050" i="1" dirty="0"/>
              <a:t>Parliament.uk</a:t>
            </a:r>
            <a:r>
              <a:rPr lang="en-GB" sz="1050" dirty="0"/>
              <a:t>, 2025, committees.parliament.uk/work/8824/tackling-violence-against-women-and-girls-</a:t>
            </a:r>
            <a:r>
              <a:rPr lang="en-GB" sz="1050" dirty="0" err="1"/>
              <a:t>vawg</a:t>
            </a:r>
            <a:r>
              <a:rPr lang="en-GB" sz="1050" dirty="0"/>
              <a:t>/ . Accessed 8 Jan. 2026.</a:t>
            </a:r>
          </a:p>
          <a:p>
            <a:r>
              <a:rPr lang="en-GB" sz="1050" dirty="0"/>
              <a:t>VKPP. </a:t>
            </a:r>
            <a:r>
              <a:rPr lang="en-GB" sz="1050" i="1" dirty="0"/>
              <a:t>VAWG Strategic Threat and Risk Assessment Underpinning and Informing the 2024 VAWG Statement Produced by the VKPP on Behalf of the NPCC VAWG Taskforce</a:t>
            </a:r>
            <a:r>
              <a:rPr lang="en-GB" sz="1050" dirty="0"/>
              <a:t>. 2024.</a:t>
            </a:r>
            <a:r>
              <a:rPr lang="en-GB" sz="1050" dirty="0">
                <a:hlinkClick r:id="rId11"/>
              </a:rPr>
              <a:t> https://www.vkpp.org.uk/assets/Uploads/VAWG-Strategic-Threat-and-Risk-Assessment-underpinning-and-informing-the-2024-VAWG-Statement-v2.pdf</a:t>
            </a:r>
            <a:r>
              <a:rPr lang="en-GB" sz="1050" dirty="0"/>
              <a:t> Accessed 8 Jan. 2026</a:t>
            </a:r>
          </a:p>
        </p:txBody>
      </p:sp>
    </p:spTree>
    <p:extLst>
      <p:ext uri="{BB962C8B-B14F-4D97-AF65-F5344CB8AC3E}">
        <p14:creationId xmlns:p14="http://schemas.microsoft.com/office/powerpoint/2010/main" val="2879506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5C67-C366-AE2F-8789-BF8534D01A09}"/>
              </a:ext>
            </a:extLst>
          </p:cNvPr>
          <p:cNvSpPr>
            <a:spLocks noGrp="1"/>
          </p:cNvSpPr>
          <p:nvPr>
            <p:ph type="title"/>
          </p:nvPr>
        </p:nvSpPr>
        <p:spPr/>
        <p:txBody>
          <a:bodyPr/>
          <a:lstStyle/>
          <a:p>
            <a:r>
              <a:rPr lang="en-GB" dirty="0"/>
              <a:t>AI Declaration</a:t>
            </a:r>
          </a:p>
        </p:txBody>
      </p:sp>
      <p:sp>
        <p:nvSpPr>
          <p:cNvPr id="3" name="Content Placeholder 2">
            <a:extLst>
              <a:ext uri="{FF2B5EF4-FFF2-40B4-BE49-F238E27FC236}">
                <a16:creationId xmlns:a16="http://schemas.microsoft.com/office/drawing/2014/main" id="{8E05C5AB-4615-3603-A0E4-F5B1CFDFC27B}"/>
              </a:ext>
            </a:extLst>
          </p:cNvPr>
          <p:cNvSpPr>
            <a:spLocks noGrp="1"/>
          </p:cNvSpPr>
          <p:nvPr>
            <p:ph idx="1"/>
          </p:nvPr>
        </p:nvSpPr>
        <p:spPr/>
        <p:txBody>
          <a:bodyPr/>
          <a:lstStyle/>
          <a:p>
            <a:r>
              <a:rPr lang="en-GB" dirty="0"/>
              <a:t>I confirm that I have not presented any AI generated Text as my own work. I confirm that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18132947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138</TotalTime>
  <Words>1192</Words>
  <Application>Microsoft Office PowerPoint</Application>
  <PresentationFormat>Widescreen</PresentationFormat>
  <Paragraphs>89</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Vapor Trail</vt:lpstr>
      <vt:lpstr>How Effective is the UK Policing response to Violence Against Women and Girls, and what Systemic Reforms are needed to Ensure Consistent Protection, Justice, and Prevention Across all Communities? </vt:lpstr>
      <vt:lpstr>Aims and Objectives</vt:lpstr>
      <vt:lpstr>What is Violence Against Women and Girls?</vt:lpstr>
      <vt:lpstr>What is the Legislation?</vt:lpstr>
      <vt:lpstr>An Example – FGM </vt:lpstr>
      <vt:lpstr>How have the Police dealt with it?</vt:lpstr>
      <vt:lpstr>How effective has this response been?</vt:lpstr>
      <vt:lpstr>Recent Changes which have been made.</vt:lpstr>
      <vt:lpstr>Conclusion</vt:lpstr>
      <vt:lpstr>Thanks you for Listening any Questions?</vt:lpstr>
      <vt:lpstr>Reference List </vt:lpstr>
      <vt:lpstr>AI Declaration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Zach Nelmes Palmer</dc:creator>
  <cp:lastModifiedBy>Zach Nelmes Palmer</cp:lastModifiedBy>
  <cp:revision>1</cp:revision>
  <dcterms:created xsi:type="dcterms:W3CDTF">2026-01-09T11:16:00Z</dcterms:created>
  <dcterms:modified xsi:type="dcterms:W3CDTF">2026-01-09T13:34:00Z</dcterms:modified>
</cp:coreProperties>
</file>