
<file path=[Content_Types].xml><?xml version="1.0" encoding="utf-8"?>
<Types xmlns="http://schemas.openxmlformats.org/package/2006/content-types">
  <Default Extension="1" ContentType="image/jpeg"/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0"/>
  </p:notesMasterIdLst>
  <p:sldIdLst>
    <p:sldId id="256" r:id="rId5"/>
    <p:sldId id="263" r:id="rId6"/>
    <p:sldId id="265" r:id="rId7"/>
    <p:sldId id="264" r:id="rId8"/>
    <p:sldId id="261" r:id="rId9"/>
    <p:sldId id="266" r:id="rId10"/>
    <p:sldId id="268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2AA046-3148-4664-A5AA-4E2267458A07}" v="12" dt="2026-07-17T06:23:59.9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9" autoAdjust="0"/>
    <p:restoredTop sz="94660"/>
  </p:normalViewPr>
  <p:slideViewPr>
    <p:cSldViewPr snapToGrid="0">
      <p:cViewPr varScale="1">
        <p:scale>
          <a:sx n="95" d="100"/>
          <a:sy n="95" d="100"/>
        </p:scale>
        <p:origin x="173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brahim Jimoh (2433458)" userId="decd3359-645b-4564-835e-2284a52bf6c7" providerId="ADAL" clId="{6E88B5CD-1D4B-42D4-B207-64C2DF2C72E1}"/>
    <pc:docChg chg="custSel modSld">
      <pc:chgData name="Ibrahim Jimoh (2433458)" userId="decd3359-645b-4564-835e-2284a52bf6c7" providerId="ADAL" clId="{6E88B5CD-1D4B-42D4-B207-64C2DF2C72E1}" dt="2026-07-17T07:49:57.644" v="812" actId="20577"/>
      <pc:docMkLst>
        <pc:docMk/>
      </pc:docMkLst>
      <pc:sldChg chg="modSp mod">
        <pc:chgData name="Ibrahim Jimoh (2433458)" userId="decd3359-645b-4564-835e-2284a52bf6c7" providerId="ADAL" clId="{6E88B5CD-1D4B-42D4-B207-64C2DF2C72E1}" dt="2026-07-17T07:49:57.644" v="812" actId="20577"/>
        <pc:sldMkLst>
          <pc:docMk/>
          <pc:sldMk cId="2796456457" sldId="261"/>
        </pc:sldMkLst>
        <pc:spChg chg="mod">
          <ac:chgData name="Ibrahim Jimoh (2433458)" userId="decd3359-645b-4564-835e-2284a52bf6c7" providerId="ADAL" clId="{6E88B5CD-1D4B-42D4-B207-64C2DF2C72E1}" dt="2026-07-17T07:49:57.644" v="812" actId="20577"/>
          <ac:spMkLst>
            <pc:docMk/>
            <pc:sldMk cId="2796456457" sldId="261"/>
            <ac:spMk id="3" creationId="{5A0A8630-493C-D684-3083-D062234084BF}"/>
          </ac:spMkLst>
        </pc:spChg>
      </pc:sldChg>
      <pc:sldChg chg="modSp mod">
        <pc:chgData name="Ibrahim Jimoh (2433458)" userId="decd3359-645b-4564-835e-2284a52bf6c7" providerId="ADAL" clId="{6E88B5CD-1D4B-42D4-B207-64C2DF2C72E1}" dt="2026-07-17T07:25:11.120" v="349" actId="20577"/>
        <pc:sldMkLst>
          <pc:docMk/>
          <pc:sldMk cId="780965950" sldId="263"/>
        </pc:sldMkLst>
        <pc:spChg chg="mod">
          <ac:chgData name="Ibrahim Jimoh (2433458)" userId="decd3359-645b-4564-835e-2284a52bf6c7" providerId="ADAL" clId="{6E88B5CD-1D4B-42D4-B207-64C2DF2C72E1}" dt="2026-07-17T07:25:11.120" v="349" actId="20577"/>
          <ac:spMkLst>
            <pc:docMk/>
            <pc:sldMk cId="780965950" sldId="263"/>
            <ac:spMk id="49" creationId="{3EFCA1F2-84EF-BECF-E8AB-BA11957DB073}"/>
          </ac:spMkLst>
        </pc:spChg>
      </pc:sldChg>
      <pc:sldChg chg="modSp mod">
        <pc:chgData name="Ibrahim Jimoh (2433458)" userId="decd3359-645b-4564-835e-2284a52bf6c7" providerId="ADAL" clId="{6E88B5CD-1D4B-42D4-B207-64C2DF2C72E1}" dt="2026-07-17T07:39:45.932" v="632" actId="27636"/>
        <pc:sldMkLst>
          <pc:docMk/>
          <pc:sldMk cId="2906231425" sldId="265"/>
        </pc:sldMkLst>
        <pc:spChg chg="mod">
          <ac:chgData name="Ibrahim Jimoh (2433458)" userId="decd3359-645b-4564-835e-2284a52bf6c7" providerId="ADAL" clId="{6E88B5CD-1D4B-42D4-B207-64C2DF2C72E1}" dt="2026-07-17T06:36:41.203" v="248" actId="20577"/>
          <ac:spMkLst>
            <pc:docMk/>
            <pc:sldMk cId="2906231425" sldId="265"/>
            <ac:spMk id="2" creationId="{4D757084-CADD-017A-B510-860422946C95}"/>
          </ac:spMkLst>
        </pc:spChg>
        <pc:spChg chg="mod">
          <ac:chgData name="Ibrahim Jimoh (2433458)" userId="decd3359-645b-4564-835e-2284a52bf6c7" providerId="ADAL" clId="{6E88B5CD-1D4B-42D4-B207-64C2DF2C72E1}" dt="2026-07-17T07:39:45.932" v="632" actId="27636"/>
          <ac:spMkLst>
            <pc:docMk/>
            <pc:sldMk cId="2906231425" sldId="265"/>
            <ac:spMk id="3" creationId="{6AB0BEA3-ECB1-CC72-7160-62EBD0B34DF5}"/>
          </ac:spMkLst>
        </pc:spChg>
      </pc:sldChg>
      <pc:sldChg chg="addSp delSp modSp mod modTransition modAnim">
        <pc:chgData name="Ibrahim Jimoh (2433458)" userId="decd3359-645b-4564-835e-2284a52bf6c7" providerId="ADAL" clId="{6E88B5CD-1D4B-42D4-B207-64C2DF2C72E1}" dt="2026-07-17T06:19:21.526" v="193"/>
        <pc:sldMkLst>
          <pc:docMk/>
          <pc:sldMk cId="3390583163" sldId="267"/>
        </pc:sldMkLst>
        <pc:picChg chg="add del mod ord">
          <ac:chgData name="Ibrahim Jimoh (2433458)" userId="decd3359-645b-4564-835e-2284a52bf6c7" providerId="ADAL" clId="{6E88B5CD-1D4B-42D4-B207-64C2DF2C72E1}" dt="2026-07-17T06:17:15.156" v="190"/>
          <ac:picMkLst>
            <pc:docMk/>
            <pc:sldMk cId="3390583163" sldId="267"/>
            <ac:picMk id="13" creationId="{10FA8ADB-4408-8473-440A-4DA1C13A9E1F}"/>
          </ac:picMkLst>
        </pc:picChg>
        <pc:picChg chg="add del mod">
          <ac:chgData name="Ibrahim Jimoh (2433458)" userId="decd3359-645b-4564-835e-2284a52bf6c7" providerId="ADAL" clId="{6E88B5CD-1D4B-42D4-B207-64C2DF2C72E1}" dt="2026-07-17T06:18:28.929" v="192"/>
          <ac:picMkLst>
            <pc:docMk/>
            <pc:sldMk cId="3390583163" sldId="267"/>
            <ac:picMk id="15" creationId="{4EAB5C71-0844-5DDE-AFA8-34341F36451B}"/>
          </ac:picMkLst>
        </pc:picChg>
        <pc:picChg chg="del">
          <ac:chgData name="Ibrahim Jimoh (2433458)" userId="decd3359-645b-4564-835e-2284a52bf6c7" providerId="ADAL" clId="{6E88B5CD-1D4B-42D4-B207-64C2DF2C72E1}" dt="2026-07-17T06:16:06.661" v="189"/>
          <ac:picMkLst>
            <pc:docMk/>
            <pc:sldMk cId="3390583163" sldId="267"/>
            <ac:picMk id="19" creationId="{783743EF-936A-1B48-1B9B-590A92A3524F}"/>
          </ac:picMkLst>
        </pc:picChg>
        <pc:picChg chg="add del mod ord">
          <ac:chgData name="Ibrahim Jimoh (2433458)" userId="decd3359-645b-4564-835e-2284a52bf6c7" providerId="ADAL" clId="{6E88B5CD-1D4B-42D4-B207-64C2DF2C72E1}" dt="2026-07-17T06:19:21.526" v="193"/>
          <ac:picMkLst>
            <pc:docMk/>
            <pc:sldMk cId="3390583163" sldId="267"/>
            <ac:picMk id="23" creationId="{B7F4004F-63A7-5366-96DA-808E4CE727E2}"/>
          </ac:picMkLst>
        </pc:picChg>
        <pc:picChg chg="add mod">
          <ac:chgData name="Ibrahim Jimoh (2433458)" userId="decd3359-645b-4564-835e-2284a52bf6c7" providerId="ADAL" clId="{6E88B5CD-1D4B-42D4-B207-64C2DF2C72E1}" dt="2026-07-17T06:19:21.526" v="193"/>
          <ac:picMkLst>
            <pc:docMk/>
            <pc:sldMk cId="3390583163" sldId="267"/>
            <ac:picMk id="24" creationId="{0BDEFD52-C1E5-B304-A8FE-E82DAB80E300}"/>
          </ac:picMkLst>
        </pc:picChg>
      </pc:sldChg>
      <pc:sldChg chg="addSp delSp modSp mod modTransition modAnim">
        <pc:chgData name="Ibrahim Jimoh (2433458)" userId="decd3359-645b-4564-835e-2284a52bf6c7" providerId="ADAL" clId="{6E88B5CD-1D4B-42D4-B207-64C2DF2C72E1}" dt="2026-07-17T06:28:41.646" v="234" actId="20577"/>
        <pc:sldMkLst>
          <pc:docMk/>
          <pc:sldMk cId="999529613" sldId="268"/>
        </pc:sldMkLst>
        <pc:spChg chg="mod">
          <ac:chgData name="Ibrahim Jimoh (2433458)" userId="decd3359-645b-4564-835e-2284a52bf6c7" providerId="ADAL" clId="{6E88B5CD-1D4B-42D4-B207-64C2DF2C72E1}" dt="2026-07-17T06:28:41.646" v="234" actId="20577"/>
          <ac:spMkLst>
            <pc:docMk/>
            <pc:sldMk cId="999529613" sldId="268"/>
            <ac:spMk id="3" creationId="{87F6BE8C-9251-7DCF-C4BE-6727D0A8CFD3}"/>
          </ac:spMkLst>
        </pc:spChg>
        <pc:picChg chg="add del mod ord">
          <ac:chgData name="Ibrahim Jimoh (2433458)" userId="decd3359-645b-4564-835e-2284a52bf6c7" providerId="ADAL" clId="{6E88B5CD-1D4B-42D4-B207-64C2DF2C72E1}" dt="2026-07-17T06:12:03.163" v="187"/>
          <ac:picMkLst>
            <pc:docMk/>
            <pc:sldMk cId="999529613" sldId="268"/>
            <ac:picMk id="8" creationId="{D325E2E5-6B21-2277-876F-2A466A521807}"/>
          </ac:picMkLst>
        </pc:picChg>
        <pc:picChg chg="add mod">
          <ac:chgData name="Ibrahim Jimoh (2433458)" userId="decd3359-645b-4564-835e-2284a52bf6c7" providerId="ADAL" clId="{6E88B5CD-1D4B-42D4-B207-64C2DF2C72E1}" dt="2026-07-17T06:12:03.163" v="187"/>
          <ac:picMkLst>
            <pc:docMk/>
            <pc:sldMk cId="999529613" sldId="268"/>
            <ac:picMk id="9" creationId="{DBAE8F97-3ECC-E47F-80AF-07B800EA6130}"/>
          </ac:picMkLst>
        </pc:picChg>
        <pc:picChg chg="del">
          <ac:chgData name="Ibrahim Jimoh (2433458)" userId="decd3359-645b-4564-835e-2284a52bf6c7" providerId="ADAL" clId="{6E88B5CD-1D4B-42D4-B207-64C2DF2C72E1}" dt="2026-07-17T06:10:50.462" v="186"/>
          <ac:picMkLst>
            <pc:docMk/>
            <pc:sldMk cId="999529613" sldId="268"/>
            <ac:picMk id="37" creationId="{90DE0745-6E3E-0398-FC4A-4EE391B27A02}"/>
          </ac:picMkLst>
        </pc:picChg>
      </pc:sldChg>
      <pc:sldChg chg="addSp delSp modSp mod modTransition modAnim">
        <pc:chgData name="Ibrahim Jimoh (2433458)" userId="decd3359-645b-4564-835e-2284a52bf6c7" providerId="ADAL" clId="{6E88B5CD-1D4B-42D4-B207-64C2DF2C72E1}" dt="2026-07-17T06:23:59.967" v="196"/>
        <pc:sldMkLst>
          <pc:docMk/>
          <pc:sldMk cId="2364158149" sldId="269"/>
        </pc:sldMkLst>
        <pc:picChg chg="add del mod ord">
          <ac:chgData name="Ibrahim Jimoh (2433458)" userId="decd3359-645b-4564-835e-2284a52bf6c7" providerId="ADAL" clId="{6E88B5CD-1D4B-42D4-B207-64C2DF2C72E1}" dt="2026-07-17T06:23:59.967" v="196"/>
          <ac:picMkLst>
            <pc:docMk/>
            <pc:sldMk cId="2364158149" sldId="269"/>
            <ac:picMk id="13" creationId="{CAFFDA99-FCAA-FAB4-E95C-4D327FF6DCC1}"/>
          </ac:picMkLst>
        </pc:picChg>
        <pc:picChg chg="add mod">
          <ac:chgData name="Ibrahim Jimoh (2433458)" userId="decd3359-645b-4564-835e-2284a52bf6c7" providerId="ADAL" clId="{6E88B5CD-1D4B-42D4-B207-64C2DF2C72E1}" dt="2026-07-17T06:23:59.967" v="196"/>
          <ac:picMkLst>
            <pc:docMk/>
            <pc:sldMk cId="2364158149" sldId="269"/>
            <ac:picMk id="14" creationId="{869FA492-5884-A50E-6576-41C6970345C3}"/>
          </ac:picMkLst>
        </pc:picChg>
        <pc:picChg chg="del">
          <ac:chgData name="Ibrahim Jimoh (2433458)" userId="decd3359-645b-4564-835e-2284a52bf6c7" providerId="ADAL" clId="{6E88B5CD-1D4B-42D4-B207-64C2DF2C72E1}" dt="2026-07-17T06:23:01.196" v="195"/>
          <ac:picMkLst>
            <pc:docMk/>
            <pc:sldMk cId="2364158149" sldId="269"/>
            <ac:picMk id="15" creationId="{DBFEFFE4-9998-D430-6E28-FF07DD711CC9}"/>
          </ac:picMkLst>
        </pc:picChg>
      </pc:sldChg>
      <pc:sldChg chg="modSp mod">
        <pc:chgData name="Ibrahim Jimoh (2433458)" userId="decd3359-645b-4564-835e-2284a52bf6c7" providerId="ADAL" clId="{6E88B5CD-1D4B-42D4-B207-64C2DF2C72E1}" dt="2026-07-17T06:38:49.734" v="250" actId="20577"/>
        <pc:sldMkLst>
          <pc:docMk/>
          <pc:sldMk cId="796710341" sldId="274"/>
        </pc:sldMkLst>
        <pc:spChg chg="mod">
          <ac:chgData name="Ibrahim Jimoh (2433458)" userId="decd3359-645b-4564-835e-2284a52bf6c7" providerId="ADAL" clId="{6E88B5CD-1D4B-42D4-B207-64C2DF2C72E1}" dt="2026-07-17T06:38:49.734" v="250" actId="20577"/>
          <ac:spMkLst>
            <pc:docMk/>
            <pc:sldMk cId="796710341" sldId="274"/>
            <ac:spMk id="3" creationId="{5B15DEA9-49BA-787F-303C-07B51B910A72}"/>
          </ac:spMkLst>
        </pc:spChg>
      </pc:sldChg>
      <pc:sldChg chg="modSp mod">
        <pc:chgData name="Ibrahim Jimoh (2433458)" userId="decd3359-645b-4564-835e-2284a52bf6c7" providerId="ADAL" clId="{6E88B5CD-1D4B-42D4-B207-64C2DF2C72E1}" dt="2026-07-16T01:00:58.881" v="184" actId="20577"/>
        <pc:sldMkLst>
          <pc:docMk/>
          <pc:sldMk cId="2896285804" sldId="275"/>
        </pc:sldMkLst>
        <pc:spChg chg="mod">
          <ac:chgData name="Ibrahim Jimoh (2433458)" userId="decd3359-645b-4564-835e-2284a52bf6c7" providerId="ADAL" clId="{6E88B5CD-1D4B-42D4-B207-64C2DF2C72E1}" dt="2026-07-16T01:00:58.881" v="184" actId="20577"/>
          <ac:spMkLst>
            <pc:docMk/>
            <pc:sldMk cId="2896285804" sldId="275"/>
            <ac:spMk id="3" creationId="{E1C9F864-957D-D4CE-B9B7-8FF1B9026A5A}"/>
          </ac:spMkLst>
        </pc:spChg>
        <pc:picChg chg="mod">
          <ac:chgData name="Ibrahim Jimoh (2433458)" userId="decd3359-645b-4564-835e-2284a52bf6c7" providerId="ADAL" clId="{6E88B5CD-1D4B-42D4-B207-64C2DF2C72E1}" dt="2026-07-16T00:59:56.338" v="164" actId="1076"/>
          <ac:picMkLst>
            <pc:docMk/>
            <pc:sldMk cId="2896285804" sldId="275"/>
            <ac:picMk id="13" creationId="{C6A51798-0654-A7EA-8775-F6E75AD0D24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7DD440-F5E1-4E54-A26E-F98E1C1B0C4E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DFDC94-81D7-4143-88D1-0B78264DE1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0591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DFDC94-81D7-4143-88D1-0B78264DE17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0584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DFDC94-81D7-4143-88D1-0B78264DE17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6765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BA85E-1504-465E-BDE0-49D6054D9A30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315D0-1576-41EA-B429-493A34DB9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6537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BA85E-1504-465E-BDE0-49D6054D9A30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315D0-1576-41EA-B429-493A34DB9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4054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shade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shade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shade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shade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BA85E-1504-465E-BDE0-49D6054D9A30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315D0-1576-41EA-B429-493A34DB9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888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BA85E-1504-465E-BDE0-49D6054D9A30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315D0-1576-41EA-B429-493A34DB9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5926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BA85E-1504-465E-BDE0-49D6054D9A30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315D0-1576-41EA-B429-493A34DB9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24125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BA85E-1504-465E-BDE0-49D6054D9A30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315D0-1576-41EA-B429-493A34DB9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58215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BA85E-1504-465E-BDE0-49D6054D9A30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315D0-1576-41EA-B429-493A34DB9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2038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BA85E-1504-465E-BDE0-49D6054D9A30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315D0-1576-41EA-B429-493A34DB9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905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BA85E-1504-465E-BDE0-49D6054D9A30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315D0-1576-41EA-B429-493A34DB9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631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BA85E-1504-465E-BDE0-49D6054D9A30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315D0-1576-41EA-B429-493A34DB9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832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BA85E-1504-465E-BDE0-49D6054D9A30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D315D0-1576-41EA-B429-493A34DB9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02109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7C8BA85E-1504-465E-BDE0-49D6054D9A30}" type="datetimeFigureOut">
              <a:rPr lang="en-GB" smtClean="0"/>
              <a:t>17/07/2026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shade val="82000"/>
                  </a:schemeClr>
                </a:solidFill>
              </a:defRPr>
            </a:lvl1pPr>
          </a:lstStyle>
          <a:p>
            <a:fld id="{32D315D0-1576-41EA-B429-493A34DB9F5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9705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hyperlink" Target="https://creativecommons.org/licenses/by-sa/3.0/" TargetMode="External"/><Relationship Id="rId2" Type="http://schemas.microsoft.com/office/2007/relationships/media" Target="../media/media1.m4a"/><Relationship Id="rId1" Type="http://schemas.openxmlformats.org/officeDocument/2006/relationships/audio" Target="NULL" TargetMode="External"/><Relationship Id="rId6" Type="http://schemas.openxmlformats.org/officeDocument/2006/relationships/hyperlink" Target="https://commons.wikimedia.org/wiki/File:Blausen_0451_Heart_Anterior.png" TargetMode="External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creativecommons.org/licenses/by-nc/3.0/" TargetMode="Externa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nodesquehablar.blogspot.com/2013/05/" TargetMode="External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urses.lumenlearning.com/boundless-ap/chapter/the-heart/" TargetMode="External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creativecommons.org/licenses/by-nc-sa/3.0/" TargetMode="External"/><Relationship Id="rId5" Type="http://schemas.openxmlformats.org/officeDocument/2006/relationships/hyperlink" Target="https://radiopaedia.org/articles/middle-cerebral-artery?lang=us" TargetMode="Externa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creativecommons.org/licenses/by/3.0/" TargetMode="External"/><Relationship Id="rId5" Type="http://schemas.openxmlformats.org/officeDocument/2006/relationships/hyperlink" Target="https://courses.lumenlearning.com/suny-mcc-ap2/chapter/the-endocrine-pancreas/" TargetMode="External"/><Relationship Id="rId4" Type="http://schemas.openxmlformats.org/officeDocument/2006/relationships/image" Target="../media/image6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simple.wikipedia.org/wiki/Coronary_artery_disease" TargetMode="Externa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s://www.flickr.com/photos/myfuturedotcom/6052491503" TargetMode="Externa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2.png"/><Relationship Id="rId5" Type="http://schemas.openxmlformats.org/officeDocument/2006/relationships/hyperlink" Target="https://www.flickr.com/photos/68716695@N06/29095583293" TargetMode="External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hyperlink" Target="https://carevision.com/government-plans-human-review-pathway-for-complex-aged-care-assessments/" TargetMode="External"/><Relationship Id="rId4" Type="http://schemas.openxmlformats.org/officeDocument/2006/relationships/image" Target="../media/image10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hyperlink" Target="https://pxhere.com/en/photo/726931" TargetMode="External"/><Relationship Id="rId4" Type="http://schemas.openxmlformats.org/officeDocument/2006/relationships/image" Target="../media/image11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hyperlink" Target="https://www.rawpixel.com/image/427255/free-photo-image-business-advice-analysis" TargetMode="External"/><Relationship Id="rId4" Type="http://schemas.openxmlformats.org/officeDocument/2006/relationships/image" Target="../media/image12.1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hyperlink" Target="https://shiftcare.com/us/blog/what-is-a-direct-support-professional" TargetMode="External"/><Relationship Id="rId4" Type="http://schemas.openxmlformats.org/officeDocument/2006/relationships/image" Target="../media/image1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hyperlink" Target="https://www.rawpixel.com/image/536269/premium-photo-image-apple-carrot-agriculture" TargetMode="External"/><Relationship Id="rId4" Type="http://schemas.openxmlformats.org/officeDocument/2006/relationships/image" Target="../media/image14.1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2.png"/><Relationship Id="rId5" Type="http://schemas.openxmlformats.org/officeDocument/2006/relationships/hyperlink" Target="https://www.publicdomainpictures.net/en/view-image.php?image=169686&amp;picture=dancers-2" TargetMode="External"/><Relationship Id="rId4" Type="http://schemas.openxmlformats.org/officeDocument/2006/relationships/image" Target="../media/image15.jp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mc.org.uk/standard/code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nice.org.uk/guidance/ng238" TargetMode="External"/><Relationship Id="rId2" Type="http://schemas.microsoft.com/office/2007/relationships/media" Target="../media/media15.m4a"/><Relationship Id="rId1" Type="http://schemas.openxmlformats.org/officeDocument/2006/relationships/audio" Target="NULL" TargetMode="External"/><Relationship Id="rId6" Type="http://schemas.openxmlformats.org/officeDocument/2006/relationships/hyperlink" Target="https://www.diabetes.org.uk/guide-to-diabetes/complications/cardiovascular-disease" TargetMode="External"/><Relationship Id="rId5" Type="http://schemas.openxmlformats.org/officeDocument/2006/relationships/hyperlink" Target="https://www.legislation.gov.uk/ukpga/2014/23/contents(accessed:4" TargetMode="External"/><Relationship Id="rId10" Type="http://schemas.openxmlformats.org/officeDocument/2006/relationships/image" Target="../media/image2.png"/><Relationship Id="rId4" Type="http://schemas.openxmlformats.org/officeDocument/2006/relationships/hyperlink" Target="https://www.bhf.org.uk/what" TargetMode="External"/><Relationship Id="rId9" Type="http://schemas.openxmlformats.org/officeDocument/2006/relationships/hyperlink" Target="https://www.stroke.org.uk/life-after-stroke/prevent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F1655C47-7AD7-12C1-D144-5C01155B10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8087"/>
            <a:ext cx="12191998" cy="5113471"/>
          </a:xfrm>
          <a:prstGeom prst="rect">
            <a:avLst/>
          </a:prstGeom>
          <a:ln>
            <a:noFill/>
          </a:ln>
          <a:effectLst>
            <a:outerShdw blurRad="635000" dist="254000" dir="5460000" sx="90000" sy="90000" algn="t" rotWithShape="0">
              <a:srgbClr val="000000">
                <a:alpha val="3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5C0AB779-2DB1-67FD-7508-8406B8067EB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5614" y="777240"/>
            <a:ext cx="4535516" cy="3777366"/>
          </a:xfrm>
        </p:spPr>
        <p:txBody>
          <a:bodyPr anchor="t">
            <a:normAutofit fontScale="90000"/>
          </a:bodyPr>
          <a:lstStyle/>
          <a:p>
            <a:pPr algn="l">
              <a:lnSpc>
                <a:spcPct val="150000"/>
              </a:lnSpc>
            </a:pPr>
            <a:br>
              <a:rPr lang="en-GB" sz="1600" dirty="0"/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Care Planning for a Person with CVD, Stroke and Diabetes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Integrated :Person- centred Approach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Student name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Ibrahim Jimoh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Mode code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BMHP5023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Student Number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2433458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Lecturer name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Robert </a:t>
            </a:r>
            <a:r>
              <a:rPr lang="en-GB" sz="1800" dirty="0" err="1">
                <a:latin typeface="Arial" panose="020B0604020202020204" pitchFamily="34" charset="0"/>
                <a:cs typeface="Arial" panose="020B0604020202020204" pitchFamily="34" charset="0"/>
              </a:rPr>
              <a:t>Nartowski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Date</a:t>
            </a: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GB" sz="18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July 2026</a:t>
            </a:r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13A48C6C-3CC4-4EE5-A773-EC1EB7F59C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148" y="0"/>
            <a:ext cx="6076852" cy="6849700"/>
          </a:xfrm>
          <a:prstGeom prst="rect">
            <a:avLst/>
          </a:prstGeom>
          <a:ln>
            <a:noFill/>
          </a:ln>
          <a:effectLst>
            <a:outerShdw blurRad="596900" dist="317500" dir="8820000" sx="87000" sy="87000" algn="t" rotWithShape="0">
              <a:schemeClr val="tx1">
                <a:alpha val="27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15C2050-B5F7-F74A-4937-B47019DFD0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80578" y="5496520"/>
            <a:ext cx="4974802" cy="1016759"/>
          </a:xfrm>
        </p:spPr>
        <p:txBody>
          <a:bodyPr anchor="ctr">
            <a:normAutofit/>
          </a:bodyPr>
          <a:lstStyle/>
          <a:p>
            <a:pPr algn="l"/>
            <a:endParaRPr lang="en-GB"/>
          </a:p>
          <a:p>
            <a:pPr algn="l"/>
            <a:endParaRPr lang="en-GB"/>
          </a:p>
          <a:p>
            <a:pPr algn="l"/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244DB01-A436-954A-4C83-84ADE4B98E42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t="32" r="-1" b="7172"/>
          <a:stretch>
            <a:fillRect/>
          </a:stretch>
        </p:blipFill>
        <p:spPr>
          <a:xfrm>
            <a:off x="6115147" y="-1"/>
            <a:ext cx="6076866" cy="513155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58BF39D-C716-C951-5762-80533643705B}"/>
              </a:ext>
            </a:extLst>
          </p:cNvPr>
          <p:cNvSpPr txBox="1"/>
          <p:nvPr/>
        </p:nvSpPr>
        <p:spPr>
          <a:xfrm>
            <a:off x="9759937" y="4931503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commons.wikimedia.org/wiki/File:Blausen_0451_Heart_Anterior.png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66944C3B-6472-09BD-F273-FBB1C7A49317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5519.8117"/>
                </p14:media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21599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399"/>
    </mc:Choice>
    <mc:Fallback xmlns="">
      <p:transition spd="slow" advTm="473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 nodePh="1">
                                  <p:stCondLst>
                                    <p:cond delay="150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  <p:bldLst>
      <p:bldP spid="4" grpId="0"/>
      <p:bldP spid="5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D4C74C1C-EF2E-40CF-A712-656E694E67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90464369-70FA-42AF-948F-80664CA7BF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2146816"/>
          </a:xfrm>
          <a:prstGeom prst="rect">
            <a:avLst/>
          </a:prstGeom>
          <a:solidFill>
            <a:schemeClr val="bg1">
              <a:lumMod val="85000"/>
              <a:alpha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A4BE20-0E02-7011-376C-B9EFDAF44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4783" y="349665"/>
            <a:ext cx="5845571" cy="1243162"/>
          </a:xfrm>
        </p:spPr>
        <p:txBody>
          <a:bodyPr anchor="b">
            <a:normAutofit fontScale="90000"/>
          </a:bodyPr>
          <a:lstStyle/>
          <a:p>
            <a: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b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7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648176E-454C-437C-B0FC-9B82FCF32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106441" y="6131892"/>
            <a:ext cx="524256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A6604B49-AD5C-4590-B051-06C8222E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998176" y="277912"/>
            <a:ext cx="524256" cy="1186339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Rectangle 57">
            <a:extLst>
              <a:ext uri="{FF2B5EF4-FFF2-40B4-BE49-F238E27FC236}">
                <a16:creationId xmlns:a16="http://schemas.microsoft.com/office/drawing/2014/main" id="{CC552A98-EF7D-4D42-AB69-066B786AB5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5" y="399675"/>
            <a:ext cx="4647368" cy="580993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819ACC7-7D30-86D9-FAFE-8F07DCB5B8B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59112" y="627954"/>
            <a:ext cx="3787511" cy="5353373"/>
          </a:xfrm>
          <a:prstGeom prst="rect">
            <a:avLst/>
          </a:prstGeom>
        </p:spPr>
      </p:pic>
      <p:sp>
        <p:nvSpPr>
          <p:cNvPr id="49" name="Content Placeholder 2">
            <a:extLst>
              <a:ext uri="{FF2B5EF4-FFF2-40B4-BE49-F238E27FC236}">
                <a16:creationId xmlns:a16="http://schemas.microsoft.com/office/drawing/2014/main" id="{3EFCA1F2-84EF-BECF-E8AB-BA11957DB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38" y="827780"/>
            <a:ext cx="5837750" cy="4734068"/>
          </a:xfrm>
        </p:spPr>
        <p:txBody>
          <a:bodyPr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Cardiovascular Disease (CVD) Is a 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roup of conditions affecting the heart and blood vessels, and is the leading cause of death globally (BHF, 2024)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The link: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Diabetes double the risk of both CVD and stroke, shared risk factors cause damage across all system (NICE, 2023)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Person-Centred Principles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focusing on individual needs, preferences and personal goals, rather than only symptoms (NMC, 2018)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Aims 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to explain the science, assessment , planning and monitoring required for safe, effective care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024102-9141-312B-E6AD-D07458A20308}"/>
              </a:ext>
            </a:extLst>
          </p:cNvPr>
          <p:cNvSpPr txBox="1"/>
          <p:nvPr/>
        </p:nvSpPr>
        <p:spPr>
          <a:xfrm>
            <a:off x="2092105" y="5781272"/>
            <a:ext cx="245451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6" tooltip="https://nodesquehablar.blogspot.com/2013/05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7" tooltip="https://creativecommons.org/licenses/by-nc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53" name="Audio 52">
            <a:hlinkClick r:id="" action="ppaction://media"/>
            <a:extLst>
              <a:ext uri="{FF2B5EF4-FFF2-40B4-BE49-F238E27FC236}">
                <a16:creationId xmlns:a16="http://schemas.microsoft.com/office/drawing/2014/main" id="{2D1C439B-C59D-411A-0530-E6FD591F097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80965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625"/>
    </mc:Choice>
    <mc:Fallback xmlns="">
      <p:transition spd="slow" advTm="16862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3248F5E6-4377-481A-9615-8B26AF96A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25" name="Color">
              <a:extLst>
                <a:ext uri="{FF2B5EF4-FFF2-40B4-BE49-F238E27FC236}">
                  <a16:creationId xmlns:a16="http://schemas.microsoft.com/office/drawing/2014/main" id="{D8552057-9E04-4499-916A-649BB6B51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8" name="Color">
              <a:extLst>
                <a:ext uri="{FF2B5EF4-FFF2-40B4-BE49-F238E27FC236}">
                  <a16:creationId xmlns:a16="http://schemas.microsoft.com/office/drawing/2014/main" id="{D1194A2F-4E63-4228-A833-4D86528EA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Graphic 4">
            <a:extLst>
              <a:ext uri="{FF2B5EF4-FFF2-40B4-BE49-F238E27FC236}">
                <a16:creationId xmlns:a16="http://schemas.microsoft.com/office/drawing/2014/main" id="{F4D685C8-9C16-1117-5AE0-76FA3250B5D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86385" y="2197387"/>
            <a:ext cx="4958070" cy="3903162"/>
          </a:xfrm>
          <a:prstGeom prst="rect">
            <a:avLst/>
          </a:prstGeom>
        </p:spPr>
      </p:pic>
      <p:grpSp>
        <p:nvGrpSpPr>
          <p:cNvPr id="28" name="Group 27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D757084-CADD-017A-B510-860422946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7" y="576073"/>
            <a:ext cx="8033744" cy="1202677"/>
          </a:xfrm>
        </p:spPr>
        <p:txBody>
          <a:bodyPr anchor="t">
            <a:normAutofit fontScale="90000"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 Anatomy &amp; Physiology-   Cardiovascular System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B0BEA3-ECB1-CC72-7160-62EBD0B34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76737" y="890338"/>
            <a:ext cx="4787131" cy="5210212"/>
          </a:xfrm>
        </p:spPr>
        <p:txBody>
          <a:bodyPr anchor="ctr">
            <a:normAutofit fontScale="77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Heart Structure: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chambers, (right atrium, right ventricle, left atrium  left ventricle.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 valves: Prevent backflow of blood as it moves through the heart.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Blood vessels: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Arteries carry oxygen rich blood away from the heart.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Veins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Carry  oxygen poor blood back toward the heart.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Capillaries: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Tiny thin-walled vessels where nutrient, oxygen, and waste products are exchanged with body tissues.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Circulation: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Pulmonary (heart- lungs) systemic (heart-body)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Function: </a:t>
            </a:r>
            <a:r>
              <a:rPr lang="en-GB" sz="1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Delivery oxygen and nutrient, removes waste products</a:t>
            </a:r>
            <a:endParaRPr lang="en-GB" sz="18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E93D302-B04C-7A2D-F485-6A1897C9DBE6}"/>
              </a:ext>
            </a:extLst>
          </p:cNvPr>
          <p:cNvSpPr txBox="1"/>
          <p:nvPr/>
        </p:nvSpPr>
        <p:spPr>
          <a:xfrm>
            <a:off x="3312379" y="5900494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courses.lumenlearning.com/boundless-ap/chapter/the-hear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23" name="Audio 22">
            <a:hlinkClick r:id="" action="ppaction://media"/>
            <a:extLst>
              <a:ext uri="{FF2B5EF4-FFF2-40B4-BE49-F238E27FC236}">
                <a16:creationId xmlns:a16="http://schemas.microsoft.com/office/drawing/2014/main" id="{7A4093A8-D759-EC83-1002-CC5100C650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06231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0433"/>
    </mc:Choice>
    <mc:Fallback xmlns="">
      <p:transition spd="slow" advTm="704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E61DAD-B6F7-103A-0225-9E35B22262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>
            <a:normAutofit/>
          </a:bodyPr>
          <a:lstStyle/>
          <a:p>
            <a:r>
              <a:rPr lang="en-GB" sz="3100" b="1" dirty="0"/>
              <a:t>Anatomy &amp; Physiology – Stroke</a:t>
            </a:r>
            <a:br>
              <a:rPr lang="en-GB" sz="3100" dirty="0"/>
            </a:br>
            <a:r>
              <a:rPr lang="en-GB" sz="3100" dirty="0"/>
              <a:t>   </a:t>
            </a:r>
          </a:p>
        </p:txBody>
      </p:sp>
      <p:sp>
        <p:nvSpPr>
          <p:cNvPr id="19" name="Freeform: Shape 14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F7BC3F-291D-A095-933F-C2C72DDA956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03182" y="1015155"/>
            <a:ext cx="4777381" cy="4657946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D9741-5CA1-F944-9F54-E2F531CF6D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0" y="1117600"/>
            <a:ext cx="5684520" cy="50593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lnSpc>
                <a:spcPct val="150000"/>
              </a:lnSpc>
              <a:buNone/>
            </a:pPr>
            <a:r>
              <a:rPr lang="en-GB" sz="1800" b="1" dirty="0"/>
              <a:t>Brain Blood Supply : </a:t>
            </a:r>
            <a:r>
              <a:rPr lang="en-GB" sz="1800" dirty="0"/>
              <a:t>Provided by carotid and vertebral arteries, brain uses 20% of the body’s oxygen supply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="1" dirty="0"/>
              <a:t>Ischaemic Stroke :</a:t>
            </a:r>
            <a:r>
              <a:rPr lang="en-GB" sz="1800" dirty="0"/>
              <a:t> (85%) Blood clot blocks blood flow, oxygen cut off.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="1" dirty="0"/>
              <a:t>Haemorrhagic Stroke </a:t>
            </a:r>
            <a:r>
              <a:rPr lang="en-GB" sz="1800" dirty="0"/>
              <a:t>(15%) weakened vessel burst, bleeding inside/around the brain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1800" b="1" dirty="0"/>
              <a:t>Result </a:t>
            </a:r>
            <a:r>
              <a:rPr lang="en-GB" sz="1800" dirty="0"/>
              <a:t>: Brain cells die within minutes, damage depends on location and speed of treatment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8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8C9A42-BBB0-19EC-51D7-28ABE03F8133}"/>
              </a:ext>
            </a:extLst>
          </p:cNvPr>
          <p:cNvSpPr txBox="1"/>
          <p:nvPr/>
        </p:nvSpPr>
        <p:spPr>
          <a:xfrm>
            <a:off x="9602830" y="6657945"/>
            <a:ext cx="2589170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radiopaedia.org/articles/middle-cerebral-artery?lang=us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40" name="Audio 39">
            <a:hlinkClick r:id="" action="ppaction://media"/>
            <a:extLst>
              <a:ext uri="{FF2B5EF4-FFF2-40B4-BE49-F238E27FC236}">
                <a16:creationId xmlns:a16="http://schemas.microsoft.com/office/drawing/2014/main" id="{BC718307-843D-70E4-C009-D95A3500E2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792268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423"/>
    </mc:Choice>
    <mc:Fallback xmlns="">
      <p:transition spd="slow" advTm="8742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0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D417F0-DAD4-98B6-5BD1-2546FF6C30C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1446" r="17349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28E0EE-9743-8493-B572-078A3B8039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br>
              <a:rPr lang="en-GB" sz="3100"/>
            </a:br>
            <a:r>
              <a:rPr lang="en-GB" sz="3100" b="1"/>
              <a:t>Anatomy &amp; Physiology- Type 2 Diabetes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A8630-493C-D684-3083-D062234084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sz="1900" dirty="0"/>
          </a:p>
          <a:p>
            <a:pPr>
              <a:lnSpc>
                <a:spcPct val="150000"/>
              </a:lnSpc>
            </a:pPr>
            <a:r>
              <a:rPr lang="en-GB" sz="1800" b="1" dirty="0"/>
              <a:t>Pancreas: </a:t>
            </a:r>
            <a:r>
              <a:rPr lang="en-GB" sz="1800" dirty="0"/>
              <a:t>Contains beta cells that produce insulin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Insulin Role: It h</a:t>
            </a:r>
            <a:r>
              <a:rPr lang="en-GB" sz="1800" dirty="0"/>
              <a:t>elps  body cells absorb glucose from the bloodstream to use for energy, keeping blood sugar levels within a health range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Type 2 Diabetes</a:t>
            </a:r>
            <a:r>
              <a:rPr lang="en-GB" sz="1800" dirty="0"/>
              <a:t>: Body cells  develop insulin resistance, they stop responding properly to insulin, blood glucose level rises.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Long Term Effect</a:t>
            </a:r>
            <a:r>
              <a:rPr lang="en-GB" sz="1800" dirty="0"/>
              <a:t>: high glucose damages blood vessel walls and nerves throughout the body .</a:t>
            </a:r>
            <a:endParaRPr lang="en-GB" sz="1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F2FE088-2145-2748-C3D5-C155EBD14358}"/>
              </a:ext>
            </a:extLst>
          </p:cNvPr>
          <p:cNvSpPr txBox="1"/>
          <p:nvPr/>
        </p:nvSpPr>
        <p:spPr>
          <a:xfrm>
            <a:off x="7372219" y="6657945"/>
            <a:ext cx="2297424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courses.lumenlearning.com/suny-mcc-ap2/chapter/the-endocrine-pancrea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9179A690-A1B0-4EB3-0BA1-0EF3557840A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96456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85"/>
    </mc:Choice>
    <mc:Fallback xmlns="">
      <p:transition spd="slow" advTm="570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EFDB78-8218-D498-2A78-73FB7FBE0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8"/>
            <a:ext cx="5754896" cy="687285"/>
          </a:xfrm>
        </p:spPr>
        <p:txBody>
          <a:bodyPr anchor="b">
            <a:normAutofit/>
          </a:bodyPr>
          <a:lstStyle/>
          <a:p>
            <a:r>
              <a:rPr lang="en-GB" sz="4000" b="1" dirty="0"/>
              <a:t>Pathophysiology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4E604F0-3ABE-CE4A-DC5F-5D7B0FF8C55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68130" y="1762527"/>
            <a:ext cx="3876165" cy="29012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1C025-67EF-243D-0E3F-5D7D8C5220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67130" y="1081377"/>
            <a:ext cx="5984268" cy="4521981"/>
          </a:xfrm>
        </p:spPr>
        <p:txBody>
          <a:bodyPr anchor="t"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1800" b="1" dirty="0"/>
              <a:t>How Diabetes Increases Risk: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Atherosclerosis</a:t>
            </a:r>
            <a:r>
              <a:rPr lang="en-GB" sz="1800" dirty="0"/>
              <a:t>: Plaque builds up inside arteries, narrowing and stiffness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Heart attack</a:t>
            </a:r>
            <a:r>
              <a:rPr lang="en-GB" sz="1800" dirty="0"/>
              <a:t>: blockage in coronary artery, heart muscle damage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Stroke </a:t>
            </a:r>
            <a:r>
              <a:rPr lang="en-GB" sz="1800" dirty="0"/>
              <a:t>: blockage or rupture in brain arteries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Nephropathy</a:t>
            </a:r>
            <a:r>
              <a:rPr lang="en-GB" sz="1800" dirty="0"/>
              <a:t>: damage to small blood vessels in the kidneys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Peripheral Vascular Disease </a:t>
            </a:r>
            <a:r>
              <a:rPr lang="en-GB" sz="1800" dirty="0"/>
              <a:t>: reduce blood flow to legs/feet , risk of ulcers/infection</a:t>
            </a:r>
          </a:p>
          <a:p>
            <a:endParaRPr lang="en-GB" sz="20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B7B958-782D-A280-1EF7-E97DC5F88E0D}"/>
              </a:ext>
            </a:extLst>
          </p:cNvPr>
          <p:cNvSpPr txBox="1"/>
          <p:nvPr/>
        </p:nvSpPr>
        <p:spPr>
          <a:xfrm>
            <a:off x="2512219" y="4463722"/>
            <a:ext cx="243207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simple.wikipedia.org/wiki/Coronary_artery_diseas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33" name="Audio 32">
            <a:hlinkClick r:id="" action="ppaction://media"/>
            <a:extLst>
              <a:ext uri="{FF2B5EF4-FFF2-40B4-BE49-F238E27FC236}">
                <a16:creationId xmlns:a16="http://schemas.microsoft.com/office/drawing/2014/main" id="{0C52E01B-5257-6BBA-340A-D461507DDD5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1250998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173"/>
    </mc:Choice>
    <mc:Fallback xmlns="">
      <p:transition spd="slow" advTm="661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3248F5E6-4377-481A-9615-8B26AF96A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D8552057-9E04-4499-916A-649BB6B51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Color">
              <a:extLst>
                <a:ext uri="{FF2B5EF4-FFF2-40B4-BE49-F238E27FC236}">
                  <a16:creationId xmlns:a16="http://schemas.microsoft.com/office/drawing/2014/main" id="{D1194A2F-4E63-4228-A833-4D86528EA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3ED7B509-F0FB-81A8-7755-68CD219E131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86385" y="2396684"/>
            <a:ext cx="5270026" cy="3504567"/>
          </a:xfrm>
          <a:prstGeom prst="rect">
            <a:avLst/>
          </a:prstGeom>
        </p:spPr>
      </p:pic>
      <p:grpSp>
        <p:nvGrpSpPr>
          <p:cNvPr id="17" name="Group 16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95CE652-6DF6-5B9E-62E4-8E2564A7E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576072"/>
            <a:ext cx="10377484" cy="1546533"/>
          </a:xfrm>
        </p:spPr>
        <p:txBody>
          <a:bodyPr anchor="t">
            <a:normAutofit/>
          </a:bodyPr>
          <a:lstStyle/>
          <a:p>
            <a:br>
              <a:rPr lang="en-GB" sz="3400">
                <a:solidFill>
                  <a:schemeClr val="bg1"/>
                </a:solidFill>
              </a:rPr>
            </a:br>
            <a:r>
              <a:rPr lang="en-GB" sz="3400" b="1">
                <a:solidFill>
                  <a:schemeClr val="bg1"/>
                </a:solidFill>
              </a:rPr>
              <a:t>Case Study: Mr John Carter (Fictional)</a:t>
            </a:r>
            <a:br>
              <a:rPr lang="en-GB" sz="3400" b="1">
                <a:solidFill>
                  <a:schemeClr val="bg1"/>
                </a:solidFill>
              </a:rPr>
            </a:br>
            <a:endParaRPr lang="en-GB" sz="3400" b="1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F6BE8C-9251-7DCF-C4BE-6727D0A8CF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09" y="2197386"/>
            <a:ext cx="4699459" cy="3903163"/>
          </a:xfrm>
        </p:spPr>
        <p:txBody>
          <a:bodyPr anchor="ctr">
            <a:normAutofit fontScale="85000" lnSpcReduction="10000"/>
          </a:bodyPr>
          <a:lstStyle/>
          <a:p>
            <a:pPr marL="0" indent="0">
              <a:buNone/>
            </a:pPr>
            <a:endParaRPr lang="en-GB" sz="1800" dirty="0">
              <a:solidFill>
                <a:schemeClr val="bg1"/>
              </a:solidFill>
            </a:endParaRPr>
          </a:p>
          <a:p>
            <a:r>
              <a:rPr lang="en-GB" sz="1800" b="1" dirty="0">
                <a:solidFill>
                  <a:schemeClr val="bg1"/>
                </a:solidFill>
              </a:rPr>
              <a:t>Age : 68 years 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bg1"/>
                </a:solidFill>
              </a:rPr>
              <a:t>Diagnoses : T</a:t>
            </a:r>
            <a:r>
              <a:rPr lang="en-GB" sz="1800" dirty="0">
                <a:solidFill>
                  <a:schemeClr val="bg1"/>
                </a:solidFill>
              </a:rPr>
              <a:t>ype 2 Diabetes (12 years), Ischaemic Stroke (2022).  CVD, Hypertension, high cholesterol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bg1"/>
                </a:solidFill>
              </a:rPr>
              <a:t>Lifestyle : </a:t>
            </a:r>
            <a:r>
              <a:rPr lang="en-GB" sz="1800" dirty="0">
                <a:solidFill>
                  <a:schemeClr val="bg1"/>
                </a:solidFill>
              </a:rPr>
              <a:t>former smoker (quit 2023), overweight, reduced mobility (uses a walking stick)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bg1"/>
                </a:solidFill>
              </a:rPr>
              <a:t>Medication </a:t>
            </a:r>
            <a:r>
              <a:rPr lang="en-GB" sz="1800" dirty="0">
                <a:solidFill>
                  <a:schemeClr val="bg1"/>
                </a:solidFill>
              </a:rPr>
              <a:t>: Metformin,  Amlodipine, Atorvastatin low dose Aspirin 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bg1"/>
                </a:solidFill>
              </a:rPr>
              <a:t>Goals : </a:t>
            </a:r>
            <a:r>
              <a:rPr lang="en-GB" sz="1800" dirty="0">
                <a:solidFill>
                  <a:schemeClr val="bg1"/>
                </a:solidFill>
              </a:rPr>
              <a:t>stay independent, avoid hospital admission, and improve mobility</a:t>
            </a:r>
          </a:p>
          <a:p>
            <a:pPr>
              <a:lnSpc>
                <a:spcPct val="150000"/>
              </a:lnSpc>
            </a:pPr>
            <a:endParaRPr lang="en-GB" sz="1800" dirty="0">
              <a:solidFill>
                <a:schemeClr val="bg1"/>
              </a:solidFill>
            </a:endParaRPr>
          </a:p>
          <a:p>
            <a:endParaRPr lang="en-GB" sz="1800" dirty="0">
              <a:solidFill>
                <a:schemeClr val="bg1"/>
              </a:solidFill>
            </a:endParaRPr>
          </a:p>
          <a:p>
            <a:endParaRPr lang="en-GB" sz="1800" dirty="0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C6158CC-D670-4B61-FBD1-DDE00079C09D}"/>
              </a:ext>
            </a:extLst>
          </p:cNvPr>
          <p:cNvSpPr txBox="1"/>
          <p:nvPr/>
        </p:nvSpPr>
        <p:spPr>
          <a:xfrm>
            <a:off x="3603496" y="5701196"/>
            <a:ext cx="245291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flickr.com/photos/myfuturedotcom/605249150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6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>
              <a:solidFill>
                <a:srgbClr val="FFFFFF"/>
              </a:solidFill>
            </a:endParaRP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BAE8F97-3ECC-E47F-80AF-07B800EA613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999529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9133"/>
    </mc:Choice>
    <mc:Fallback xmlns="">
      <p:transition spd="slow" advTm="6913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826D8E-8475-9172-9AC7-53BEBB499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anchor="b">
            <a:normAutofit/>
          </a:bodyPr>
          <a:lstStyle/>
          <a:p>
            <a:r>
              <a:rPr lang="en-GB" sz="5600"/>
              <a:t>Assessment 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0CFDA2-8CA3-0971-E8BA-85D275F5631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5626" r="17623" b="-2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4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4145F2-560B-B9DF-4CEE-72CAD671DF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7716" y="2448560"/>
            <a:ext cx="4030604" cy="3456130"/>
          </a:xfrm>
        </p:spPr>
        <p:txBody>
          <a:bodyPr anchor="t">
            <a:normAutofit fontScale="77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tx1">
                    <a:alpha val="80000"/>
                  </a:schemeClr>
                </a:solidFill>
              </a:rPr>
              <a:t>Vital signs</a:t>
            </a:r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: Blood pressure, pulse, temperature, NEWs2 score 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tx1">
                    <a:alpha val="80000"/>
                  </a:schemeClr>
                </a:solidFill>
              </a:rPr>
              <a:t>Metabolic </a:t>
            </a:r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:Blood glucose, hbA1c target &lt; 48mmol/mol, cholesterol .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tx1">
                    <a:alpha val="80000"/>
                  </a:schemeClr>
                </a:solidFill>
              </a:rPr>
              <a:t>Physical </a:t>
            </a:r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: weight, BMI, mobility, balance, falls risk, foot/skin check.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tx1">
                    <a:alpha val="80000"/>
                  </a:schemeClr>
                </a:solidFill>
              </a:rPr>
              <a:t>Lifestyle</a:t>
            </a:r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 : diet, activity, smoking history, medication use.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tx1">
                    <a:alpha val="80000"/>
                  </a:schemeClr>
                </a:solidFill>
              </a:rPr>
              <a:t>Guidelines </a:t>
            </a:r>
            <a:r>
              <a:rPr lang="en-GB" sz="1800" dirty="0">
                <a:solidFill>
                  <a:schemeClr val="tx1">
                    <a:alpha val="80000"/>
                  </a:schemeClr>
                </a:solidFill>
              </a:rPr>
              <a:t>:NHS NG238, NHS England Standards	</a:t>
            </a:r>
          </a:p>
        </p:txBody>
      </p:sp>
      <p:sp>
        <p:nvSpPr>
          <p:cNvPr id="18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0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0BDEFD52-C1E5-B304-A8FE-E82DAB80E3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390583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9190"/>
    </mc:Choice>
    <mc:Fallback xmlns="">
      <p:transition spd="slow" advTm="4919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E955CB-A5ED-F1BD-5263-654A1588BC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489509"/>
            <a:ext cx="5754896" cy="765134"/>
          </a:xfrm>
        </p:spPr>
        <p:txBody>
          <a:bodyPr anchor="b">
            <a:normAutofit/>
          </a:bodyPr>
          <a:lstStyle/>
          <a:p>
            <a:r>
              <a:rPr lang="en-GB" sz="4000" dirty="0"/>
              <a:t>Care Plan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7DBC640-A26B-4052-EF47-D0D8E575282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68130" y="1827424"/>
            <a:ext cx="3876165" cy="277145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E3EDD9-6114-03AB-27B9-0018ACD3A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6887" y="1184744"/>
            <a:ext cx="5944511" cy="4418614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1800" dirty="0"/>
              <a:t>Shared Goals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Reduced Hba1c to 42 -48 mmol/mol with 6 months.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Maintain blood pressure &lt;130/80 mmHg.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Prevent recurrent stroke or heart event. 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Improve walking distance and balance. 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Support healthy eating and medication adherence.</a:t>
            </a:r>
          </a:p>
          <a:p>
            <a:pPr>
              <a:lnSpc>
                <a:spcPct val="150000"/>
              </a:lnSpc>
            </a:pPr>
            <a:r>
              <a:rPr lang="en-GB" sz="1800" dirty="0"/>
              <a:t>Maximise independent and quality of life.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Person –centred car</a:t>
            </a:r>
            <a:r>
              <a:rPr lang="en-GB" sz="1800" dirty="0"/>
              <a:t>e – shared decision making, respect for choices (Care Act, 2014)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90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50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Audio 13">
            <a:hlinkClick r:id="" action="ppaction://media"/>
            <a:extLst>
              <a:ext uri="{FF2B5EF4-FFF2-40B4-BE49-F238E27FC236}">
                <a16:creationId xmlns:a16="http://schemas.microsoft.com/office/drawing/2014/main" id="{869FA492-5884-A50E-6576-41C6970345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64158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5349"/>
    </mc:Choice>
    <mc:Fallback xmlns="">
      <p:transition spd="slow" advTm="5534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3467AA-6133-060C-551D-A65C023C27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r>
              <a:rPr lang="en-GB" sz="4000" b="1" dirty="0"/>
              <a:t>Monitoring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BC5AC2-DADA-8002-F442-3498A2AAC00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6108" r="24475" b="1"/>
          <a:stretch>
            <a:fillRect/>
          </a:stretch>
        </p:blipFill>
        <p:spPr>
          <a:xfrm>
            <a:off x="1068130" y="1028701"/>
            <a:ext cx="3876165" cy="433817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1E970-205B-2AFF-13DB-A2DEE1E76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800" b="1" dirty="0"/>
              <a:t>Daily</a:t>
            </a:r>
            <a:r>
              <a:rPr lang="en-GB" sz="1800" dirty="0"/>
              <a:t>: blood glucose, blood pressure, symptom checks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Weekly</a:t>
            </a:r>
            <a:r>
              <a:rPr lang="en-GB" sz="1800" dirty="0"/>
              <a:t> : weight, foot inspection, skin condition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Every 3-6 months</a:t>
            </a:r>
            <a:r>
              <a:rPr lang="en-GB" sz="1800" dirty="0"/>
              <a:t>: HbA1c, cholesterol, kidney function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On-going:</a:t>
            </a:r>
            <a:r>
              <a:rPr lang="en-GB" sz="1800" dirty="0"/>
              <a:t> medication effects, mobility, signs of stroke /heart issues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Tools</a:t>
            </a:r>
            <a:r>
              <a:rPr lang="en-GB" sz="1800" dirty="0"/>
              <a:t>: NEWS2 observation chart to detect deterioration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5" name="Audio 24">
            <a:hlinkClick r:id="" action="ppaction://media"/>
            <a:extLst>
              <a:ext uri="{FF2B5EF4-FFF2-40B4-BE49-F238E27FC236}">
                <a16:creationId xmlns:a16="http://schemas.microsoft.com/office/drawing/2014/main" id="{A101C0A4-5A2B-279E-9668-B159500641C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87736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784"/>
    </mc:Choice>
    <mc:Fallback xmlns="">
      <p:transition spd="slow" advTm="6778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25CF9F0-F8C1-414D-B348-B5FA27CCE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C1E318F7-B291-4FDB-985C-DB1629D67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7E06338-E21A-4BCF-BAD5-9E9C1121DA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1BBA21EB-CBB3-B1F7-DA08-8256B01F5A9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5160" r="18272" b="1"/>
          <a:stretch>
            <a:fillRect/>
          </a:stretch>
        </p:blipFill>
        <p:spPr>
          <a:xfrm>
            <a:off x="859867" y="2197387"/>
            <a:ext cx="5196543" cy="3903162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B21CE605-3A03-402B-BB38-A81222A0B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27C7F5-25D6-4030-88D6-FDD42629F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7FFAF58-47B3-4979-854A-961A54F721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90E1CE-5AF7-4666-8A98-695A942CB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7352469-6A4A-46CB-A5D7-3FB2CE659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0526BE3-3011-4473-BF37-E41AC2354E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EDF85AF-945D-4F82-95F6-BEDCBE6DA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FE8AFB9-0F63-4CDE-822A-06D83023DD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F5D517-BEFA-CAEF-B512-F84C694CF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576072"/>
            <a:ext cx="10377484" cy="1546533"/>
          </a:xfrm>
        </p:spPr>
        <p:txBody>
          <a:bodyPr anchor="t"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</a:rPr>
              <a:t>Communication and  Multidisciplinary Term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FFFEC-298A-6953-CAF1-40F433AC67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09" y="2197386"/>
            <a:ext cx="4699459" cy="3903163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bg1"/>
                </a:solidFill>
              </a:rPr>
              <a:t>Person Centred Communication</a:t>
            </a:r>
            <a:r>
              <a:rPr lang="en-GB" sz="1800" dirty="0">
                <a:solidFill>
                  <a:schemeClr val="bg1"/>
                </a:solidFill>
              </a:rPr>
              <a:t>: clear language, listen  actively, confirm understanding.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bg1"/>
                </a:solidFill>
              </a:rPr>
              <a:t>Team Members </a:t>
            </a:r>
            <a:r>
              <a:rPr lang="en-GB" sz="1800" dirty="0">
                <a:solidFill>
                  <a:schemeClr val="bg1"/>
                </a:solidFill>
              </a:rPr>
              <a:t>: GP, practice nurse, physiotherapist, dietitian, occupational therapist, speech and language therapist 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bg1"/>
                </a:solidFill>
              </a:rPr>
              <a:t>Tools : SBAR- </a:t>
            </a:r>
            <a:r>
              <a:rPr lang="en-GB" sz="1800" dirty="0">
                <a:solidFill>
                  <a:schemeClr val="bg1"/>
                </a:solidFill>
              </a:rPr>
              <a:t>situation, background, assessment, recommendation.(for safe handover)</a:t>
            </a:r>
          </a:p>
          <a:p>
            <a:pPr>
              <a:lnSpc>
                <a:spcPct val="150000"/>
              </a:lnSpc>
            </a:pPr>
            <a:r>
              <a:rPr lang="en-GB" sz="1800" b="1" dirty="0">
                <a:solidFill>
                  <a:schemeClr val="bg1"/>
                </a:solidFill>
              </a:rPr>
              <a:t>Family</a:t>
            </a:r>
            <a:r>
              <a:rPr lang="en-GB" sz="1800" dirty="0">
                <a:solidFill>
                  <a:schemeClr val="bg1"/>
                </a:solidFill>
              </a:rPr>
              <a:t> : involve only with patient’s consent.</a:t>
            </a:r>
          </a:p>
        </p:txBody>
      </p:sp>
      <p:pic>
        <p:nvPicPr>
          <p:cNvPr id="31" name="Audio 30">
            <a:hlinkClick r:id="" action="ppaction://media"/>
            <a:extLst>
              <a:ext uri="{FF2B5EF4-FFF2-40B4-BE49-F238E27FC236}">
                <a16:creationId xmlns:a16="http://schemas.microsoft.com/office/drawing/2014/main" id="{964B00D2-FCDD-25E4-3EAD-4473F8C539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9370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9054"/>
    </mc:Choice>
    <mc:Fallback xmlns="">
      <p:transition spd="slow" advTm="590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46177D-ADC4-4968-B747-5CFCD390B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75FABF-6645-2355-3FAC-AB99E552D6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6501" y="501594"/>
            <a:ext cx="5754896" cy="1655483"/>
          </a:xfrm>
        </p:spPr>
        <p:txBody>
          <a:bodyPr anchor="b">
            <a:normAutofit/>
          </a:bodyPr>
          <a:lstStyle/>
          <a:p>
            <a:r>
              <a:rPr lang="en-GB" sz="4000"/>
              <a:t>Ethical Consideration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A766BA-3E20-2834-408A-8623DDD18EF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7897" r="31844" b="1"/>
          <a:stretch>
            <a:fillRect/>
          </a:stretch>
        </p:blipFill>
        <p:spPr>
          <a:xfrm>
            <a:off x="1068130" y="1028701"/>
            <a:ext cx="3876165" cy="433817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DD869-FC8D-9F45-A430-9539306640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96502" y="2405894"/>
            <a:ext cx="5754896" cy="3014765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b="1" dirty="0"/>
              <a:t>Consent: informed, voluntary decision making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Mental capacity Act 2005</a:t>
            </a:r>
            <a:r>
              <a:rPr lang="en-GB" sz="1800" dirty="0"/>
              <a:t>: presumes capacity unless proven otherwise.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Confidentiality</a:t>
            </a:r>
            <a:r>
              <a:rPr lang="en-GB" sz="1800" dirty="0"/>
              <a:t> : GDPR and NMC code standards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Equality and Dignity </a:t>
            </a:r>
            <a:r>
              <a:rPr lang="en-GB" sz="1800" dirty="0"/>
              <a:t>: Care Act 2014, treat everyone with respect</a:t>
            </a:r>
          </a:p>
          <a:p>
            <a:pPr>
              <a:lnSpc>
                <a:spcPct val="150000"/>
              </a:lnSpc>
            </a:pPr>
            <a:r>
              <a:rPr lang="en-GB" sz="1800" b="1" dirty="0"/>
              <a:t>Autonomy</a:t>
            </a:r>
            <a:r>
              <a:rPr lang="en-GB" sz="1800" dirty="0"/>
              <a:t> : respect the right to accept or refuse care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844A943-BF79-4FEA-ABB1-3BD54D236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437CC72-F4A8-4DC3-AFAB-D22C482C81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E1543665-13A6-ACC8-F977-30A66DDF2FA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504584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6594"/>
    </mc:Choice>
    <mc:Fallback xmlns="">
      <p:transition spd="slow" advTm="565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25CF9F0-F8C1-414D-B348-B5FA27CCE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C1E318F7-B291-4FDB-985C-DB1629D67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37E06338-E21A-4BCF-BAD5-9E9C1121DA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AB1C6A6B-8B9E-6886-4345-F901EBF51BB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480"/>
          <a:stretch>
            <a:fillRect/>
          </a:stretch>
        </p:blipFill>
        <p:spPr>
          <a:xfrm>
            <a:off x="859867" y="2197387"/>
            <a:ext cx="5196543" cy="3903162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B21CE605-3A03-402B-BB38-A81222A0B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27C7F5-25D6-4030-88D6-FDD42629F6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27FFAF58-47B3-4979-854A-961A54F721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90E1CE-5AF7-4666-8A98-695A942CB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7352469-6A4A-46CB-A5D7-3FB2CE6597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0526BE3-3011-4473-BF37-E41AC2354E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EDF85AF-945D-4F82-95F6-BEDCBE6DA1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FE8AFB9-0F63-4CDE-822A-06D83023DD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5D08707-9211-2210-08DF-630C52B7A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576072"/>
            <a:ext cx="10377484" cy="1546533"/>
          </a:xfrm>
        </p:spPr>
        <p:txBody>
          <a:bodyPr anchor="t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16B5A1-8A6B-3AB9-18A9-5AE8BE25F4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09" y="2197386"/>
            <a:ext cx="4699459" cy="3903163"/>
          </a:xfrm>
        </p:spPr>
        <p:txBody>
          <a:bodyPr anchor="ctr">
            <a:noAutofit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</a:rPr>
              <a:t>Understanding anatomy and physiology explains how conditions connect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</a:rPr>
              <a:t>Holistic assessment identifies risk, and strengths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</a:rPr>
              <a:t>Person centred planning improves outcomes and adherence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</a:rPr>
              <a:t>MDT working and ethical practice ensure safe, dignified care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</a:rPr>
              <a:t>Evidence based care reduces complications and improve quality of life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</a:rPr>
              <a:t>The goal is not just longer life, but better life.</a:t>
            </a: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2157A351-CEBC-9A97-F821-FADB63BBF9E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677080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045"/>
    </mc:Choice>
    <mc:Fallback xmlns="">
      <p:transition spd="slow" advTm="680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 Fill">
            <a:extLst>
              <a:ext uri="{FF2B5EF4-FFF2-40B4-BE49-F238E27FC236}">
                <a16:creationId xmlns:a16="http://schemas.microsoft.com/office/drawing/2014/main" id="{7D07B7BC-3270-4CF3-A7AA-0937908AD5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248F5E6-4377-481A-9615-8B26AF96A0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952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D8552057-9E04-4499-916A-649BB6B51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D1194A2F-4E63-4228-A833-4D86528EAD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8651F614-BCFA-3373-137B-2A369D609E8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86385" y="2232595"/>
            <a:ext cx="5270026" cy="3832746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E27AF472-EAE3-4572-AB69-B92BD10DBC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F4DB9D2-6215-420C-874C-82EADF8C6C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1F003139-C97C-44FA-B139-32E4DFDCE9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CE4DD6E-8CEA-45EE-B630-DBC22144D8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4372F7F-AA3C-470B-AA61-7C35B7722C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34B605BF-D199-43DD-9328-E99F2ADFC6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5D42A77-7336-4A35-8922-8098A16AA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401EE7D-B85D-4C10-AB8C-71884EFB1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58BF5C9-90B6-1FC2-B8ED-395024798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576072"/>
            <a:ext cx="10377484" cy="1546533"/>
          </a:xfrm>
        </p:spPr>
        <p:txBody>
          <a:bodyPr anchor="t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Evidence Based Recommendation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15DEA9-49BA-787F-303C-07B51B910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09" y="2197386"/>
            <a:ext cx="4699459" cy="3903163"/>
          </a:xfrm>
        </p:spPr>
        <p:txBody>
          <a:bodyPr anchor="ctr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</a:rPr>
              <a:t>Mediterranean –style diet (low sugar, high fibre, fruit/ veg), diabetes UK, 2024.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</a:rPr>
              <a:t>Regular activity : 150 mins /week moderate exercise –NICE, 2023.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</a:rPr>
              <a:t>Maintain medication adherence 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</a:rPr>
              <a:t>Annual reviews: eyes, feet, kidneys, hear.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</a:rPr>
              <a:t>Control target: BP &lt;130/80, HbA1c&lt;48mmol/mol, </a:t>
            </a:r>
            <a:r>
              <a:rPr lang="en-GB" sz="1800" dirty="0" err="1">
                <a:solidFill>
                  <a:schemeClr val="bg1"/>
                </a:solidFill>
              </a:rPr>
              <a:t>Ldl</a:t>
            </a:r>
            <a:r>
              <a:rPr lang="en-GB" sz="1800" dirty="0">
                <a:solidFill>
                  <a:schemeClr val="bg1"/>
                </a:solidFill>
              </a:rPr>
              <a:t> &lt;2.0 mmol/l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solidFill>
                  <a:schemeClr val="bg1"/>
                </a:solidFill>
              </a:rPr>
              <a:t>Stroke rehabilitation and support services</a:t>
            </a:r>
          </a:p>
          <a:p>
            <a:endParaRPr lang="en-GB" sz="1800" dirty="0">
              <a:solidFill>
                <a:schemeClr val="bg1"/>
              </a:solidFill>
            </a:endParaRPr>
          </a:p>
        </p:txBody>
      </p:sp>
      <p:pic>
        <p:nvPicPr>
          <p:cNvPr id="34" name="Audio 33">
            <a:hlinkClick r:id="" action="ppaction://media"/>
            <a:extLst>
              <a:ext uri="{FF2B5EF4-FFF2-40B4-BE49-F238E27FC236}">
                <a16:creationId xmlns:a16="http://schemas.microsoft.com/office/drawing/2014/main" id="{C44467FD-D413-D4EB-0202-125165AF2D9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7967103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895"/>
    </mc:Choice>
    <mc:Fallback xmlns="">
      <p:transition spd="slow" advTm="1889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0D002-AD35-1222-827F-287D29C64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440" y="-1178559"/>
            <a:ext cx="10754360" cy="2869248"/>
          </a:xfrm>
        </p:spPr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9F864-957D-D4CE-B9B7-8FF1B9026A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" y="497840"/>
            <a:ext cx="12039600" cy="6896873"/>
          </a:xfrm>
        </p:spPr>
        <p:txBody>
          <a:bodyPr>
            <a:normAutofit fontScale="55000" lnSpcReduction="20000"/>
          </a:bodyPr>
          <a:lstStyle/>
          <a:p>
            <a:pPr>
              <a:lnSpc>
                <a:spcPct val="170000"/>
              </a:lnSpc>
            </a:pPr>
            <a:r>
              <a:rPr lang="en-GB" dirty="0"/>
              <a:t>British Heart Foundation ( 2024) </a:t>
            </a:r>
            <a:r>
              <a:rPr lang="en-GB" i="1" dirty="0"/>
              <a:t>Cardiovascular disease statistics, Available at </a:t>
            </a:r>
            <a:r>
              <a:rPr lang="en-GB" i="1" dirty="0">
                <a:hlinkClick r:id="rId4"/>
              </a:rPr>
              <a:t>https://www.bhf.org.uk/what</a:t>
            </a:r>
            <a:r>
              <a:rPr lang="en-GB" i="1" dirty="0"/>
              <a:t> -we -do/our -research /heart-statistic (accessed 5 July 2026)</a:t>
            </a:r>
          </a:p>
          <a:p>
            <a:pPr>
              <a:lnSpc>
                <a:spcPct val="170000"/>
              </a:lnSpc>
            </a:pPr>
            <a:r>
              <a:rPr lang="en-GB" dirty="0"/>
              <a:t>Care Act 2024</a:t>
            </a:r>
            <a:r>
              <a:rPr lang="en-GB" i="1" dirty="0"/>
              <a:t>.London: The Stationery Office. Available at </a:t>
            </a:r>
            <a:r>
              <a:rPr lang="en-GB" i="1" dirty="0">
                <a:hlinkClick r:id="rId5"/>
              </a:rPr>
              <a:t>https://www.legislation.gov.uk/ukpga/2014/23/contents (Accessed:4</a:t>
            </a:r>
            <a:r>
              <a:rPr lang="en-GB" i="1" dirty="0"/>
              <a:t> July 2026)</a:t>
            </a:r>
          </a:p>
          <a:p>
            <a:pPr>
              <a:lnSpc>
                <a:spcPct val="170000"/>
              </a:lnSpc>
            </a:pPr>
            <a:r>
              <a:rPr lang="en-GB" dirty="0"/>
              <a:t>Diabetes UK (2024) </a:t>
            </a:r>
            <a:r>
              <a:rPr lang="en-GB" i="1" dirty="0"/>
              <a:t>Type 2 diabetes and cardiovascular risk. Available at </a:t>
            </a:r>
            <a:r>
              <a:rPr lang="en-GB" i="1" dirty="0">
                <a:hlinkClick r:id="rId6"/>
              </a:rPr>
              <a:t>https://www.diabetes.org.uk/guide-to-diabetes/complications/cardiovascular-disease</a:t>
            </a:r>
            <a:r>
              <a:rPr lang="en-GB" i="1" dirty="0"/>
              <a:t> (Accessed 5 July 2026)</a:t>
            </a:r>
          </a:p>
          <a:p>
            <a:pPr>
              <a:lnSpc>
                <a:spcPct val="170000"/>
              </a:lnSpc>
            </a:pPr>
            <a:r>
              <a:rPr lang="en-GB" dirty="0"/>
              <a:t>Mental Capacity Act</a:t>
            </a:r>
            <a:r>
              <a:rPr lang="en-GB" i="1" dirty="0"/>
              <a:t> (2005) London: The Stationery Office available at: https://www.legislation.gov.uk/ukpga/2005/9/contents (accessed 4 July 2026)</a:t>
            </a:r>
          </a:p>
          <a:p>
            <a:pPr>
              <a:lnSpc>
                <a:spcPct val="170000"/>
              </a:lnSpc>
            </a:pPr>
            <a:r>
              <a:rPr lang="en-GB" dirty="0"/>
              <a:t>National Institute for Health Care Excellence</a:t>
            </a:r>
            <a:r>
              <a:rPr lang="en-GB" i="1" dirty="0"/>
              <a:t>(NICE, 2023) NG238:cardiovascular disease :risk assessment and reduction, </a:t>
            </a:r>
            <a:r>
              <a:rPr lang="en-GB" i="1" dirty="0" err="1"/>
              <a:t>inclouding</a:t>
            </a:r>
            <a:r>
              <a:rPr lang="en-GB" i="1" dirty="0"/>
              <a:t> lipid </a:t>
            </a:r>
            <a:r>
              <a:rPr lang="en-GB" i="1" dirty="0" err="1"/>
              <a:t>modification.available</a:t>
            </a:r>
            <a:r>
              <a:rPr lang="en-GB" i="1" dirty="0"/>
              <a:t> at: </a:t>
            </a:r>
            <a:r>
              <a:rPr lang="en-GB" i="1" dirty="0">
                <a:hlinkClick r:id="rId7"/>
              </a:rPr>
              <a:t>https://www.nice.org.uk/guidance/ng238</a:t>
            </a:r>
            <a:r>
              <a:rPr lang="en-GB" i="1" dirty="0"/>
              <a:t> (accessed 3 July 2026)</a:t>
            </a:r>
          </a:p>
          <a:p>
            <a:pPr>
              <a:lnSpc>
                <a:spcPct val="170000"/>
              </a:lnSpc>
            </a:pPr>
            <a:r>
              <a:rPr lang="en-GB" dirty="0"/>
              <a:t>NHS England </a:t>
            </a:r>
            <a:r>
              <a:rPr lang="en-GB" i="1" dirty="0"/>
              <a:t>(2024) Diabetes .available at https:England.nhs.uk/ourwork/clinical-policy/diabetes (accessed 3 July 2026)</a:t>
            </a:r>
          </a:p>
          <a:p>
            <a:pPr>
              <a:lnSpc>
                <a:spcPct val="170000"/>
              </a:lnSpc>
            </a:pPr>
            <a:r>
              <a:rPr lang="en-GB" dirty="0"/>
              <a:t>Nursing and Midwifery Council </a:t>
            </a:r>
            <a:r>
              <a:rPr lang="en-GB" i="1" dirty="0"/>
              <a:t>(NMC) (2018). The </a:t>
            </a:r>
            <a:r>
              <a:rPr lang="en-GB" i="1" dirty="0" err="1"/>
              <a:t>code:professionals</a:t>
            </a:r>
            <a:r>
              <a:rPr lang="en-GB" i="1" dirty="0"/>
              <a:t> standards of practice and behaviour. London: Nursing and Midwifery Council .available at </a:t>
            </a:r>
            <a:r>
              <a:rPr lang="en-GB" i="1" dirty="0">
                <a:hlinkClick r:id="rId8"/>
              </a:rPr>
              <a:t>https://www.nmc.org.uk/standard/code</a:t>
            </a:r>
            <a:r>
              <a:rPr lang="en-GB" i="1" dirty="0"/>
              <a:t> (accessed 2 July 2026).</a:t>
            </a:r>
          </a:p>
          <a:p>
            <a:pPr>
              <a:lnSpc>
                <a:spcPct val="170000"/>
              </a:lnSpc>
            </a:pPr>
            <a:r>
              <a:rPr lang="en-GB" dirty="0"/>
              <a:t>Stroke Association </a:t>
            </a:r>
            <a:r>
              <a:rPr lang="en-GB" i="1" dirty="0"/>
              <a:t>(2025). Preventing another stroke. Available at. </a:t>
            </a:r>
            <a:r>
              <a:rPr lang="en-GB" i="1" dirty="0">
                <a:hlinkClick r:id="rId9"/>
              </a:rPr>
              <a:t>https://www.stroke.org.uk/life-after-stroke/preventing</a:t>
            </a:r>
            <a:r>
              <a:rPr lang="en-GB" i="1" dirty="0"/>
              <a:t> -another stroke (accessed 5 July 2026).</a:t>
            </a:r>
          </a:p>
          <a:p>
            <a:pPr>
              <a:lnSpc>
                <a:spcPct val="170000"/>
              </a:lnSpc>
            </a:pPr>
            <a:r>
              <a:rPr lang="en-GB" dirty="0"/>
              <a:t>Lakshmi, A.(N.D) </a:t>
            </a:r>
            <a:r>
              <a:rPr lang="en-GB" i="1" dirty="0"/>
              <a:t>Cardiovascular system (cross section diagram of the human heart ) licensed under CC BY -SA 4.0. Accessed ,</a:t>
            </a:r>
            <a:r>
              <a:rPr lang="en-GB" i="1"/>
              <a:t>16 July 2026.</a:t>
            </a:r>
            <a:endParaRPr lang="en-GB" i="1" dirty="0"/>
          </a:p>
          <a:p>
            <a:endParaRPr lang="en-GB" i="1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C6A51798-0654-A7EA-8775-F6E75AD0D24E}"/>
              </a:ext>
            </a:extLst>
          </p:cNvPr>
          <p:cNvPicPr>
            <a:picLocks noChangeAspect="1"/>
          </p:cNvPicPr>
          <p:nvPr>
            <a:audioFile r:link="rId1"/>
            <p:extLst>
              <p:ext uri="{DAA4B4D4-6D71-4841-9C94-3DE7FCFB9230}">
                <p14:media xmlns:p14="http://schemas.microsoft.com/office/powerpoint/2010/main" r:embed="rId2">
                  <p14:trim end="3522.56"/>
                </p14:media>
              </p:ext>
            </p:extLst>
          </p:nvPr>
        </p:nvPicPr>
        <p:blipFill>
          <a:blip r:embed="rId10"/>
          <a:srcRect l="-161075" t="-161075" r="-161075" b="-161075"/>
          <a:stretch>
            <a:fillRect/>
          </a:stretch>
        </p:blipFill>
        <p:spPr>
          <a:xfrm>
            <a:off x="9758680" y="4988649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96285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579"/>
    </mc:Choice>
    <mc:Fallback xmlns="">
      <p:transition spd="slow" advTm="35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538D9D"/>
      </a:hlink>
      <a:folHlink>
        <a:srgbClr val="A5738E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3A418E6B-C5F0-4B95-8D77-61E3EF3B5DF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6afcbe26c6048a092cac4687b9fee674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e7b86469d589fb214a077c244d97b922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7207C4A-EE00-4EBB-B929-C5FC11B7144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C010E41-E952-4FB5-B983-AC97705A0951}">
  <ds:schemaRefs>
    <ds:schemaRef ds:uri="http://schemas.microsoft.com/office/2006/documentManagement/types"/>
    <ds:schemaRef ds:uri="http://www.w3.org/XML/1998/namespace"/>
    <ds:schemaRef ds:uri="http://purl.org/dc/dcmitype/"/>
    <ds:schemaRef ds:uri="http://schemas.microsoft.com/office/2006/metadata/properties"/>
    <ds:schemaRef ds:uri="f799553d-1ac0-48da-9ae3-fe400ced9c3b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343DA5B4-E3E1-4709-A75E-66C744A8B6D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1272</TotalTime>
  <Words>1370</Words>
  <Application>Microsoft Office PowerPoint</Application>
  <PresentationFormat>Widescreen</PresentationFormat>
  <Paragraphs>119</Paragraphs>
  <Slides>15</Slides>
  <Notes>2</Notes>
  <HiddenSlides>0</HiddenSlides>
  <MMClips>15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Aptos Display</vt:lpstr>
      <vt:lpstr>Arial</vt:lpstr>
      <vt:lpstr>Calibri</vt:lpstr>
      <vt:lpstr>Office Theme</vt:lpstr>
      <vt:lpstr> Care Planning for a Person with CVD, Stroke and Diabetes Integrated :Person- centred Approach Student name Ibrahim Jimoh Mode code BMHP5023 Student Number 2433458 Lecturer name Robert Nartowski Date 19th July 2026</vt:lpstr>
      <vt:lpstr>Introduction  </vt:lpstr>
      <vt:lpstr> Anatomy &amp; Physiology-   Cardiovascular System</vt:lpstr>
      <vt:lpstr>Anatomy &amp; Physiology – Stroke    </vt:lpstr>
      <vt:lpstr> Anatomy &amp; Physiology- Type 2 Diabetes</vt:lpstr>
      <vt:lpstr>Pathophysiology </vt:lpstr>
      <vt:lpstr> Case Study: Mr John Carter (Fictional) </vt:lpstr>
      <vt:lpstr>Assessment </vt:lpstr>
      <vt:lpstr>Care Plan </vt:lpstr>
      <vt:lpstr>Monitoring </vt:lpstr>
      <vt:lpstr>Communication and  Multidisciplinary Term</vt:lpstr>
      <vt:lpstr>Ethical Consideration </vt:lpstr>
      <vt:lpstr>Conclusion </vt:lpstr>
      <vt:lpstr>Evidence Based Recommendation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Ibrahim Jimoh (2433458)</dc:creator>
  <cp:lastModifiedBy>Ibrahim Jimoh (2433458)</cp:lastModifiedBy>
  <cp:revision>2</cp:revision>
  <dcterms:created xsi:type="dcterms:W3CDTF">2026-07-08T20:03:56Z</dcterms:created>
  <dcterms:modified xsi:type="dcterms:W3CDTF">2026-07-17T07:50:02Z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