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339" r:id="rId2"/>
    <p:sldId id="1333" r:id="rId3"/>
    <p:sldId id="1340" r:id="rId4"/>
    <p:sldId id="1345" r:id="rId5"/>
    <p:sldId id="1344" r:id="rId6"/>
    <p:sldId id="1328" r:id="rId7"/>
    <p:sldId id="1343" r:id="rId8"/>
    <p:sldId id="1342" r:id="rId9"/>
    <p:sldId id="1351" r:id="rId10"/>
    <p:sldId id="1341" r:id="rId11"/>
    <p:sldId id="1347" r:id="rId12"/>
    <p:sldId id="1350" r:id="rId13"/>
    <p:sldId id="1348" r:id="rId14"/>
    <p:sldId id="1349" r:id="rId15"/>
    <p:sldId id="1329" r:id="rId16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578E42-1C81-410D-9DBE-508DEBA73177}" v="440" dt="2023-03-11T08:23:40.8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40" autoAdjust="0"/>
    <p:restoredTop sz="93385" autoAdjust="0"/>
  </p:normalViewPr>
  <p:slideViewPr>
    <p:cSldViewPr>
      <p:cViewPr varScale="1">
        <p:scale>
          <a:sx n="105" d="100"/>
          <a:sy n="105" d="100"/>
        </p:scale>
        <p:origin x="712" y="17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ad Elkhashen" userId="f6773d4c-e24e-4e81-9dfb-d11fc303467b" providerId="ADAL" clId="{47209EB6-F550-4C79-83AD-12F8F922F919}"/>
    <pc:docChg chg="addSld delSld modSld">
      <pc:chgData name="Emad Elkhashen" userId="f6773d4c-e24e-4e81-9dfb-d11fc303467b" providerId="ADAL" clId="{47209EB6-F550-4C79-83AD-12F8F922F919}" dt="2022-03-13T23:14:45.135" v="19" actId="47"/>
      <pc:docMkLst>
        <pc:docMk/>
      </pc:docMkLst>
      <pc:sldChg chg="del">
        <pc:chgData name="Emad Elkhashen" userId="f6773d4c-e24e-4e81-9dfb-d11fc303467b" providerId="ADAL" clId="{47209EB6-F550-4C79-83AD-12F8F922F919}" dt="2022-03-13T23:14:26.285" v="1" actId="47"/>
        <pc:sldMkLst>
          <pc:docMk/>
          <pc:sldMk cId="3180564613" sldId="284"/>
        </pc:sldMkLst>
      </pc:sldChg>
      <pc:sldChg chg="del">
        <pc:chgData name="Emad Elkhashen" userId="f6773d4c-e24e-4e81-9dfb-d11fc303467b" providerId="ADAL" clId="{47209EB6-F550-4C79-83AD-12F8F922F919}" dt="2022-03-13T23:14:32.353" v="3" actId="47"/>
        <pc:sldMkLst>
          <pc:docMk/>
          <pc:sldMk cId="1232010220" sldId="286"/>
        </pc:sldMkLst>
      </pc:sldChg>
      <pc:sldChg chg="del">
        <pc:chgData name="Emad Elkhashen" userId="f6773d4c-e24e-4e81-9dfb-d11fc303467b" providerId="ADAL" clId="{47209EB6-F550-4C79-83AD-12F8F922F919}" dt="2022-03-13T23:14:32.772" v="4" actId="47"/>
        <pc:sldMkLst>
          <pc:docMk/>
          <pc:sldMk cId="3879930335" sldId="287"/>
        </pc:sldMkLst>
      </pc:sldChg>
      <pc:sldChg chg="del">
        <pc:chgData name="Emad Elkhashen" userId="f6773d4c-e24e-4e81-9dfb-d11fc303467b" providerId="ADAL" clId="{47209EB6-F550-4C79-83AD-12F8F922F919}" dt="2022-03-13T23:14:33.088" v="5" actId="47"/>
        <pc:sldMkLst>
          <pc:docMk/>
          <pc:sldMk cId="1796715754" sldId="288"/>
        </pc:sldMkLst>
      </pc:sldChg>
      <pc:sldChg chg="del">
        <pc:chgData name="Emad Elkhashen" userId="f6773d4c-e24e-4e81-9dfb-d11fc303467b" providerId="ADAL" clId="{47209EB6-F550-4C79-83AD-12F8F922F919}" dt="2022-03-13T23:14:33.320" v="6" actId="47"/>
        <pc:sldMkLst>
          <pc:docMk/>
          <pc:sldMk cId="1300498021" sldId="289"/>
        </pc:sldMkLst>
      </pc:sldChg>
      <pc:sldChg chg="del">
        <pc:chgData name="Emad Elkhashen" userId="f6773d4c-e24e-4e81-9dfb-d11fc303467b" providerId="ADAL" clId="{47209EB6-F550-4C79-83AD-12F8F922F919}" dt="2022-03-13T23:14:33.536" v="7" actId="47"/>
        <pc:sldMkLst>
          <pc:docMk/>
          <pc:sldMk cId="1407142887" sldId="290"/>
        </pc:sldMkLst>
      </pc:sldChg>
      <pc:sldChg chg="del">
        <pc:chgData name="Emad Elkhashen" userId="f6773d4c-e24e-4e81-9dfb-d11fc303467b" providerId="ADAL" clId="{47209EB6-F550-4C79-83AD-12F8F922F919}" dt="2022-03-13T23:14:33.747" v="8" actId="47"/>
        <pc:sldMkLst>
          <pc:docMk/>
          <pc:sldMk cId="4260648438" sldId="291"/>
        </pc:sldMkLst>
      </pc:sldChg>
      <pc:sldChg chg="del">
        <pc:chgData name="Emad Elkhashen" userId="f6773d4c-e24e-4e81-9dfb-d11fc303467b" providerId="ADAL" clId="{47209EB6-F550-4C79-83AD-12F8F922F919}" dt="2022-03-13T23:14:33.940" v="9" actId="47"/>
        <pc:sldMkLst>
          <pc:docMk/>
          <pc:sldMk cId="4125389484" sldId="292"/>
        </pc:sldMkLst>
      </pc:sldChg>
      <pc:sldChg chg="del">
        <pc:chgData name="Emad Elkhashen" userId="f6773d4c-e24e-4e81-9dfb-d11fc303467b" providerId="ADAL" clId="{47209EB6-F550-4C79-83AD-12F8F922F919}" dt="2022-03-13T23:14:34.172" v="10" actId="47"/>
        <pc:sldMkLst>
          <pc:docMk/>
          <pc:sldMk cId="1568202155" sldId="293"/>
        </pc:sldMkLst>
      </pc:sldChg>
      <pc:sldChg chg="del">
        <pc:chgData name="Emad Elkhashen" userId="f6773d4c-e24e-4e81-9dfb-d11fc303467b" providerId="ADAL" clId="{47209EB6-F550-4C79-83AD-12F8F922F919}" dt="2022-03-13T23:14:34.772" v="11" actId="47"/>
        <pc:sldMkLst>
          <pc:docMk/>
          <pc:sldMk cId="555869595" sldId="294"/>
        </pc:sldMkLst>
      </pc:sldChg>
      <pc:sldChg chg="del">
        <pc:chgData name="Emad Elkhashen" userId="f6773d4c-e24e-4e81-9dfb-d11fc303467b" providerId="ADAL" clId="{47209EB6-F550-4C79-83AD-12F8F922F919}" dt="2022-03-13T23:14:35.257" v="12" actId="47"/>
        <pc:sldMkLst>
          <pc:docMk/>
          <pc:sldMk cId="3494708570" sldId="295"/>
        </pc:sldMkLst>
      </pc:sldChg>
      <pc:sldChg chg="del">
        <pc:chgData name="Emad Elkhashen" userId="f6773d4c-e24e-4e81-9dfb-d11fc303467b" providerId="ADAL" clId="{47209EB6-F550-4C79-83AD-12F8F922F919}" dt="2022-03-13T23:14:35.473" v="13" actId="47"/>
        <pc:sldMkLst>
          <pc:docMk/>
          <pc:sldMk cId="3493679313" sldId="296"/>
        </pc:sldMkLst>
      </pc:sldChg>
      <pc:sldChg chg="del">
        <pc:chgData name="Emad Elkhashen" userId="f6773d4c-e24e-4e81-9dfb-d11fc303467b" providerId="ADAL" clId="{47209EB6-F550-4C79-83AD-12F8F922F919}" dt="2022-03-13T23:14:35.673" v="14" actId="47"/>
        <pc:sldMkLst>
          <pc:docMk/>
          <pc:sldMk cId="3775181761" sldId="297"/>
        </pc:sldMkLst>
      </pc:sldChg>
      <pc:sldChg chg="del">
        <pc:chgData name="Emad Elkhashen" userId="f6773d4c-e24e-4e81-9dfb-d11fc303467b" providerId="ADAL" clId="{47209EB6-F550-4C79-83AD-12F8F922F919}" dt="2022-03-13T23:14:35.858" v="15" actId="47"/>
        <pc:sldMkLst>
          <pc:docMk/>
          <pc:sldMk cId="1254968280" sldId="298"/>
        </pc:sldMkLst>
      </pc:sldChg>
      <pc:sldChg chg="del">
        <pc:chgData name="Emad Elkhashen" userId="f6773d4c-e24e-4e81-9dfb-d11fc303467b" providerId="ADAL" clId="{47209EB6-F550-4C79-83AD-12F8F922F919}" dt="2022-03-13T23:14:36.089" v="16" actId="47"/>
        <pc:sldMkLst>
          <pc:docMk/>
          <pc:sldMk cId="2430880283" sldId="299"/>
        </pc:sldMkLst>
      </pc:sldChg>
      <pc:sldChg chg="del">
        <pc:chgData name="Emad Elkhashen" userId="f6773d4c-e24e-4e81-9dfb-d11fc303467b" providerId="ADAL" clId="{47209EB6-F550-4C79-83AD-12F8F922F919}" dt="2022-03-13T23:14:36.322" v="17" actId="47"/>
        <pc:sldMkLst>
          <pc:docMk/>
          <pc:sldMk cId="4102911918" sldId="300"/>
        </pc:sldMkLst>
      </pc:sldChg>
      <pc:sldChg chg="del">
        <pc:chgData name="Emad Elkhashen" userId="f6773d4c-e24e-4e81-9dfb-d11fc303467b" providerId="ADAL" clId="{47209EB6-F550-4C79-83AD-12F8F922F919}" dt="2022-03-13T23:14:36.552" v="18" actId="47"/>
        <pc:sldMkLst>
          <pc:docMk/>
          <pc:sldMk cId="1008844191" sldId="301"/>
        </pc:sldMkLst>
      </pc:sldChg>
      <pc:sldChg chg="del">
        <pc:chgData name="Emad Elkhashen" userId="f6773d4c-e24e-4e81-9dfb-d11fc303467b" providerId="ADAL" clId="{47209EB6-F550-4C79-83AD-12F8F922F919}" dt="2022-03-13T23:14:45.135" v="19" actId="47"/>
        <pc:sldMkLst>
          <pc:docMk/>
          <pc:sldMk cId="142072765" sldId="314"/>
        </pc:sldMkLst>
      </pc:sldChg>
      <pc:sldChg chg="modSp add mod">
        <pc:chgData name="Emad Elkhashen" userId="f6773d4c-e24e-4e81-9dfb-d11fc303467b" providerId="ADAL" clId="{47209EB6-F550-4C79-83AD-12F8F922F919}" dt="2022-03-13T23:14:29.051" v="2" actId="20577"/>
        <pc:sldMkLst>
          <pc:docMk/>
          <pc:sldMk cId="4040249169" sldId="315"/>
        </pc:sldMkLst>
        <pc:spChg chg="mod">
          <ac:chgData name="Emad Elkhashen" userId="f6773d4c-e24e-4e81-9dfb-d11fc303467b" providerId="ADAL" clId="{47209EB6-F550-4C79-83AD-12F8F922F919}" dt="2022-03-13T23:14:29.051" v="2" actId="20577"/>
          <ac:spMkLst>
            <pc:docMk/>
            <pc:sldMk cId="4040249169" sldId="315"/>
            <ac:spMk id="2052" creationId="{00000000-0000-0000-0000-000000000000}"/>
          </ac:spMkLst>
        </pc:spChg>
      </pc:sldChg>
    </pc:docChg>
  </pc:docChgLst>
  <pc:docChgLst>
    <pc:chgData name="Ivana Rozic" userId="3146e45c-111e-47f4-abdb-d162ebf290e2" providerId="ADAL" clId="{88578E42-1C81-410D-9DBE-508DEBA73177}"/>
    <pc:docChg chg="undo redo custSel addSld delSld modSld">
      <pc:chgData name="Ivana Rozic" userId="3146e45c-111e-47f4-abdb-d162ebf290e2" providerId="ADAL" clId="{88578E42-1C81-410D-9DBE-508DEBA73177}" dt="2023-03-11T08:29:45.009" v="726" actId="207"/>
      <pc:docMkLst>
        <pc:docMk/>
      </pc:docMkLst>
      <pc:sldChg chg="modSp mod">
        <pc:chgData name="Ivana Rozic" userId="3146e45c-111e-47f4-abdb-d162ebf290e2" providerId="ADAL" clId="{88578E42-1C81-410D-9DBE-508DEBA73177}" dt="2023-03-11T08:29:08.001" v="724" actId="207"/>
        <pc:sldMkLst>
          <pc:docMk/>
          <pc:sldMk cId="2310660391" sldId="302"/>
        </pc:sldMkLst>
        <pc:spChg chg="mod">
          <ac:chgData name="Ivana Rozic" userId="3146e45c-111e-47f4-abdb-d162ebf290e2" providerId="ADAL" clId="{88578E42-1C81-410D-9DBE-508DEBA73177}" dt="2023-03-11T08:29:08.001" v="724" actId="207"/>
          <ac:spMkLst>
            <pc:docMk/>
            <pc:sldMk cId="2310660391" sldId="302"/>
            <ac:spMk id="25602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8T14:19:59.818" v="721"/>
          <ac:spMkLst>
            <pc:docMk/>
            <pc:sldMk cId="2310660391" sldId="302"/>
            <ac:spMk id="25603" creationId="{00000000-0000-0000-0000-000000000000}"/>
          </ac:spMkLst>
        </pc:spChg>
      </pc:sldChg>
      <pc:sldChg chg="addSp delSp modSp add del mod modAnim">
        <pc:chgData name="Ivana Rozic" userId="3146e45c-111e-47f4-abdb-d162ebf290e2" providerId="ADAL" clId="{88578E42-1C81-410D-9DBE-508DEBA73177}" dt="2023-03-08T14:20:09.425" v="722"/>
        <pc:sldMkLst>
          <pc:docMk/>
          <pc:sldMk cId="3061731956" sldId="303"/>
        </pc:sldMkLst>
        <pc:spChg chg="mod">
          <ac:chgData name="Ivana Rozic" userId="3146e45c-111e-47f4-abdb-d162ebf290e2" providerId="ADAL" clId="{88578E42-1C81-410D-9DBE-508DEBA73177}" dt="2023-03-07T22:44:56.642" v="532" actId="1076"/>
          <ac:spMkLst>
            <pc:docMk/>
            <pc:sldMk cId="3061731956" sldId="303"/>
            <ac:spMk id="2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22:45:02.354" v="535" actId="1076"/>
          <ac:spMkLst>
            <pc:docMk/>
            <pc:sldMk cId="3061731956" sldId="303"/>
            <ac:spMk id="26626" creationId="{00000000-0000-0000-0000-000000000000}"/>
          </ac:spMkLst>
        </pc:spChg>
        <pc:graphicFrameChg chg="add del mod">
          <ac:chgData name="Ivana Rozic" userId="3146e45c-111e-47f4-abdb-d162ebf290e2" providerId="ADAL" clId="{88578E42-1C81-410D-9DBE-508DEBA73177}" dt="2023-03-07T16:24:07.572" v="183" actId="478"/>
          <ac:graphicFrameMkLst>
            <pc:docMk/>
            <pc:sldMk cId="3061731956" sldId="303"/>
            <ac:graphicFrameMk id="3" creationId="{AEB4D404-4D8F-EBFF-23FE-1C4184D9BA71}"/>
          </ac:graphicFrameMkLst>
        </pc:graphicFrameChg>
        <pc:picChg chg="add mod">
          <ac:chgData name="Ivana Rozic" userId="3146e45c-111e-47f4-abdb-d162ebf290e2" providerId="ADAL" clId="{88578E42-1C81-410D-9DBE-508DEBA73177}" dt="2023-03-07T22:44:59.169" v="534" actId="1076"/>
          <ac:picMkLst>
            <pc:docMk/>
            <pc:sldMk cId="3061731956" sldId="303"/>
            <ac:picMk id="3" creationId="{4915C378-AFC0-4228-649C-48AF026636F3}"/>
          </ac:picMkLst>
        </pc:picChg>
      </pc:sldChg>
      <pc:sldChg chg="addSp delSp modSp mod modAnim">
        <pc:chgData name="Ivana Rozic" userId="3146e45c-111e-47f4-abdb-d162ebf290e2" providerId="ADAL" clId="{88578E42-1C81-410D-9DBE-508DEBA73177}" dt="2023-03-07T23:00:30.702" v="556" actId="1076"/>
        <pc:sldMkLst>
          <pc:docMk/>
          <pc:sldMk cId="1519284673" sldId="304"/>
        </pc:sldMkLst>
        <pc:spChg chg="mod">
          <ac:chgData name="Ivana Rozic" userId="3146e45c-111e-47f4-abdb-d162ebf290e2" providerId="ADAL" clId="{88578E42-1C81-410D-9DBE-508DEBA73177}" dt="2023-03-07T23:00:04.390" v="549" actId="6549"/>
          <ac:spMkLst>
            <pc:docMk/>
            <pc:sldMk cId="1519284673" sldId="304"/>
            <ac:spMk id="18435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24:23.942" v="184" actId="108"/>
          <ac:spMkLst>
            <pc:docMk/>
            <pc:sldMk cId="1519284673" sldId="304"/>
            <ac:spMk id="27650" creationId="{00000000-0000-0000-0000-000000000000}"/>
          </ac:spMkLst>
        </pc:spChg>
        <pc:graphicFrameChg chg="add del mod">
          <ac:chgData name="Ivana Rozic" userId="3146e45c-111e-47f4-abdb-d162ebf290e2" providerId="ADAL" clId="{88578E42-1C81-410D-9DBE-508DEBA73177}" dt="2023-03-07T23:00:08.637" v="551"/>
          <ac:graphicFrameMkLst>
            <pc:docMk/>
            <pc:sldMk cId="1519284673" sldId="304"/>
            <ac:graphicFrameMk id="2" creationId="{5BD1C832-EE0F-73B8-60F3-A6BC05B60CBF}"/>
          </ac:graphicFrameMkLst>
        </pc:graphicFrameChg>
        <pc:picChg chg="add mod">
          <ac:chgData name="Ivana Rozic" userId="3146e45c-111e-47f4-abdb-d162ebf290e2" providerId="ADAL" clId="{88578E42-1C81-410D-9DBE-508DEBA73177}" dt="2023-03-07T23:00:30.702" v="556" actId="1076"/>
          <ac:picMkLst>
            <pc:docMk/>
            <pc:sldMk cId="1519284673" sldId="304"/>
            <ac:picMk id="3" creationId="{54745A51-3E0C-ED6A-19C7-C1BAAF8D08FA}"/>
          </ac:picMkLst>
        </pc:picChg>
      </pc:sldChg>
      <pc:sldChg chg="addSp modSp mod modAnim">
        <pc:chgData name="Ivana Rozic" userId="3146e45c-111e-47f4-abdb-d162ebf290e2" providerId="ADAL" clId="{88578E42-1C81-410D-9DBE-508DEBA73177}" dt="2023-03-07T23:30:43.984" v="720" actId="1076"/>
        <pc:sldMkLst>
          <pc:docMk/>
          <pc:sldMk cId="2261871344" sldId="305"/>
        </pc:sldMkLst>
        <pc:spChg chg="mod">
          <ac:chgData name="Ivana Rozic" userId="3146e45c-111e-47f4-abdb-d162ebf290e2" providerId="ADAL" clId="{88578E42-1C81-410D-9DBE-508DEBA73177}" dt="2023-03-07T23:30:33.971" v="719" actId="14100"/>
          <ac:spMkLst>
            <pc:docMk/>
            <pc:sldMk cId="2261871344" sldId="305"/>
            <ac:spMk id="20483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23:29:17.651" v="714" actId="404"/>
          <ac:spMkLst>
            <pc:docMk/>
            <pc:sldMk cId="2261871344" sldId="305"/>
            <ac:spMk id="28674" creationId="{00000000-0000-0000-0000-000000000000}"/>
          </ac:spMkLst>
        </pc:spChg>
        <pc:picChg chg="add mod">
          <ac:chgData name="Ivana Rozic" userId="3146e45c-111e-47f4-abdb-d162ebf290e2" providerId="ADAL" clId="{88578E42-1C81-410D-9DBE-508DEBA73177}" dt="2023-03-07T23:30:43.984" v="720" actId="1076"/>
          <ac:picMkLst>
            <pc:docMk/>
            <pc:sldMk cId="2261871344" sldId="305"/>
            <ac:picMk id="2" creationId="{87E1BB4C-4D3D-AABE-BC78-85E75A3645AB}"/>
          </ac:picMkLst>
        </pc:picChg>
      </pc:sldChg>
      <pc:sldChg chg="addSp delSp modSp mod modAnim">
        <pc:chgData name="Ivana Rozic" userId="3146e45c-111e-47f4-abdb-d162ebf290e2" providerId="ADAL" clId="{88578E42-1C81-410D-9DBE-508DEBA73177}" dt="2023-03-07T23:29:13.153" v="713" actId="404"/>
        <pc:sldMkLst>
          <pc:docMk/>
          <pc:sldMk cId="4191678002" sldId="306"/>
        </pc:sldMkLst>
        <pc:spChg chg="mod">
          <ac:chgData name="Ivana Rozic" userId="3146e45c-111e-47f4-abdb-d162ebf290e2" providerId="ADAL" clId="{88578E42-1C81-410D-9DBE-508DEBA73177}" dt="2023-03-07T23:29:04.293" v="711" actId="1076"/>
          <ac:spMkLst>
            <pc:docMk/>
            <pc:sldMk cId="4191678002" sldId="306"/>
            <ac:spMk id="21507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23:29:13.153" v="713" actId="404"/>
          <ac:spMkLst>
            <pc:docMk/>
            <pc:sldMk cId="4191678002" sldId="306"/>
            <ac:spMk id="29698" creationId="{00000000-0000-0000-0000-000000000000}"/>
          </ac:spMkLst>
        </pc:spChg>
        <pc:graphicFrameChg chg="add del mod">
          <ac:chgData name="Ivana Rozic" userId="3146e45c-111e-47f4-abdb-d162ebf290e2" providerId="ADAL" clId="{88578E42-1C81-410D-9DBE-508DEBA73177}" dt="2023-03-07T23:28:21.378" v="704"/>
          <ac:graphicFrameMkLst>
            <pc:docMk/>
            <pc:sldMk cId="4191678002" sldId="306"/>
            <ac:graphicFrameMk id="2" creationId="{B3128211-6EB5-8065-DB7F-C2334F66CC6C}"/>
          </ac:graphicFrameMkLst>
        </pc:graphicFrameChg>
        <pc:picChg chg="add mod">
          <ac:chgData name="Ivana Rozic" userId="3146e45c-111e-47f4-abdb-d162ebf290e2" providerId="ADAL" clId="{88578E42-1C81-410D-9DBE-508DEBA73177}" dt="2023-03-07T23:29:06.015" v="712" actId="1076"/>
          <ac:picMkLst>
            <pc:docMk/>
            <pc:sldMk cId="4191678002" sldId="306"/>
            <ac:picMk id="3" creationId="{92B6AC92-B740-2186-FB84-1D1C5D8560E9}"/>
          </ac:picMkLst>
        </pc:picChg>
      </pc:sldChg>
      <pc:sldChg chg="modSp mod">
        <pc:chgData name="Ivana Rozic" userId="3146e45c-111e-47f4-abdb-d162ebf290e2" providerId="ADAL" clId="{88578E42-1C81-410D-9DBE-508DEBA73177}" dt="2023-03-11T08:29:30.413" v="725" actId="207"/>
        <pc:sldMkLst>
          <pc:docMk/>
          <pc:sldMk cId="1292729385" sldId="307"/>
        </pc:sldMkLst>
        <pc:spChg chg="mod">
          <ac:chgData name="Ivana Rozic" userId="3146e45c-111e-47f4-abdb-d162ebf290e2" providerId="ADAL" clId="{88578E42-1C81-410D-9DBE-508DEBA73177}" dt="2023-03-11T08:29:30.413" v="725" actId="207"/>
          <ac:spMkLst>
            <pc:docMk/>
            <pc:sldMk cId="1292729385" sldId="307"/>
            <ac:spMk id="30722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41:08.768" v="398" actId="6549"/>
          <ac:spMkLst>
            <pc:docMk/>
            <pc:sldMk cId="1292729385" sldId="307"/>
            <ac:spMk id="30723" creationId="{00000000-0000-0000-0000-000000000000}"/>
          </ac:spMkLst>
        </pc:spChg>
      </pc:sldChg>
      <pc:sldChg chg="addSp delSp modSp mod modAnim">
        <pc:chgData name="Ivana Rozic" userId="3146e45c-111e-47f4-abdb-d162ebf290e2" providerId="ADAL" clId="{88578E42-1C81-410D-9DBE-508DEBA73177}" dt="2023-03-07T23:21:55.209" v="690"/>
        <pc:sldMkLst>
          <pc:docMk/>
          <pc:sldMk cId="207559206" sldId="308"/>
        </pc:sldMkLst>
        <pc:spChg chg="mod">
          <ac:chgData name="Ivana Rozic" userId="3146e45c-111e-47f4-abdb-d162ebf290e2" providerId="ADAL" clId="{88578E42-1C81-410D-9DBE-508DEBA73177}" dt="2023-03-07T23:11:33.875" v="661" actId="1076"/>
          <ac:spMkLst>
            <pc:docMk/>
            <pc:sldMk cId="207559206" sldId="308"/>
            <ac:spMk id="23555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23:11:38.787" v="662" actId="1076"/>
          <ac:spMkLst>
            <pc:docMk/>
            <pc:sldMk cId="207559206" sldId="308"/>
            <ac:spMk id="31746" creationId="{00000000-0000-0000-0000-000000000000}"/>
          </ac:spMkLst>
        </pc:spChg>
        <pc:graphicFrameChg chg="add del mod">
          <ac:chgData name="Ivana Rozic" userId="3146e45c-111e-47f4-abdb-d162ebf290e2" providerId="ADAL" clId="{88578E42-1C81-410D-9DBE-508DEBA73177}" dt="2023-03-07T23:09:02.389" v="559"/>
          <ac:graphicFrameMkLst>
            <pc:docMk/>
            <pc:sldMk cId="207559206" sldId="308"/>
            <ac:graphicFrameMk id="2" creationId="{2F795B31-C53F-C7E1-7BD1-7BC04FC60778}"/>
          </ac:graphicFrameMkLst>
        </pc:graphicFrameChg>
        <pc:picChg chg="add mod">
          <ac:chgData name="Ivana Rozic" userId="3146e45c-111e-47f4-abdb-d162ebf290e2" providerId="ADAL" clId="{88578E42-1C81-410D-9DBE-508DEBA73177}" dt="2023-03-07T23:11:41.936" v="663" actId="1076"/>
          <ac:picMkLst>
            <pc:docMk/>
            <pc:sldMk cId="207559206" sldId="308"/>
            <ac:picMk id="3" creationId="{B1DBD4D0-2DB0-1C92-AB9D-FA6BAAE65E69}"/>
          </ac:picMkLst>
        </pc:picChg>
      </pc:sldChg>
      <pc:sldChg chg="addSp delSp modSp mod">
        <pc:chgData name="Ivana Rozic" userId="3146e45c-111e-47f4-abdb-d162ebf290e2" providerId="ADAL" clId="{88578E42-1C81-410D-9DBE-508DEBA73177}" dt="2023-03-07T23:13:11.144" v="672" actId="1076"/>
        <pc:sldMkLst>
          <pc:docMk/>
          <pc:sldMk cId="2634545975" sldId="309"/>
        </pc:sldMkLst>
        <pc:spChg chg="mod">
          <ac:chgData name="Ivana Rozic" userId="3146e45c-111e-47f4-abdb-d162ebf290e2" providerId="ADAL" clId="{88578E42-1C81-410D-9DBE-508DEBA73177}" dt="2023-03-07T16:43:31.091" v="410" actId="108"/>
          <ac:spMkLst>
            <pc:docMk/>
            <pc:sldMk cId="2634545975" sldId="309"/>
            <ac:spMk id="32770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23:12:45.250" v="666" actId="20577"/>
          <ac:spMkLst>
            <pc:docMk/>
            <pc:sldMk cId="2634545975" sldId="309"/>
            <ac:spMk id="32771" creationId="{00000000-0000-0000-0000-000000000000}"/>
          </ac:spMkLst>
        </pc:spChg>
        <pc:graphicFrameChg chg="add del mod">
          <ac:chgData name="Ivana Rozic" userId="3146e45c-111e-47f4-abdb-d162ebf290e2" providerId="ADAL" clId="{88578E42-1C81-410D-9DBE-508DEBA73177}" dt="2023-03-07T23:12:48.400" v="668"/>
          <ac:graphicFrameMkLst>
            <pc:docMk/>
            <pc:sldMk cId="2634545975" sldId="309"/>
            <ac:graphicFrameMk id="2" creationId="{04873BA4-6A90-E8D4-05AF-563A4554C9F4}"/>
          </ac:graphicFrameMkLst>
        </pc:graphicFrameChg>
        <pc:picChg chg="add mod">
          <ac:chgData name="Ivana Rozic" userId="3146e45c-111e-47f4-abdb-d162ebf290e2" providerId="ADAL" clId="{88578E42-1C81-410D-9DBE-508DEBA73177}" dt="2023-03-07T23:13:11.144" v="672" actId="1076"/>
          <ac:picMkLst>
            <pc:docMk/>
            <pc:sldMk cId="2634545975" sldId="309"/>
            <ac:picMk id="3" creationId="{70397D8D-F4AC-C0DB-ED67-FD7187A0458A}"/>
          </ac:picMkLst>
        </pc:picChg>
      </pc:sldChg>
      <pc:sldChg chg="modSp mod">
        <pc:chgData name="Ivana Rozic" userId="3146e45c-111e-47f4-abdb-d162ebf290e2" providerId="ADAL" clId="{88578E42-1C81-410D-9DBE-508DEBA73177}" dt="2023-03-11T08:29:45.009" v="726" actId="207"/>
        <pc:sldMkLst>
          <pc:docMk/>
          <pc:sldMk cId="1291443226" sldId="310"/>
        </pc:sldMkLst>
        <pc:spChg chg="mod">
          <ac:chgData name="Ivana Rozic" userId="3146e45c-111e-47f4-abdb-d162ebf290e2" providerId="ADAL" clId="{88578E42-1C81-410D-9DBE-508DEBA73177}" dt="2023-03-11T08:29:45.009" v="726" actId="207"/>
          <ac:spMkLst>
            <pc:docMk/>
            <pc:sldMk cId="1291443226" sldId="310"/>
            <ac:spMk id="33794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50:47.002" v="469" actId="948"/>
          <ac:spMkLst>
            <pc:docMk/>
            <pc:sldMk cId="1291443226" sldId="310"/>
            <ac:spMk id="33795" creationId="{00000000-0000-0000-0000-000000000000}"/>
          </ac:spMkLst>
        </pc:spChg>
      </pc:sldChg>
      <pc:sldChg chg="addSp modSp mod modAnim">
        <pc:chgData name="Ivana Rozic" userId="3146e45c-111e-47f4-abdb-d162ebf290e2" providerId="ADAL" clId="{88578E42-1C81-410D-9DBE-508DEBA73177}" dt="2023-03-07T23:18:17.483" v="678" actId="1076"/>
        <pc:sldMkLst>
          <pc:docMk/>
          <pc:sldMk cId="3652362888" sldId="311"/>
        </pc:sldMkLst>
        <pc:spChg chg="mod">
          <ac:chgData name="Ivana Rozic" userId="3146e45c-111e-47f4-abdb-d162ebf290e2" providerId="ADAL" clId="{88578E42-1C81-410D-9DBE-508DEBA73177}" dt="2023-03-07T23:15:32.957" v="674" actId="6549"/>
          <ac:spMkLst>
            <pc:docMk/>
            <pc:sldMk cId="3652362888" sldId="311"/>
            <ac:spMk id="26627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50:59.176" v="470" actId="108"/>
          <ac:spMkLst>
            <pc:docMk/>
            <pc:sldMk cId="3652362888" sldId="311"/>
            <ac:spMk id="34818" creationId="{00000000-0000-0000-0000-000000000000}"/>
          </ac:spMkLst>
        </pc:spChg>
        <pc:picChg chg="add mod">
          <ac:chgData name="Ivana Rozic" userId="3146e45c-111e-47f4-abdb-d162ebf290e2" providerId="ADAL" clId="{88578E42-1C81-410D-9DBE-508DEBA73177}" dt="2023-03-07T23:18:17.483" v="678" actId="1076"/>
          <ac:picMkLst>
            <pc:docMk/>
            <pc:sldMk cId="3652362888" sldId="311"/>
            <ac:picMk id="2" creationId="{BBD0D2BD-C9E0-C069-508A-35B81B51CB96}"/>
          </ac:picMkLst>
        </pc:picChg>
      </pc:sldChg>
      <pc:sldChg chg="addSp modSp mod modAnim">
        <pc:chgData name="Ivana Rozic" userId="3146e45c-111e-47f4-abdb-d162ebf290e2" providerId="ADAL" clId="{88578E42-1C81-410D-9DBE-508DEBA73177}" dt="2023-03-07T23:21:39.920" v="689"/>
        <pc:sldMkLst>
          <pc:docMk/>
          <pc:sldMk cId="4264995644" sldId="312"/>
        </pc:sldMkLst>
        <pc:spChg chg="mod">
          <ac:chgData name="Ivana Rozic" userId="3146e45c-111e-47f4-abdb-d162ebf290e2" providerId="ADAL" clId="{88578E42-1C81-410D-9DBE-508DEBA73177}" dt="2023-03-07T23:21:11.788" v="683" actId="6549"/>
          <ac:spMkLst>
            <pc:docMk/>
            <pc:sldMk cId="4264995644" sldId="312"/>
            <ac:spMk id="27651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51:54.994" v="475" actId="108"/>
          <ac:spMkLst>
            <pc:docMk/>
            <pc:sldMk cId="4264995644" sldId="312"/>
            <ac:spMk id="35842" creationId="{00000000-0000-0000-0000-000000000000}"/>
          </ac:spMkLst>
        </pc:spChg>
        <pc:picChg chg="add mod">
          <ac:chgData name="Ivana Rozic" userId="3146e45c-111e-47f4-abdb-d162ebf290e2" providerId="ADAL" clId="{88578E42-1C81-410D-9DBE-508DEBA73177}" dt="2023-03-07T23:21:31.252" v="687" actId="1076"/>
          <ac:picMkLst>
            <pc:docMk/>
            <pc:sldMk cId="4264995644" sldId="312"/>
            <ac:picMk id="2" creationId="{A583EF40-21CC-CECD-7318-6AA61F186B39}"/>
          </ac:picMkLst>
        </pc:picChg>
      </pc:sldChg>
      <pc:sldChg chg="modSp mod">
        <pc:chgData name="Ivana Rozic" userId="3146e45c-111e-47f4-abdb-d162ebf290e2" providerId="ADAL" clId="{88578E42-1C81-410D-9DBE-508DEBA73177}" dt="2023-03-07T16:56:35.631" v="495" actId="20577"/>
        <pc:sldMkLst>
          <pc:docMk/>
          <pc:sldMk cId="2016504641" sldId="313"/>
        </pc:sldMkLst>
        <pc:spChg chg="mod">
          <ac:chgData name="Ivana Rozic" userId="3146e45c-111e-47f4-abdb-d162ebf290e2" providerId="ADAL" clId="{88578E42-1C81-410D-9DBE-508DEBA73177}" dt="2023-03-07T16:56:35.631" v="495" actId="20577"/>
          <ac:spMkLst>
            <pc:docMk/>
            <pc:sldMk cId="2016504641" sldId="313"/>
            <ac:spMk id="28675" creationId="{00000000-0000-0000-0000-000000000000}"/>
          </ac:spMkLst>
        </pc:spChg>
        <pc:spChg chg="mod">
          <ac:chgData name="Ivana Rozic" userId="3146e45c-111e-47f4-abdb-d162ebf290e2" providerId="ADAL" clId="{88578E42-1C81-410D-9DBE-508DEBA73177}" dt="2023-03-07T16:56:26.060" v="493" actId="108"/>
          <ac:spMkLst>
            <pc:docMk/>
            <pc:sldMk cId="2016504641" sldId="313"/>
            <ac:spMk id="36866" creationId="{00000000-0000-0000-0000-000000000000}"/>
          </ac:spMkLst>
        </pc:spChg>
      </pc:sldChg>
      <pc:sldChg chg="del">
        <pc:chgData name="Ivana Rozic" userId="3146e45c-111e-47f4-abdb-d162ebf290e2" providerId="ADAL" clId="{88578E42-1C81-410D-9DBE-508DEBA73177}" dt="2023-03-06T18:57:40.730" v="3" actId="47"/>
        <pc:sldMkLst>
          <pc:docMk/>
          <pc:sldMk cId="4040249169" sldId="315"/>
        </pc:sldMkLst>
      </pc:sldChg>
      <pc:sldChg chg="modSp add mod">
        <pc:chgData name="Ivana Rozic" userId="3146e45c-111e-47f4-abdb-d162ebf290e2" providerId="ADAL" clId="{88578E42-1C81-410D-9DBE-508DEBA73177}" dt="2023-03-06T18:57:32.513" v="2" actId="6549"/>
        <pc:sldMkLst>
          <pc:docMk/>
          <pc:sldMk cId="1954859827" sldId="339"/>
        </pc:sldMkLst>
        <pc:spChg chg="mod">
          <ac:chgData name="Ivana Rozic" userId="3146e45c-111e-47f4-abdb-d162ebf290e2" providerId="ADAL" clId="{88578E42-1C81-410D-9DBE-508DEBA73177}" dt="2023-03-06T18:57:32.513" v="2" actId="6549"/>
          <ac:spMkLst>
            <pc:docMk/>
            <pc:sldMk cId="1954859827" sldId="339"/>
            <ac:spMk id="2051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2588" y="685800"/>
            <a:ext cx="6094412" cy="3429000"/>
          </a:xfrm>
          <a:ln/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0" y="0"/>
            <a:ext cx="0" cy="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5C682C-BEAF-4365-B5E8-533534DD8CDE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324969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2588" y="685800"/>
            <a:ext cx="6094412" cy="3429000"/>
          </a:xfrm>
          <a:ln/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0" y="0"/>
            <a:ext cx="0" cy="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5C682C-BEAF-4365-B5E8-533534DD8CDE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22606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499B58-9205-4FF2-9B7C-AECC93D72618}" type="datetime1">
              <a:rPr lang="en-GB" altLang="en-US" smtClean="0"/>
              <a:t>11/02/2025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72E1F8-BCFB-44C6-B696-7A74408526EC}" type="datetime1">
              <a:rPr lang="en-GB" altLang="en-US" smtClean="0"/>
              <a:t>11/02/2025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D873EB-E076-48DF-B502-812D079C0797}" type="datetime1">
              <a:rPr lang="en-GB" altLang="en-US" smtClean="0"/>
              <a:t>11/02/2025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E35E3E-DC75-4665-AEA7-86DC4BF45934}" type="datetime1">
              <a:rPr lang="en-GB" altLang="en-US" smtClean="0"/>
              <a:t>11/02/2025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F34A0-4761-46B5-B509-A7563F218A83}" type="datetime1">
              <a:rPr lang="en-GB" altLang="en-US" smtClean="0"/>
              <a:t>11/02/2025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DB6942-DACB-4879-90C5-D0ADF3FD036D}" type="datetime1">
              <a:rPr lang="en-GB" altLang="en-US" smtClean="0"/>
              <a:t>11/02/2025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1118F0-C6F5-456C-8138-3AE0A7B3937D}" type="datetime1">
              <a:rPr lang="en-GB" altLang="en-US" smtClean="0"/>
              <a:t>11/02/2025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0A634-D170-423C-9AEA-9F8F779036BA}" type="datetime1">
              <a:rPr lang="en-GB" altLang="en-US" smtClean="0"/>
              <a:t>11/02/2025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913935-A17A-4230-B338-B38EDD3D1A9B}" type="datetime1">
              <a:rPr lang="en-GB" altLang="en-US" smtClean="0"/>
              <a:t>11/02/2025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A4B8F-3D98-4382-B8AB-0DF34334EBF8}" type="datetime1">
              <a:rPr lang="en-GB" altLang="en-US" smtClean="0"/>
              <a:t>11/02/2025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0D71B9-D667-4267-B204-C96A2458EBAA}" type="datetime1">
              <a:rPr lang="en-GB" altLang="en-US" smtClean="0"/>
              <a:t>11/02/2025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DE6D1B9-AA3E-46AF-B30D-93A94EFC84BA}" type="datetime1">
              <a:rPr lang="en-GB" altLang="en-US" smtClean="0"/>
              <a:t>11/02/2025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23392" y="1196752"/>
            <a:ext cx="10873208" cy="281673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6000" dirty="0">
                <a:solidFill>
                  <a:schemeClr val="accent2"/>
                </a:solidFill>
                <a:ea typeface="ＭＳ Ｐゴシック" charset="0"/>
              </a:rPr>
              <a:t>LCBB5011</a:t>
            </a:r>
            <a:br>
              <a:rPr lang="en-GB" sz="60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6000" b="1" dirty="0">
                <a:solidFill>
                  <a:schemeClr val="accent2"/>
                </a:solidFill>
                <a:ea typeface="ＭＳ Ｐゴシック" charset="0"/>
              </a:rPr>
              <a:t>Essentials of Accounting &amp; Finance</a:t>
            </a:r>
            <a:br>
              <a:rPr lang="en-GB" b="1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dirty="0">
                <a:solidFill>
                  <a:schemeClr val="accent2"/>
                </a:solidFill>
                <a:ea typeface="ＭＳ Ｐゴシック" charset="0"/>
              </a:rPr>
              <a:t>Week 8 Session 2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1564" y="4189504"/>
            <a:ext cx="7448871" cy="1008112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>
                <a:solidFill>
                  <a:schemeClr val="accent2"/>
                </a:solidFill>
                <a:ea typeface="ＭＳ Ｐゴシック" charset="0"/>
              </a:rPr>
              <a:t> </a:t>
            </a:r>
            <a:r>
              <a:rPr lang="en-GB" altLang="en-US" sz="3200" b="1" dirty="0">
                <a:solidFill>
                  <a:schemeClr val="accent2"/>
                </a:solidFill>
                <a:ea typeface="ＭＳ Ｐゴシック" charset="0"/>
              </a:rPr>
              <a:t>Financing a Business</a:t>
            </a:r>
          </a:p>
          <a:p>
            <a:pPr eaLnBrk="1" hangingPunct="1">
              <a:defRPr/>
            </a:pPr>
            <a:endParaRPr lang="en-GB" altLang="en-US" b="1" dirty="0">
              <a:solidFill>
                <a:schemeClr val="accent2"/>
              </a:solidFill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485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409490E-891E-385D-37A7-58F4E540809B}"/>
              </a:ext>
            </a:extLst>
          </p:cNvPr>
          <p:cNvSpPr txBox="1"/>
          <p:nvPr/>
        </p:nvSpPr>
        <p:spPr>
          <a:xfrm>
            <a:off x="443372" y="1268321"/>
            <a:ext cx="96850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Understand the different sources of business finance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CF534E-C463-A2D3-9043-9B707FFD3620}"/>
              </a:ext>
            </a:extLst>
          </p:cNvPr>
          <p:cNvSpPr txBox="1"/>
          <p:nvPr/>
        </p:nvSpPr>
        <p:spPr>
          <a:xfrm>
            <a:off x="443372" y="1826824"/>
            <a:ext cx="1098122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Analyse the advantages and risks associated with long-term and short-term financing options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FDD9ED-D9D9-759E-2220-182D80C022DB}"/>
              </a:ext>
            </a:extLst>
          </p:cNvPr>
          <p:cNvSpPr txBox="1"/>
          <p:nvPr/>
        </p:nvSpPr>
        <p:spPr>
          <a:xfrm>
            <a:off x="425787" y="2860099"/>
            <a:ext cx="71545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Evaluate the factors influencing financing decisions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0B5F90E-F460-C7D6-A227-69D2D108F354}"/>
              </a:ext>
            </a:extLst>
          </p:cNvPr>
          <p:cNvSpPr txBox="1"/>
          <p:nvPr/>
        </p:nvSpPr>
        <p:spPr>
          <a:xfrm>
            <a:off x="368581" y="3444487"/>
            <a:ext cx="107551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Apply financial decision-making principles to recommend an appropriate financing mix for a business expansion program.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704618-088F-067B-9A4C-FFB4198E0260}"/>
              </a:ext>
            </a:extLst>
          </p:cNvPr>
          <p:cNvSpPr txBox="1"/>
          <p:nvPr/>
        </p:nvSpPr>
        <p:spPr>
          <a:xfrm>
            <a:off x="371363" y="4415865"/>
            <a:ext cx="1051316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Demonstrate knowledge of capital structure strategies and their implications on business operations and financial sustainability</a:t>
            </a:r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F5126C84-31A2-45C2-E54D-8E24FFF98727}"/>
              </a:ext>
            </a:extLst>
          </p:cNvPr>
          <p:cNvSpPr txBox="1">
            <a:spLocks noChangeArrowheads="1"/>
          </p:cNvSpPr>
          <p:nvPr/>
        </p:nvSpPr>
        <p:spPr>
          <a:xfrm>
            <a:off x="443372" y="309943"/>
            <a:ext cx="10369151" cy="559711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Learning Outcomes</a:t>
            </a:r>
          </a:p>
        </p:txBody>
      </p:sp>
    </p:spTree>
    <p:extLst>
      <p:ext uri="{BB962C8B-B14F-4D97-AF65-F5344CB8AC3E}">
        <p14:creationId xmlns:p14="http://schemas.microsoft.com/office/powerpoint/2010/main" val="345947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4348E45-BEDA-065F-8FAD-FE35683E748A}"/>
              </a:ext>
            </a:extLst>
          </p:cNvPr>
          <p:cNvSpPr txBox="1"/>
          <p:nvPr/>
        </p:nvSpPr>
        <p:spPr>
          <a:xfrm>
            <a:off x="479376" y="1331640"/>
            <a:ext cx="10739551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Borrowing (Debt Financing)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Risk</a:t>
            </a:r>
            <a:r>
              <a:rPr lang="en-GB" sz="2400" dirty="0"/>
              <a:t> (for lenders):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Low risk compared to equity because lenders are entitled to interest payments and principal repayment regardless of the company's profitability.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Secured loans may have even lower risk due to collateral backing.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Risk</a:t>
            </a:r>
            <a:r>
              <a:rPr lang="en-GB" sz="2400" dirty="0"/>
              <a:t> (for the business):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High risk since debt repayments are obligatory, which can create financial strain during downturns.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Failure to meet payments can lead to insolvency or loss of assets.</a:t>
            </a:r>
          </a:p>
          <a:p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BB5DA9F-B1BB-EFE8-DB1B-326502CA69CC}"/>
              </a:ext>
            </a:extLst>
          </p:cNvPr>
          <p:cNvSpPr txBox="1">
            <a:spLocks noChangeArrowheads="1"/>
          </p:cNvSpPr>
          <p:nvPr/>
        </p:nvSpPr>
        <p:spPr>
          <a:xfrm>
            <a:off x="191344" y="188640"/>
            <a:ext cx="1152128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The risk/return characteristics of sources of long-term finance</a:t>
            </a:r>
          </a:p>
        </p:txBody>
      </p:sp>
    </p:spTree>
    <p:extLst>
      <p:ext uri="{BB962C8B-B14F-4D97-AF65-F5344CB8AC3E}">
        <p14:creationId xmlns:p14="http://schemas.microsoft.com/office/powerpoint/2010/main" val="38046145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4431D6-B23B-65AE-B851-E340AA3478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3797ED60-4A72-15C4-A479-A736C98AF8ED}"/>
              </a:ext>
            </a:extLst>
          </p:cNvPr>
          <p:cNvSpPr txBox="1">
            <a:spLocks noChangeArrowheads="1"/>
          </p:cNvSpPr>
          <p:nvPr/>
        </p:nvSpPr>
        <p:spPr>
          <a:xfrm>
            <a:off x="224860" y="0"/>
            <a:ext cx="11809312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algn="l"/>
            <a:r>
              <a:rPr lang="en-US" sz="3200" kern="0" dirty="0"/>
              <a:t>The risk/return characteristics of sources of long-term finance - </a:t>
            </a:r>
            <a:r>
              <a:rPr lang="en-GB" sz="3200" b="1" dirty="0"/>
              <a:t>Preference Shares</a:t>
            </a:r>
          </a:p>
          <a:p>
            <a:pPr lvl="0" algn="l"/>
            <a:endParaRPr lang="en-US" sz="3200" kern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CCDC40-85FD-3484-2C3C-AF06AF79AA79}"/>
              </a:ext>
            </a:extLst>
          </p:cNvPr>
          <p:cNvSpPr txBox="1"/>
          <p:nvPr/>
        </p:nvSpPr>
        <p:spPr>
          <a:xfrm>
            <a:off x="191344" y="1182231"/>
            <a:ext cx="11809312" cy="44935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200" b="1" dirty="0"/>
              <a:t>Risk</a:t>
            </a:r>
            <a:r>
              <a:rPr lang="en-GB" sz="2200" dirty="0"/>
              <a:t> (for investors):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Moderate risk, as preference shareholders have a higher claim on assets and earnings than ordinary shareholders but lower than debt holders.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Dividend payments are generally fixed but not guaranteed. If the company faces financial difficulty, dividends may be deferred.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 dirty="0"/>
              <a:t>Risk</a:t>
            </a:r>
            <a:r>
              <a:rPr lang="en-GB" sz="2200" dirty="0"/>
              <a:t> (for the business):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Moderate risk, as preference dividends are less flexible than ordinary dividends but can still be postponed if necessary.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 dirty="0"/>
              <a:t>Return</a:t>
            </a:r>
            <a:r>
              <a:rPr lang="en-GB" sz="22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Fixed dividend payments, often at a higher rate than debt interest to compensate for higher risk.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Preference shareholders do not typically benefit from profit growth or capital appreciation.</a:t>
            </a:r>
          </a:p>
        </p:txBody>
      </p:sp>
    </p:spTree>
    <p:extLst>
      <p:ext uri="{BB962C8B-B14F-4D97-AF65-F5344CB8AC3E}">
        <p14:creationId xmlns:p14="http://schemas.microsoft.com/office/powerpoint/2010/main" val="38134613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9BE171-97C1-79B2-AC87-218D443D90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1C2D692-699E-E9E6-09CB-F461A508A446}"/>
              </a:ext>
            </a:extLst>
          </p:cNvPr>
          <p:cNvSpPr txBox="1"/>
          <p:nvPr/>
        </p:nvSpPr>
        <p:spPr>
          <a:xfrm>
            <a:off x="371364" y="1166842"/>
            <a:ext cx="11449272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Ordinary Shares (Equity Financing)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Risk</a:t>
            </a:r>
            <a:r>
              <a:rPr lang="en-GB" sz="2400" dirty="0"/>
              <a:t> (for investors):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High risk, as ordinary shareholders are the last to receive any returns. In case of liquidation, they are paid after all debt and preference obligations.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Dividends are variable and depend on profitability; there may be no payout during poor performance.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Risk</a:t>
            </a:r>
            <a:r>
              <a:rPr lang="en-GB" sz="2400" dirty="0"/>
              <a:t> (for the business):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Lower risk than debt, as there are no mandatory repayment obligations or fixed dividends.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Return</a:t>
            </a:r>
            <a:r>
              <a:rPr lang="en-GB" sz="24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Potential for high returns through both dividends and capital gains.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Shareholders benefit directly from the company's growth and profitability.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A3F5F82D-9722-B631-39B4-87E7EF293B85}"/>
              </a:ext>
            </a:extLst>
          </p:cNvPr>
          <p:cNvSpPr txBox="1">
            <a:spLocks noChangeArrowheads="1"/>
          </p:cNvSpPr>
          <p:nvPr/>
        </p:nvSpPr>
        <p:spPr>
          <a:xfrm>
            <a:off x="191344" y="188640"/>
            <a:ext cx="11809312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The risk/return characteristics of sources of long-term finance</a:t>
            </a:r>
          </a:p>
        </p:txBody>
      </p:sp>
    </p:spTree>
    <p:extLst>
      <p:ext uri="{BB962C8B-B14F-4D97-AF65-F5344CB8AC3E}">
        <p14:creationId xmlns:p14="http://schemas.microsoft.com/office/powerpoint/2010/main" val="18445218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803412" y="260648"/>
            <a:ext cx="10585176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Short-term and long-term financing requirements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5247" y="1124744"/>
            <a:ext cx="7201505" cy="4374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7282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D07A2-B9E7-A317-A304-57339500F2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8282EFB-89EA-F871-C5E6-DCA27D61FC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7318855"/>
              </p:ext>
            </p:extLst>
          </p:nvPr>
        </p:nvGraphicFramePr>
        <p:xfrm>
          <a:off x="609600" y="620688"/>
          <a:ext cx="10972800" cy="2560320"/>
        </p:xfrm>
        <a:graphic>
          <a:graphicData uri="http://schemas.openxmlformats.org/drawingml/2006/table">
            <a:tbl>
              <a:tblPr>
                <a:tableStyleId>{8799B23B-EC83-4686-B30A-512413B5E67A}</a:tableStyleId>
              </a:tblPr>
              <a:tblGrid>
                <a:gridCol w="2194560">
                  <a:extLst>
                    <a:ext uri="{9D8B030D-6E8A-4147-A177-3AD203B41FA5}">
                      <a16:colId xmlns:a16="http://schemas.microsoft.com/office/drawing/2014/main" val="1983719136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4274469936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1930591612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3080861695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82305546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 dirty="0"/>
                        <a:t>Source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Risk (Investor Perspective)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Risk (Business Perspective)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Return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Control Impact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5408158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Borrowing (Debt)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Low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High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Fixed interest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dilution of control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3552528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Preference Shares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Moderate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Fixed dividends (higher than debt)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Limited or no dilution of control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8700616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Ordinary Shares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High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Variable dividends and capital gains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Dilution of ownership/control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29641473"/>
                  </a:ext>
                </a:extLst>
              </a:tr>
            </a:tbl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95F2CEE2-9DB1-4BF9-7E31-79E671A2C8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1364" y="4005064"/>
            <a:ext cx="11449272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Summary of Comparison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This comparison highlights how borrowing is the least risky for investors but places a greater burden on the business, while ordinary shares carry the highest risk for investors but offer the potential for high returns. Preference shares fall somewhere in between, offering a balance of risk and return.</a:t>
            </a:r>
          </a:p>
        </p:txBody>
      </p:sp>
    </p:spTree>
    <p:extLst>
      <p:ext uri="{BB962C8B-B14F-4D97-AF65-F5344CB8AC3E}">
        <p14:creationId xmlns:p14="http://schemas.microsoft.com/office/powerpoint/2010/main" val="23341969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E5EEE1-0BA6-175C-08C7-E80897582D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300E16-78D1-9B0C-7655-A38F560E70CC}"/>
              </a:ext>
            </a:extLst>
          </p:cNvPr>
          <p:cNvSpPr txBox="1"/>
          <p:nvPr/>
        </p:nvSpPr>
        <p:spPr>
          <a:xfrm>
            <a:off x="299356" y="621725"/>
            <a:ext cx="115932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Short-term Financing Requirements</a:t>
            </a:r>
          </a:p>
          <a:p>
            <a:r>
              <a:rPr lang="en-GB" sz="2400" dirty="0"/>
              <a:t>These needs arise from day-to-day operations and are usually met through financing with a duration of less than one year.</a:t>
            </a:r>
          </a:p>
          <a:p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19D45E7-5434-BBC5-B8CB-338010B13268}"/>
              </a:ext>
            </a:extLst>
          </p:cNvPr>
          <p:cNvSpPr txBox="1">
            <a:spLocks noChangeArrowheads="1"/>
          </p:cNvSpPr>
          <p:nvPr/>
        </p:nvSpPr>
        <p:spPr>
          <a:xfrm>
            <a:off x="623392" y="24674"/>
            <a:ext cx="10585176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Short-term financing requirements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2A1A4E-F0DD-F645-61B4-BD5E0A743FAF}"/>
              </a:ext>
            </a:extLst>
          </p:cNvPr>
          <p:cNvSpPr txBox="1"/>
          <p:nvPr/>
        </p:nvSpPr>
        <p:spPr>
          <a:xfrm>
            <a:off x="299356" y="1556792"/>
            <a:ext cx="11329166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/>
          </a:p>
          <a:p>
            <a:r>
              <a:rPr lang="en-GB" sz="2400" b="1" dirty="0"/>
              <a:t>Common Short-term Financing Needs</a:t>
            </a:r>
            <a:r>
              <a:rPr lang="en-GB" sz="2400" dirty="0"/>
              <a:t>:</a:t>
            </a:r>
          </a:p>
          <a:p>
            <a:pPr>
              <a:buFont typeface="+mj-lt"/>
              <a:buAutoNum type="arabicPeriod"/>
            </a:pPr>
            <a:r>
              <a:rPr lang="en-GB" sz="2400" b="1" dirty="0"/>
              <a:t>Working Capital</a:t>
            </a:r>
            <a:r>
              <a:rPr lang="en-GB" sz="2400" dirty="0"/>
              <a:t>: To cover daily expenses, such as wages, rent, and utilities.</a:t>
            </a:r>
          </a:p>
          <a:p>
            <a:pPr>
              <a:buFont typeface="+mj-lt"/>
              <a:buAutoNum type="arabicPeriod"/>
            </a:pPr>
            <a:endParaRPr lang="en-GB" sz="2400" dirty="0"/>
          </a:p>
          <a:p>
            <a:endParaRPr lang="en-GB" sz="2400" dirty="0"/>
          </a:p>
          <a:p>
            <a:pPr>
              <a:buFont typeface="+mj-lt"/>
              <a:buAutoNum type="arabicPeriod"/>
            </a:pPr>
            <a:r>
              <a:rPr lang="en-GB" sz="2400" b="1" dirty="0"/>
              <a:t>Inventory Purchases</a:t>
            </a:r>
            <a:r>
              <a:rPr lang="en-GB" sz="2400" dirty="0"/>
              <a:t>: Businesses need funds to maintain sufficient stock to meet customer demand.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8794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F77428-056D-729B-FA02-3F980A8C49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52E494D-324C-E1A0-1014-33AF109483CD}"/>
              </a:ext>
            </a:extLst>
          </p:cNvPr>
          <p:cNvSpPr txBox="1">
            <a:spLocks noChangeArrowheads="1"/>
          </p:cNvSpPr>
          <p:nvPr/>
        </p:nvSpPr>
        <p:spPr>
          <a:xfrm>
            <a:off x="623392" y="24674"/>
            <a:ext cx="10585176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Short-term financing requirements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56F1BC-3B4E-C322-E091-88DBB7E0DE4F}"/>
              </a:ext>
            </a:extLst>
          </p:cNvPr>
          <p:cNvSpPr txBox="1"/>
          <p:nvPr/>
        </p:nvSpPr>
        <p:spPr>
          <a:xfrm>
            <a:off x="251397" y="980728"/>
            <a:ext cx="1132916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3. Accounts Payable Management</a:t>
            </a:r>
            <a:r>
              <a:rPr lang="en-GB" sz="2400" dirty="0"/>
              <a:t>: Short-term financing helps pay suppliers and manage payables efficiently.</a:t>
            </a:r>
          </a:p>
          <a:p>
            <a:endParaRPr lang="en-GB" sz="2400" dirty="0"/>
          </a:p>
          <a:p>
            <a:pPr>
              <a:buFont typeface="+mj-lt"/>
              <a:buAutoNum type="arabicPeriod"/>
            </a:pPr>
            <a:endParaRPr lang="en-GB" sz="2400" dirty="0"/>
          </a:p>
          <a:p>
            <a:r>
              <a:rPr lang="en-GB" sz="2400" b="1" dirty="0"/>
              <a:t>4. Seasonal Demand</a:t>
            </a:r>
            <a:r>
              <a:rPr lang="en-GB" sz="2400" dirty="0"/>
              <a:t>: Industries with fluctuating sales cycles require short-term funding to bridge gaps in revenue.</a:t>
            </a:r>
          </a:p>
          <a:p>
            <a:endParaRPr lang="en-GB" sz="2400" dirty="0"/>
          </a:p>
          <a:p>
            <a:pPr>
              <a:buFont typeface="+mj-lt"/>
              <a:buAutoNum type="arabicPeriod"/>
            </a:pPr>
            <a:endParaRPr lang="en-GB" sz="2400" dirty="0"/>
          </a:p>
          <a:p>
            <a:r>
              <a:rPr lang="en-GB" sz="2400" b="1" dirty="0"/>
              <a:t>5. Unexpected Expenses</a:t>
            </a:r>
            <a:r>
              <a:rPr lang="en-GB" sz="2400" dirty="0"/>
              <a:t>: Short-term loans can cover sudden operational costs.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2173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BBE359-A58C-A231-908A-40F269FE10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C4B330DC-093A-DD33-C889-C1CDB17B2344}"/>
              </a:ext>
            </a:extLst>
          </p:cNvPr>
          <p:cNvSpPr txBox="1">
            <a:spLocks noChangeArrowheads="1"/>
          </p:cNvSpPr>
          <p:nvPr/>
        </p:nvSpPr>
        <p:spPr>
          <a:xfrm>
            <a:off x="263352" y="0"/>
            <a:ext cx="10585176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Short-term financing requirements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5EA634-D75C-9B92-B3DB-4316E092FCF3}"/>
              </a:ext>
            </a:extLst>
          </p:cNvPr>
          <p:cNvSpPr txBox="1"/>
          <p:nvPr/>
        </p:nvSpPr>
        <p:spPr>
          <a:xfrm>
            <a:off x="263352" y="692696"/>
            <a:ext cx="10057317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/>
              <a:t>Sources of Short-term Financing</a:t>
            </a:r>
            <a:r>
              <a:rPr lang="en-GB" sz="2600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Bank overdrafts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Trade credit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Short-term loans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Invoice financing or factoring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Business credit cards</a:t>
            </a:r>
          </a:p>
          <a:p>
            <a:endParaRPr lang="en-GB" sz="2600" dirty="0"/>
          </a:p>
          <a:p>
            <a:r>
              <a:rPr lang="en-GB" sz="2600" b="1" dirty="0"/>
              <a:t>Characteristics</a:t>
            </a:r>
            <a:r>
              <a:rPr lang="en-GB" sz="2600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Lower interest rates than long-term debt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Fast approval and flexible repayment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Greater refinancing risk due to short duration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25801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CB2386-79D5-2988-9A1F-0016D6769D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BAE9C3ED-268B-2E76-1D52-6059F52667EA}"/>
              </a:ext>
            </a:extLst>
          </p:cNvPr>
          <p:cNvSpPr txBox="1">
            <a:spLocks noChangeArrowheads="1"/>
          </p:cNvSpPr>
          <p:nvPr/>
        </p:nvSpPr>
        <p:spPr>
          <a:xfrm>
            <a:off x="119336" y="9925"/>
            <a:ext cx="10585176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long-term financing requirements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00448D-6B61-6823-A306-F43642EAA9C3}"/>
              </a:ext>
            </a:extLst>
          </p:cNvPr>
          <p:cNvSpPr txBox="1"/>
          <p:nvPr/>
        </p:nvSpPr>
        <p:spPr>
          <a:xfrm>
            <a:off x="146754" y="592227"/>
            <a:ext cx="11593288" cy="35548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500" dirty="0"/>
              <a:t>These are associated with strategic investments and projects that provide benefits over several years.</a:t>
            </a:r>
          </a:p>
          <a:p>
            <a:endParaRPr lang="en-GB" sz="2500" dirty="0"/>
          </a:p>
          <a:p>
            <a:r>
              <a:rPr lang="en-GB" sz="2500" b="1" dirty="0"/>
              <a:t>Common Long-term Financing Needs</a:t>
            </a:r>
            <a:r>
              <a:rPr lang="en-GB" sz="2500" dirty="0"/>
              <a:t>:</a:t>
            </a:r>
          </a:p>
          <a:p>
            <a:pPr>
              <a:buFont typeface="+mj-lt"/>
              <a:buAutoNum type="arabicPeriod"/>
            </a:pPr>
            <a:r>
              <a:rPr lang="en-GB" sz="2500" b="1" dirty="0"/>
              <a:t>Capital Expenditures (</a:t>
            </a:r>
            <a:r>
              <a:rPr lang="en-GB" sz="2500" b="1" dirty="0" err="1"/>
              <a:t>CapEx</a:t>
            </a:r>
            <a:r>
              <a:rPr lang="en-GB" sz="2500" b="1" dirty="0"/>
              <a:t>)</a:t>
            </a:r>
            <a:r>
              <a:rPr lang="en-GB" sz="2500" dirty="0"/>
              <a:t>: Purchasing or upgrading fixed assets such as plant, machinery, and equipment.</a:t>
            </a:r>
          </a:p>
          <a:p>
            <a:pPr>
              <a:buFont typeface="+mj-lt"/>
              <a:buAutoNum type="arabicPeriod"/>
            </a:pPr>
            <a:endParaRPr lang="en-GB" sz="2500" dirty="0"/>
          </a:p>
          <a:p>
            <a:pPr>
              <a:buFont typeface="+mj-lt"/>
              <a:buAutoNum type="arabicPeriod"/>
            </a:pPr>
            <a:r>
              <a:rPr lang="en-GB" sz="2500" b="1" dirty="0"/>
              <a:t>Business Expansion</a:t>
            </a:r>
            <a:r>
              <a:rPr lang="en-GB" sz="2500" dirty="0"/>
              <a:t>: Financing for new branches, product lines, or market entry.</a:t>
            </a:r>
          </a:p>
        </p:txBody>
      </p:sp>
    </p:spTree>
    <p:extLst>
      <p:ext uri="{BB962C8B-B14F-4D97-AF65-F5344CB8AC3E}">
        <p14:creationId xmlns:p14="http://schemas.microsoft.com/office/powerpoint/2010/main" val="28545146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5C864E-1272-4B47-682A-5B594A343D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00CEA967-C86A-BE8C-ED26-7D90962ECDCA}"/>
              </a:ext>
            </a:extLst>
          </p:cNvPr>
          <p:cNvSpPr txBox="1">
            <a:spLocks noChangeArrowheads="1"/>
          </p:cNvSpPr>
          <p:nvPr/>
        </p:nvSpPr>
        <p:spPr>
          <a:xfrm>
            <a:off x="119336" y="9925"/>
            <a:ext cx="10585176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long-term financing requirements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D16904-163D-EF76-D736-427FBE17A060}"/>
              </a:ext>
            </a:extLst>
          </p:cNvPr>
          <p:cNvSpPr txBox="1"/>
          <p:nvPr/>
        </p:nvSpPr>
        <p:spPr>
          <a:xfrm>
            <a:off x="150221" y="1046121"/>
            <a:ext cx="11593288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+mj-lt"/>
              <a:buAutoNum type="arabicPeriod"/>
            </a:pPr>
            <a:r>
              <a:rPr lang="en-GB" sz="2500" b="1" dirty="0"/>
              <a:t>Debt Refinancing</a:t>
            </a:r>
            <a:r>
              <a:rPr lang="en-GB" sz="2500" dirty="0"/>
              <a:t>: Long-term loans may be used to consolidate or replace short-term debts.</a:t>
            </a:r>
          </a:p>
          <a:p>
            <a:pPr>
              <a:buFont typeface="+mj-lt"/>
              <a:buAutoNum type="arabicPeriod"/>
            </a:pPr>
            <a:endParaRPr lang="en-GB" sz="2500" dirty="0"/>
          </a:p>
          <a:p>
            <a:pPr>
              <a:buFont typeface="+mj-lt"/>
              <a:buAutoNum type="arabicPeriod"/>
            </a:pPr>
            <a:r>
              <a:rPr lang="en-GB" sz="2500" b="1" dirty="0"/>
              <a:t>Research and Development (R&amp;D)</a:t>
            </a:r>
            <a:r>
              <a:rPr lang="en-GB" sz="2500" dirty="0"/>
              <a:t>: Funding to support long-term innovation and competitive positioning.</a:t>
            </a:r>
          </a:p>
          <a:p>
            <a:pPr>
              <a:buFont typeface="+mj-lt"/>
              <a:buAutoNum type="arabicPeriod"/>
            </a:pPr>
            <a:endParaRPr lang="en-GB" sz="2500" dirty="0"/>
          </a:p>
          <a:p>
            <a:pPr>
              <a:buFont typeface="+mj-lt"/>
              <a:buAutoNum type="arabicPeriod"/>
            </a:pPr>
            <a:r>
              <a:rPr lang="en-GB" sz="2500" b="1" dirty="0"/>
              <a:t>Mergers and Acquisitions</a:t>
            </a:r>
            <a:r>
              <a:rPr lang="en-GB" sz="2500" dirty="0"/>
              <a:t>: Acquiring other companies or assets requires significant long-term financing.</a:t>
            </a:r>
          </a:p>
        </p:txBody>
      </p:sp>
    </p:spTree>
    <p:extLst>
      <p:ext uri="{BB962C8B-B14F-4D97-AF65-F5344CB8AC3E}">
        <p14:creationId xmlns:p14="http://schemas.microsoft.com/office/powerpoint/2010/main" val="21823502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26BF58-2ED3-3097-B023-DAC1F86017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5D73E9B8-27F4-5C0E-00D0-4370BAAE863A}"/>
              </a:ext>
            </a:extLst>
          </p:cNvPr>
          <p:cNvSpPr txBox="1">
            <a:spLocks noChangeArrowheads="1"/>
          </p:cNvSpPr>
          <p:nvPr/>
        </p:nvSpPr>
        <p:spPr>
          <a:xfrm>
            <a:off x="263352" y="188640"/>
            <a:ext cx="10585176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Long-term financing requirements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D4E89F-ADBB-B003-5DC4-CD1F6BE4EF25}"/>
              </a:ext>
            </a:extLst>
          </p:cNvPr>
          <p:cNvSpPr txBox="1"/>
          <p:nvPr/>
        </p:nvSpPr>
        <p:spPr>
          <a:xfrm>
            <a:off x="407368" y="1124744"/>
            <a:ext cx="10441160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Sources of Long-term Financing</a:t>
            </a:r>
            <a:r>
              <a:rPr lang="en-GB" sz="2800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Bank loans with extended repayment terms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Issuance of bonds or debentures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Equity financing (e.g., issuing ordinary or preference shares)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Retained earnings</a:t>
            </a:r>
          </a:p>
          <a:p>
            <a:endParaRPr lang="en-GB" sz="2800" dirty="0"/>
          </a:p>
          <a:p>
            <a:r>
              <a:rPr lang="en-GB" sz="2800" b="1" dirty="0"/>
              <a:t>Characteristics</a:t>
            </a:r>
            <a:r>
              <a:rPr lang="en-GB" sz="2800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Higher interest rates compared to short-term financing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Long repayment periods (typically 3 to 30 years)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Regular repayment schedules (e.g., monthly, quarterly)</a:t>
            </a:r>
          </a:p>
        </p:txBody>
      </p:sp>
    </p:spTree>
    <p:extLst>
      <p:ext uri="{BB962C8B-B14F-4D97-AF65-F5344CB8AC3E}">
        <p14:creationId xmlns:p14="http://schemas.microsoft.com/office/powerpoint/2010/main" val="42446536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B15F6B-DC81-0C59-9BF3-0680FDE05F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0BCED7D2-3497-AB0E-1841-64D1DF1B48CA}"/>
              </a:ext>
            </a:extLst>
          </p:cNvPr>
          <p:cNvSpPr txBox="1">
            <a:spLocks noChangeArrowheads="1"/>
          </p:cNvSpPr>
          <p:nvPr/>
        </p:nvSpPr>
        <p:spPr>
          <a:xfrm>
            <a:off x="803412" y="260648"/>
            <a:ext cx="10585176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Short-term and long-term financing requirements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585E5D9-6BA3-7C46-1309-476251E9515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8451541"/>
              </p:ext>
            </p:extLst>
          </p:nvPr>
        </p:nvGraphicFramePr>
        <p:xfrm>
          <a:off x="609600" y="1413713"/>
          <a:ext cx="10972800" cy="310896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657600">
                  <a:extLst>
                    <a:ext uri="{9D8B030D-6E8A-4147-A177-3AD203B41FA5}">
                      <a16:colId xmlns:a16="http://schemas.microsoft.com/office/drawing/2014/main" val="4115951022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371612371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44109802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Aspect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Short-term Financing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Long-term Financing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1325508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Duration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Less than 1 year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Over 1 year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4673885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Purpose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Day-to-day operations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Strategic investments and growth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9477380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Risk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Refinancing and interest rate risks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Long-term financial commitment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9516203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Cost of Financing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Generally lower interest rates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Higher interest rates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8338028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Flexibility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More flexible repayment options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Less flexible, structured repayments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4608155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Examples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Overdrafts, trade credit, invoice financing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Bank loans, bonds, equity issuance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86618783"/>
                  </a:ext>
                </a:extLst>
              </a:tr>
            </a:tbl>
          </a:graphicData>
        </a:graphic>
      </p:graphicFrame>
      <p:sp>
        <p:nvSpPr>
          <p:cNvPr id="4" name="Rectangle 1">
            <a:extLst>
              <a:ext uri="{FF2B5EF4-FFF2-40B4-BE49-F238E27FC236}">
                <a16:creationId xmlns:a16="http://schemas.microsoft.com/office/drawing/2014/main" id="{C1BCC175-A65F-829F-9AAE-74FF8C7BEE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1353" y="789652"/>
            <a:ext cx="7787709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Comparison of Short-term and Long-term Financing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27219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B7EFB79C-6868-EB35-13BD-83B20F4EE1EF}"/>
              </a:ext>
            </a:extLst>
          </p:cNvPr>
          <p:cNvSpPr txBox="1">
            <a:spLocks noChangeArrowheads="1"/>
          </p:cNvSpPr>
          <p:nvPr/>
        </p:nvSpPr>
        <p:spPr>
          <a:xfrm>
            <a:off x="479376" y="188640"/>
            <a:ext cx="10585176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References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820C9E-D878-88D4-9CB2-51A14D4E9C25}"/>
              </a:ext>
            </a:extLst>
          </p:cNvPr>
          <p:cNvSpPr txBox="1"/>
          <p:nvPr/>
        </p:nvSpPr>
        <p:spPr>
          <a:xfrm>
            <a:off x="479376" y="980728"/>
            <a:ext cx="1072919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 err="1"/>
              <a:t>Atrill</a:t>
            </a:r>
            <a:r>
              <a:rPr lang="en-GB" sz="2400" dirty="0"/>
              <a:t>, P., McLaney, E., (2022) Accounting and Finance For Non-specialists. Twelfth Edition</a:t>
            </a:r>
          </a:p>
        </p:txBody>
      </p:sp>
    </p:spTree>
    <p:extLst>
      <p:ext uri="{BB962C8B-B14F-4D97-AF65-F5344CB8AC3E}">
        <p14:creationId xmlns:p14="http://schemas.microsoft.com/office/powerpoint/2010/main" val="209488632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4647</TotalTime>
  <Words>937</Words>
  <Application>Microsoft Macintosh PowerPoint</Application>
  <PresentationFormat>Widescreen</PresentationFormat>
  <Paragraphs>139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ＭＳ Ｐゴシック</vt:lpstr>
      <vt:lpstr>Arial</vt:lpstr>
      <vt:lpstr>Myriad Pro</vt:lpstr>
      <vt:lpstr>Verdana</vt:lpstr>
      <vt:lpstr>20140311PresentationUWTSDTemplate</vt:lpstr>
      <vt:lpstr>LCBB5011 Essentials of Accounting &amp; Finance Week 8 Session 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167</cp:revision>
  <cp:lastPrinted>2018-07-09T15:27:01Z</cp:lastPrinted>
  <dcterms:created xsi:type="dcterms:W3CDTF">2002-10-07T19:43:58Z</dcterms:created>
  <dcterms:modified xsi:type="dcterms:W3CDTF">2025-02-11T13:46:41Z</dcterms:modified>
</cp:coreProperties>
</file>