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66" r:id="rId3"/>
    <p:sldId id="260" r:id="rId4"/>
    <p:sldId id="262" r:id="rId5"/>
    <p:sldId id="263" r:id="rId6"/>
    <p:sldId id="264" r:id="rId7"/>
    <p:sldId id="261" r:id="rId8"/>
    <p:sldId id="259" r:id="rId9"/>
    <p:sldId id="267"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7" autoAdjust="0"/>
    <p:restoredTop sz="94660"/>
  </p:normalViewPr>
  <p:slideViewPr>
    <p:cSldViewPr snapToGrid="0">
      <p:cViewPr varScale="1">
        <p:scale>
          <a:sx n="156" d="100"/>
          <a:sy n="156" d="100"/>
        </p:scale>
        <p:origin x="452" y="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60E38D-A924-4CC7-81D6-5DE195B2121A}" type="datetimeFigureOut">
              <a:rPr lang="en-GB" smtClean="0"/>
              <a:t>04/06/2021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AA641D-A0EB-48F9-864F-BC47429720B9}" type="slidenum">
              <a:rPr lang="en-GB" smtClean="0"/>
              <a:t>‹#›</a:t>
            </a:fld>
            <a:endParaRPr lang="en-GB"/>
          </a:p>
        </p:txBody>
      </p:sp>
    </p:spTree>
    <p:extLst>
      <p:ext uri="{BB962C8B-B14F-4D97-AF65-F5344CB8AC3E}">
        <p14:creationId xmlns:p14="http://schemas.microsoft.com/office/powerpoint/2010/main" val="3379146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AA641D-A0EB-48F9-864F-BC47429720B9}" type="slidenum">
              <a:rPr lang="en-GB" smtClean="0"/>
              <a:t>2</a:t>
            </a:fld>
            <a:endParaRPr lang="en-GB"/>
          </a:p>
        </p:txBody>
      </p:sp>
    </p:spTree>
    <p:extLst>
      <p:ext uri="{BB962C8B-B14F-4D97-AF65-F5344CB8AC3E}">
        <p14:creationId xmlns:p14="http://schemas.microsoft.com/office/powerpoint/2010/main" val="2310722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AA641D-A0EB-48F9-864F-BC47429720B9}" type="slidenum">
              <a:rPr lang="en-GB" smtClean="0"/>
              <a:t>4</a:t>
            </a:fld>
            <a:endParaRPr lang="en-GB"/>
          </a:p>
        </p:txBody>
      </p:sp>
    </p:spTree>
    <p:extLst>
      <p:ext uri="{BB962C8B-B14F-4D97-AF65-F5344CB8AC3E}">
        <p14:creationId xmlns:p14="http://schemas.microsoft.com/office/powerpoint/2010/main" val="6102695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AA641D-A0EB-48F9-864F-BC47429720B9}" type="slidenum">
              <a:rPr lang="en-GB" smtClean="0"/>
              <a:t>7</a:t>
            </a:fld>
            <a:endParaRPr lang="en-GB"/>
          </a:p>
        </p:txBody>
      </p:sp>
    </p:spTree>
    <p:extLst>
      <p:ext uri="{BB962C8B-B14F-4D97-AF65-F5344CB8AC3E}">
        <p14:creationId xmlns:p14="http://schemas.microsoft.com/office/powerpoint/2010/main" val="3095424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6/4/2021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6/4/2021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6/4/2021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6/4/2021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6/4/2021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6/4/2021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6/4/2021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6/4/2021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6/4/2021</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6/4/2021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6/4/2021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6/4/2021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6/4/2021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6/4/2021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6/4/2021</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1.m4a" /><Relationship Id="rId1" Type="http://schemas.microsoft.com/office/2007/relationships/media" Target="../media/media1.m4a" /><Relationship Id="rId6" Type="http://schemas.openxmlformats.org/officeDocument/2006/relationships/image" Target="../media/image3.png" /><Relationship Id="rId5" Type="http://schemas.openxmlformats.org/officeDocument/2006/relationships/hyperlink" Target="http://www.htxt.co.za/2017/05/04/you-can-now-get-uber-gift-cards-at-pick-n-pay-makro-dion-wired-and-checkers/" TargetMode="External" /><Relationship Id="rId4" Type="http://schemas.openxmlformats.org/officeDocument/2006/relationships/image" Target="../media/image2.jpeg" /></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 /><Relationship Id="rId7" Type="http://schemas.openxmlformats.org/officeDocument/2006/relationships/image" Target="../media/image3.png" /><Relationship Id="rId2" Type="http://schemas.openxmlformats.org/officeDocument/2006/relationships/audio" Target="../media/media2.m4a" /><Relationship Id="rId1" Type="http://schemas.microsoft.com/office/2007/relationships/media" Target="../media/media2.m4a" /><Relationship Id="rId6" Type="http://schemas.openxmlformats.org/officeDocument/2006/relationships/hyperlink" Target="https://www.thebluediamondgallery.com/wooden-tile/p/proposal.html" TargetMode="External" /><Relationship Id="rId5" Type="http://schemas.openxmlformats.org/officeDocument/2006/relationships/image" Target="../media/image4.jpeg" /><Relationship Id="rId4" Type="http://schemas.openxmlformats.org/officeDocument/2006/relationships/notesSlide" Target="../notesSlides/notesSlide1.xml" /></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3.m4a" /><Relationship Id="rId1" Type="http://schemas.microsoft.com/office/2007/relationships/media" Target="../media/media3.m4a" /><Relationship Id="rId6" Type="http://schemas.openxmlformats.org/officeDocument/2006/relationships/image" Target="../media/image3.png" /><Relationship Id="rId5" Type="http://schemas.openxmlformats.org/officeDocument/2006/relationships/hyperlink" Target="https://www.wired.it/gadget/motori/2016/09/15/a-pittsburgh-si-puo-noleggiare-una-uber-autonoma/" TargetMode="External" /><Relationship Id="rId4" Type="http://schemas.openxmlformats.org/officeDocument/2006/relationships/image" Target="../media/image5.jpeg" /></Relationships>
</file>

<file path=ppt/slides/_rels/slide4.xml.rels><?xml version="1.0" encoding="UTF-8" standalone="yes"?>
<Relationships xmlns="http://schemas.openxmlformats.org/package/2006/relationships"><Relationship Id="rId8" Type="http://schemas.openxmlformats.org/officeDocument/2006/relationships/hyperlink" Target="https://en.wikiversity.org/wiki/Motivation_and_emotion/Book/2019/Organisational_change_motivation" TargetMode="External" /><Relationship Id="rId3" Type="http://schemas.openxmlformats.org/officeDocument/2006/relationships/slideLayout" Target="../slideLayouts/slideLayout2.xml" /><Relationship Id="rId7" Type="http://schemas.openxmlformats.org/officeDocument/2006/relationships/image" Target="../media/image7.png" /><Relationship Id="rId2" Type="http://schemas.openxmlformats.org/officeDocument/2006/relationships/audio" Target="../media/media4.m4a" /><Relationship Id="rId1" Type="http://schemas.microsoft.com/office/2007/relationships/media" Target="../media/media4.m4a" /><Relationship Id="rId6" Type="http://schemas.openxmlformats.org/officeDocument/2006/relationships/hyperlink" Target="https://www.the-generous-husband.com/2019/04/02/do-you-really-want-change/" TargetMode="External" /><Relationship Id="rId5" Type="http://schemas.openxmlformats.org/officeDocument/2006/relationships/image" Target="../media/image6.jpg" /><Relationship Id="rId4" Type="http://schemas.openxmlformats.org/officeDocument/2006/relationships/notesSlide" Target="../notesSlides/notesSlide2.xml" /><Relationship Id="rId9" Type="http://schemas.openxmlformats.org/officeDocument/2006/relationships/image" Target="../media/image3.png" /></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5.m4a" /><Relationship Id="rId1" Type="http://schemas.microsoft.com/office/2007/relationships/media" Target="../media/media5.m4a" /><Relationship Id="rId5" Type="http://schemas.openxmlformats.org/officeDocument/2006/relationships/image" Target="../media/image3.png" /><Relationship Id="rId4" Type="http://schemas.openxmlformats.org/officeDocument/2006/relationships/image" Target="../media/image8.jpeg" /></Relationships>
</file>

<file path=ppt/slides/_rels/slide6.xml.rels><?xml version="1.0" encoding="UTF-8" standalone="yes"?>
<Relationships xmlns="http://schemas.openxmlformats.org/package/2006/relationships"><Relationship Id="rId8" Type="http://schemas.openxmlformats.org/officeDocument/2006/relationships/image" Target="../media/image3.png" /><Relationship Id="rId3" Type="http://schemas.openxmlformats.org/officeDocument/2006/relationships/slideLayout" Target="../slideLayouts/slideLayout2.xml" /><Relationship Id="rId7" Type="http://schemas.openxmlformats.org/officeDocument/2006/relationships/hyperlink" Target="https://pressbooks.library.ryerson.ca/dabp/chapter/managing-change-kotters-model/" TargetMode="External" /><Relationship Id="rId2" Type="http://schemas.openxmlformats.org/officeDocument/2006/relationships/audio" Target="../media/media6.m4a" /><Relationship Id="rId1" Type="http://schemas.microsoft.com/office/2007/relationships/media" Target="../media/media6.m4a" /><Relationship Id="rId6" Type="http://schemas.openxmlformats.org/officeDocument/2006/relationships/image" Target="../media/image10.png" /><Relationship Id="rId5" Type="http://schemas.openxmlformats.org/officeDocument/2006/relationships/hyperlink" Target="http://pairadimes.davidtruss.com/leading-change-3-images/" TargetMode="External" /><Relationship Id="rId4" Type="http://schemas.openxmlformats.org/officeDocument/2006/relationships/image" Target="../media/image9.jpg" /></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7.m4a" /><Relationship Id="rId1" Type="http://schemas.microsoft.com/office/2007/relationships/media" Target="../media/media7.m4a" /><Relationship Id="rId6" Type="http://schemas.openxmlformats.org/officeDocument/2006/relationships/image" Target="../media/image3.png" /><Relationship Id="rId5" Type="http://schemas.openxmlformats.org/officeDocument/2006/relationships/image" Target="../media/image11.jpeg" /><Relationship Id="rId4" Type="http://schemas.openxmlformats.org/officeDocument/2006/relationships/notesSlide" Target="../notesSlides/notesSlide3.xml" /></Relationships>
</file>

<file path=ppt/slides/_rels/slide8.xml.rels><?xml version="1.0" encoding="UTF-8" standalone="yes"?>
<Relationships xmlns="http://schemas.openxmlformats.org/package/2006/relationships"><Relationship Id="rId8" Type="http://schemas.openxmlformats.org/officeDocument/2006/relationships/image" Target="../media/image14.png" /><Relationship Id="rId3" Type="http://schemas.openxmlformats.org/officeDocument/2006/relationships/slideLayout" Target="../slideLayouts/slideLayout2.xml" /><Relationship Id="rId7" Type="http://schemas.openxmlformats.org/officeDocument/2006/relationships/hyperlink" Target="https://www.propublica.org/article/uber-surge-pricing-may-not-lead-to-a-surge-in-drivers/" TargetMode="External" /><Relationship Id="rId12" Type="http://schemas.openxmlformats.org/officeDocument/2006/relationships/image" Target="../media/image3.png" /><Relationship Id="rId2" Type="http://schemas.openxmlformats.org/officeDocument/2006/relationships/audio" Target="../media/media8.m4a" /><Relationship Id="rId1" Type="http://schemas.microsoft.com/office/2007/relationships/media" Target="../media/media8.m4a" /><Relationship Id="rId6" Type="http://schemas.openxmlformats.org/officeDocument/2006/relationships/image" Target="../media/image13.jpeg" /><Relationship Id="rId11" Type="http://schemas.openxmlformats.org/officeDocument/2006/relationships/hyperlink" Target="https://www.de-focus.nl/politiek_en_mensenrechten/aan-de-slag-bij-uber-of-deliveroo-als-werknemer-of-zelfstandige/featured-uber-deliveroo-2/" TargetMode="External" /><Relationship Id="rId5" Type="http://schemas.openxmlformats.org/officeDocument/2006/relationships/hyperlink" Target="https://en.wikipedia.org/wiki/UberEATS" TargetMode="External" /><Relationship Id="rId10" Type="http://schemas.openxmlformats.org/officeDocument/2006/relationships/image" Target="../media/image15.jpeg" /><Relationship Id="rId4" Type="http://schemas.openxmlformats.org/officeDocument/2006/relationships/image" Target="../media/image12.jpeg" /><Relationship Id="rId9" Type="http://schemas.openxmlformats.org/officeDocument/2006/relationships/hyperlink" Target="http://www.sintetia.com/van-a-desaparecer-los-taxis-la-logica-de-uber/" TargetMode="External" /></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audio" Target="../media/media9.m4a" /><Relationship Id="rId1" Type="http://schemas.microsoft.com/office/2007/relationships/media" Target="../media/media9.m4a" /><Relationship Id="rId6" Type="http://schemas.openxmlformats.org/officeDocument/2006/relationships/image" Target="../media/image3.png" /><Relationship Id="rId5" Type="http://schemas.openxmlformats.org/officeDocument/2006/relationships/hyperlink" Target="https://omgnews.today/uber-working-deal-sell-xchange-leasing-fair-source/" TargetMode="External" /><Relationship Id="rId4" Type="http://schemas.openxmlformats.org/officeDocument/2006/relationships/image" Target="../media/image16.jpg"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4" name="Freeform 9">
            <a:extLst>
              <a:ext uri="{FF2B5EF4-FFF2-40B4-BE49-F238E27FC236}">
                <a16:creationId xmlns:a16="http://schemas.microsoft.com/office/drawing/2014/main" id="{7AF0B711-0578-47A6-AB9A-AF422D2535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rgbClr val="21212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FC6D1-E52A-B547-B34C-F90CBFB600CF}"/>
              </a:ext>
            </a:extLst>
          </p:cNvPr>
          <p:cNvSpPr>
            <a:spLocks noGrp="1"/>
          </p:cNvSpPr>
          <p:nvPr>
            <p:ph type="ctrTitle"/>
          </p:nvPr>
        </p:nvSpPr>
        <p:spPr>
          <a:xfrm>
            <a:off x="810001" y="4817533"/>
            <a:ext cx="10572000" cy="779529"/>
          </a:xfrm>
        </p:spPr>
        <p:txBody>
          <a:bodyPr>
            <a:normAutofit/>
          </a:bodyPr>
          <a:lstStyle/>
          <a:p>
            <a:pPr>
              <a:lnSpc>
                <a:spcPct val="90000"/>
              </a:lnSpc>
            </a:pPr>
            <a:r>
              <a:rPr lang="en-GB" sz="3400" b="0">
                <a:solidFill>
                  <a:srgbClr val="FFFFFF"/>
                </a:solidFill>
              </a:rPr>
              <a:t>Changes Within Tourism Organisations Proposal </a:t>
            </a:r>
            <a:endParaRPr lang="en-US" sz="3400" b="0">
              <a:solidFill>
                <a:srgbClr val="FFFFFF"/>
              </a:solidFill>
            </a:endParaRPr>
          </a:p>
        </p:txBody>
      </p:sp>
      <p:sp>
        <p:nvSpPr>
          <p:cNvPr id="3" name="Subtitle 2">
            <a:extLst>
              <a:ext uri="{FF2B5EF4-FFF2-40B4-BE49-F238E27FC236}">
                <a16:creationId xmlns:a16="http://schemas.microsoft.com/office/drawing/2014/main" id="{B9EFCA4A-441F-1440-BFDF-ACE6FB08A84F}"/>
              </a:ext>
            </a:extLst>
          </p:cNvPr>
          <p:cNvSpPr>
            <a:spLocks noGrp="1"/>
          </p:cNvSpPr>
          <p:nvPr>
            <p:ph type="subTitle" idx="1"/>
          </p:nvPr>
        </p:nvSpPr>
        <p:spPr>
          <a:xfrm>
            <a:off x="810001" y="5594110"/>
            <a:ext cx="10572000" cy="434974"/>
          </a:xfrm>
        </p:spPr>
        <p:txBody>
          <a:bodyPr>
            <a:normAutofit/>
          </a:bodyPr>
          <a:lstStyle/>
          <a:p>
            <a:r>
              <a:rPr lang="en-GB">
                <a:solidFill>
                  <a:srgbClr val="FFFFFF"/>
                </a:solidFill>
              </a:rPr>
              <a:t>Mrs Sarah Hillam P137987 </a:t>
            </a:r>
            <a:endParaRPr lang="en-US">
              <a:solidFill>
                <a:srgbClr val="FFFFFF"/>
              </a:solidFill>
            </a:endParaRPr>
          </a:p>
        </p:txBody>
      </p:sp>
      <p:pic>
        <p:nvPicPr>
          <p:cNvPr id="5" name="Picture 4" descr="A sign on a building&#10;&#10;Description automatically generated with medium confidence">
            <a:extLst>
              <a:ext uri="{FF2B5EF4-FFF2-40B4-BE49-F238E27FC236}">
                <a16:creationId xmlns:a16="http://schemas.microsoft.com/office/drawing/2014/main" id="{AF159359-A7CE-4B78-A116-A4F5B35B255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290713" y="113123"/>
            <a:ext cx="7007719" cy="4272388"/>
          </a:xfrm>
          <a:prstGeom prst="roundRect">
            <a:avLst>
              <a:gd name="adj" fmla="val 3876"/>
            </a:avLst>
          </a:prstGeom>
          <a:ln>
            <a:solidFill>
              <a:schemeClr val="accent1"/>
            </a:solidFill>
          </a:ln>
          <a:effectLst/>
        </p:spPr>
      </p:pic>
      <p:pic>
        <p:nvPicPr>
          <p:cNvPr id="4" name="Recorded Sound">
            <a:hlinkClick r:id="" action="ppaction://media"/>
            <a:extLst>
              <a:ext uri="{FF2B5EF4-FFF2-40B4-BE49-F238E27FC236}">
                <a16:creationId xmlns:a16="http://schemas.microsoft.com/office/drawing/2014/main" id="{AE72F800-A435-40FF-8E5A-61F093D377B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3432" y="1556204"/>
            <a:ext cx="406400" cy="406400"/>
          </a:xfrm>
          <a:prstGeom prst="rect">
            <a:avLst/>
          </a:prstGeom>
        </p:spPr>
      </p:pic>
    </p:spTree>
    <p:extLst>
      <p:ext uri="{BB962C8B-B14F-4D97-AF65-F5344CB8AC3E}">
        <p14:creationId xmlns:p14="http://schemas.microsoft.com/office/powerpoint/2010/main" val="3173437861"/>
      </p:ext>
    </p:extLst>
  </p:cSld>
  <p:clrMapOvr>
    <a:masterClrMapping/>
  </p:clrMapOvr>
  <mc:AlternateContent xmlns:mc="http://schemas.openxmlformats.org/markup-compatibility/2006" xmlns:p14="http://schemas.microsoft.com/office/powerpoint/2010/main">
    <mc:Choice Requires="p14">
      <p:transition spd="med" p14:dur="700" advClick="0" advTm="7000">
        <p:fade/>
      </p:transition>
    </mc:Choice>
    <mc:Fallback xmlns="">
      <p:transition spd="med" advClick="0" advTm="7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2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Calendar&#10;&#10;Description automatically generated">
            <a:extLst>
              <a:ext uri="{FF2B5EF4-FFF2-40B4-BE49-F238E27FC236}">
                <a16:creationId xmlns:a16="http://schemas.microsoft.com/office/drawing/2014/main" id="{F6E4E0A5-D8EF-4320-9A32-AAC2EC1F4471}"/>
              </a:ext>
            </a:extLst>
          </p:cNvPr>
          <p:cNvPicPr>
            <a:picLocks noChangeAspect="1"/>
          </p:cNvPicPr>
          <p:nvPr/>
        </p:nvPicPr>
        <p:blipFill rotWithShape="1">
          <a:blip r:embed="rId5">
            <a:duotone>
              <a:prstClr val="black"/>
              <a:schemeClr val="tx2">
                <a:tint val="45000"/>
                <a:satMod val="400000"/>
              </a:schemeClr>
            </a:duotone>
            <a:extLst>
              <a:ext uri="{837473B0-CC2E-450A-ABE3-18F120FF3D39}">
                <a1611:picAttrSrcUrl xmlns:a1611="http://schemas.microsoft.com/office/drawing/2016/11/main" r:id="rId6"/>
              </a:ext>
            </a:extLst>
          </a:blip>
          <a:srcRect l="9091" t="23391"/>
          <a:stretch/>
        </p:blipFill>
        <p:spPr>
          <a:xfrm>
            <a:off x="20" y="10"/>
            <a:ext cx="12191980" cy="6857989"/>
          </a:xfrm>
          <a:prstGeom prst="rect">
            <a:avLst/>
          </a:prstGeom>
        </p:spPr>
      </p:pic>
      <p:sp>
        <p:nvSpPr>
          <p:cNvPr id="49" name="Freeform 6">
            <a:extLst>
              <a:ext uri="{FF2B5EF4-FFF2-40B4-BE49-F238E27FC236}">
                <a16:creationId xmlns:a16="http://schemas.microsoft.com/office/drawing/2014/main" id="{5C60A186-1633-47C2-86CB-E65B83AC4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29356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solidFill>
            <a:srgbClr val="C8A66F"/>
          </a:solidFill>
          <a:ln>
            <a:solidFill>
              <a:schemeClr val="accent1"/>
            </a:solidFill>
          </a:ln>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B9EFCA4A-441F-1440-BFDF-ACE6FB08A84F}"/>
              </a:ext>
            </a:extLst>
          </p:cNvPr>
          <p:cNvSpPr>
            <a:spLocks noGrp="1"/>
          </p:cNvSpPr>
          <p:nvPr>
            <p:ph type="subTitle" idx="1"/>
          </p:nvPr>
        </p:nvSpPr>
        <p:spPr>
          <a:xfrm>
            <a:off x="5723467" y="3210339"/>
            <a:ext cx="5706534" cy="2403061"/>
          </a:xfrm>
        </p:spPr>
        <p:txBody>
          <a:bodyPr>
            <a:normAutofit/>
          </a:bodyPr>
          <a:lstStyle/>
          <a:p>
            <a:pPr>
              <a:lnSpc>
                <a:spcPct val="90000"/>
              </a:lnSpc>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Uber’s founders Travis Kalanick and Garett Camp have reportedly said on CNBC News that the things they most need to change within the organisation are effective leadership, demonstrating clear, consistent and credible commitment to such values and beliefs, and rewriting Uber cultural values, and new company policies and procedures (CNBC</a:t>
            </a:r>
            <a:r>
              <a:rPr lang="en-GB" sz="600" dirty="0">
                <a:effectLst/>
                <a:latin typeface="Times New Roman" panose="02020603050405020304" pitchFamily="18" charset="0"/>
                <a:ea typeface="Times New Roman" panose="02020603050405020304" pitchFamily="18" charset="0"/>
                <a:cs typeface="Times New Roman" panose="02020603050405020304" pitchFamily="18" charset="0"/>
              </a:rPr>
              <a:t>, 2017). </a:t>
            </a:r>
            <a:endParaRPr lang="en-GB" sz="6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90000"/>
              </a:lnSpc>
            </a:pPr>
            <a:endParaRPr lang="en-US" sz="600" dirty="0"/>
          </a:p>
        </p:txBody>
      </p:sp>
      <p:pic>
        <p:nvPicPr>
          <p:cNvPr id="2" name="Recorded Sound">
            <a:hlinkClick r:id="" action="ppaction://media"/>
            <a:extLst>
              <a:ext uri="{FF2B5EF4-FFF2-40B4-BE49-F238E27FC236}">
                <a16:creationId xmlns:a16="http://schemas.microsoft.com/office/drawing/2014/main" id="{204C8AA7-0F66-4018-A7AE-318BB138F01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39133" y="1282700"/>
            <a:ext cx="406400" cy="406400"/>
          </a:xfrm>
          <a:prstGeom prst="rect">
            <a:avLst/>
          </a:prstGeom>
        </p:spPr>
      </p:pic>
    </p:spTree>
    <p:extLst>
      <p:ext uri="{BB962C8B-B14F-4D97-AF65-F5344CB8AC3E}">
        <p14:creationId xmlns:p14="http://schemas.microsoft.com/office/powerpoint/2010/main" val="1300559900"/>
      </p:ext>
    </p:extLst>
  </p:cSld>
  <p:clrMapOvr>
    <a:masterClrMapping/>
  </p:clrMapOvr>
  <mc:AlternateContent xmlns:mc="http://schemas.openxmlformats.org/markup-compatibility/2006" xmlns:p14="http://schemas.microsoft.com/office/powerpoint/2010/main">
    <mc:Choice Requires="p14">
      <p:transition spd="med" p14:dur="700" advClick="0" advTm="26200">
        <p:fade/>
      </p:transition>
    </mc:Choice>
    <mc:Fallback xmlns="">
      <p:transition spd="med" advClick="0" advTm="262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2627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2"/>
                </p:tgtEl>
              </p:cMediaNode>
            </p:audio>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2" name="Freeform 9">
            <a:extLst>
              <a:ext uri="{FF2B5EF4-FFF2-40B4-BE49-F238E27FC236}">
                <a16:creationId xmlns:a16="http://schemas.microsoft.com/office/drawing/2014/main" id="{7AF0B711-0578-47A6-AB9A-AF422D2535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rgbClr val="21212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68482A-CC07-421D-AEBA-506504C8CFC3}"/>
              </a:ext>
            </a:extLst>
          </p:cNvPr>
          <p:cNvSpPr>
            <a:spLocks noGrp="1"/>
          </p:cNvSpPr>
          <p:nvPr>
            <p:ph type="ctrTitle"/>
          </p:nvPr>
        </p:nvSpPr>
        <p:spPr>
          <a:xfrm>
            <a:off x="810001" y="4817533"/>
            <a:ext cx="10572000" cy="779529"/>
          </a:xfrm>
        </p:spPr>
        <p:txBody>
          <a:bodyPr>
            <a:normAutofit/>
          </a:bodyPr>
          <a:lstStyle/>
          <a:p>
            <a:r>
              <a:rPr lang="en-GB" sz="4000">
                <a:solidFill>
                  <a:srgbClr val="FFFFFF"/>
                </a:solidFill>
              </a:rPr>
              <a:t>Background Information</a:t>
            </a:r>
          </a:p>
        </p:txBody>
      </p:sp>
      <p:pic>
        <p:nvPicPr>
          <p:cNvPr id="5" name="Picture 4" descr="A picture containing tree, car, outdoor, road&#10;&#10;Description automatically generated">
            <a:extLst>
              <a:ext uri="{FF2B5EF4-FFF2-40B4-BE49-F238E27FC236}">
                <a16:creationId xmlns:a16="http://schemas.microsoft.com/office/drawing/2014/main" id="{FBE6EE2E-8C93-4066-951C-52691282EBB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667787" y="216815"/>
            <a:ext cx="6567702" cy="4176075"/>
          </a:xfrm>
          <a:prstGeom prst="roundRect">
            <a:avLst>
              <a:gd name="adj" fmla="val 3876"/>
            </a:avLst>
          </a:prstGeom>
          <a:ln>
            <a:solidFill>
              <a:schemeClr val="accent1"/>
            </a:solidFill>
          </a:ln>
          <a:effectLst/>
        </p:spPr>
      </p:pic>
      <p:pic>
        <p:nvPicPr>
          <p:cNvPr id="3" name="Recorded Sound">
            <a:hlinkClick r:id="" action="ppaction://media"/>
            <a:extLst>
              <a:ext uri="{FF2B5EF4-FFF2-40B4-BE49-F238E27FC236}">
                <a16:creationId xmlns:a16="http://schemas.microsoft.com/office/drawing/2014/main" id="{B80C8299-FD8F-4E99-B732-E05773FF38D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04447" y="1307193"/>
            <a:ext cx="406400" cy="406400"/>
          </a:xfrm>
          <a:prstGeom prst="rect">
            <a:avLst/>
          </a:prstGeom>
        </p:spPr>
      </p:pic>
    </p:spTree>
    <p:extLst>
      <p:ext uri="{BB962C8B-B14F-4D97-AF65-F5344CB8AC3E}">
        <p14:creationId xmlns:p14="http://schemas.microsoft.com/office/powerpoint/2010/main" val="1951935181"/>
      </p:ext>
    </p:extLst>
  </p:cSld>
  <p:clrMapOvr>
    <a:masterClrMapping/>
  </p:clrMapOvr>
  <mc:AlternateContent xmlns:mc="http://schemas.openxmlformats.org/markup-compatibility/2006" xmlns:p14="http://schemas.microsoft.com/office/powerpoint/2010/main">
    <mc:Choice Requires="p14">
      <p:transition spd="med" p14:dur="700" advClick="0" advTm="74000">
        <p:fade/>
      </p:transition>
    </mc:Choice>
    <mc:Fallback xmlns="">
      <p:transition spd="med" advClick="0" advTm="74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731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1" name="Freeform 6">
            <a:extLst>
              <a:ext uri="{FF2B5EF4-FFF2-40B4-BE49-F238E27FC236}">
                <a16:creationId xmlns:a16="http://schemas.microsoft.com/office/drawing/2014/main" id="{11114F18-D12D-43C6-895F-5BA92C290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63" name="Rounded Rectangle 16">
            <a:extLst>
              <a:ext uri="{FF2B5EF4-FFF2-40B4-BE49-F238E27FC236}">
                <a16:creationId xmlns:a16="http://schemas.microsoft.com/office/drawing/2014/main" id="{AF9B2B08-75D2-47EB-A5C0-986478393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458" y="643464"/>
            <a:ext cx="5365605" cy="3599352"/>
          </a:xfrm>
          <a:prstGeom prst="roundRect">
            <a:avLst>
              <a:gd name="adj" fmla="val 4219"/>
            </a:avLst>
          </a:prstGeom>
          <a:solidFill>
            <a:schemeClr val="tx1"/>
          </a:solidFill>
          <a:ln>
            <a:solidFill>
              <a:schemeClr val="accent1">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ounded Rectangle 18">
            <a:extLst>
              <a:ext uri="{FF2B5EF4-FFF2-40B4-BE49-F238E27FC236}">
                <a16:creationId xmlns:a16="http://schemas.microsoft.com/office/drawing/2014/main" id="{7E25C7D9-6246-4DD6-8994-4BC3A9EE4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0932" y="643464"/>
            <a:ext cx="5365605" cy="3599352"/>
          </a:xfrm>
          <a:prstGeom prst="roundRect">
            <a:avLst>
              <a:gd name="adj" fmla="val 4219"/>
            </a:avLst>
          </a:prstGeom>
          <a:solidFill>
            <a:schemeClr val="tx1"/>
          </a:solidFill>
          <a:ln>
            <a:solidFill>
              <a:schemeClr val="accent1">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D16A414C-5E5E-4426-8403-003A08DA39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bwMode="white">
          <a:xfrm>
            <a:off x="0" y="4525094"/>
            <a:ext cx="12203151" cy="2344057"/>
            <a:chOff x="0" y="4525094"/>
            <a:chExt cx="12203151" cy="2344057"/>
          </a:xfrm>
        </p:grpSpPr>
        <p:sp>
          <p:nvSpPr>
            <p:cNvPr id="68" name="Freeform 9">
              <a:extLst>
                <a:ext uri="{FF2B5EF4-FFF2-40B4-BE49-F238E27FC236}">
                  <a16:creationId xmlns:a16="http://schemas.microsoft.com/office/drawing/2014/main" id="{94DB3BEE-6C96-46FB-8C15-8B113A650B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chemeClr val="bg1">
                <a:lumMod val="85000"/>
                <a:lumOff val="1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Isosceles Triangle 68">
              <a:extLst>
                <a:ext uri="{FF2B5EF4-FFF2-40B4-BE49-F238E27FC236}">
                  <a16:creationId xmlns:a16="http://schemas.microsoft.com/office/drawing/2014/main" id="{F40BAA06-E9BA-470B-A5C0-46A23420F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flipH="1">
              <a:off x="3820" y="4536245"/>
              <a:ext cx="5660999"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Isosceles Triangle 69">
              <a:extLst>
                <a:ext uri="{FF2B5EF4-FFF2-40B4-BE49-F238E27FC236}">
                  <a16:creationId xmlns:a16="http://schemas.microsoft.com/office/drawing/2014/main" id="{062096F8-9F75-4506-A42C-8867603F67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4813714" y="4536245"/>
              <a:ext cx="7389437"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5A1BEE5-CE53-0942-88FE-1A6D4B88673A}"/>
              </a:ext>
            </a:extLst>
          </p:cNvPr>
          <p:cNvSpPr>
            <a:spLocks noGrp="1"/>
          </p:cNvSpPr>
          <p:nvPr>
            <p:ph type="title"/>
          </p:nvPr>
        </p:nvSpPr>
        <p:spPr>
          <a:xfrm>
            <a:off x="810001" y="4817533"/>
            <a:ext cx="10572000" cy="779529"/>
          </a:xfrm>
        </p:spPr>
        <p:txBody>
          <a:bodyPr vert="horz" lIns="91440" tIns="45720" rIns="91440" bIns="45720" rtlCol="0" anchor="b">
            <a:normAutofit/>
          </a:bodyPr>
          <a:lstStyle/>
          <a:p>
            <a:r>
              <a:rPr lang="en-US"/>
              <a:t>Changes within organisations </a:t>
            </a:r>
          </a:p>
        </p:txBody>
      </p:sp>
      <p:pic>
        <p:nvPicPr>
          <p:cNvPr id="4" name="Picture 3" descr="A picture containing text, sign&#10;&#10;Description automatically generated">
            <a:extLst>
              <a:ext uri="{FF2B5EF4-FFF2-40B4-BE49-F238E27FC236}">
                <a16:creationId xmlns:a16="http://schemas.microsoft.com/office/drawing/2014/main" id="{7B67F809-3A49-4C25-83AF-C765846300DD}"/>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73605" y="809368"/>
            <a:ext cx="4883250" cy="3259570"/>
          </a:xfrm>
          <a:prstGeom prst="rect">
            <a:avLst/>
          </a:prstGeom>
        </p:spPr>
      </p:pic>
      <p:pic>
        <p:nvPicPr>
          <p:cNvPr id="11" name="Content Placeholder 10" descr="A picture containing text&#10;&#10;Description automatically generated">
            <a:extLst>
              <a:ext uri="{FF2B5EF4-FFF2-40B4-BE49-F238E27FC236}">
                <a16:creationId xmlns:a16="http://schemas.microsoft.com/office/drawing/2014/main" id="{E5092AF7-5DBC-4F53-A5A7-E952E11C3269}"/>
              </a:ext>
            </a:extLst>
          </p:cNvPr>
          <p:cNvPicPr>
            <a:picLocks noGrp="1" noChangeAspect="1"/>
          </p:cNvPicPr>
          <p:nvPr>
            <p:ph idx="1"/>
          </p:nvPr>
        </p:nvPicPr>
        <p:blipFill>
          <a:blip r:embed="rId7">
            <a:extLst>
              <a:ext uri="{837473B0-CC2E-450A-ABE3-18F120FF3D39}">
                <a1611:picAttrSrcUrl xmlns:a1611="http://schemas.microsoft.com/office/drawing/2016/11/main" r:id="rId8"/>
              </a:ext>
            </a:extLst>
          </a:blip>
          <a:stretch>
            <a:fillRect/>
          </a:stretch>
        </p:blipFill>
        <p:spPr>
          <a:xfrm>
            <a:off x="6341627" y="1024455"/>
            <a:ext cx="5044213" cy="2837369"/>
          </a:xfrm>
          <a:prstGeom prst="rect">
            <a:avLst/>
          </a:prstGeom>
        </p:spPr>
      </p:pic>
      <p:pic>
        <p:nvPicPr>
          <p:cNvPr id="3" name="Recorded Sound">
            <a:hlinkClick r:id="" action="ppaction://media"/>
            <a:extLst>
              <a:ext uri="{FF2B5EF4-FFF2-40B4-BE49-F238E27FC236}">
                <a16:creationId xmlns:a16="http://schemas.microsoft.com/office/drawing/2014/main" id="{35D0EC46-6037-439A-BD4F-1681FE601AD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239063" y="1012209"/>
            <a:ext cx="406400" cy="406400"/>
          </a:xfrm>
          <a:prstGeom prst="rect">
            <a:avLst/>
          </a:prstGeom>
        </p:spPr>
      </p:pic>
    </p:spTree>
    <p:extLst>
      <p:ext uri="{BB962C8B-B14F-4D97-AF65-F5344CB8AC3E}">
        <p14:creationId xmlns:p14="http://schemas.microsoft.com/office/powerpoint/2010/main" val="2544586413"/>
      </p:ext>
    </p:extLst>
  </p:cSld>
  <p:clrMapOvr>
    <a:masterClrMapping/>
  </p:clrMapOvr>
  <mc:AlternateContent xmlns:mc="http://schemas.openxmlformats.org/markup-compatibility/2006" xmlns:p14="http://schemas.microsoft.com/office/powerpoint/2010/main">
    <mc:Choice Requires="p14">
      <p:transition spd="med" p14:dur="700" advClick="0" advTm="27000">
        <p:fade/>
      </p:transition>
    </mc:Choice>
    <mc:Fallback xmlns="">
      <p:transition spd="med" advClick="0" advTm="27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5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5"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37" name="Freeform 9">
            <a:extLst>
              <a:ext uri="{FF2B5EF4-FFF2-40B4-BE49-F238E27FC236}">
                <a16:creationId xmlns:a16="http://schemas.microsoft.com/office/drawing/2014/main" id="{7AF0B711-0578-47A6-AB9A-AF422D2535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rgbClr val="21212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763CAF-FAB6-41CA-9ECA-15871292302B}"/>
              </a:ext>
            </a:extLst>
          </p:cNvPr>
          <p:cNvSpPr>
            <a:spLocks noGrp="1"/>
          </p:cNvSpPr>
          <p:nvPr>
            <p:ph type="title"/>
          </p:nvPr>
        </p:nvSpPr>
        <p:spPr>
          <a:xfrm>
            <a:off x="810001" y="4817533"/>
            <a:ext cx="10572000" cy="779529"/>
          </a:xfrm>
        </p:spPr>
        <p:txBody>
          <a:bodyPr vert="horz" lIns="91440" tIns="45720" rIns="91440" bIns="45720" rtlCol="0" anchor="b">
            <a:normAutofit/>
          </a:bodyPr>
          <a:lstStyle/>
          <a:p>
            <a:r>
              <a:rPr lang="en-US">
                <a:solidFill>
                  <a:srgbClr val="FFFFFF"/>
                </a:solidFill>
              </a:rPr>
              <a:t>Planned and Emergent Change</a:t>
            </a:r>
          </a:p>
        </p:txBody>
      </p:sp>
      <p:pic>
        <p:nvPicPr>
          <p:cNvPr id="1026" name="Picture 2" descr="See the source image">
            <a:extLst>
              <a:ext uri="{FF2B5EF4-FFF2-40B4-BE49-F238E27FC236}">
                <a16:creationId xmlns:a16="http://schemas.microsoft.com/office/drawing/2014/main" id="{D73940A1-FB83-4D26-BDA6-7B6FEF4B91A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2334637" y="391164"/>
            <a:ext cx="7480571" cy="3602736"/>
          </a:xfrm>
          <a:prstGeom prst="roundRect">
            <a:avLst>
              <a:gd name="adj" fmla="val 3876"/>
            </a:avLst>
          </a:prstGeom>
          <a:noFill/>
          <a:ln>
            <a:solidFill>
              <a:schemeClr val="accent1"/>
            </a:solidFill>
          </a:ln>
          <a:effectLst/>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BD270C6F-3F6F-4753-B9B6-D84FDDC80B2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14665" y="1454150"/>
            <a:ext cx="406400" cy="406400"/>
          </a:xfrm>
          <a:prstGeom prst="rect">
            <a:avLst/>
          </a:prstGeom>
        </p:spPr>
      </p:pic>
    </p:spTree>
    <p:extLst>
      <p:ext uri="{BB962C8B-B14F-4D97-AF65-F5344CB8AC3E}">
        <p14:creationId xmlns:p14="http://schemas.microsoft.com/office/powerpoint/2010/main" val="3016776340"/>
      </p:ext>
    </p:extLst>
  </p:cSld>
  <p:clrMapOvr>
    <a:masterClrMapping/>
  </p:clrMapOvr>
  <mc:AlternateContent xmlns:mc="http://schemas.openxmlformats.org/markup-compatibility/2006" xmlns:p14="http://schemas.microsoft.com/office/powerpoint/2010/main">
    <mc:Choice Requires="p14">
      <p:transition spd="med" p14:dur="700" advClick="0" advTm="17030">
        <p:fade/>
      </p:transition>
    </mc:Choice>
    <mc:Fallback xmlns="">
      <p:transition spd="med" advClick="0" advTm="1703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0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4" name="Freeform 6">
            <a:extLst>
              <a:ext uri="{FF2B5EF4-FFF2-40B4-BE49-F238E27FC236}">
                <a16:creationId xmlns:a16="http://schemas.microsoft.com/office/drawing/2014/main" id="{11114F18-D12D-43C6-895F-5BA92C290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16" name="Rounded Rectangle 16">
            <a:extLst>
              <a:ext uri="{FF2B5EF4-FFF2-40B4-BE49-F238E27FC236}">
                <a16:creationId xmlns:a16="http://schemas.microsoft.com/office/drawing/2014/main" id="{AF9B2B08-75D2-47EB-A5C0-986478393C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458" y="643464"/>
            <a:ext cx="5365605" cy="3599352"/>
          </a:xfrm>
          <a:prstGeom prst="roundRect">
            <a:avLst>
              <a:gd name="adj" fmla="val 4219"/>
            </a:avLst>
          </a:prstGeom>
          <a:solidFill>
            <a:schemeClr val="tx1"/>
          </a:solidFill>
          <a:ln>
            <a:solidFill>
              <a:schemeClr val="accent1">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ounded Rectangle 18">
            <a:extLst>
              <a:ext uri="{FF2B5EF4-FFF2-40B4-BE49-F238E27FC236}">
                <a16:creationId xmlns:a16="http://schemas.microsoft.com/office/drawing/2014/main" id="{7E25C7D9-6246-4DD6-8994-4BC3A9EE4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0932" y="643464"/>
            <a:ext cx="5365605" cy="3599352"/>
          </a:xfrm>
          <a:prstGeom prst="roundRect">
            <a:avLst>
              <a:gd name="adj" fmla="val 4219"/>
            </a:avLst>
          </a:prstGeom>
          <a:solidFill>
            <a:schemeClr val="tx1"/>
          </a:solidFill>
          <a:ln>
            <a:solidFill>
              <a:schemeClr val="accent1">
                <a:lumMod val="7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0" name="Group 119">
            <a:extLst>
              <a:ext uri="{FF2B5EF4-FFF2-40B4-BE49-F238E27FC236}">
                <a16:creationId xmlns:a16="http://schemas.microsoft.com/office/drawing/2014/main" id="{D16A414C-5E5E-4426-8403-003A08DA39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bwMode="white">
          <a:xfrm>
            <a:off x="0" y="4525094"/>
            <a:ext cx="12203151" cy="2344057"/>
            <a:chOff x="0" y="4525094"/>
            <a:chExt cx="12203151" cy="2344057"/>
          </a:xfrm>
        </p:grpSpPr>
        <p:sp>
          <p:nvSpPr>
            <p:cNvPr id="121" name="Freeform 9">
              <a:extLst>
                <a:ext uri="{FF2B5EF4-FFF2-40B4-BE49-F238E27FC236}">
                  <a16:creationId xmlns:a16="http://schemas.microsoft.com/office/drawing/2014/main" id="{94DB3BEE-6C96-46FB-8C15-8B113A650B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chemeClr val="bg1">
                <a:lumMod val="85000"/>
                <a:lumOff val="1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Isosceles Triangle 121">
              <a:extLst>
                <a:ext uri="{FF2B5EF4-FFF2-40B4-BE49-F238E27FC236}">
                  <a16:creationId xmlns:a16="http://schemas.microsoft.com/office/drawing/2014/main" id="{F40BAA06-E9BA-470B-A5C0-46A23420F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flipH="1">
              <a:off x="3820" y="4536245"/>
              <a:ext cx="5660999"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Isosceles Triangle 122">
              <a:extLst>
                <a:ext uri="{FF2B5EF4-FFF2-40B4-BE49-F238E27FC236}">
                  <a16:creationId xmlns:a16="http://schemas.microsoft.com/office/drawing/2014/main" id="{062096F8-9F75-4506-A42C-8867603F67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4813714" y="4536245"/>
              <a:ext cx="7389437"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1763CAF-FAB6-41CA-9ECA-15871292302B}"/>
              </a:ext>
            </a:extLst>
          </p:cNvPr>
          <p:cNvSpPr>
            <a:spLocks noGrp="1"/>
          </p:cNvSpPr>
          <p:nvPr>
            <p:ph type="title"/>
          </p:nvPr>
        </p:nvSpPr>
        <p:spPr>
          <a:xfrm>
            <a:off x="810001" y="4817533"/>
            <a:ext cx="10572000" cy="779529"/>
          </a:xfrm>
        </p:spPr>
        <p:txBody>
          <a:bodyPr vert="horz" lIns="91440" tIns="45720" rIns="91440" bIns="45720" rtlCol="0" anchor="b">
            <a:normAutofit/>
          </a:bodyPr>
          <a:lstStyle/>
          <a:p>
            <a:r>
              <a:rPr lang="en-US"/>
              <a:t>Resistance to change </a:t>
            </a:r>
          </a:p>
        </p:txBody>
      </p:sp>
      <p:pic>
        <p:nvPicPr>
          <p:cNvPr id="4" name="Picture 3" descr="Diagram&#10;&#10;Description automatically generated">
            <a:extLst>
              <a:ext uri="{FF2B5EF4-FFF2-40B4-BE49-F238E27FC236}">
                <a16:creationId xmlns:a16="http://schemas.microsoft.com/office/drawing/2014/main" id="{A3B670EC-2F60-4437-8B18-B88C258D2E4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03479" y="809368"/>
            <a:ext cx="4623503" cy="3259570"/>
          </a:xfrm>
          <a:prstGeom prst="rect">
            <a:avLst/>
          </a:prstGeom>
        </p:spPr>
      </p:pic>
      <p:pic>
        <p:nvPicPr>
          <p:cNvPr id="5" name="Content Placeholder 4" descr="Text&#10;&#10;Description automatically generated">
            <a:extLst>
              <a:ext uri="{FF2B5EF4-FFF2-40B4-BE49-F238E27FC236}">
                <a16:creationId xmlns:a16="http://schemas.microsoft.com/office/drawing/2014/main" id="{96E4C3E6-32E2-4B11-AFA7-0ABEF9487AE3}"/>
              </a:ext>
            </a:extLst>
          </p:cNvPr>
          <p:cNvPicPr>
            <a:picLocks noGrp="1" noChangeAspect="1"/>
          </p:cNvPicPr>
          <p:nvPr>
            <p:ph idx="1"/>
          </p:nvPr>
        </p:nvPicPr>
        <p:blipFill>
          <a:blip r:embed="rId6">
            <a:extLst>
              <a:ext uri="{837473B0-CC2E-450A-ABE3-18F120FF3D39}">
                <a1611:picAttrSrcUrl xmlns:a1611="http://schemas.microsoft.com/office/drawing/2016/11/main" r:id="rId7"/>
              </a:ext>
            </a:extLst>
          </a:blip>
          <a:stretch>
            <a:fillRect/>
          </a:stretch>
        </p:blipFill>
        <p:spPr>
          <a:xfrm>
            <a:off x="6341627" y="1658923"/>
            <a:ext cx="5044213" cy="1568434"/>
          </a:xfrm>
          <a:prstGeom prst="rect">
            <a:avLst/>
          </a:prstGeom>
        </p:spPr>
      </p:pic>
      <p:pic>
        <p:nvPicPr>
          <p:cNvPr id="3" name="Recorded Sound">
            <a:hlinkClick r:id="" action="ppaction://media"/>
            <a:extLst>
              <a:ext uri="{FF2B5EF4-FFF2-40B4-BE49-F238E27FC236}">
                <a16:creationId xmlns:a16="http://schemas.microsoft.com/office/drawing/2014/main" id="{F3177E42-D9F3-415F-8869-319AE508642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529" y="1143908"/>
            <a:ext cx="406400" cy="406400"/>
          </a:xfrm>
          <a:prstGeom prst="rect">
            <a:avLst/>
          </a:prstGeom>
        </p:spPr>
      </p:pic>
    </p:spTree>
    <p:extLst>
      <p:ext uri="{BB962C8B-B14F-4D97-AF65-F5344CB8AC3E}">
        <p14:creationId xmlns:p14="http://schemas.microsoft.com/office/powerpoint/2010/main" val="3758786975"/>
      </p:ext>
    </p:extLst>
  </p:cSld>
  <p:clrMapOvr>
    <a:masterClrMapping/>
  </p:clrMapOvr>
  <mc:AlternateContent xmlns:mc="http://schemas.openxmlformats.org/markup-compatibility/2006" xmlns:p14="http://schemas.microsoft.com/office/powerpoint/2010/main">
    <mc:Choice Requires="p14">
      <p:transition spd="med" p14:dur="700" advClick="0" advTm="68000">
        <p:fade/>
      </p:transition>
    </mc:Choice>
    <mc:Fallback xmlns="">
      <p:transition spd="med" advClick="0" advTm="68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30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31" name="Freeform 9">
            <a:extLst>
              <a:ext uri="{FF2B5EF4-FFF2-40B4-BE49-F238E27FC236}">
                <a16:creationId xmlns:a16="http://schemas.microsoft.com/office/drawing/2014/main" id="{7AF0B711-0578-47A6-AB9A-AF422D2535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rgbClr val="21212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7D67F-0EA2-704C-85C9-DBC4EC9B4516}"/>
              </a:ext>
            </a:extLst>
          </p:cNvPr>
          <p:cNvSpPr>
            <a:spLocks noGrp="1"/>
          </p:cNvSpPr>
          <p:nvPr>
            <p:ph type="title"/>
          </p:nvPr>
        </p:nvSpPr>
        <p:spPr>
          <a:xfrm>
            <a:off x="810001" y="4817533"/>
            <a:ext cx="10572000" cy="779529"/>
          </a:xfrm>
        </p:spPr>
        <p:txBody>
          <a:bodyPr vert="horz" lIns="91440" tIns="45720" rIns="91440" bIns="45720" rtlCol="0" anchor="b">
            <a:normAutofit/>
          </a:bodyPr>
          <a:lstStyle/>
          <a:p>
            <a:r>
              <a:rPr lang="en-US" sz="3700">
                <a:solidFill>
                  <a:srgbClr val="FFFFFF"/>
                </a:solidFill>
              </a:rPr>
              <a:t>Lewin’s 3 Stage, Change Management Model</a:t>
            </a:r>
          </a:p>
        </p:txBody>
      </p:sp>
      <p:pic>
        <p:nvPicPr>
          <p:cNvPr id="4" name="Picture 4">
            <a:extLst>
              <a:ext uri="{FF2B5EF4-FFF2-40B4-BE49-F238E27FC236}">
                <a16:creationId xmlns:a16="http://schemas.microsoft.com/office/drawing/2014/main" id="{89D9B93C-A97A-F742-9BEF-8897A7AA66AC}"/>
              </a:ext>
            </a:extLst>
          </p:cNvPr>
          <p:cNvPicPr>
            <a:picLocks noGrp="1" noChangeAspect="1"/>
          </p:cNvPicPr>
          <p:nvPr>
            <p:ph idx="1"/>
          </p:nvPr>
        </p:nvPicPr>
        <p:blipFill>
          <a:blip r:embed="rId5"/>
          <a:stretch>
            <a:fillRect/>
          </a:stretch>
        </p:blipFill>
        <p:spPr>
          <a:xfrm>
            <a:off x="3229583" y="319066"/>
            <a:ext cx="6070060" cy="4029197"/>
          </a:xfrm>
          <a:prstGeom prst="roundRect">
            <a:avLst>
              <a:gd name="adj" fmla="val 3876"/>
            </a:avLst>
          </a:prstGeom>
          <a:ln>
            <a:solidFill>
              <a:schemeClr val="accent1"/>
            </a:solidFill>
          </a:ln>
          <a:effectLst/>
        </p:spPr>
      </p:pic>
      <p:pic>
        <p:nvPicPr>
          <p:cNvPr id="3" name="Recorded Sound">
            <a:hlinkClick r:id="" action="ppaction://media"/>
            <a:extLst>
              <a:ext uri="{FF2B5EF4-FFF2-40B4-BE49-F238E27FC236}">
                <a16:creationId xmlns:a16="http://schemas.microsoft.com/office/drawing/2014/main" id="{E6508A02-0A66-4C11-869C-D48C619EE1E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28965" y="1651360"/>
            <a:ext cx="406400" cy="406400"/>
          </a:xfrm>
          <a:prstGeom prst="rect">
            <a:avLst/>
          </a:prstGeom>
        </p:spPr>
      </p:pic>
    </p:spTree>
    <p:extLst>
      <p:ext uri="{BB962C8B-B14F-4D97-AF65-F5344CB8AC3E}">
        <p14:creationId xmlns:p14="http://schemas.microsoft.com/office/powerpoint/2010/main" val="2434943128"/>
      </p:ext>
    </p:extLst>
  </p:cSld>
  <p:clrMapOvr>
    <a:masterClrMapping/>
  </p:clrMapOvr>
  <mc:AlternateContent xmlns:mc="http://schemas.openxmlformats.org/markup-compatibility/2006" xmlns:p14="http://schemas.microsoft.com/office/powerpoint/2010/main">
    <mc:Choice Requires="p14">
      <p:transition spd="med" p14:dur="700" advClick="0" advTm="160000">
        <p:fade/>
      </p:transition>
    </mc:Choice>
    <mc:Fallback xmlns="">
      <p:transition spd="med" advClick="0" advTm="160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80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6" name="Freeform 6">
            <a:extLst>
              <a:ext uri="{FF2B5EF4-FFF2-40B4-BE49-F238E27FC236}">
                <a16:creationId xmlns:a16="http://schemas.microsoft.com/office/drawing/2014/main" id="{11114F18-D12D-43C6-895F-5BA92C290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AFF48D5-3B15-374B-9F54-97BC5C7E4C2D}"/>
              </a:ext>
            </a:extLst>
          </p:cNvPr>
          <p:cNvSpPr>
            <a:spLocks noGrp="1"/>
          </p:cNvSpPr>
          <p:nvPr>
            <p:ph type="title"/>
          </p:nvPr>
        </p:nvSpPr>
        <p:spPr>
          <a:xfrm>
            <a:off x="810002" y="639097"/>
            <a:ext cx="4961534" cy="3781101"/>
          </a:xfrm>
        </p:spPr>
        <p:txBody>
          <a:bodyPr vert="horz" lIns="91440" tIns="45720" rIns="91440" bIns="45720" rtlCol="0" anchor="b">
            <a:normAutofit/>
          </a:bodyPr>
          <a:lstStyle/>
          <a:p>
            <a:r>
              <a:rPr lang="en-US" sz="5400"/>
              <a:t>Uber change management </a:t>
            </a:r>
          </a:p>
        </p:txBody>
      </p:sp>
      <p:sp>
        <p:nvSpPr>
          <p:cNvPr id="58" name="Rectangle 57">
            <a:extLst>
              <a:ext uri="{FF2B5EF4-FFF2-40B4-BE49-F238E27FC236}">
                <a16:creationId xmlns:a16="http://schemas.microsoft.com/office/drawing/2014/main" id="{A05A293D-F269-4473-8603-8FA6CEF2B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00916" y="0"/>
            <a:ext cx="609108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ounded Rectangle 14">
            <a:extLst>
              <a:ext uri="{FF2B5EF4-FFF2-40B4-BE49-F238E27FC236}">
                <a16:creationId xmlns:a16="http://schemas.microsoft.com/office/drawing/2014/main" id="{43794753-1376-431D-9F85-6AECA9C15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6326" y="958640"/>
            <a:ext cx="4792210" cy="4945244"/>
          </a:xfrm>
          <a:prstGeom prst="roundRect">
            <a:avLst>
              <a:gd name="adj" fmla="val 3513"/>
            </a:avLst>
          </a:prstGeom>
          <a:solidFill>
            <a:schemeClr val="tx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picture containing logo&#10;&#10;Description automatically generated">
            <a:extLst>
              <a:ext uri="{FF2B5EF4-FFF2-40B4-BE49-F238E27FC236}">
                <a16:creationId xmlns:a16="http://schemas.microsoft.com/office/drawing/2014/main" id="{D4DF786E-DB62-4AAD-9321-6F4254EAF25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072601" y="1300486"/>
            <a:ext cx="1999397" cy="1999397"/>
          </a:xfrm>
          <a:prstGeom prst="rect">
            <a:avLst/>
          </a:prstGeom>
        </p:spPr>
      </p:pic>
      <p:pic>
        <p:nvPicPr>
          <p:cNvPr id="9" name="Picture 8" descr="A person holding a phone&#10;&#10;Description automatically generated with low confidence">
            <a:extLst>
              <a:ext uri="{FF2B5EF4-FFF2-40B4-BE49-F238E27FC236}">
                <a16:creationId xmlns:a16="http://schemas.microsoft.com/office/drawing/2014/main" id="{B45FD53D-174F-4C29-95F9-18587F0FA55A}"/>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232863" y="1774519"/>
            <a:ext cx="2002536" cy="1051331"/>
          </a:xfrm>
          <a:prstGeom prst="rect">
            <a:avLst/>
          </a:prstGeom>
        </p:spPr>
      </p:pic>
      <p:pic>
        <p:nvPicPr>
          <p:cNvPr id="17" name="Picture 16" descr="Text&#10;&#10;Description automatically generated">
            <a:extLst>
              <a:ext uri="{FF2B5EF4-FFF2-40B4-BE49-F238E27FC236}">
                <a16:creationId xmlns:a16="http://schemas.microsoft.com/office/drawing/2014/main" id="{3129C4EE-CFE8-4038-B762-8B776A18C1E4}"/>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7072601" y="3823362"/>
            <a:ext cx="1999397" cy="1439565"/>
          </a:xfrm>
          <a:prstGeom prst="rect">
            <a:avLst/>
          </a:prstGeom>
        </p:spPr>
      </p:pic>
      <p:pic>
        <p:nvPicPr>
          <p:cNvPr id="24" name="Picture 23" descr="A picture containing text, person&#10;&#10;Description automatically generated">
            <a:extLst>
              <a:ext uri="{FF2B5EF4-FFF2-40B4-BE49-F238E27FC236}">
                <a16:creationId xmlns:a16="http://schemas.microsoft.com/office/drawing/2014/main" id="{A8D911D8-97FD-426D-9C1A-28F0EC2D389D}"/>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9232863" y="4105091"/>
            <a:ext cx="2002536" cy="876109"/>
          </a:xfrm>
          <a:prstGeom prst="rect">
            <a:avLst/>
          </a:prstGeom>
        </p:spPr>
      </p:pic>
      <p:pic>
        <p:nvPicPr>
          <p:cNvPr id="3" name="Recorded Sound">
            <a:hlinkClick r:id="" action="ppaction://media"/>
            <a:extLst>
              <a:ext uri="{FF2B5EF4-FFF2-40B4-BE49-F238E27FC236}">
                <a16:creationId xmlns:a16="http://schemas.microsoft.com/office/drawing/2014/main" id="{66913458-E1C9-4109-B56C-55006F8BBCFC}"/>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079953" y="1511300"/>
            <a:ext cx="406400" cy="406400"/>
          </a:xfrm>
          <a:prstGeom prst="rect">
            <a:avLst/>
          </a:prstGeom>
        </p:spPr>
      </p:pic>
    </p:spTree>
    <p:extLst>
      <p:ext uri="{BB962C8B-B14F-4D97-AF65-F5344CB8AC3E}">
        <p14:creationId xmlns:p14="http://schemas.microsoft.com/office/powerpoint/2010/main" val="2079893950"/>
      </p:ext>
    </p:extLst>
  </p:cSld>
  <p:clrMapOvr>
    <a:masterClrMapping/>
  </p:clrMapOvr>
  <mc:AlternateContent xmlns:mc="http://schemas.openxmlformats.org/markup-compatibility/2006" xmlns:p14="http://schemas.microsoft.com/office/powerpoint/2010/main">
    <mc:Choice Requires="p14">
      <p:transition spd="med" p14:dur="700" advClick="0" advTm="67000">
        <p:fade/>
      </p:transition>
    </mc:Choice>
    <mc:Fallback xmlns="">
      <p:transition spd="med" advClick="0" advTm="6700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6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5"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67" name="Freeform 9">
            <a:extLst>
              <a:ext uri="{FF2B5EF4-FFF2-40B4-BE49-F238E27FC236}">
                <a16:creationId xmlns:a16="http://schemas.microsoft.com/office/drawing/2014/main" id="{7AF0B711-0578-47A6-AB9A-AF422D2535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rgbClr val="21212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FF48D5-3B15-374B-9F54-97BC5C7E4C2D}"/>
              </a:ext>
            </a:extLst>
          </p:cNvPr>
          <p:cNvSpPr>
            <a:spLocks noGrp="1"/>
          </p:cNvSpPr>
          <p:nvPr>
            <p:ph type="title"/>
          </p:nvPr>
        </p:nvSpPr>
        <p:spPr>
          <a:xfrm>
            <a:off x="810001" y="4817533"/>
            <a:ext cx="10572000" cy="779529"/>
          </a:xfrm>
        </p:spPr>
        <p:txBody>
          <a:bodyPr vert="horz" lIns="91440" tIns="45720" rIns="91440" bIns="45720" rtlCol="0" anchor="b">
            <a:normAutofit/>
          </a:bodyPr>
          <a:lstStyle/>
          <a:p>
            <a:r>
              <a:rPr lang="en-US">
                <a:solidFill>
                  <a:srgbClr val="FFFFFF"/>
                </a:solidFill>
              </a:rPr>
              <a:t>How Uber Changes have been assessed </a:t>
            </a:r>
          </a:p>
        </p:txBody>
      </p:sp>
      <p:pic>
        <p:nvPicPr>
          <p:cNvPr id="4" name="Picture 3" descr="Logo&#10;&#10;Description automatically generated">
            <a:extLst>
              <a:ext uri="{FF2B5EF4-FFF2-40B4-BE49-F238E27FC236}">
                <a16:creationId xmlns:a16="http://schemas.microsoft.com/office/drawing/2014/main" id="{5C99E88A-F084-463A-B1C7-5B1719244B0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081158" y="531538"/>
            <a:ext cx="6029683" cy="3602736"/>
          </a:xfrm>
          <a:prstGeom prst="roundRect">
            <a:avLst>
              <a:gd name="adj" fmla="val 3876"/>
            </a:avLst>
          </a:prstGeom>
          <a:ln>
            <a:solidFill>
              <a:schemeClr val="accent1"/>
            </a:solidFill>
          </a:ln>
          <a:effectLst/>
        </p:spPr>
      </p:pic>
      <p:pic>
        <p:nvPicPr>
          <p:cNvPr id="3" name="Recorded Sound">
            <a:hlinkClick r:id="" action="ppaction://media"/>
            <a:extLst>
              <a:ext uri="{FF2B5EF4-FFF2-40B4-BE49-F238E27FC236}">
                <a16:creationId xmlns:a16="http://schemas.microsoft.com/office/drawing/2014/main" id="{78548AC1-7DCD-4FD2-A58A-89F9CE6AE3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18722" y="1482725"/>
            <a:ext cx="406400" cy="406400"/>
          </a:xfrm>
          <a:prstGeom prst="rect">
            <a:avLst/>
          </a:prstGeom>
        </p:spPr>
      </p:pic>
    </p:spTree>
    <p:extLst>
      <p:ext uri="{BB962C8B-B14F-4D97-AF65-F5344CB8AC3E}">
        <p14:creationId xmlns:p14="http://schemas.microsoft.com/office/powerpoint/2010/main" val="1853922733"/>
      </p:ext>
    </p:extLst>
  </p:cSld>
  <p:clrMapOvr>
    <a:masterClrMapping/>
  </p:clrMapOvr>
  <mc:AlternateContent xmlns:mc="http://schemas.openxmlformats.org/markup-compatibility/2006" xmlns:p14="http://schemas.microsoft.com/office/powerpoint/2010/main">
    <mc:Choice Requires="p14">
      <p:transition spd="med" p14:dur="700" advClick="0" advTm="17080">
        <p:fade/>
      </p:transition>
    </mc:Choice>
    <mc:Fallback xmlns="">
      <p:transition spd="med" advClick="0" advTm="1708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05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Rectangle 15">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EF8D7-3A8C-47F0-A2B4-7B46BE39758D}"/>
              </a:ext>
            </a:extLst>
          </p:cNvPr>
          <p:cNvSpPr>
            <a:spLocks noGrp="1"/>
          </p:cNvSpPr>
          <p:nvPr>
            <p:ph type="title"/>
          </p:nvPr>
        </p:nvSpPr>
        <p:spPr>
          <a:xfrm>
            <a:off x="8432825" y="1303113"/>
            <a:ext cx="3372079" cy="4251775"/>
          </a:xfrm>
          <a:effectLst/>
        </p:spPr>
        <p:txBody>
          <a:bodyPr anchor="ctr">
            <a:normAutofit/>
          </a:bodyPr>
          <a:lstStyle/>
          <a:p>
            <a:r>
              <a:rPr lang="en-GB"/>
              <a:t>References</a:t>
            </a:r>
            <a:endParaRPr lang="en-GB" dirty="0"/>
          </a:p>
        </p:txBody>
      </p:sp>
      <p:sp useBgFill="1">
        <p:nvSpPr>
          <p:cNvPr id="21" name="Freeform: Shape 17">
            <a:extLst>
              <a:ext uri="{FF2B5EF4-FFF2-40B4-BE49-F238E27FC236}">
                <a16:creationId xmlns:a16="http://schemas.microsoft.com/office/drawing/2014/main" id="{68F2977E-E0AE-4EB4-A059-59E908EB8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66761" y="-666761"/>
            <a:ext cx="6858002" cy="8191524"/>
          </a:xfrm>
          <a:custGeom>
            <a:avLst/>
            <a:gdLst>
              <a:gd name="connsiteX0" fmla="*/ 6858002 w 6858002"/>
              <a:gd name="connsiteY0" fmla="*/ 6080676 h 8191524"/>
              <a:gd name="connsiteX1" fmla="*/ 3829244 w 6858002"/>
              <a:gd name="connsiteY1" fmla="*/ 8068294 h 8191524"/>
              <a:gd name="connsiteX2" fmla="*/ 3827371 w 6858002"/>
              <a:gd name="connsiteY2" fmla="*/ 8069839 h 8191524"/>
              <a:gd name="connsiteX3" fmla="*/ 3824585 w 6858002"/>
              <a:gd name="connsiteY3" fmla="*/ 8071350 h 8191524"/>
              <a:gd name="connsiteX4" fmla="*/ 3798695 w 6858002"/>
              <a:gd name="connsiteY4" fmla="*/ 8088342 h 8191524"/>
              <a:gd name="connsiteX5" fmla="*/ 3785013 w 6858002"/>
              <a:gd name="connsiteY5" fmla="*/ 8092830 h 8191524"/>
              <a:gd name="connsiteX6" fmla="*/ 3706341 w 6858002"/>
              <a:gd name="connsiteY6" fmla="*/ 8135531 h 8191524"/>
              <a:gd name="connsiteX7" fmla="*/ 3429000 w 6858002"/>
              <a:gd name="connsiteY7" fmla="*/ 8191524 h 8191524"/>
              <a:gd name="connsiteX8" fmla="*/ 3151660 w 6858002"/>
              <a:gd name="connsiteY8" fmla="*/ 8135531 h 8191524"/>
              <a:gd name="connsiteX9" fmla="*/ 3072998 w 6858002"/>
              <a:gd name="connsiteY9" fmla="*/ 8092835 h 8191524"/>
              <a:gd name="connsiteX10" fmla="*/ 3059300 w 6858002"/>
              <a:gd name="connsiteY10" fmla="*/ 8088342 h 8191524"/>
              <a:gd name="connsiteX11" fmla="*/ 3033385 w 6858002"/>
              <a:gd name="connsiteY11" fmla="*/ 8071334 h 8191524"/>
              <a:gd name="connsiteX12" fmla="*/ 3030629 w 6858002"/>
              <a:gd name="connsiteY12" fmla="*/ 8069839 h 8191524"/>
              <a:gd name="connsiteX13" fmla="*/ 3028777 w 6858002"/>
              <a:gd name="connsiteY13" fmla="*/ 8068310 h 8191524"/>
              <a:gd name="connsiteX14" fmla="*/ 2 w 6858002"/>
              <a:gd name="connsiteY14" fmla="*/ 6080676 h 8191524"/>
              <a:gd name="connsiteX15" fmla="*/ 6858002 w 6858002"/>
              <a:gd name="connsiteY15" fmla="*/ 0 h 8191524"/>
              <a:gd name="connsiteX16" fmla="*/ 6858002 w 6858002"/>
              <a:gd name="connsiteY16" fmla="*/ 2634972 h 8191524"/>
              <a:gd name="connsiteX17" fmla="*/ 6858002 w 6858002"/>
              <a:gd name="connsiteY17" fmla="*/ 2984308 h 8191524"/>
              <a:gd name="connsiteX18" fmla="*/ 6858002 w 6858002"/>
              <a:gd name="connsiteY18" fmla="*/ 3291840 h 8191524"/>
              <a:gd name="connsiteX19" fmla="*/ 6858002 w 6858002"/>
              <a:gd name="connsiteY19" fmla="*/ 6080675 h 8191524"/>
              <a:gd name="connsiteX20" fmla="*/ 2 w 6858002"/>
              <a:gd name="connsiteY20" fmla="*/ 6080675 h 8191524"/>
              <a:gd name="connsiteX21" fmla="*/ 2 w 6858002"/>
              <a:gd name="connsiteY21" fmla="*/ 3291840 h 8191524"/>
              <a:gd name="connsiteX22" fmla="*/ 0 w 6858002"/>
              <a:gd name="connsiteY22" fmla="*/ 3291840 h 8191524"/>
              <a:gd name="connsiteX23" fmla="*/ 0 w 6858002"/>
              <a:gd name="connsiteY23" fmla="*/ 0 h 819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6858002" h="8191524">
                <a:moveTo>
                  <a:pt x="6858002" y="6080676"/>
                </a:moveTo>
                <a:lnTo>
                  <a:pt x="3829244" y="8068294"/>
                </a:lnTo>
                <a:lnTo>
                  <a:pt x="3827371" y="8069839"/>
                </a:lnTo>
                <a:lnTo>
                  <a:pt x="3824585" y="8071350"/>
                </a:lnTo>
                <a:lnTo>
                  <a:pt x="3798695" y="8088342"/>
                </a:lnTo>
                <a:lnTo>
                  <a:pt x="3785013" y="8092830"/>
                </a:lnTo>
                <a:lnTo>
                  <a:pt x="3706341" y="8135531"/>
                </a:lnTo>
                <a:cubicBezTo>
                  <a:pt x="3621098" y="8171586"/>
                  <a:pt x="3527377" y="8191524"/>
                  <a:pt x="3429000" y="8191524"/>
                </a:cubicBezTo>
                <a:cubicBezTo>
                  <a:pt x="3330623" y="8191524"/>
                  <a:pt x="3236903" y="8171586"/>
                  <a:pt x="3151660" y="8135531"/>
                </a:cubicBezTo>
                <a:lnTo>
                  <a:pt x="3072998" y="8092835"/>
                </a:lnTo>
                <a:lnTo>
                  <a:pt x="3059300" y="8088342"/>
                </a:lnTo>
                <a:lnTo>
                  <a:pt x="3033385" y="8071334"/>
                </a:lnTo>
                <a:lnTo>
                  <a:pt x="3030629" y="8069839"/>
                </a:lnTo>
                <a:lnTo>
                  <a:pt x="3028777" y="8068310"/>
                </a:lnTo>
                <a:lnTo>
                  <a:pt x="2" y="6080676"/>
                </a:lnTo>
                <a:close/>
                <a:moveTo>
                  <a:pt x="6858002" y="0"/>
                </a:moveTo>
                <a:lnTo>
                  <a:pt x="6858002" y="2634972"/>
                </a:lnTo>
                <a:lnTo>
                  <a:pt x="6858002" y="2984308"/>
                </a:lnTo>
                <a:lnTo>
                  <a:pt x="6858002" y="3291840"/>
                </a:lnTo>
                <a:lnTo>
                  <a:pt x="6858002" y="6080675"/>
                </a:lnTo>
                <a:lnTo>
                  <a:pt x="2" y="6080675"/>
                </a:lnTo>
                <a:lnTo>
                  <a:pt x="2" y="3291840"/>
                </a:lnTo>
                <a:lnTo>
                  <a:pt x="0" y="3291840"/>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4" name="Rectangle 1">
            <a:extLst>
              <a:ext uri="{FF2B5EF4-FFF2-40B4-BE49-F238E27FC236}">
                <a16:creationId xmlns:a16="http://schemas.microsoft.com/office/drawing/2014/main" id="{DE9D2CE9-CDC3-4D93-88A8-23923390CA64}"/>
              </a:ext>
            </a:extLst>
          </p:cNvPr>
          <p:cNvSpPr>
            <a:spLocks noGrp="1" noChangeArrowheads="1"/>
          </p:cNvSpPr>
          <p:nvPr>
            <p:ph idx="1"/>
          </p:nvPr>
        </p:nvSpPr>
        <p:spPr bwMode="auto">
          <a:xfrm>
            <a:off x="85725" y="107004"/>
            <a:ext cx="7119257" cy="6750996"/>
          </a:xfrm>
          <a:prstGeom prst="rect">
            <a:avLst/>
          </a:prstGeom>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152352" rIns="91440" bIns="45720" numCol="1" anchorCtr="0" compatLnSpc="1">
            <a:prstTxWarp prst="textNoShape">
              <a:avLst/>
            </a:prstTxWarp>
            <a:normAutofit fontScale="92500" lnSpcReduction="20000"/>
          </a:bodyPr>
          <a:lstStyle/>
          <a:p>
            <a:pPr marL="0" marR="0" lvl="0" indent="0" defTabSz="914400" rtl="0" eaLnBrk="0" fontAlgn="base" latinLnBrk="0" hangingPunct="0">
              <a:lnSpc>
                <a:spcPct val="90000"/>
              </a:lnSpc>
              <a:spcBef>
                <a:spcPct val="0"/>
              </a:spcBef>
              <a:buClrTx/>
              <a:buSzTx/>
              <a:buFontTx/>
              <a:buNone/>
              <a:tabLst/>
            </a:pP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Bibliography</a:t>
            </a:r>
          </a:p>
          <a:p>
            <a:pPr marL="0" marR="0" lvl="0" indent="0" defTabSz="914400" rtl="0" eaLnBrk="0" fontAlgn="base" latinLnBrk="0" hangingPunct="0">
              <a:lnSpc>
                <a:spcPct val="90000"/>
              </a:lnSpc>
              <a:spcBef>
                <a:spcPct val="0"/>
              </a:spcBef>
              <a:buClrTx/>
              <a:buSzTx/>
              <a:buFontTx/>
              <a:buNone/>
              <a:tabLst/>
            </a:pP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 Hartman, N. M., 2016. </a:t>
            </a:r>
            <a:r>
              <a:rPr kumimoji="0" lang="en-US" altLang="en-US" sz="130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The Story of Travis Kalanick and How He Built Uber. </a:t>
            </a: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[Online] </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Available at: </a:t>
            </a:r>
            <a:r>
              <a:rPr kumimoji="0" lang="en-US" altLang="en-US" sz="1300" b="0" i="0" u="sng"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www.businessinsider.com/ubers-history</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[Accessed 24 May 2021].</a:t>
            </a:r>
            <a:endParaRPr kumimoji="0" lang="en-GB" altLang="en-US" sz="13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Britannica, T. E. o. E., 2017. </a:t>
            </a:r>
            <a:r>
              <a:rPr kumimoji="0" lang="en-US" altLang="en-US" sz="130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Change Management. </a:t>
            </a: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[Online] </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Available at: </a:t>
            </a:r>
            <a:r>
              <a:rPr kumimoji="0" lang="en-US" altLang="en-US" sz="1300" b="0" i="0" u="sng"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https://www.britannica.com/biography/Kurt-Lewin</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[Accessed 24 May 2021].</a:t>
            </a:r>
            <a:endParaRPr kumimoji="0" lang="en-GB" altLang="en-US" sz="13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Cava, M. D., 2017. </a:t>
            </a:r>
            <a:r>
              <a:rPr kumimoji="0" lang="en-US" altLang="en-US" sz="130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Can Uber Really Change?. </a:t>
            </a: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[Online] </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Available at: </a:t>
            </a:r>
            <a:r>
              <a:rPr kumimoji="0" lang="en-US" altLang="en-US" sz="1300" b="0" i="0" u="sng"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www.usatoday.com</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[Accessed 24TH May 2021].</a:t>
            </a:r>
            <a:endParaRPr kumimoji="0" lang="en-GB" altLang="en-US" sz="13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CNBC, 2017. </a:t>
            </a:r>
            <a:r>
              <a:rPr kumimoji="0" lang="en-US" altLang="en-US" sz="130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CNBC News. </a:t>
            </a: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[Online] </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Available at: </a:t>
            </a:r>
            <a:r>
              <a:rPr kumimoji="0" lang="en-US" altLang="en-US" sz="1300" b="0" i="0" u="sng"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https://www.cnbc.com/2017/06/13/heres-what-uber-needs-to-do-to-actually-make-change-happen-commentary.html</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[Accessed 25th October 2021].</a:t>
            </a:r>
            <a:endParaRPr kumimoji="0" lang="en-GB" altLang="en-US" sz="13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Connely, M., 2008-2021. </a:t>
            </a:r>
            <a:r>
              <a:rPr kumimoji="0" lang="en-US" altLang="en-US" sz="130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Change-Management-Coach. </a:t>
            </a: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[Online] </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Available at: </a:t>
            </a:r>
            <a:r>
              <a:rPr kumimoji="0" lang="en-US" altLang="en-US" sz="1300" b="0" i="0" u="sng"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https://www.change-management-coach.com/what-is-change-management.html</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[Accessed 24TH May 2021].</a:t>
            </a:r>
            <a:endParaRPr kumimoji="0" lang="en-GB" altLang="en-US" sz="13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Economist, T., 2017. </a:t>
            </a:r>
            <a:r>
              <a:rPr kumimoji="0" lang="en-US" altLang="en-US" sz="130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uber Crisis. </a:t>
            </a: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[Online] </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Available at: </a:t>
            </a:r>
            <a:r>
              <a:rPr kumimoji="0" lang="en-US" altLang="en-US" sz="1300" b="0" i="0" u="sng"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WWW.economist.com/news/uber</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[Accessed 24 May 2021].</a:t>
            </a:r>
            <a:endParaRPr kumimoji="0" lang="en-GB" altLang="en-US" sz="13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Google, 2020. </a:t>
            </a:r>
            <a:r>
              <a:rPr kumimoji="0" lang="en-US" altLang="en-US" sz="130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Google Images. </a:t>
            </a: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[Online] </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Available at: </a:t>
            </a:r>
            <a:r>
              <a:rPr kumimoji="0" lang="en-US" altLang="en-US" sz="1300" b="0" i="0" u="sng"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www.googleimages.com</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[Accessed 11th December 2020].</a:t>
            </a:r>
            <a:endParaRPr kumimoji="0" lang="en-GB" altLang="en-US" sz="13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HA, H., 2014. </a:t>
            </a:r>
            <a:r>
              <a:rPr kumimoji="0" lang="en-US" altLang="en-US" sz="130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Change Management for Sustainability, </a:t>
            </a: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New York: Business Expert Press.</a:t>
            </a:r>
            <a:endParaRPr kumimoji="0" lang="en-GB" altLang="en-US" sz="13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Spacey, J., 2016. </a:t>
            </a:r>
            <a:r>
              <a:rPr kumimoji="0" lang="en-US" altLang="en-US" sz="130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Emergent Change VS Planned Change. </a:t>
            </a: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[Online] </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Available at: </a:t>
            </a:r>
            <a:r>
              <a:rPr kumimoji="0" lang="en-US" altLang="en-US" sz="1300" b="0" i="0" u="sng"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https://simplicable.com/new/emergent-change#:~:text=Emergent%20change%20is%20a%20strategy%20of%20quickly%20developing,strategies%20that%20may%20involve%20multi-year%20programs%20and%20projects.</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[Accessed 24 May 2021].</a:t>
            </a:r>
            <a:endParaRPr kumimoji="0" lang="en-GB" altLang="en-US" sz="13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Talib, S., 2018. </a:t>
            </a:r>
            <a:r>
              <a:rPr kumimoji="0" lang="en-US" altLang="en-US" sz="130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Kurt Lewin's change model: A critical review of the role of leadership and employee involvement in organizational change. </a:t>
            </a: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[Online] </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Available at: </a:t>
            </a:r>
            <a:r>
              <a:rPr kumimoji="0" lang="en-US" altLang="en-US" sz="1300" b="0" i="0" u="sng"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https://www.sciencedirect.com/science/article/pii/S2444569X16300087</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[Accessed 24 May 2021].</a:t>
            </a:r>
            <a:endParaRPr kumimoji="0" lang="en-GB" altLang="en-US" sz="13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Uber, 2021. </a:t>
            </a:r>
            <a:r>
              <a:rPr kumimoji="0" lang="en-US" altLang="en-US" sz="130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Uber.com. </a:t>
            </a: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[Online] </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Available at: </a:t>
            </a:r>
            <a:r>
              <a:rPr kumimoji="0" lang="en-US" altLang="en-US" sz="1300" b="0" i="0" u="sng"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www.uber.com</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[Accessed 24TH May 2021].</a:t>
            </a:r>
            <a:endParaRPr kumimoji="0" lang="en-GB" altLang="en-US" sz="13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Zipkin, N., 2017. </a:t>
            </a:r>
            <a:r>
              <a:rPr kumimoji="0" lang="en-US" altLang="en-US" sz="1300" b="0" i="1"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Uber Needs Company Culture. </a:t>
            </a: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[Online] </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Available at: </a:t>
            </a:r>
            <a:r>
              <a:rPr kumimoji="0" lang="en-US" altLang="en-US" sz="1300" b="0" i="0" u="sng"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www.entrepreneur.com/article/295844</a:t>
            </a:r>
            <a:b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br>
            <a:r>
              <a:rPr kumimoji="0" lang="en-US" altLang="en-US" sz="1300" b="0" i="0" u="none" strike="noStrike" cap="none" normalizeH="0" baseline="0" dirty="0">
                <a:ln>
                  <a:noFill/>
                </a:ln>
                <a:effectLst/>
                <a:latin typeface="Arial" panose="020B0604020202020204" pitchFamily="34" charset="0"/>
                <a:ea typeface="Times New Roman" panose="02020603050405020304" pitchFamily="18" charset="0"/>
                <a:cs typeface="Arial" panose="020B0604020202020204" pitchFamily="34" charset="0"/>
              </a:rPr>
              <a:t>[Accessed 24th May 2021].</a:t>
            </a:r>
            <a:endParaRPr kumimoji="0" lang="en-GB" altLang="en-US" sz="13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lnSpc>
                <a:spcPct val="90000"/>
              </a:lnSpc>
              <a:spcBef>
                <a:spcPct val="0"/>
              </a:spcBef>
              <a:buClrTx/>
              <a:buSzTx/>
              <a:buFontTx/>
              <a:buNone/>
              <a:tabLst/>
            </a:pPr>
            <a:endParaRPr kumimoji="0" lang="en-GB" altLang="en-US" sz="7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340222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TotalTime>
  <Words>542</Words>
  <Application>Microsoft Office PowerPoint</Application>
  <PresentationFormat>Widescreen</PresentationFormat>
  <Paragraphs>27</Paragraphs>
  <Slides>10</Slides>
  <Notes>3</Notes>
  <HiddenSlides>0</HiddenSlides>
  <MMClips>9</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Quotable</vt:lpstr>
      <vt:lpstr>Changes Within Tourism Organisations Proposal </vt:lpstr>
      <vt:lpstr>PowerPoint Presentation</vt:lpstr>
      <vt:lpstr>Background Information</vt:lpstr>
      <vt:lpstr>Changes within organisations </vt:lpstr>
      <vt:lpstr>Planned and Emergent Change</vt:lpstr>
      <vt:lpstr>Resistance to change </vt:lpstr>
      <vt:lpstr>Lewin’s 3 Stage, Change Management Model</vt:lpstr>
      <vt:lpstr>Uber change management </vt:lpstr>
      <vt:lpstr>How Uber Changes have been assessed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Changes within  tourism organisations proposal </dc:title>
  <dc:creator>Sarah Louise Hillam</dc:creator>
  <cp:lastModifiedBy>Sarah Louise Hillam</cp:lastModifiedBy>
  <cp:revision>5</cp:revision>
  <dcterms:created xsi:type="dcterms:W3CDTF">2021-05-17T12:05:38Z</dcterms:created>
  <dcterms:modified xsi:type="dcterms:W3CDTF">2021-06-04T07:25:22Z</dcterms:modified>
</cp:coreProperties>
</file>