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E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94660"/>
  </p:normalViewPr>
  <p:slideViewPr>
    <p:cSldViewPr>
      <p:cViewPr varScale="1">
        <p:scale>
          <a:sx n="106" d="100"/>
          <a:sy n="106" d="100"/>
        </p:scale>
        <p:origin x="5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kl.com/news/the-july-purge-microsoft-reportedly-plans-thousands-of-layoffs-as-ai-restructuring-hits-xbox-sales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innaturale.com/tag/starbucks/" TargetMode="Externa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rtualpuebla.com/empresarial/pepsico-cierra-su-planta-en-guerrero.html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nondon.net/technology/ford-to-offer-hands-free-driving-in-2021-six-years-after-tesla/" TargetMode="External"/><Relationship Id="rId5" Type="http://schemas.openxmlformats.org/officeDocument/2006/relationships/image" Target="../media/image19.png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avidlivermore.com/2025/05/20/when-cultural-intelligence-matters-most-strengthening-cq-strategy-in-a-world-of-uncertainty/" TargetMode="External"/><Relationship Id="rId2" Type="http://schemas.openxmlformats.org/officeDocument/2006/relationships/hyperlink" Target="https://kapable.club/blog/emotional-intelligence/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8BBA-385E-B100-D3B2-83F877ED7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8"/>
            <a:ext cx="7963214" cy="4187217"/>
          </a:xfrm>
        </p:spPr>
        <p:txBody>
          <a:bodyPr>
            <a:normAutofit fontScale="90000"/>
          </a:bodyPr>
          <a:lstStyle/>
          <a:p>
            <a:r>
              <a:rPr lang="en-GB" dirty="0"/>
              <a:t>The Importance of Emotional &amp; Cultural Intelligence in Leadership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8797C-B534-8121-1EFA-68AC9E565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019" y="5247486"/>
            <a:ext cx="7056784" cy="1697027"/>
          </a:xfrm>
        </p:spPr>
        <p:txBody>
          <a:bodyPr>
            <a:normAutofit fontScale="92500" lnSpcReduction="10000"/>
          </a:bodyPr>
          <a:lstStyle/>
          <a:p>
            <a:r>
              <a:rPr lang="en-GB" sz="2100" dirty="0"/>
              <a:t>Leadership and Management Theory and Practice (LCBB6022)</a:t>
            </a:r>
          </a:p>
          <a:p>
            <a:r>
              <a:rPr lang="en-GB" sz="2100" dirty="0"/>
              <a:t>Alexandra Volosciuc 2229637</a:t>
            </a:r>
          </a:p>
          <a:p>
            <a:r>
              <a:rPr lang="en-GB" sz="2100" dirty="0"/>
              <a:t>Module Leader: Dr </a:t>
            </a:r>
            <a:r>
              <a:rPr lang="en-GB" sz="2100" dirty="0" err="1"/>
              <a:t>Piyumika</a:t>
            </a:r>
            <a:r>
              <a:rPr lang="en-GB" sz="2100" dirty="0"/>
              <a:t> K. Gamage</a:t>
            </a:r>
          </a:p>
          <a:p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47B5ADC-439E-8BF3-9088-90C43F8880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75" r="253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1634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DF3D2A-6045-7B30-C870-B939D260C6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861" y="1574794"/>
            <a:ext cx="5559139" cy="37084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C6C2D0-AB68-C9A1-FA20-59A47EEF1FD6}"/>
              </a:ext>
            </a:extLst>
          </p:cNvPr>
          <p:cNvSpPr txBox="1"/>
          <p:nvPr/>
        </p:nvSpPr>
        <p:spPr>
          <a:xfrm>
            <a:off x="10344472" y="5236438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(MTD training, 2022)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15949E4D-908D-01E6-7F3E-EC4DD88203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0" y="980728"/>
            <a:ext cx="6744072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Google Sans"/>
              </a:rPr>
              <a:t>Why EI &amp; CQ Matter Today: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Google San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Global Shift: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Rise of diverse, cross-border, and flat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organisational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 structures.</a:t>
            </a:r>
          </a:p>
          <a:p>
            <a:pPr marL="457200" eaLnBrk="0" fontAlgn="base" hangingPunct="0">
              <a:lnSpc>
                <a:spcPct val="100000"/>
              </a:lnSpc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Beyond IQ: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Technical skills alone no longer guarantee managerial success.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Risk Mitigation: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Prevents toxic internal friction and costly global miscommunications.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latin typeface="Google Sans"/>
              </a:rPr>
              <a:t>Presentation Structure: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accent1">
                  <a:lumMod val="50000"/>
                </a:schemeClr>
              </a:solidFill>
              <a:effectLst/>
              <a:latin typeface="Google San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Part 1: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Emotional Intelligence (EI) – Core models, critical critique, and global business cases.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Part 2: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Cultural Intelligence (CQ) – The 4-factor framework, limitations, and strategic application.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Synthesis: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Google Sans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Comparative matrix on why relying on a single capability is unsustainable.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760B37-A65F-21D3-9C2D-4D69CED36928}"/>
              </a:ext>
            </a:extLst>
          </p:cNvPr>
          <p:cNvSpPr txBox="1"/>
          <p:nvPr/>
        </p:nvSpPr>
        <p:spPr>
          <a:xfrm>
            <a:off x="0" y="15498"/>
            <a:ext cx="4082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  <a:latin typeface="Abadi" panose="020B0604020104020204" pitchFamily="34" charset="0"/>
              </a:rPr>
              <a:t>Introduction:</a:t>
            </a:r>
          </a:p>
        </p:txBody>
      </p:sp>
    </p:spTree>
    <p:extLst>
      <p:ext uri="{BB962C8B-B14F-4D97-AF65-F5344CB8AC3E}">
        <p14:creationId xmlns:p14="http://schemas.microsoft.com/office/powerpoint/2010/main" val="4143464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37AC36-554E-4D16-73B0-2E7D1290DB70}"/>
              </a:ext>
            </a:extLst>
          </p:cNvPr>
          <p:cNvSpPr txBox="1"/>
          <p:nvPr/>
        </p:nvSpPr>
        <p:spPr>
          <a:xfrm>
            <a:off x="178025" y="277922"/>
            <a:ext cx="447781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b="1" dirty="0">
                <a:solidFill>
                  <a:schemeClr val="accent5">
                    <a:lumMod val="50000"/>
                  </a:schemeClr>
                </a:solidFill>
                <a:latin typeface="Abadi" panose="020B0604020104020204" pitchFamily="34" charset="0"/>
              </a:rPr>
              <a:t>EI Definition: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2845D3D-0E4B-7508-DD0F-A71CB41ABF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364" y="893475"/>
            <a:ext cx="12002636" cy="6194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68241" rIns="0" bIns="9204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B9EDFF"/>
                </a:solidFill>
                <a:effectLst/>
                <a:latin typeface="Google Sans"/>
              </a:rPr>
              <a:t>Academic Definition: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B9EDFF"/>
              </a:solidFill>
              <a:effectLst/>
              <a:latin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The ability to monitor own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others' feelings and emotions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(Salovey and Mayer 1990).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The capacity to discriminate among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these emotions to guide thinking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actions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(Salovey and Mayer 1990).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1600" dirty="0">
              <a:solidFill>
                <a:schemeClr val="tx1"/>
              </a:solidFill>
              <a:latin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B9EDFF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Why EI Matters for Leadership: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B9EDFF"/>
              </a:solidFill>
              <a:effectLst/>
              <a:uLnTx/>
              <a:uFillTx/>
              <a:latin typeface="Google Sans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   Threshold vs. Excellence: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Cognitive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ability (IQ) is a baseline requirement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while EI drives star performance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(Goleman 2004).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   Climatological Impact: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Executive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emotional states directly dictate the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performance climate of the team 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(Goleman 2000).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lang="en-US" altLang="en-US" sz="1600" dirty="0">
              <a:solidFill>
                <a:prstClr val="white"/>
              </a:solidFill>
              <a:latin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utoShape 4" descr="Components Of Emotional Intelligence 4">
            <a:extLst>
              <a:ext uri="{FF2B5EF4-FFF2-40B4-BE49-F238E27FC236}">
                <a16:creationId xmlns:a16="http://schemas.microsoft.com/office/drawing/2014/main" id="{91B42F01-07D1-FE18-072C-EBAE5BBF1F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31504" y="548680"/>
            <a:ext cx="97536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139CD2-166A-D3CC-A865-2917AB2457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9586" y="1556792"/>
            <a:ext cx="7196948" cy="40482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54B283-96FE-53E6-09FF-6D470325F54E}"/>
              </a:ext>
            </a:extLst>
          </p:cNvPr>
          <p:cNvSpPr txBox="1"/>
          <p:nvPr/>
        </p:nvSpPr>
        <p:spPr>
          <a:xfrm>
            <a:off x="10829165" y="5656316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Kapable</a:t>
            </a:r>
            <a:r>
              <a:rPr lang="en-GB" sz="1200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379417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1FC25-2045-A7E9-586F-59E009392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2" y="494699"/>
            <a:ext cx="11809312" cy="7358879"/>
          </a:xfrm>
        </p:spPr>
        <p:txBody>
          <a:bodyPr>
            <a:normAutofit fontScale="90000"/>
          </a:bodyPr>
          <a:lstStyle/>
          <a:p>
            <a:pPr eaLnBrk="0" fontAlgn="base" hangingPunct="0">
              <a:lnSpc>
                <a:spcPct val="100000"/>
              </a:lnSpc>
              <a:spcAft>
                <a:spcPct val="0"/>
              </a:spcAft>
              <a:buFontTx/>
              <a:buChar char="•"/>
              <a:defRPr/>
            </a:pPr>
            <a:r>
              <a:rPr lang="en-GB" sz="2800" b="1" u="none" strike="noStrike" dirty="0">
                <a:solidFill>
                  <a:srgbClr val="00B0F0"/>
                </a:solidFill>
                <a:effectLst/>
                <a:latin typeface="Google Sans"/>
              </a:rPr>
              <a:t>Strengths</a:t>
            </a:r>
            <a:r>
              <a:rPr lang="en-GB" sz="2800" b="1" dirty="0">
                <a:solidFill>
                  <a:srgbClr val="00B0F0"/>
                </a:solidFill>
                <a:latin typeface="Google Sans"/>
              </a:rPr>
              <a:t>:</a:t>
            </a:r>
            <a:br>
              <a:rPr lang="en-GB" sz="2400" b="1" cap="none" dirty="0">
                <a:latin typeface="Google Sans"/>
              </a:rPr>
            </a:br>
            <a:r>
              <a:rPr lang="en-GB" sz="2400" b="0" u="none" strike="noStrike" cap="none" dirty="0">
                <a:effectLst/>
                <a:latin typeface="Google Sans"/>
              </a:rPr>
              <a:t>High predictive </a:t>
            </a:r>
            <a:br>
              <a:rPr lang="en-GB" sz="2400" b="0" u="none" strike="noStrike" cap="none" dirty="0">
                <a:effectLst/>
                <a:latin typeface="Google Sans"/>
              </a:rPr>
            </a:br>
            <a:r>
              <a:rPr lang="en-GB" sz="2400" b="0" u="none" strike="noStrike" cap="none" dirty="0">
                <a:effectLst/>
                <a:latin typeface="Google Sans"/>
              </a:rPr>
              <a:t>validity for workplace performance and employee retention </a:t>
            </a:r>
            <a:r>
              <a:rPr lang="en-GB" sz="1800" b="0" u="none" strike="noStrike" cap="none" dirty="0">
                <a:effectLst/>
                <a:latin typeface="Google Sans"/>
              </a:rPr>
              <a:t>(Goleman 2000).</a:t>
            </a:r>
            <a:br>
              <a:rPr lang="en-GB" sz="2400" b="0" u="none" strike="noStrike" cap="none" dirty="0">
                <a:effectLst/>
                <a:latin typeface="Google Sans"/>
              </a:rPr>
            </a:br>
            <a:br>
              <a:rPr lang="en-GB" sz="2400" b="0" u="none" strike="noStrike" cap="none" dirty="0">
                <a:effectLst/>
                <a:latin typeface="Google Sans"/>
              </a:rPr>
            </a:br>
            <a:r>
              <a:rPr lang="en-GB" sz="2400" b="0" u="none" strike="noStrike" cap="none" dirty="0">
                <a:effectLst/>
                <a:latin typeface="Google Sans"/>
              </a:rPr>
              <a:t>Provides actionable, practical competencies for executive training and corporate development programmes.</a:t>
            </a:r>
            <a:br>
              <a:rPr lang="en-GB" sz="2400" b="0" u="none" strike="noStrike" cap="none" dirty="0">
                <a:effectLst/>
                <a:latin typeface="Google San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The Success Link &amp; Dark Side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: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High EI does 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not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 guarantee ethical success;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it can be used for Machiavellian manipulation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and disguised intent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(Kilduff,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Chiaburu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and Menges 2010).</a:t>
            </a:r>
            <a:br>
              <a:rPr lang="en-GB" sz="2400" b="0" u="none" strike="noStrike" cap="none" dirty="0">
                <a:effectLst/>
                <a:latin typeface="Google Sans"/>
              </a:rPr>
            </a:b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Critical Limitations:</a:t>
            </a:r>
            <a:b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The Definition Problem: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Locke (2005) argues the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model is an unscientific "umbrella concept" that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 improperly merges actual intelligence with 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everyday personality traits.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</a:br>
            <a:r>
              <a:rPr lang="en-US" altLang="en-US" sz="2400" b="1" cap="none" dirty="0">
                <a:latin typeface="Google Sans"/>
              </a:rPr>
              <a:t>The Measurement Dilemma:</a:t>
            </a:r>
            <a:r>
              <a:rPr lang="en-US" altLang="en-US" sz="2400" cap="none" dirty="0">
                <a:latin typeface="Google Sans"/>
              </a:rPr>
              <a:t> Heavily reliant on </a:t>
            </a:r>
            <a:br>
              <a:rPr lang="en-US" altLang="en-US" sz="2400" cap="none" dirty="0">
                <a:latin typeface="Google Sans"/>
              </a:rPr>
            </a:br>
            <a:r>
              <a:rPr lang="en-US" altLang="en-US" sz="2400" cap="none" dirty="0">
                <a:latin typeface="Google Sans"/>
              </a:rPr>
              <a:t>subjective self-report scales rather than objective </a:t>
            </a:r>
            <a:br>
              <a:rPr lang="en-US" altLang="en-US" sz="2400" cap="none" dirty="0">
                <a:latin typeface="Google Sans"/>
              </a:rPr>
            </a:br>
            <a:r>
              <a:rPr lang="en-US" altLang="en-US" sz="2400" cap="none" dirty="0">
                <a:latin typeface="Google Sans"/>
              </a:rPr>
              <a:t>ability-based testing </a:t>
            </a:r>
            <a:r>
              <a:rPr lang="en-US" altLang="en-US" sz="1800" cap="none" dirty="0">
                <a:latin typeface="Google Sans"/>
              </a:rPr>
              <a:t>(e.g., MSCEIT).</a:t>
            </a:r>
            <a:br>
              <a:rPr lang="en-US" altLang="en-US" sz="2400" cap="none" dirty="0">
                <a:latin typeface="Google Sans"/>
              </a:rPr>
            </a:br>
            <a:br>
              <a:rPr lang="en-GB" sz="2400" b="0" u="none" strike="noStrike" cap="none" dirty="0">
                <a:effectLst/>
                <a:latin typeface="Google Sans"/>
              </a:rPr>
            </a:br>
            <a:br>
              <a:rPr lang="en-GB" sz="2000" b="0" u="none" strike="noStrike" cap="none" dirty="0">
                <a:effectLst/>
                <a:latin typeface="Google Sans"/>
              </a:rPr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04AEB-8DB6-E7EF-FCCC-46345F1E643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9336" y="0"/>
            <a:ext cx="8968722" cy="98072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  <a:latin typeface="Abadi" panose="020B0604020104020204" pitchFamily="34" charset="0"/>
              </a:rPr>
              <a:t>Goleman’s EI Model &amp; Critical Evaluation</a:t>
            </a:r>
            <a:endParaRPr lang="en-GB" sz="3600" dirty="0">
              <a:solidFill>
                <a:schemeClr val="accent5">
                  <a:lumMod val="50000"/>
                </a:schemeClr>
              </a:solidFill>
              <a:latin typeface="Abadi" panose="020B0604020104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139A2A-59B7-BEF5-A945-9CDAFEE8CA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008" y="2878395"/>
            <a:ext cx="5773916" cy="311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429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0816FF-F030-877F-A1DD-715540ABB6D5}"/>
              </a:ext>
            </a:extLst>
          </p:cNvPr>
          <p:cNvSpPr txBox="1"/>
          <p:nvPr/>
        </p:nvSpPr>
        <p:spPr>
          <a:xfrm>
            <a:off x="0" y="-17016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dirty="0">
                <a:solidFill>
                  <a:schemeClr val="accent5">
                    <a:lumMod val="50000"/>
                  </a:schemeClr>
                </a:solidFill>
                <a:effectLst/>
                <a:latin typeface="Abadi" panose="020B0604020104020204" pitchFamily="34" charset="0"/>
              </a:rPr>
              <a:t>EI in Practice</a:t>
            </a:r>
            <a:endParaRPr lang="en-GB" sz="3600" dirty="0">
              <a:solidFill>
                <a:schemeClr val="accent5">
                  <a:lumMod val="50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914372-483A-038F-04D1-BD1ED9F25FC5}"/>
              </a:ext>
            </a:extLst>
          </p:cNvPr>
          <p:cNvSpPr txBox="1"/>
          <p:nvPr/>
        </p:nvSpPr>
        <p:spPr>
          <a:xfrm>
            <a:off x="0" y="629315"/>
            <a:ext cx="8424937" cy="33393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0B0F0"/>
                </a:solidFill>
                <a:effectLst/>
                <a:latin typeface="Google Sans"/>
              </a:rPr>
              <a:t>Case Study 1: Satya Nadella (Microsoft):</a:t>
            </a:r>
            <a:endParaRPr lang="en-GB" sz="2400" b="0" i="0" dirty="0">
              <a:solidFill>
                <a:srgbClr val="00B0F0"/>
              </a:solidFill>
              <a:effectLst/>
              <a:latin typeface="Google Sans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A0A0A"/>
                </a:solidFill>
                <a:effectLst/>
                <a:latin typeface="Google Sans"/>
              </a:rPr>
              <a:t>Overhauled a toxic, "know-it-all" corporate culture into an empathetic, "learn-it-all" growth mindset ecosystem </a:t>
            </a:r>
            <a:r>
              <a:rPr lang="en-GB" sz="1600" b="0" i="0" dirty="0">
                <a:solidFill>
                  <a:srgbClr val="0A0A0A"/>
                </a:solidFill>
                <a:effectLst/>
                <a:latin typeface="Google Sans"/>
              </a:rPr>
              <a:t>(</a:t>
            </a:r>
            <a:r>
              <a:rPr lang="en-GB" sz="1600" b="0" i="1" dirty="0">
                <a:solidFill>
                  <a:srgbClr val="0A0A0A"/>
                </a:solidFill>
                <a:effectLst/>
                <a:latin typeface="Google Sans"/>
              </a:rPr>
              <a:t>Social Awareness</a:t>
            </a:r>
            <a:r>
              <a:rPr lang="en-GB" sz="1600" b="0" i="0" dirty="0">
                <a:solidFill>
                  <a:srgbClr val="0A0A0A"/>
                </a:solidFill>
                <a:effectLst/>
                <a:latin typeface="Google Sans"/>
              </a:rPr>
              <a:t>).</a:t>
            </a:r>
            <a:endParaRPr lang="en-GB" sz="2400" b="0" i="0" dirty="0">
              <a:solidFill>
                <a:srgbClr val="0A0A0A"/>
              </a:solidFill>
              <a:effectLst/>
              <a:latin typeface="Google Sans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rgbClr val="0A0A0A"/>
                </a:solidFill>
                <a:latin typeface="Google Sans"/>
              </a:rPr>
              <a:t>Critical View:</a:t>
            </a:r>
            <a:r>
              <a:rPr lang="en-GB" sz="2400" dirty="0">
                <a:solidFill>
                  <a:srgbClr val="0A0A0A"/>
                </a:solidFill>
                <a:latin typeface="Google Sans"/>
              </a:rPr>
              <a:t> While highly profitable, critics question if this empathy was a genuine leadership value or a calculated corporate rebranding strategy to improve public image.</a:t>
            </a:r>
          </a:p>
          <a:p>
            <a:pPr marL="742950" lvl="1" indent="-28575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0A0A0A"/>
              </a:solidFill>
              <a:effectLst/>
              <a:latin typeface="Google Sans"/>
            </a:endParaRP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31DBD9-6892-3CD6-34F5-4BCD66A1D0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24937" y="1022423"/>
            <a:ext cx="3289314" cy="21928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DB8C69-B8A9-2597-D1AA-BE77A796BE13}"/>
              </a:ext>
            </a:extLst>
          </p:cNvPr>
          <p:cNvSpPr txBox="1"/>
          <p:nvPr/>
        </p:nvSpPr>
        <p:spPr>
          <a:xfrm>
            <a:off x="0" y="3334340"/>
            <a:ext cx="810367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0B0F0"/>
                </a:solidFill>
                <a:effectLst/>
                <a:latin typeface="Google Sans"/>
              </a:rPr>
              <a:t>Case Study 2: Howard Schultz (Starbucks):</a:t>
            </a:r>
            <a:endParaRPr lang="en-GB" sz="2400" b="0" i="0" dirty="0">
              <a:solidFill>
                <a:srgbClr val="00B0F0"/>
              </a:solidFill>
              <a:effectLst/>
              <a:latin typeface="Google Sans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A0A0A"/>
                </a:solidFill>
                <a:effectLst/>
                <a:latin typeface="Google Sans"/>
              </a:rPr>
              <a:t>Prioritised employee healthcare benefits and psychological safety during macroeconomic crises </a:t>
            </a:r>
            <a:r>
              <a:rPr lang="en-GB" sz="1600" b="0" i="0" dirty="0">
                <a:solidFill>
                  <a:srgbClr val="0A0A0A"/>
                </a:solidFill>
                <a:effectLst/>
                <a:latin typeface="Google Sans"/>
              </a:rPr>
              <a:t>(</a:t>
            </a:r>
            <a:r>
              <a:rPr lang="en-GB" sz="1600" b="0" i="1" dirty="0">
                <a:solidFill>
                  <a:srgbClr val="0A0A0A"/>
                </a:solidFill>
                <a:effectLst/>
                <a:latin typeface="Google Sans"/>
              </a:rPr>
              <a:t>Relationship Management</a:t>
            </a:r>
            <a:r>
              <a:rPr lang="en-GB" sz="1600" b="0" i="0" dirty="0">
                <a:solidFill>
                  <a:srgbClr val="0A0A0A"/>
                </a:solidFill>
                <a:effectLst/>
                <a:latin typeface="Google Sans"/>
              </a:rPr>
              <a:t>)</a:t>
            </a:r>
            <a:r>
              <a:rPr lang="en-GB" sz="2400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rgbClr val="0A0A0A"/>
                </a:solidFill>
                <a:latin typeface="Google Sans"/>
              </a:rPr>
              <a:t>Critical View:</a:t>
            </a:r>
            <a:r>
              <a:rPr lang="en-GB" sz="2400" dirty="0">
                <a:solidFill>
                  <a:srgbClr val="0A0A0A"/>
                </a:solidFill>
                <a:latin typeface="Google Sans"/>
              </a:rPr>
              <a:t> This focus on psychological safety was highly effective, but maintaining such empathy becomes incredibly difficult for corporations during intense financial cost-cutting cycles</a:t>
            </a:r>
            <a:endParaRPr lang="en-GB" sz="2400" b="0" i="0" dirty="0">
              <a:solidFill>
                <a:srgbClr val="0A0A0A"/>
              </a:solidFill>
              <a:effectLst/>
              <a:latin typeface="Google San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25AB554-51B2-ACC3-E1B1-58D69C9A81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24937" y="3868943"/>
            <a:ext cx="3279320" cy="24594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0F9ECAA-A9A0-3059-985C-94E9E782895A}"/>
              </a:ext>
            </a:extLst>
          </p:cNvPr>
          <p:cNvSpPr txBox="1"/>
          <p:nvPr/>
        </p:nvSpPr>
        <p:spPr>
          <a:xfrm>
            <a:off x="9048328" y="6381328"/>
            <a:ext cx="31436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by Unknown Author is licensed under </a:t>
            </a:r>
            <a:r>
              <a:rPr lang="en-GB" sz="900" dirty="0">
                <a:hlinkClick r:id="rId6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81844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3E507C6-2EF9-17D6-F3BD-6770FC88AA32}"/>
              </a:ext>
            </a:extLst>
          </p:cNvPr>
          <p:cNvSpPr txBox="1"/>
          <p:nvPr/>
        </p:nvSpPr>
        <p:spPr>
          <a:xfrm>
            <a:off x="124655" y="898265"/>
            <a:ext cx="496855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B9EDFF"/>
                </a:solidFill>
                <a:latin typeface="Abadi" panose="020B0604020104020204" pitchFamily="34" charset="0"/>
              </a:rPr>
              <a:t>Academic Definition:</a:t>
            </a:r>
            <a:endParaRPr lang="en-GB" b="1" dirty="0">
              <a:latin typeface="Abadi" panose="020B0604020104020204" pitchFamily="34" charset="0"/>
            </a:endParaRPr>
          </a:p>
          <a:p>
            <a:r>
              <a:rPr lang="en-GB" dirty="0"/>
              <a:t> </a:t>
            </a:r>
            <a:r>
              <a:rPr lang="en-GB" sz="2400" dirty="0"/>
              <a:t>• </a:t>
            </a:r>
            <a:r>
              <a:rPr lang="en-GB" sz="2400" dirty="0">
                <a:latin typeface="Abadi" panose="020B0604020104020204" pitchFamily="34" charset="0"/>
              </a:rPr>
              <a:t>A leader's capability to function and manage effectively in culturally diverse settings </a:t>
            </a:r>
            <a:r>
              <a:rPr lang="en-GB" sz="1600" dirty="0">
                <a:latin typeface="Abadi" panose="020B0604020104020204" pitchFamily="34" charset="0"/>
              </a:rPr>
              <a:t>(Earley and Ang 2003)</a:t>
            </a:r>
            <a:r>
              <a:rPr lang="en-GB" sz="2400" dirty="0">
                <a:latin typeface="Abadi" panose="020B0604020104020204" pitchFamily="34" charset="0"/>
              </a:rPr>
              <a:t>.</a:t>
            </a:r>
          </a:p>
          <a:p>
            <a:r>
              <a:rPr lang="en-GB" sz="2400" dirty="0">
                <a:latin typeface="Abadi" panose="020B0604020104020204" pitchFamily="34" charset="0"/>
              </a:rPr>
              <a:t>• It is very important and relevant to today’s globalised world.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D4BA6D-55E4-E2AB-0F3B-87C230D8EF0B}"/>
              </a:ext>
            </a:extLst>
          </p:cNvPr>
          <p:cNvSpPr txBox="1"/>
          <p:nvPr/>
        </p:nvSpPr>
        <p:spPr>
          <a:xfrm>
            <a:off x="124655" y="3446420"/>
            <a:ext cx="701830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B9EDFF"/>
                </a:solidFill>
                <a:latin typeface="Abadi" panose="020B0604020104020204" pitchFamily="34" charset="0"/>
              </a:rPr>
              <a:t> Macro-Cultural Differences </a:t>
            </a:r>
          </a:p>
          <a:p>
            <a:r>
              <a:rPr lang="en-GB" sz="2400" b="1" dirty="0">
                <a:solidFill>
                  <a:srgbClr val="B9EDFF"/>
                </a:solidFill>
                <a:latin typeface="Abadi" panose="020B0604020104020204" pitchFamily="34" charset="0"/>
              </a:rPr>
              <a:t>(Hofstede 1980):</a:t>
            </a:r>
          </a:p>
          <a:p>
            <a:r>
              <a:rPr lang="en-GB" sz="2400" b="1" dirty="0">
                <a:solidFill>
                  <a:srgbClr val="B9EDFF"/>
                </a:solidFill>
                <a:latin typeface="Abadi" panose="020B0604020104020204" pitchFamily="34" charset="0"/>
              </a:rPr>
              <a:t>Core Pillars: </a:t>
            </a:r>
            <a:r>
              <a:rPr lang="en-GB" sz="2400" dirty="0">
                <a:latin typeface="Abadi" panose="020B0604020104020204" pitchFamily="34" charset="0"/>
              </a:rPr>
              <a:t>Power Distance </a:t>
            </a:r>
          </a:p>
          <a:p>
            <a:r>
              <a:rPr lang="en-GB" sz="2400" dirty="0">
                <a:latin typeface="Abadi" panose="020B0604020104020204" pitchFamily="34" charset="0"/>
              </a:rPr>
              <a:t>(hierarchy vs structure)</a:t>
            </a:r>
          </a:p>
          <a:p>
            <a:r>
              <a:rPr lang="en-GB" sz="2400" dirty="0">
                <a:latin typeface="Abadi" panose="020B0604020104020204" pitchFamily="34" charset="0"/>
              </a:rPr>
              <a:t>and Individualism vs Collectivism</a:t>
            </a:r>
          </a:p>
          <a:p>
            <a:r>
              <a:rPr lang="en-GB" sz="2400" b="1" dirty="0">
                <a:solidFill>
                  <a:srgbClr val="B9EDFF"/>
                </a:solidFill>
                <a:latin typeface="Abadi" panose="020B0604020104020204" pitchFamily="34" charset="0"/>
              </a:rPr>
              <a:t>Purpose:</a:t>
            </a:r>
            <a:r>
              <a:rPr lang="en-GB" sz="2400" dirty="0">
                <a:solidFill>
                  <a:srgbClr val="B9EDFF"/>
                </a:solidFill>
                <a:latin typeface="Abadi" panose="020B0604020104020204" pitchFamily="34" charset="0"/>
              </a:rPr>
              <a:t> </a:t>
            </a:r>
            <a:r>
              <a:rPr lang="en-GB" sz="2400" dirty="0">
                <a:latin typeface="Abadi" panose="020B0604020104020204" pitchFamily="34" charset="0"/>
              </a:rPr>
              <a:t>Maps out team </a:t>
            </a:r>
          </a:p>
          <a:p>
            <a:r>
              <a:rPr lang="en-GB" sz="2400" dirty="0">
                <a:latin typeface="Abadi" panose="020B0604020104020204" pitchFamily="34" charset="0"/>
              </a:rPr>
              <a:t>expectations across different </a:t>
            </a:r>
          </a:p>
          <a:p>
            <a:r>
              <a:rPr lang="en-GB" sz="2400" dirty="0">
                <a:latin typeface="Abadi" panose="020B0604020104020204" pitchFamily="34" charset="0"/>
              </a:rPr>
              <a:t>countries to guide leadership behaviour 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D2C6882-DC98-7574-7468-E0776C853D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046" y="1628800"/>
            <a:ext cx="7018299" cy="412676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847443A-6A14-A299-5E89-D85EED3C0FFA}"/>
              </a:ext>
            </a:extLst>
          </p:cNvPr>
          <p:cNvSpPr txBox="1"/>
          <p:nvPr/>
        </p:nvSpPr>
        <p:spPr>
          <a:xfrm>
            <a:off x="10679832" y="5790931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(</a:t>
            </a:r>
            <a:r>
              <a:rPr kumimoji="0" lang="en-GB" sz="12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Kapable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rPr>
              <a:t>, 2026)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E9A3B0C-B7A3-C683-010D-DC6EA057967A}"/>
              </a:ext>
            </a:extLst>
          </p:cNvPr>
          <p:cNvSpPr txBox="1"/>
          <p:nvPr/>
        </p:nvSpPr>
        <p:spPr>
          <a:xfrm>
            <a:off x="335360" y="73659"/>
            <a:ext cx="6159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Cultural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467508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451F6-FC18-0442-6A1A-6A5F63186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5" y="-171400"/>
            <a:ext cx="12273814" cy="142338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Earley &amp; Ang’s Cultural Intelligence (CQ) Model</a:t>
            </a:r>
            <a:b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</a:b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(2003)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97E3FE-91A2-E44C-5FEF-354672FC7282}"/>
              </a:ext>
            </a:extLst>
          </p:cNvPr>
          <p:cNvSpPr txBox="1"/>
          <p:nvPr/>
        </p:nvSpPr>
        <p:spPr>
          <a:xfrm>
            <a:off x="21945" y="1254418"/>
            <a:ext cx="6121947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B9EDFF"/>
                </a:solidFill>
                <a:latin typeface="Abadi" panose="020B0604020104020204" pitchFamily="34" charset="0"/>
              </a:rPr>
              <a:t>Cognitive CQ (Knowledge):</a:t>
            </a:r>
            <a:endParaRPr lang="en-GB" sz="2000" dirty="0">
              <a:solidFill>
                <a:srgbClr val="B9EDFF"/>
              </a:solidFill>
              <a:latin typeface="Abadi" panose="020B0604020104020204" pitchFamily="34" charset="0"/>
            </a:endParaRPr>
          </a:p>
          <a:p>
            <a:pPr lvl="1"/>
            <a:r>
              <a:rPr lang="en-GB" sz="2000" dirty="0">
                <a:latin typeface="Abadi" panose="020B0604020104020204" pitchFamily="34" charset="0"/>
              </a:rPr>
              <a:t>Knowledge of cultural differences and the ability to understand how diverse norms, values, and practices shape human behaviour.</a:t>
            </a:r>
          </a:p>
          <a:p>
            <a:r>
              <a:rPr lang="en-GB" sz="2000" b="1" dirty="0">
                <a:solidFill>
                  <a:srgbClr val="B9EDFF"/>
                </a:solidFill>
                <a:latin typeface="Abadi" panose="020B0604020104020204" pitchFamily="34" charset="0"/>
              </a:rPr>
              <a:t>Metacognitive CQ (Strategy):</a:t>
            </a:r>
            <a:endParaRPr lang="en-GB" sz="2000" dirty="0">
              <a:solidFill>
                <a:srgbClr val="B9EDFF"/>
              </a:solidFill>
              <a:latin typeface="Abadi" panose="020B0604020104020204" pitchFamily="34" charset="0"/>
            </a:endParaRPr>
          </a:p>
          <a:p>
            <a:pPr lvl="1"/>
            <a:r>
              <a:rPr lang="en-GB" sz="2000" dirty="0">
                <a:latin typeface="Abadi" panose="020B0604020104020204" pitchFamily="34" charset="0"/>
              </a:rPr>
              <a:t>The conscious ability to monitor, reflect upon, and alter one’s own mental models during cross-cultural interactions </a:t>
            </a:r>
            <a:r>
              <a:rPr lang="en-GB" sz="1600" dirty="0">
                <a:latin typeface="Abadi" panose="020B0604020104020204" pitchFamily="34" charset="0"/>
              </a:rPr>
              <a:t>(David Livermore, 2025)</a:t>
            </a:r>
            <a:endParaRPr lang="en-GB" sz="1600" dirty="0">
              <a:solidFill>
                <a:srgbClr val="B9EDFF"/>
              </a:solidFill>
              <a:latin typeface="Abadi" panose="020B0604020104020204" pitchFamily="34" charset="0"/>
            </a:endParaRPr>
          </a:p>
          <a:p>
            <a:r>
              <a:rPr lang="en-GB" sz="2000" b="1" dirty="0">
                <a:solidFill>
                  <a:srgbClr val="B9EDFF"/>
                </a:solidFill>
                <a:latin typeface="Abadi" panose="020B0604020104020204" pitchFamily="34" charset="0"/>
              </a:rPr>
              <a:t>Motivational CQ (Drive):</a:t>
            </a:r>
            <a:endParaRPr lang="en-GB" sz="2000" dirty="0">
              <a:solidFill>
                <a:srgbClr val="B9EDFF"/>
              </a:solidFill>
              <a:latin typeface="Abadi" panose="020B0604020104020204" pitchFamily="34" charset="0"/>
            </a:endParaRPr>
          </a:p>
          <a:p>
            <a:pPr lvl="1"/>
            <a:r>
              <a:rPr lang="en-GB" sz="2000" dirty="0">
                <a:latin typeface="Abadi" panose="020B0604020104020204" pitchFamily="34" charset="0"/>
              </a:rPr>
              <a:t>The intrinsic enthusiasm, curiosity, and psychological drive to actively engage with and adapt to unfamiliar cultures.</a:t>
            </a:r>
            <a:endParaRPr lang="en-GB" sz="2000" dirty="0">
              <a:solidFill>
                <a:srgbClr val="B9EDFF"/>
              </a:solidFill>
              <a:latin typeface="Abadi" panose="020B0604020104020204" pitchFamily="34" charset="0"/>
            </a:endParaRPr>
          </a:p>
          <a:p>
            <a:r>
              <a:rPr lang="en-GB" sz="2000" b="1" dirty="0">
                <a:solidFill>
                  <a:srgbClr val="B9EDFF"/>
                </a:solidFill>
                <a:latin typeface="Abadi" panose="020B0604020104020204" pitchFamily="34" charset="0"/>
              </a:rPr>
              <a:t>Behavioural CQ (Action):</a:t>
            </a:r>
            <a:endParaRPr lang="en-GB" sz="2000" dirty="0">
              <a:solidFill>
                <a:srgbClr val="B9EDFF"/>
              </a:solidFill>
              <a:latin typeface="Abadi" panose="020B0604020104020204" pitchFamily="34" charset="0"/>
            </a:endParaRPr>
          </a:p>
          <a:p>
            <a:pPr lvl="1"/>
            <a:r>
              <a:rPr lang="en-GB" sz="2000" dirty="0">
                <a:latin typeface="Abadi" panose="020B0604020104020204" pitchFamily="34" charset="0"/>
              </a:rPr>
              <a:t>The practical capability to execute contextually appropriate and effective verbal and non-verbal actions in diverse settings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22278E-E8AA-FF20-3DC3-E82CC80D15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055" y="2018976"/>
            <a:ext cx="6096000" cy="3429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2BEA8F-465E-7BF7-2A10-933CD3334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3964" y="5449191"/>
            <a:ext cx="1518036" cy="32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613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86F57-D4CB-6ABE-5A14-4DEC54610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96" y="28641"/>
            <a:ext cx="10873208" cy="76564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Cultural Intelligence in Business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EE3EFE-B536-37DD-1A36-3FF87981D456}"/>
              </a:ext>
            </a:extLst>
          </p:cNvPr>
          <p:cNvSpPr txBox="1"/>
          <p:nvPr/>
        </p:nvSpPr>
        <p:spPr>
          <a:xfrm>
            <a:off x="652942" y="1150294"/>
            <a:ext cx="562427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B9EDFF"/>
                </a:solidFill>
                <a:effectLst/>
                <a:latin typeface="Abadi" panose="020B0604020104020204" pitchFamily="34" charset="0"/>
              </a:rPr>
              <a:t>Alan Mulally (Ford Motor Company) – Global Alignment:</a:t>
            </a:r>
          </a:p>
          <a:p>
            <a:r>
              <a:rPr lang="en-GB" sz="2400" b="0" dirty="0">
                <a:solidFill>
                  <a:srgbClr val="0A0A0A"/>
                </a:solidFill>
                <a:effectLst/>
                <a:latin typeface="Abadi" panose="020B0604020104020204" pitchFamily="34" charset="0"/>
              </a:rPr>
              <a:t>  Unified fragmented regional divisions through the "One Ford" strategy by breaking down nationalist silos and biases (Metacognitive CQ).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7574C3-D5C1-0AA4-CFC7-A6278907C0FA}"/>
              </a:ext>
            </a:extLst>
          </p:cNvPr>
          <p:cNvSpPr txBox="1"/>
          <p:nvPr/>
        </p:nvSpPr>
        <p:spPr>
          <a:xfrm>
            <a:off x="654777" y="4126343"/>
            <a:ext cx="562244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B9EDFF"/>
                </a:solidFill>
                <a:effectLst/>
                <a:latin typeface="Abadi" panose="020B0604020104020204" pitchFamily="34" charset="0"/>
              </a:rPr>
              <a:t>Indra Nooyi (PepsiCo) – Global Portfolio Strategy: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rgbClr val="0A0A0A"/>
                </a:solidFill>
                <a:effectLst/>
                <a:latin typeface="Abadi" panose="020B0604020104020204" pitchFamily="34" charset="0"/>
              </a:rPr>
              <a:t>Defied standard Western product portfolios by re-engineering brands to fit local cultural tastes and values in India and China (Cognitive &amp; Behavioural CQ).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6F2D34-3002-86E2-9E56-39D736163A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 flipV="1">
            <a:off x="7564082" y="3971751"/>
            <a:ext cx="3968522" cy="26115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781196-9825-96F8-9AE6-53235986E4AE}"/>
              </a:ext>
            </a:extLst>
          </p:cNvPr>
          <p:cNvSpPr txBox="1"/>
          <p:nvPr/>
        </p:nvSpPr>
        <p:spPr>
          <a:xfrm flipH="1">
            <a:off x="7967748" y="6576698"/>
            <a:ext cx="396852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virtualpuebla.com/empresarial/pepsico-cierra-su-planta-en-guerrero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65D00C-8C21-0E0B-CB26-B4B96020C1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64152" y="1276250"/>
            <a:ext cx="3968522" cy="250885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C5EFA9F-68D0-4925-A826-7F5CBBAB2791}"/>
              </a:ext>
            </a:extLst>
          </p:cNvPr>
          <p:cNvSpPr txBox="1"/>
          <p:nvPr/>
        </p:nvSpPr>
        <p:spPr>
          <a:xfrm>
            <a:off x="8112224" y="3744031"/>
            <a:ext cx="36795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nondon.net/technology/ford-to-offer-hands-free-driving-in-2021-six-years-after-tesla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7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8606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38EA4-5898-D6B6-F1EE-59B076D2A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1" y="-182322"/>
            <a:ext cx="12241360" cy="1289304"/>
          </a:xfrm>
        </p:spPr>
        <p:txBody>
          <a:bodyPr>
            <a:noAutofit/>
          </a:bodyPr>
          <a:lstStyle/>
          <a:p>
            <a:r>
              <a:rPr lang="fr-FR" sz="3200" b="1" dirty="0" err="1"/>
              <a:t>Emotional</a:t>
            </a:r>
            <a:r>
              <a:rPr lang="fr-FR" sz="3200" b="1" dirty="0"/>
              <a:t> Intelligence vs. Cultural Intelligence</a:t>
            </a:r>
            <a:endParaRPr lang="en-GB" sz="3200" b="1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C86E4CC-64DD-B086-5E14-A0BC0C4591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372172"/>
              </p:ext>
            </p:extLst>
          </p:nvPr>
        </p:nvGraphicFramePr>
        <p:xfrm>
          <a:off x="839416" y="980728"/>
          <a:ext cx="10513167" cy="5716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4389">
                  <a:extLst>
                    <a:ext uri="{9D8B030D-6E8A-4147-A177-3AD203B41FA5}">
                      <a16:colId xmlns:a16="http://schemas.microsoft.com/office/drawing/2014/main" val="2381259497"/>
                    </a:ext>
                  </a:extLst>
                </a:gridCol>
                <a:gridCol w="3504389">
                  <a:extLst>
                    <a:ext uri="{9D8B030D-6E8A-4147-A177-3AD203B41FA5}">
                      <a16:colId xmlns:a16="http://schemas.microsoft.com/office/drawing/2014/main" val="3289529224"/>
                    </a:ext>
                  </a:extLst>
                </a:gridCol>
                <a:gridCol w="3504389">
                  <a:extLst>
                    <a:ext uri="{9D8B030D-6E8A-4147-A177-3AD203B41FA5}">
                      <a16:colId xmlns:a16="http://schemas.microsoft.com/office/drawing/2014/main" val="2723856903"/>
                    </a:ext>
                  </a:extLst>
                </a:gridCol>
              </a:tblGrid>
              <a:tr h="1179635">
                <a:tc>
                  <a:txBody>
                    <a:bodyPr/>
                    <a:lstStyle/>
                    <a:p>
                      <a:r>
                        <a:rPr lang="en-GB" b="1" dirty="0"/>
                        <a:t>Dimension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Emotional Intelligence (EI)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Cultural Intelligence (CQ)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6685533"/>
                  </a:ext>
                </a:extLst>
              </a:tr>
              <a:tr h="1512127">
                <a:tc>
                  <a:txBody>
                    <a:bodyPr/>
                    <a:lstStyle/>
                    <a:p>
                      <a:r>
                        <a:rPr lang="en-GB" b="1" dirty="0"/>
                        <a:t>Primary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Micro-level interpersonal empathy and trust (Salovey and Mayer 1990).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Macro-level contextual adaptation and flexibility (Earley and Ang 2003).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710825"/>
                  </a:ext>
                </a:extLst>
              </a:tr>
              <a:tr h="1512127">
                <a:tc>
                  <a:txBody>
                    <a:bodyPr/>
                    <a:lstStyle/>
                    <a:p>
                      <a:r>
                        <a:rPr lang="en-GB" b="1" dirty="0"/>
                        <a:t>Operational Limit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Contextually blind outside native cultural boundaries.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Purely transactional and mechanical without human warmth.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0242564"/>
                  </a:ext>
                </a:extLst>
              </a:tr>
              <a:tr h="1512127">
                <a:tc>
                  <a:txBody>
                    <a:bodyPr/>
                    <a:lstStyle/>
                    <a:p>
                      <a:r>
                        <a:rPr lang="en-GB" b="1" dirty="0"/>
                        <a:t>Leadership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 baseline psychological safety within a team.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Scales and translates trust across international borders.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68472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6597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6D3DA-0AE1-E244-57BD-5C537FB4B8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1850" y="332656"/>
            <a:ext cx="4007769" cy="77705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75776A-D392-5074-21B8-AADE1D73881D}"/>
              </a:ext>
            </a:extLst>
          </p:cNvPr>
          <p:cNvSpPr txBox="1"/>
          <p:nvPr/>
        </p:nvSpPr>
        <p:spPr>
          <a:xfrm>
            <a:off x="263352" y="1972193"/>
            <a:ext cx="110648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Abadi" panose="020B0604020104020204" pitchFamily="34" charset="0"/>
              </a:rPr>
              <a:t>When emotional intelligence (EI) and cultural intelligence (CQ) are combined, people are better able to function in a variety of social and professional contexts.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131313"/>
              </a:solidFill>
              <a:effectLst/>
              <a:uLnTx/>
              <a:uFillTx/>
              <a:latin typeface="Abadi" panose="020B06040201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Abadi" panose="020B0604020104020204" pitchFamily="34" charset="0"/>
              </a:rPr>
              <a:t>EI creates genuine human connection, while CQ provides the map to navigate diverse corporate environments.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dirty="0">
              <a:solidFill>
                <a:srgbClr val="131313"/>
              </a:solidFill>
              <a:latin typeface="Abadi" panose="020B06040201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Abadi" panose="020B0604020104020204" pitchFamily="34" charset="0"/>
              </a:rPr>
              <a:t>People may help create inclusive cultures that celebrate variety, foster understanding, and improve collective success in an increasingly globalised world by developing these skills.</a:t>
            </a:r>
          </a:p>
        </p:txBody>
      </p:sp>
    </p:spTree>
    <p:extLst>
      <p:ext uri="{BB962C8B-B14F-4D97-AF65-F5344CB8AC3E}">
        <p14:creationId xmlns:p14="http://schemas.microsoft.com/office/powerpoint/2010/main" val="2332517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6E6E-C5A5-CC82-E1E1-B69AED197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696" y="2204864"/>
            <a:ext cx="7848872" cy="165618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Thank you! 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Any questions?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109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EE62D-5C29-0303-E033-D3F9A45D5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88468"/>
            <a:ext cx="3059545" cy="865910"/>
          </a:xfrm>
        </p:spPr>
        <p:txBody>
          <a:bodyPr/>
          <a:lstStyle/>
          <a:p>
            <a:r>
              <a:rPr lang="en-GB" sz="3600" cap="none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  <a:r>
              <a:rPr lang="ro-RO" sz="3600" cap="none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8083AC-5943-1FAD-D86B-4292B834C1C1}"/>
              </a:ext>
            </a:extLst>
          </p:cNvPr>
          <p:cNvSpPr txBox="1"/>
          <p:nvPr/>
        </p:nvSpPr>
        <p:spPr>
          <a:xfrm>
            <a:off x="0" y="720653"/>
            <a:ext cx="11631369" cy="6401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Ang, S., Van Dyne, L., Koh, C., Ng, K.Y., Templer, K.J., Tay, C. and Chandrasekar, N.A., 2007. Cultural intelligence: Its measurement and effects. </a:t>
            </a:r>
            <a:r>
              <a:rPr lang="en-GB" sz="1600" b="0" i="1" u="none" strike="noStrike" dirty="0">
                <a:effectLst/>
                <a:latin typeface="Google Sans"/>
              </a:rPr>
              <a:t>Management and Organization Review</a:t>
            </a:r>
            <a:r>
              <a:rPr lang="en-GB" sz="1600" b="0" u="none" strike="noStrike" dirty="0">
                <a:effectLst/>
                <a:latin typeface="Google Sans"/>
              </a:rPr>
              <a:t>, 3(3), pp. 335-371.</a:t>
            </a: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Earley, P.C. and Ang, S., 2003. </a:t>
            </a:r>
            <a:r>
              <a:rPr lang="en-GB" sz="1600" b="0" i="1" u="none" strike="noStrike" dirty="0">
                <a:effectLst/>
                <a:latin typeface="Google Sans"/>
              </a:rPr>
              <a:t>Cultural Intelligence: Individual Interactions Across Cultures</a:t>
            </a:r>
            <a:r>
              <a:rPr lang="en-GB" sz="1600" b="0" u="none" strike="noStrike" dirty="0">
                <a:effectLst/>
                <a:latin typeface="Google Sans"/>
              </a:rPr>
              <a:t>. Stanford, CA: Stanford University Press.</a:t>
            </a: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Goleman, D., 2004. What makes a leader?. </a:t>
            </a:r>
            <a:r>
              <a:rPr lang="en-GB" sz="1600" b="0" i="1" u="none" strike="noStrike" dirty="0">
                <a:effectLst/>
                <a:latin typeface="Google Sans"/>
              </a:rPr>
              <a:t>Harvard Business Review</a:t>
            </a:r>
            <a:r>
              <a:rPr lang="en-GB" sz="1600" b="0" u="none" strike="noStrike" dirty="0">
                <a:effectLst/>
                <a:latin typeface="Google Sans"/>
              </a:rPr>
              <a:t>, 82(1), pp. 82-91.</a:t>
            </a: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Goleman, D., Boyatzis, R. and McKee, A., 2002. </a:t>
            </a:r>
            <a:r>
              <a:rPr lang="en-GB" sz="1600" b="0" i="1" u="none" strike="noStrike" dirty="0">
                <a:effectLst/>
                <a:latin typeface="Google Sans"/>
              </a:rPr>
              <a:t>Primal Leadership: Realizing the Power of Emotional Intelligence</a:t>
            </a:r>
            <a:r>
              <a:rPr lang="en-GB" sz="1600" b="0" u="none" strike="noStrike" dirty="0">
                <a:effectLst/>
                <a:latin typeface="Google Sans"/>
              </a:rPr>
              <a:t>. Boston, MA: Harvard Business School Press.</a:t>
            </a: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Hofstede, G., 1980. </a:t>
            </a:r>
            <a:r>
              <a:rPr lang="en-GB" sz="1600" b="0" i="1" u="none" strike="noStrike" dirty="0">
                <a:effectLst/>
                <a:latin typeface="Google Sans"/>
              </a:rPr>
              <a:t>Culture's Consequences: International Differences in Work-Related Values</a:t>
            </a:r>
            <a:r>
              <a:rPr lang="en-GB" sz="1600" b="0" u="none" strike="noStrike" dirty="0">
                <a:effectLst/>
                <a:latin typeface="Google Sans"/>
              </a:rPr>
              <a:t>. Beverly Hills, CA: Sage Publications.</a:t>
            </a:r>
            <a:endParaRPr lang="ro-RO" sz="1600" b="0" u="none" strike="noStrike" dirty="0">
              <a:effectLst/>
              <a:latin typeface="Google Sans"/>
            </a:endParaRP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i="0" dirty="0" err="1">
                <a:effectLst/>
                <a:latin typeface="UICTFontTextStyleEmphasizedBody"/>
              </a:rPr>
              <a:t>Kapable</a:t>
            </a:r>
            <a:r>
              <a:rPr lang="en-GB" sz="1600" i="0" dirty="0">
                <a:effectLst/>
                <a:latin typeface="UICTFontTextStyleEmphasizedBody"/>
              </a:rPr>
              <a:t> (2026)</a:t>
            </a:r>
            <a:r>
              <a:rPr lang="en-GB" sz="1600" i="0" dirty="0">
                <a:effectLst/>
                <a:latin typeface="UICTFontTextStyleBody"/>
              </a:rPr>
              <a:t> </a:t>
            </a:r>
            <a:r>
              <a:rPr lang="en-GB" sz="1600" i="1" dirty="0">
                <a:effectLst/>
                <a:latin typeface="UICTFontTextStyleItalicBody"/>
              </a:rPr>
              <a:t>What is Emotional Intelligence in Management?</a:t>
            </a:r>
            <a:r>
              <a:rPr lang="en-GB" sz="1600" i="0" dirty="0">
                <a:effectLst/>
                <a:latin typeface="UICTFontTextStyleBody"/>
              </a:rPr>
              <a:t> [online]. Available at: </a:t>
            </a:r>
            <a:r>
              <a:rPr lang="en-GB" sz="1600" i="0" dirty="0">
                <a:effectLst/>
                <a:latin typeface="UICTFontTextStyleBody"/>
                <a:hlinkClick r:id="rId2"/>
              </a:rPr>
              <a:t>https://</a:t>
            </a:r>
            <a:r>
              <a:rPr lang="en-GB" sz="1600" i="0" dirty="0" err="1">
                <a:effectLst/>
                <a:latin typeface="UICTFontTextStyleBody"/>
                <a:hlinkClick r:id="rId2"/>
              </a:rPr>
              <a:t>kapable.club</a:t>
            </a:r>
            <a:r>
              <a:rPr lang="en-GB" sz="1600" i="0" dirty="0">
                <a:effectLst/>
                <a:latin typeface="UICTFontTextStyleBody"/>
                <a:hlinkClick r:id="rId2"/>
              </a:rPr>
              <a:t>/blog/emotional-intelligence/</a:t>
            </a:r>
            <a:r>
              <a:rPr lang="en-GB" sz="1600" i="0" dirty="0">
                <a:effectLst/>
                <a:latin typeface="UICTFontTextStyleBody"/>
              </a:rPr>
              <a:t> (Accessed: 1</a:t>
            </a:r>
            <a:r>
              <a:rPr lang="ro-RO" sz="1600" i="0" dirty="0">
                <a:effectLst/>
                <a:latin typeface="UICTFontTextStyleBody"/>
              </a:rPr>
              <a:t>0 </a:t>
            </a:r>
            <a:r>
              <a:rPr lang="en-GB" sz="1600" i="0" dirty="0">
                <a:effectLst/>
                <a:latin typeface="UICTFontTextStyleBody"/>
              </a:rPr>
              <a:t>July 2026).</a:t>
            </a:r>
            <a:endParaRPr lang="en-GB" sz="1600" b="0" u="none" strike="noStrike" dirty="0">
              <a:effectLst/>
              <a:latin typeface="Google Sans"/>
            </a:endParaRP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Kilduff, M., </a:t>
            </a:r>
            <a:r>
              <a:rPr lang="en-GB" sz="1600" b="0" u="none" strike="noStrike" dirty="0" err="1">
                <a:effectLst/>
                <a:latin typeface="Google Sans"/>
              </a:rPr>
              <a:t>Chiaburu</a:t>
            </a:r>
            <a:r>
              <a:rPr lang="en-GB" sz="1600" b="0" u="none" strike="noStrike" dirty="0">
                <a:effectLst/>
                <a:latin typeface="Google Sans"/>
              </a:rPr>
              <a:t>, D.S. and Menges, J.I., 2010. Strategic use of emotional intelligence in organizational settings. </a:t>
            </a:r>
            <a:r>
              <a:rPr lang="en-GB" sz="1600" b="0" i="1" u="none" strike="noStrike" dirty="0">
                <a:effectLst/>
                <a:latin typeface="Google Sans"/>
              </a:rPr>
              <a:t>Research in Organizational </a:t>
            </a:r>
            <a:r>
              <a:rPr lang="en-GB" sz="1600" b="0" i="1" u="none" strike="noStrike" dirty="0" err="1">
                <a:effectLst/>
                <a:latin typeface="Google Sans"/>
              </a:rPr>
              <a:t>Behavior</a:t>
            </a:r>
            <a:r>
              <a:rPr lang="en-GB" sz="1600" b="0" u="none" strike="noStrike" dirty="0">
                <a:effectLst/>
                <a:latin typeface="Google Sans"/>
              </a:rPr>
              <a:t>, 30, pp. 129-152.</a:t>
            </a:r>
            <a:endParaRPr lang="ro-RO" sz="1600" b="0" u="none" strike="noStrike" dirty="0">
              <a:effectLst/>
              <a:latin typeface="Google Sans"/>
            </a:endParaRP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700" i="0" dirty="0">
                <a:effectLst/>
                <a:latin typeface="UICTFontTextStyleEmphasizedBody"/>
              </a:rPr>
              <a:t>Livermore, D. (2025)</a:t>
            </a:r>
            <a:r>
              <a:rPr lang="en-GB" sz="1700" i="0" dirty="0">
                <a:effectLst/>
                <a:latin typeface="UICTFontTextStyleBody"/>
              </a:rPr>
              <a:t> </a:t>
            </a:r>
            <a:r>
              <a:rPr lang="en-GB" sz="1700" i="1" dirty="0">
                <a:effectLst/>
                <a:latin typeface="UICTFontTextStyleItalicBody"/>
              </a:rPr>
              <a:t>When Cultural Intelligence Matters Most: Strengthening CQ Strategy in a World of Uncertainty</a:t>
            </a:r>
            <a:r>
              <a:rPr lang="en-GB" sz="1700" i="0" dirty="0">
                <a:effectLst/>
                <a:latin typeface="UICTFontTextStyleBody"/>
              </a:rPr>
              <a:t> [online]. Available at: </a:t>
            </a:r>
            <a:r>
              <a:rPr lang="en-GB" sz="1700" i="0" dirty="0">
                <a:effectLst/>
                <a:latin typeface="UICTFontTextStyleBody"/>
                <a:hlinkClick r:id="rId3"/>
              </a:rPr>
              <a:t>https://</a:t>
            </a:r>
            <a:r>
              <a:rPr lang="en-GB" sz="1700" i="0" dirty="0" err="1">
                <a:effectLst/>
                <a:latin typeface="UICTFontTextStyleBody"/>
                <a:hlinkClick r:id="rId3"/>
              </a:rPr>
              <a:t>davidlivermore.com</a:t>
            </a:r>
            <a:r>
              <a:rPr lang="en-GB" sz="1700" i="0" dirty="0">
                <a:effectLst/>
                <a:latin typeface="UICTFontTextStyleBody"/>
                <a:hlinkClick r:id="rId3"/>
              </a:rPr>
              <a:t>/2025/05/20/when-cultural-intelligence-matters-</a:t>
            </a:r>
            <a:r>
              <a:rPr lang="en-GB" sz="1700" i="0" dirty="0" err="1">
                <a:effectLst/>
                <a:latin typeface="UICTFontTextStyleBody"/>
                <a:hlinkClick r:id="rId3"/>
              </a:rPr>
              <a:t>most-strengthening-cq</a:t>
            </a:r>
            <a:r>
              <a:rPr lang="en-GB" sz="1700" i="0" dirty="0">
                <a:effectLst/>
                <a:latin typeface="UICTFontTextStyleBody"/>
                <a:hlinkClick r:id="rId3"/>
              </a:rPr>
              <a:t>-strategy-in-a-world-of-uncertainty/</a:t>
            </a:r>
            <a:r>
              <a:rPr lang="en-GB" sz="1700" i="0" dirty="0">
                <a:effectLst/>
                <a:latin typeface="UICTFontTextStyleBody"/>
              </a:rPr>
              <a:t> (Accessed: 1</a:t>
            </a:r>
            <a:r>
              <a:rPr lang="ro-RO" sz="1700" i="0" dirty="0">
                <a:effectLst/>
                <a:latin typeface="UICTFontTextStyleBody"/>
              </a:rPr>
              <a:t>0</a:t>
            </a:r>
            <a:r>
              <a:rPr lang="en-GB" sz="1700" i="0" dirty="0">
                <a:effectLst/>
                <a:latin typeface="UICTFontTextStyleBody"/>
              </a:rPr>
              <a:t> July 2026).</a:t>
            </a:r>
            <a:endParaRPr lang="en-GB" sz="1600" b="0" u="none" strike="noStrike" dirty="0">
              <a:effectLst/>
              <a:latin typeface="Google Sans"/>
            </a:endParaRP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>
                <a:effectLst/>
                <a:latin typeface="Google Sans"/>
              </a:rPr>
              <a:t>Locke, E.A., 2005. Why emotional intelligence is an invalid concept. </a:t>
            </a:r>
            <a:r>
              <a:rPr lang="en-GB" sz="1600" b="0" i="1" u="none" strike="noStrike" dirty="0">
                <a:effectLst/>
                <a:latin typeface="Google Sans"/>
              </a:rPr>
              <a:t>Journal of </a:t>
            </a:r>
            <a:r>
              <a:rPr lang="en-GB" sz="1600" b="0" i="1" u="none" strike="noStrike" dirty="0" err="1">
                <a:effectLst/>
                <a:latin typeface="Google Sans"/>
              </a:rPr>
              <a:t>Organizational</a:t>
            </a:r>
            <a:r>
              <a:rPr lang="en-GB" sz="1600" b="0" i="1" u="none" strike="noStrike" dirty="0">
                <a:effectLst/>
                <a:latin typeface="Google Sans"/>
              </a:rPr>
              <a:t> </a:t>
            </a:r>
            <a:r>
              <a:rPr lang="en-GB" sz="1600" b="0" i="1" u="none" strike="noStrike" dirty="0" err="1">
                <a:effectLst/>
                <a:latin typeface="Google Sans"/>
              </a:rPr>
              <a:t>Behavior</a:t>
            </a:r>
            <a:r>
              <a:rPr lang="en-GB" sz="1600" b="0" u="none" strike="noStrike" dirty="0">
                <a:effectLst/>
                <a:latin typeface="Google Sans"/>
              </a:rPr>
              <a:t>, 26(4), pp. 425-431.</a:t>
            </a:r>
          </a:p>
          <a:p>
            <a:pPr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1600" b="0" u="none" strike="noStrike" dirty="0" err="1">
                <a:effectLst/>
                <a:latin typeface="Google Sans"/>
              </a:rPr>
              <a:t>Salovey</a:t>
            </a:r>
            <a:r>
              <a:rPr lang="en-GB" sz="1600" b="0" u="none" strike="noStrike" dirty="0">
                <a:effectLst/>
                <a:latin typeface="Google Sans"/>
              </a:rPr>
              <a:t>, P. and Mayer, J.D., 1990. Emotional intelligence. </a:t>
            </a:r>
            <a:r>
              <a:rPr lang="en-GB" sz="1600" b="0" i="1" u="none" strike="noStrike" dirty="0">
                <a:effectLst/>
                <a:latin typeface="Google Sans"/>
              </a:rPr>
              <a:t>Imagination, Cognition and Personality</a:t>
            </a:r>
            <a:r>
              <a:rPr lang="en-GB" sz="1600" b="0" u="none" strike="noStrike" dirty="0">
                <a:effectLst/>
                <a:latin typeface="Google Sans"/>
              </a:rPr>
              <a:t>, 9(3), pp. 185-211.</a:t>
            </a:r>
            <a:br>
              <a:rPr lang="en-GB" sz="1600" dirty="0"/>
            </a:b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1137388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DA384A2-DC2C-4578-B8CE-512657D68B32}">
  <ds:schemaRefs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schemas.microsoft.com/sharepoint/v3"/>
    <ds:schemaRef ds:uri="http://purl.org/dc/elements/1.1/"/>
    <ds:schemaRef ds:uri="71af3243-3dd4-4a8d-8c0d-dd76da1f02a5"/>
    <ds:schemaRef ds:uri="http://schemas.microsoft.com/office/2006/documentManagement/types"/>
    <ds:schemaRef ds:uri="http://schemas.microsoft.com/office/infopath/2007/PartnerControls"/>
    <ds:schemaRef ds:uri="http://purl.org/dc/dcmitype/"/>
    <ds:schemaRef ds:uri="230e9df3-be65-4c73-a93b-d1236ebd677e"/>
    <ds:schemaRef ds:uri="16c05727-aa75-4e4a-9b5f-8a80a1165891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5269</TotalTime>
  <Words>1282</Words>
  <Application>Microsoft Office PowerPoint</Application>
  <PresentationFormat>Widescreen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Abadi</vt:lpstr>
      <vt:lpstr>Arial</vt:lpstr>
      <vt:lpstr>Google Sans</vt:lpstr>
      <vt:lpstr>Neue Haas Grotesk Text Pro</vt:lpstr>
      <vt:lpstr>UICTFontTextStyleBody</vt:lpstr>
      <vt:lpstr>UICTFontTextStyleEmphasizedBody</vt:lpstr>
      <vt:lpstr>UICTFontTextStyleItalicBody</vt:lpstr>
      <vt:lpstr>Oasis</vt:lpstr>
      <vt:lpstr>The Importance of Emotional &amp; Cultural Intelligence in Leadership</vt:lpstr>
      <vt:lpstr>Why EI &amp; CQ Matter Today: Global Shift: Rise of diverse, cross-border, and flat organisational structures. Beyond IQ: Technical skills alone no longer guarantee managerial success. Risk Mitigation: Prevents toxic internal friction and costly global miscommunications. Presentation Structure: Part 1: Emotional Intelligence (EI) – Core models, critical critique, and global business cases. Part 2: Cultural Intelligence (CQ) – The 4-factor framework, limitations, and strategic application. Synthesis: Comparative matrix on why relying on a single capability is unsustainable. </vt:lpstr>
      <vt:lpstr>PowerPoint Presentation</vt:lpstr>
      <vt:lpstr>Strengths: High predictive  validity for workplace performance and employee retention (Goleman 2000).  Provides actionable, practical competencies for executive training and corporate development programmes. The Success Link &amp; Dark Side: High EI does not guarantee ethical success;  it can be used for Machiavellian manipulation  and disguised intent (Kilduff, Chiaburu and Menges 2010). Critical Limitations: The Definition Problem: Locke (2005) argues the  model is an unscientific "umbrella concept" that  improperly merges actual intelligence with  everyday personality traits. The Measurement Dilemma: Heavily reliant on  subjective self-report scales rather than objective  ability-based testing (e.g., MSCEIT).   </vt:lpstr>
      <vt:lpstr>PowerPoint Presentation</vt:lpstr>
      <vt:lpstr>PowerPoint Presentation</vt:lpstr>
      <vt:lpstr>Earley &amp; Ang’s Cultural Intelligence (CQ) Model (2003)</vt:lpstr>
      <vt:lpstr>Cultural Intelligence in Business Practice</vt:lpstr>
      <vt:lpstr>Emotional Intelligence vs. Cultural Intelligence</vt:lpstr>
      <vt:lpstr>conclusion</vt:lpstr>
      <vt:lpstr>Thank you!        Any questions?</vt:lpstr>
      <vt:lpstr>References:</vt:lpstr>
    </vt:vector>
  </TitlesOfParts>
  <Company>Pilgrims Europe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Emotional &amp; Cultural Intelligence in Leadership</dc:title>
  <dc:creator>Alexandra Volosciuc</dc:creator>
  <cp:lastModifiedBy>Alexandra Volosciuc (2229637)</cp:lastModifiedBy>
  <cp:revision>15</cp:revision>
  <dcterms:created xsi:type="dcterms:W3CDTF">2026-07-02T14:13:22Z</dcterms:created>
  <dcterms:modified xsi:type="dcterms:W3CDTF">2026-07-17T08:10:49Z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