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9" r:id="rId4"/>
    <p:sldId id="260" r:id="rId5"/>
    <p:sldId id="263" r:id="rId6"/>
    <p:sldId id="261" r:id="rId7"/>
    <p:sldId id="262" r:id="rId8"/>
    <p:sldId id="264"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C68E3-96A7-4974-B60C-02D0CFD8BB45}"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458EFE-30F9-4F66-862A-E7B03106E92E}" type="slidenum">
              <a:rPr lang="en-GB" smtClean="0"/>
              <a:t>‹#›</a:t>
            </a:fld>
            <a:endParaRPr lang="en-GB"/>
          </a:p>
        </p:txBody>
      </p:sp>
    </p:spTree>
    <p:extLst>
      <p:ext uri="{BB962C8B-B14F-4D97-AF65-F5344CB8AC3E}">
        <p14:creationId xmlns:p14="http://schemas.microsoft.com/office/powerpoint/2010/main" val="3143401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458EFE-30F9-4F66-862A-E7B03106E92E}" type="slidenum">
              <a:rPr lang="en-GB" smtClean="0"/>
              <a:t>3</a:t>
            </a:fld>
            <a:endParaRPr lang="en-GB"/>
          </a:p>
        </p:txBody>
      </p:sp>
    </p:spTree>
    <p:extLst>
      <p:ext uri="{BB962C8B-B14F-4D97-AF65-F5344CB8AC3E}">
        <p14:creationId xmlns:p14="http://schemas.microsoft.com/office/powerpoint/2010/main" val="2270160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27809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2245001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4082130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C59636-9439-482E-B1A1-922697D7006D}"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869826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C59636-9439-482E-B1A1-922697D7006D}"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416939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C59636-9439-482E-B1A1-922697D7006D}" type="datetimeFigureOut">
              <a:rPr lang="en-GB" smtClean="0"/>
              <a:t>11/12/2025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3267699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C59636-9439-482E-B1A1-922697D7006D}" type="datetimeFigureOut">
              <a:rPr lang="en-GB" smtClean="0"/>
              <a:t>11/12/2025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3162144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C59636-9439-482E-B1A1-922697D7006D}"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344609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C59636-9439-482E-B1A1-922697D7006D}"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527811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3966914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36884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260345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81689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3430892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968215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C59636-9439-482E-B1A1-922697D7006D}"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7879C-671D-47D6-B205-9C6839CD6F43}" type="slidenum">
              <a:rPr lang="en-GB" smtClean="0"/>
              <a:t>‹#›</a:t>
            </a:fld>
            <a:endParaRPr lang="en-GB"/>
          </a:p>
        </p:txBody>
      </p:sp>
    </p:spTree>
    <p:extLst>
      <p:ext uri="{BB962C8B-B14F-4D97-AF65-F5344CB8AC3E}">
        <p14:creationId xmlns:p14="http://schemas.microsoft.com/office/powerpoint/2010/main" val="1069432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C59636-9439-482E-B1A1-922697D7006D}" type="datetimeFigureOut">
              <a:rPr lang="en-GB" smtClean="0"/>
              <a:t>11/12/2025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437879C-671D-47D6-B205-9C6839CD6F43}" type="slidenum">
              <a:rPr lang="en-GB" smtClean="0"/>
              <a:t>‹#›</a:t>
            </a:fld>
            <a:endParaRPr lang="en-GB"/>
          </a:p>
        </p:txBody>
      </p:sp>
    </p:spTree>
    <p:extLst>
      <p:ext uri="{BB962C8B-B14F-4D97-AF65-F5344CB8AC3E}">
        <p14:creationId xmlns:p14="http://schemas.microsoft.com/office/powerpoint/2010/main" val="21968081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sci.com/blog/people-process-technology" TargetMode="External"/><Relationship Id="rId2" Type="http://schemas.openxmlformats.org/officeDocument/2006/relationships/hyperlink" Target="https://medium.com/@kyle-t-jones/the-input-process-output-model-in-project-management-f8383873c33f" TargetMode="External"/><Relationship Id="rId1" Type="http://schemas.openxmlformats.org/officeDocument/2006/relationships/slideLayout" Target="../slideLayouts/slideLayout1.xml"/><Relationship Id="rId6" Type="http://schemas.openxmlformats.org/officeDocument/2006/relationships/hyperlink" Target="https://www.atlassian.com/work-management/project-management/risk-mitigation" TargetMode="External"/><Relationship Id="rId5" Type="http://schemas.openxmlformats.org/officeDocument/2006/relationships/hyperlink" Target="https://amazonbound.medium.com/at-amazon-output-matters-more-than-input-db1bc440a9a6" TargetMode="External"/><Relationship Id="rId4" Type="http://schemas.openxmlformats.org/officeDocument/2006/relationships/hyperlink" Target="https://benchpartner.com/a-business-perspective-on-information-syste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1062-6EF3-BB25-18DB-602B7ABE0AAB}"/>
              </a:ext>
            </a:extLst>
          </p:cNvPr>
          <p:cNvSpPr>
            <a:spLocks noGrp="1"/>
          </p:cNvSpPr>
          <p:nvPr>
            <p:ph type="ctrTitle"/>
          </p:nvPr>
        </p:nvSpPr>
        <p:spPr>
          <a:xfrm>
            <a:off x="2198843" y="600891"/>
            <a:ext cx="6383383" cy="961332"/>
          </a:xfrm>
        </p:spPr>
        <p:txBody>
          <a:bodyPr/>
          <a:lstStyle/>
          <a:p>
            <a:pPr algn="l"/>
            <a:r>
              <a:rPr lang="en-GB" sz="2800" b="1" u="sng" dirty="0">
                <a:solidFill>
                  <a:schemeClr val="tx1"/>
                </a:solidFill>
              </a:rPr>
              <a:t>BA (Hons) Leadership and Management Skills for the Workplace </a:t>
            </a:r>
          </a:p>
        </p:txBody>
      </p:sp>
      <p:sp>
        <p:nvSpPr>
          <p:cNvPr id="5" name="TextBox 4">
            <a:extLst>
              <a:ext uri="{FF2B5EF4-FFF2-40B4-BE49-F238E27FC236}">
                <a16:creationId xmlns:a16="http://schemas.microsoft.com/office/drawing/2014/main" id="{5A619E7D-229C-56B4-2D18-B51F300D3E1D}"/>
              </a:ext>
            </a:extLst>
          </p:cNvPr>
          <p:cNvSpPr txBox="1"/>
          <p:nvPr/>
        </p:nvSpPr>
        <p:spPr>
          <a:xfrm>
            <a:off x="1572407" y="2434792"/>
            <a:ext cx="6100354" cy="461665"/>
          </a:xfrm>
          <a:prstGeom prst="rect">
            <a:avLst/>
          </a:prstGeom>
          <a:noFill/>
        </p:spPr>
        <p:txBody>
          <a:bodyPr wrap="square">
            <a:spAutoFit/>
          </a:bodyPr>
          <a:lstStyle/>
          <a:p>
            <a:r>
              <a:rPr lang="en-GB" sz="2400" b="1" u="sng" dirty="0"/>
              <a:t>Managing Business Information </a:t>
            </a:r>
          </a:p>
        </p:txBody>
      </p:sp>
      <p:sp>
        <p:nvSpPr>
          <p:cNvPr id="7" name="TextBox 6">
            <a:extLst>
              <a:ext uri="{FF2B5EF4-FFF2-40B4-BE49-F238E27FC236}">
                <a16:creationId xmlns:a16="http://schemas.microsoft.com/office/drawing/2014/main" id="{B6F882DE-3728-2E59-572D-87B57C726527}"/>
              </a:ext>
            </a:extLst>
          </p:cNvPr>
          <p:cNvSpPr txBox="1"/>
          <p:nvPr/>
        </p:nvSpPr>
        <p:spPr>
          <a:xfrm>
            <a:off x="6693047" y="3568242"/>
            <a:ext cx="4924188" cy="1015663"/>
          </a:xfrm>
          <a:prstGeom prst="rect">
            <a:avLst/>
          </a:prstGeom>
          <a:noFill/>
        </p:spPr>
        <p:txBody>
          <a:bodyPr wrap="square">
            <a:spAutoFit/>
          </a:bodyPr>
          <a:lstStyle/>
          <a:p>
            <a:r>
              <a:rPr lang="en-GB" sz="2400" dirty="0"/>
              <a:t>LCLM 5004</a:t>
            </a:r>
          </a:p>
          <a:p>
            <a:r>
              <a:rPr lang="en-GB" sz="3600" b="1" dirty="0"/>
              <a:t>Marian Faramita </a:t>
            </a:r>
          </a:p>
        </p:txBody>
      </p:sp>
      <p:pic>
        <p:nvPicPr>
          <p:cNvPr id="8" name="Picture 7">
            <a:extLst>
              <a:ext uri="{FF2B5EF4-FFF2-40B4-BE49-F238E27FC236}">
                <a16:creationId xmlns:a16="http://schemas.microsoft.com/office/drawing/2014/main" id="{C4E6E3AC-D23E-7460-DDDD-D1B9F7D24715}"/>
              </a:ext>
            </a:extLst>
          </p:cNvPr>
          <p:cNvPicPr>
            <a:picLocks noChangeAspect="1"/>
          </p:cNvPicPr>
          <p:nvPr/>
        </p:nvPicPr>
        <p:blipFill>
          <a:blip r:embed="rId2"/>
          <a:stretch>
            <a:fillRect/>
          </a:stretch>
        </p:blipFill>
        <p:spPr>
          <a:xfrm>
            <a:off x="1027862" y="3074127"/>
            <a:ext cx="5392065" cy="3019556"/>
          </a:xfrm>
          <a:prstGeom prst="rect">
            <a:avLst/>
          </a:prstGeom>
        </p:spPr>
      </p:pic>
    </p:spTree>
    <p:extLst>
      <p:ext uri="{BB962C8B-B14F-4D97-AF65-F5344CB8AC3E}">
        <p14:creationId xmlns:p14="http://schemas.microsoft.com/office/powerpoint/2010/main" val="860838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488B-FDED-A346-D383-777B66E863E5}"/>
              </a:ext>
            </a:extLst>
          </p:cNvPr>
          <p:cNvSpPr>
            <a:spLocks noGrp="1"/>
          </p:cNvSpPr>
          <p:nvPr>
            <p:ph type="title"/>
          </p:nvPr>
        </p:nvSpPr>
        <p:spPr>
          <a:xfrm>
            <a:off x="2255520" y="470262"/>
            <a:ext cx="7097486" cy="1854926"/>
          </a:xfrm>
        </p:spPr>
        <p:txBody>
          <a:bodyPr>
            <a:normAutofit fontScale="90000"/>
          </a:bodyPr>
          <a:lstStyle/>
          <a:p>
            <a:r>
              <a:rPr lang="en-GB" b="1" u="sng" dirty="0">
                <a:solidFill>
                  <a:schemeClr val="tx1"/>
                </a:solidFill>
                <a:latin typeface="Arial" panose="020B0604020202020204" pitchFamily="34" charset="0"/>
                <a:cs typeface="Arial" panose="020B0604020202020204" pitchFamily="34" charset="0"/>
              </a:rPr>
              <a:t>Information systems:</a:t>
            </a:r>
            <a:br>
              <a:rPr lang="en-GB" b="1" u="sng" dirty="0">
                <a:solidFill>
                  <a:schemeClr val="tx1"/>
                </a:solidFill>
                <a:latin typeface="Arial" panose="020B0604020202020204" pitchFamily="34" charset="0"/>
                <a:cs typeface="Arial" panose="020B0604020202020204" pitchFamily="34" charset="0"/>
              </a:rPr>
            </a:br>
            <a:r>
              <a:rPr lang="en-US" altLang="en-US" b="1" u="sng" dirty="0">
                <a:latin typeface="Arial" panose="020B0604020202020204" pitchFamily="34" charset="0"/>
                <a:cs typeface="Arial" panose="020B0604020202020204" pitchFamily="34" charset="0"/>
              </a:rPr>
              <a:t>Input-process-output perspective.</a:t>
            </a:r>
            <a:br>
              <a:rPr lang="en-US" altLang="en-US" dirty="0"/>
            </a:br>
            <a:r>
              <a:rPr lang="en-GB" b="1" u="sng" dirty="0">
                <a:solidFill>
                  <a:schemeClr val="tx1"/>
                </a:solidFill>
              </a:rPr>
              <a:t> </a:t>
            </a:r>
          </a:p>
        </p:txBody>
      </p:sp>
      <p:pic>
        <p:nvPicPr>
          <p:cNvPr id="3" name="Picture 2">
            <a:extLst>
              <a:ext uri="{FF2B5EF4-FFF2-40B4-BE49-F238E27FC236}">
                <a16:creationId xmlns:a16="http://schemas.microsoft.com/office/drawing/2014/main" id="{99C87F85-1C20-A057-FA14-F4DE5D8F4C5B}"/>
              </a:ext>
            </a:extLst>
          </p:cNvPr>
          <p:cNvPicPr>
            <a:picLocks noChangeAspect="1"/>
          </p:cNvPicPr>
          <p:nvPr/>
        </p:nvPicPr>
        <p:blipFill>
          <a:blip r:embed="rId2"/>
          <a:stretch>
            <a:fillRect/>
          </a:stretch>
        </p:blipFill>
        <p:spPr>
          <a:xfrm>
            <a:off x="1708105" y="1791788"/>
            <a:ext cx="6181862" cy="1977573"/>
          </a:xfrm>
          <a:prstGeom prst="rect">
            <a:avLst/>
          </a:prstGeom>
        </p:spPr>
      </p:pic>
      <p:sp>
        <p:nvSpPr>
          <p:cNvPr id="5" name="TextBox 4">
            <a:extLst>
              <a:ext uri="{FF2B5EF4-FFF2-40B4-BE49-F238E27FC236}">
                <a16:creationId xmlns:a16="http://schemas.microsoft.com/office/drawing/2014/main" id="{49A73F09-D616-F76F-9653-C1AF4D407D27}"/>
              </a:ext>
            </a:extLst>
          </p:cNvPr>
          <p:cNvSpPr txBox="1"/>
          <p:nvPr/>
        </p:nvSpPr>
        <p:spPr>
          <a:xfrm>
            <a:off x="1123405" y="4197532"/>
            <a:ext cx="8769531" cy="1938992"/>
          </a:xfrm>
          <a:prstGeom prst="rect">
            <a:avLst/>
          </a:prstGeom>
          <a:noFill/>
        </p:spPr>
        <p:txBody>
          <a:bodyPr wrap="square">
            <a:spAutoFit/>
          </a:bodyPr>
          <a:lstStyle/>
          <a:p>
            <a:pPr algn="l">
              <a:lnSpc>
                <a:spcPts val="2400"/>
              </a:lnSpc>
              <a:buFont typeface="Arial" panose="020B0604020202020204" pitchFamily="34" charset="0"/>
              <a:buChar char="•"/>
            </a:pPr>
            <a:r>
              <a:rPr lang="en-GB" sz="1600" b="0" i="0" dirty="0">
                <a:solidFill>
                  <a:srgbClr val="242424"/>
                </a:solidFill>
                <a:effectLst/>
                <a:latin typeface="Arial" panose="020B0604020202020204" pitchFamily="34" charset="0"/>
                <a:cs typeface="Arial" panose="020B0604020202020204" pitchFamily="34" charset="0"/>
              </a:rPr>
              <a:t>Input: The starting point or resources that go into the system.</a:t>
            </a:r>
          </a:p>
          <a:p>
            <a:pPr algn="l">
              <a:lnSpc>
                <a:spcPts val="2400"/>
              </a:lnSpc>
              <a:buFont typeface="Arial" panose="020B0604020202020204" pitchFamily="34" charset="0"/>
              <a:buChar char="•"/>
            </a:pPr>
            <a:endParaRPr lang="en-GB" sz="1600" b="0" i="0" dirty="0">
              <a:solidFill>
                <a:srgbClr val="242424"/>
              </a:solidFill>
              <a:effectLst/>
              <a:latin typeface="Arial" panose="020B0604020202020204" pitchFamily="34" charset="0"/>
              <a:cs typeface="Arial" panose="020B0604020202020204" pitchFamily="34" charset="0"/>
            </a:endParaRPr>
          </a:p>
          <a:p>
            <a:pPr algn="l">
              <a:lnSpc>
                <a:spcPts val="2400"/>
              </a:lnSpc>
              <a:buFont typeface="Arial" panose="020B0604020202020204" pitchFamily="34" charset="0"/>
              <a:buChar char="•"/>
            </a:pPr>
            <a:r>
              <a:rPr lang="en-GB" sz="1600" b="0" i="0" dirty="0">
                <a:solidFill>
                  <a:srgbClr val="242424"/>
                </a:solidFill>
                <a:effectLst/>
                <a:latin typeface="Arial" panose="020B0604020202020204" pitchFamily="34" charset="0"/>
                <a:cs typeface="Arial" panose="020B0604020202020204" pitchFamily="34" charset="0"/>
              </a:rPr>
              <a:t>Process: The activities, steps, or transformations performed on the input.</a:t>
            </a:r>
          </a:p>
          <a:p>
            <a:pPr algn="l">
              <a:lnSpc>
                <a:spcPts val="2400"/>
              </a:lnSpc>
              <a:buFont typeface="Arial" panose="020B0604020202020204" pitchFamily="34" charset="0"/>
              <a:buChar char="•"/>
            </a:pPr>
            <a:endParaRPr lang="en-GB" sz="1600" b="0" i="0" dirty="0">
              <a:solidFill>
                <a:srgbClr val="242424"/>
              </a:solidFill>
              <a:effectLst/>
              <a:latin typeface="Arial" panose="020B0604020202020204" pitchFamily="34" charset="0"/>
              <a:cs typeface="Arial" panose="020B0604020202020204" pitchFamily="34" charset="0"/>
            </a:endParaRPr>
          </a:p>
          <a:p>
            <a:pPr algn="l">
              <a:lnSpc>
                <a:spcPts val="2400"/>
              </a:lnSpc>
              <a:buFont typeface="Arial" panose="020B0604020202020204" pitchFamily="34" charset="0"/>
              <a:buChar char="•"/>
            </a:pPr>
            <a:r>
              <a:rPr lang="en-GB" sz="1600" b="0" i="0" dirty="0">
                <a:solidFill>
                  <a:srgbClr val="242424"/>
                </a:solidFill>
                <a:effectLst/>
                <a:latin typeface="Arial" panose="020B0604020202020204" pitchFamily="34" charset="0"/>
                <a:cs typeface="Arial" panose="020B0604020202020204" pitchFamily="34" charset="0"/>
              </a:rPr>
              <a:t>Output: The result or product that is generated from the process.</a:t>
            </a:r>
          </a:p>
          <a:p>
            <a:pPr algn="l">
              <a:lnSpc>
                <a:spcPts val="2400"/>
              </a:lnSpc>
            </a:pPr>
            <a:r>
              <a:rPr lang="en-GB" sz="1600" dirty="0">
                <a:solidFill>
                  <a:srgbClr val="242424"/>
                </a:solidFill>
                <a:latin typeface="Arial" panose="020B0604020202020204" pitchFamily="34" charset="0"/>
                <a:cs typeface="Arial" panose="020B0604020202020204" pitchFamily="34" charset="0"/>
              </a:rPr>
              <a:t>(Jones, 2024) </a:t>
            </a:r>
            <a:endParaRPr lang="en-GB" sz="1600" b="0" i="0" dirty="0">
              <a:solidFill>
                <a:srgbClr val="24242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9936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C609-D5CD-4877-A8B9-7423455EC7CE}"/>
              </a:ext>
            </a:extLst>
          </p:cNvPr>
          <p:cNvSpPr>
            <a:spLocks noGrp="1"/>
          </p:cNvSpPr>
          <p:nvPr>
            <p:ph type="ctrTitle"/>
          </p:nvPr>
        </p:nvSpPr>
        <p:spPr>
          <a:xfrm>
            <a:off x="427831" y="609599"/>
            <a:ext cx="9203850" cy="1709887"/>
          </a:xfrm>
        </p:spPr>
        <p:txBody>
          <a:bodyPr/>
          <a:lstStyle/>
          <a:p>
            <a:pPr algn="ctr"/>
            <a:r>
              <a:rPr lang="en-GB" sz="3200" b="1" u="sng" dirty="0">
                <a:solidFill>
                  <a:schemeClr val="tx1"/>
                </a:solidFill>
                <a:latin typeface="Arial" panose="020B0604020202020204" pitchFamily="34" charset="0"/>
                <a:cs typeface="Arial" panose="020B0604020202020204" pitchFamily="34" charset="0"/>
              </a:rPr>
              <a:t>Information systems:</a:t>
            </a:r>
            <a:br>
              <a:rPr lang="en-GB" sz="3600" b="1" u="sng" dirty="0">
                <a:solidFill>
                  <a:schemeClr val="tx1"/>
                </a:solidFill>
                <a:latin typeface="Arial" panose="020B0604020202020204" pitchFamily="34" charset="0"/>
                <a:cs typeface="Arial" panose="020B0604020202020204" pitchFamily="34" charset="0"/>
              </a:rPr>
            </a:br>
            <a:r>
              <a:rPr lang="en-US" altLang="en-US" sz="2800" b="1" u="sng" dirty="0">
                <a:latin typeface="Arial" panose="020B0604020202020204" pitchFamily="34" charset="0"/>
                <a:cs typeface="Arial" panose="020B0604020202020204" pitchFamily="34" charset="0"/>
              </a:rPr>
              <a:t>People-organization-technology perspective.</a:t>
            </a:r>
            <a:br>
              <a:rPr lang="en-US" altLang="en-US" sz="3600" dirty="0"/>
            </a:br>
            <a:endParaRPr lang="en-GB" sz="3600" dirty="0"/>
          </a:p>
        </p:txBody>
      </p:sp>
      <p:pic>
        <p:nvPicPr>
          <p:cNvPr id="4" name="Picture 3">
            <a:extLst>
              <a:ext uri="{FF2B5EF4-FFF2-40B4-BE49-F238E27FC236}">
                <a16:creationId xmlns:a16="http://schemas.microsoft.com/office/drawing/2014/main" id="{86F81152-4515-A438-2FB1-48B5E32D1453}"/>
              </a:ext>
            </a:extLst>
          </p:cNvPr>
          <p:cNvPicPr>
            <a:picLocks noChangeAspect="1"/>
          </p:cNvPicPr>
          <p:nvPr/>
        </p:nvPicPr>
        <p:blipFill>
          <a:blip r:embed="rId3"/>
          <a:stretch>
            <a:fillRect/>
          </a:stretch>
        </p:blipFill>
        <p:spPr>
          <a:xfrm>
            <a:off x="2078109" y="4250506"/>
            <a:ext cx="5762727" cy="2453629"/>
          </a:xfrm>
          <a:prstGeom prst="rect">
            <a:avLst/>
          </a:prstGeom>
        </p:spPr>
      </p:pic>
      <p:sp>
        <p:nvSpPr>
          <p:cNvPr id="5" name="Rectangle 1">
            <a:extLst>
              <a:ext uri="{FF2B5EF4-FFF2-40B4-BE49-F238E27FC236}">
                <a16:creationId xmlns:a16="http://schemas.microsoft.com/office/drawing/2014/main" id="{E3E94FE6-EAF5-1E03-6733-F398ACBF465F}"/>
              </a:ext>
            </a:extLst>
          </p:cNvPr>
          <p:cNvSpPr>
            <a:spLocks noGrp="1" noChangeArrowheads="1"/>
          </p:cNvSpPr>
          <p:nvPr>
            <p:ph type="subTitle" idx="1"/>
          </p:nvPr>
        </p:nvSpPr>
        <p:spPr bwMode="auto">
          <a:xfrm>
            <a:off x="994511" y="2480792"/>
            <a:ext cx="8253992" cy="1138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Diamond Model, an organizational transformation theory created by Harold Leavitt in the 1960s, serves as the foundation for this paradigm. At first, it was determined by four factors: tasks, people, technology, and structure</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4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0A47D69D-2830-CEB9-5D47-7F86E9978229}"/>
              </a:ext>
            </a:extLst>
          </p:cNvPr>
          <p:cNvSpPr>
            <a:spLocks noChangeArrowheads="1"/>
          </p:cNvSpPr>
          <p:nvPr/>
        </p:nvSpPr>
        <p:spPr bwMode="auto">
          <a:xfrm>
            <a:off x="994511" y="3111733"/>
            <a:ext cx="7488997"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People, Process, Technology (PPT) framework is a concept that is primarily used in business and IT management to implement organizational-level process and technology improvements.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 It has three components and those are people, process and technology that firms must review to ensure that their change plans are well-balanced. (</a:t>
            </a:r>
            <a:r>
              <a:rPr kumimoji="0" lang="en-US" altLang="en-US" sz="1200" b="0" i="0" u="none" strike="noStrike" cap="none" normalizeH="0" baseline="0" dirty="0" err="1">
                <a:ln>
                  <a:noFill/>
                </a:ln>
                <a:solidFill>
                  <a:schemeClr val="tx1"/>
                </a:solidFill>
                <a:effectLst/>
                <a:latin typeface="Arial" panose="020B0604020202020204" pitchFamily="34" charset="0"/>
              </a:rPr>
              <a:t>Prosci</a:t>
            </a:r>
            <a:r>
              <a:rPr kumimoji="0" lang="en-US" altLang="en-US" sz="1200" b="0" i="0" u="none" strike="noStrike" cap="none" normalizeH="0" baseline="0" dirty="0">
                <a:ln>
                  <a:noFill/>
                </a:ln>
                <a:solidFill>
                  <a:schemeClr val="tx1"/>
                </a:solidFill>
                <a:effectLst/>
                <a:latin typeface="Arial" panose="020B0604020202020204" pitchFamily="34" charset="0"/>
              </a:rPr>
              <a:t>, 2025) </a:t>
            </a:r>
          </a:p>
        </p:txBody>
      </p:sp>
    </p:spTree>
    <p:extLst>
      <p:ext uri="{BB962C8B-B14F-4D97-AF65-F5344CB8AC3E}">
        <p14:creationId xmlns:p14="http://schemas.microsoft.com/office/powerpoint/2010/main" val="42060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B737-3C50-A38E-F821-457C44257A5B}"/>
              </a:ext>
            </a:extLst>
          </p:cNvPr>
          <p:cNvSpPr>
            <a:spLocks noGrp="1"/>
          </p:cNvSpPr>
          <p:nvPr>
            <p:ph type="ctrTitle"/>
          </p:nvPr>
        </p:nvSpPr>
        <p:spPr>
          <a:xfrm>
            <a:off x="835953" y="309155"/>
            <a:ext cx="9109164" cy="1937657"/>
          </a:xfrm>
        </p:spPr>
        <p:txBody>
          <a:bodyPr/>
          <a:lstStyle/>
          <a:p>
            <a:pPr algn="ctr"/>
            <a:r>
              <a:rPr lang="en-GB" sz="3200" b="1" u="sng" dirty="0">
                <a:solidFill>
                  <a:schemeClr val="tx1"/>
                </a:solidFill>
                <a:latin typeface="Arial" panose="020B0604020202020204" pitchFamily="34" charset="0"/>
                <a:cs typeface="Arial" panose="020B0604020202020204" pitchFamily="34" charset="0"/>
              </a:rPr>
              <a:t>Information systems:</a:t>
            </a:r>
            <a:br>
              <a:rPr lang="en-GB" sz="3200" b="1" u="sng" dirty="0">
                <a:solidFill>
                  <a:schemeClr val="tx1"/>
                </a:solidFill>
                <a:latin typeface="Arial" panose="020B0604020202020204" pitchFamily="34" charset="0"/>
                <a:cs typeface="Arial" panose="020B0604020202020204" pitchFamily="34" charset="0"/>
              </a:rPr>
            </a:br>
            <a:r>
              <a:rPr lang="en-US" altLang="en-US" sz="2400" b="1" u="sng" dirty="0">
                <a:latin typeface="Arial" panose="020B0604020202020204" pitchFamily="34" charset="0"/>
                <a:cs typeface="Arial" panose="020B0604020202020204" pitchFamily="34" charset="0"/>
              </a:rPr>
              <a:t>Business perspective on information systems.</a:t>
            </a:r>
            <a:br>
              <a:rPr lang="en-US" altLang="en-US" sz="3200" dirty="0"/>
            </a:br>
            <a:endParaRPr lang="en-GB" sz="3200" dirty="0"/>
          </a:p>
        </p:txBody>
      </p:sp>
      <p:pic>
        <p:nvPicPr>
          <p:cNvPr id="4" name="Picture 3">
            <a:extLst>
              <a:ext uri="{FF2B5EF4-FFF2-40B4-BE49-F238E27FC236}">
                <a16:creationId xmlns:a16="http://schemas.microsoft.com/office/drawing/2014/main" id="{1E027E10-DEE4-737E-E34E-15BBB8507348}"/>
              </a:ext>
            </a:extLst>
          </p:cNvPr>
          <p:cNvPicPr>
            <a:picLocks noChangeAspect="1"/>
          </p:cNvPicPr>
          <p:nvPr/>
        </p:nvPicPr>
        <p:blipFill>
          <a:blip r:embed="rId2"/>
          <a:stretch>
            <a:fillRect/>
          </a:stretch>
        </p:blipFill>
        <p:spPr>
          <a:xfrm>
            <a:off x="7123613" y="2387849"/>
            <a:ext cx="4821252" cy="3542688"/>
          </a:xfrm>
          <a:prstGeom prst="rect">
            <a:avLst/>
          </a:prstGeom>
        </p:spPr>
      </p:pic>
      <p:sp>
        <p:nvSpPr>
          <p:cNvPr id="5" name="Rectangle 1">
            <a:extLst>
              <a:ext uri="{FF2B5EF4-FFF2-40B4-BE49-F238E27FC236}">
                <a16:creationId xmlns:a16="http://schemas.microsoft.com/office/drawing/2014/main" id="{8CF70D55-79A2-3C2E-3C5C-ADEDCFE41F13}"/>
              </a:ext>
            </a:extLst>
          </p:cNvPr>
          <p:cNvSpPr>
            <a:spLocks noChangeArrowheads="1"/>
          </p:cNvSpPr>
          <p:nvPr/>
        </p:nvSpPr>
        <p:spPr bwMode="auto">
          <a:xfrm>
            <a:off x="691273" y="2295516"/>
            <a:ext cx="617108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choice to construct or operate an information system is predicated on the idea that it will yield higher returns than alternative investments in machinery, buildings, or other assets. The following will be used to express these better returns: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Arial" panose="020B0604020202020204" pitchFamily="34" charset="0"/>
              </a:rPr>
              <a:t>Enhanced output</a:t>
            </a:r>
          </a:p>
          <a:p>
            <a:pPr marR="0" lvl="0" algn="l" defTabSz="914400" rtl="0" eaLnBrk="0" fontAlgn="base" latinLnBrk="0" hangingPunct="0">
              <a:lnSpc>
                <a:spcPct val="100000"/>
              </a:lnSpc>
              <a:spcBef>
                <a:spcPct val="0"/>
              </a:spcBef>
              <a:spcAft>
                <a:spcPct val="0"/>
              </a:spcAft>
              <a:buClrTx/>
              <a:buSzTx/>
              <a:tabLst/>
            </a:pP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Higher Income </a:t>
            </a:r>
            <a:br>
              <a:rPr kumimoji="0" lang="en-US" altLang="en-US" sz="1200" b="0" i="0" u="none" strike="noStrike" cap="none" normalizeH="0" baseline="0" dirty="0">
                <a:ln>
                  <a:noFill/>
                </a:ln>
                <a:solidFill>
                  <a:schemeClr val="tx1"/>
                </a:solidFill>
                <a:effectLst/>
                <a:latin typeface="Arial" panose="020B0604020202020204" pitchFamily="34" charset="0"/>
              </a:rPr>
            </a:b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Excellent long-term strategic placement</a:t>
            </a:r>
          </a:p>
        </p:txBody>
      </p:sp>
      <p:sp>
        <p:nvSpPr>
          <p:cNvPr id="6" name="Rectangle 2">
            <a:extLst>
              <a:ext uri="{FF2B5EF4-FFF2-40B4-BE49-F238E27FC236}">
                <a16:creationId xmlns:a16="http://schemas.microsoft.com/office/drawing/2014/main" id="{697ABB96-5E73-D7BB-4D90-87D210CF59C4}"/>
              </a:ext>
            </a:extLst>
          </p:cNvPr>
          <p:cNvSpPr>
            <a:spLocks noChangeArrowheads="1"/>
          </p:cNvSpPr>
          <p:nvPr/>
        </p:nvSpPr>
        <p:spPr bwMode="auto">
          <a:xfrm>
            <a:off x="691273" y="4224037"/>
            <a:ext cx="678397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 the end, combining these two aids in boosting a company's profitability and establishing a strategic position. An information system can benefit a company in three ways: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 </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Assist managers in making wiser choices </a:t>
            </a:r>
            <a:br>
              <a:rPr kumimoji="0" lang="en-US" altLang="en-US" sz="1200" b="0" i="0" u="none" strike="noStrike" cap="none" normalizeH="0" baseline="0" dirty="0">
                <a:ln>
                  <a:noFill/>
                </a:ln>
                <a:solidFill>
                  <a:schemeClr val="tx1"/>
                </a:solidFill>
                <a:effectLst/>
                <a:latin typeface="Arial" panose="020B0604020202020204" pitchFamily="34" charset="0"/>
              </a:rPr>
            </a:b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Contribute to improving the efficiency of company processes </a:t>
            </a:r>
            <a:br>
              <a:rPr kumimoji="0" lang="en-US" altLang="en-US" sz="1200" b="0" i="0" u="none" strike="noStrike" cap="none" normalizeH="0" baseline="0" dirty="0">
                <a:ln>
                  <a:noFill/>
                </a:ln>
                <a:solidFill>
                  <a:schemeClr val="tx1"/>
                </a:solidFill>
                <a:effectLst/>
                <a:latin typeface="Arial" panose="020B0604020202020204" pitchFamily="34" charset="0"/>
              </a:rPr>
            </a:b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Boost revenue </a:t>
            </a:r>
          </a:p>
        </p:txBody>
      </p:sp>
      <p:sp>
        <p:nvSpPr>
          <p:cNvPr id="8" name="TextBox 7">
            <a:extLst>
              <a:ext uri="{FF2B5EF4-FFF2-40B4-BE49-F238E27FC236}">
                <a16:creationId xmlns:a16="http://schemas.microsoft.com/office/drawing/2014/main" id="{8F8D8A73-A346-48E0-407D-D26BD0E2B860}"/>
              </a:ext>
            </a:extLst>
          </p:cNvPr>
          <p:cNvSpPr txBox="1"/>
          <p:nvPr/>
        </p:nvSpPr>
        <p:spPr>
          <a:xfrm>
            <a:off x="3594392" y="5967892"/>
            <a:ext cx="1656876" cy="369332"/>
          </a:xfrm>
          <a:prstGeom prst="rect">
            <a:avLst/>
          </a:prstGeom>
          <a:noFill/>
        </p:spPr>
        <p:txBody>
          <a:bodyPr wrap="square">
            <a:spAutoFit/>
          </a:bodyPr>
          <a:lstStyle/>
          <a:p>
            <a:r>
              <a:rPr lang="en-GB" b="0" i="0" dirty="0">
                <a:effectLst/>
                <a:latin typeface="Public Sans"/>
              </a:rPr>
              <a:t>(Partner, 2025)</a:t>
            </a:r>
            <a:endParaRPr lang="en-GB" dirty="0"/>
          </a:p>
        </p:txBody>
      </p:sp>
    </p:spTree>
    <p:extLst>
      <p:ext uri="{BB962C8B-B14F-4D97-AF65-F5344CB8AC3E}">
        <p14:creationId xmlns:p14="http://schemas.microsoft.com/office/powerpoint/2010/main" val="109474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110BA-3139-477C-6520-F41A104AE2FC}"/>
              </a:ext>
            </a:extLst>
          </p:cNvPr>
          <p:cNvSpPr>
            <a:spLocks noGrp="1"/>
          </p:cNvSpPr>
          <p:nvPr>
            <p:ph type="title"/>
          </p:nvPr>
        </p:nvSpPr>
        <p:spPr/>
        <p:txBody>
          <a:bodyPr>
            <a:normAutofit/>
          </a:bodyPr>
          <a:lstStyle/>
          <a:p>
            <a:pPr algn="ctr"/>
            <a:r>
              <a:rPr lang="en-GB" sz="3200" u="sng" dirty="0">
                <a:solidFill>
                  <a:schemeClr val="tx1"/>
                </a:solidFill>
                <a:latin typeface="Arial" panose="020B0604020202020204" pitchFamily="34" charset="0"/>
                <a:cs typeface="Arial" panose="020B0604020202020204" pitchFamily="34" charset="0"/>
              </a:rPr>
              <a:t>Analyse and compare systems </a:t>
            </a:r>
            <a:endParaRPr lang="en-GB" sz="3200" dirty="0"/>
          </a:p>
        </p:txBody>
      </p:sp>
      <p:sp>
        <p:nvSpPr>
          <p:cNvPr id="3" name="Content Placeholder 2">
            <a:extLst>
              <a:ext uri="{FF2B5EF4-FFF2-40B4-BE49-F238E27FC236}">
                <a16:creationId xmlns:a16="http://schemas.microsoft.com/office/drawing/2014/main" id="{7E4B6705-95C7-59B0-DEAA-EC25B6647B1C}"/>
              </a:ext>
            </a:extLst>
          </p:cNvPr>
          <p:cNvSpPr>
            <a:spLocks noGrp="1"/>
          </p:cNvSpPr>
          <p:nvPr>
            <p:ph sz="half" idx="1"/>
          </p:nvPr>
        </p:nvSpPr>
        <p:spPr>
          <a:xfrm>
            <a:off x="677334" y="1629367"/>
            <a:ext cx="4184035" cy="3880772"/>
          </a:xfrm>
        </p:spPr>
        <p:txBody>
          <a:bodyPr>
            <a:normAutofit/>
          </a:bodyPr>
          <a:lstStyle/>
          <a:p>
            <a:r>
              <a:rPr lang="en-US" altLang="en-US" sz="1400" b="1" u="sng" dirty="0">
                <a:latin typeface="Arial" panose="020B0604020202020204" pitchFamily="34" charset="0"/>
                <a:cs typeface="Arial" panose="020B0604020202020204" pitchFamily="34" charset="0"/>
              </a:rPr>
              <a:t>Input-process-output perspective.</a:t>
            </a:r>
          </a:p>
          <a:p>
            <a:r>
              <a:rPr lang="en-GB" sz="1200" dirty="0">
                <a:latin typeface="Arial" panose="020B0604020202020204" pitchFamily="34" charset="0"/>
                <a:cs typeface="Arial" panose="020B0604020202020204" pitchFamily="34" charset="0"/>
              </a:rPr>
              <a:t>How everything is made from a process and the importance is at the beginning </a:t>
            </a:r>
          </a:p>
          <a:p>
            <a:r>
              <a:rPr lang="en-GB" sz="1200" dirty="0">
                <a:latin typeface="Arial" panose="020B0604020202020204" pitchFamily="34" charset="0"/>
                <a:cs typeface="Arial" panose="020B0604020202020204" pitchFamily="34" charset="0"/>
              </a:rPr>
              <a:t>To understand efficiency and productivity </a:t>
            </a:r>
          </a:p>
          <a:p>
            <a:r>
              <a:rPr lang="en-GB" sz="1200" dirty="0">
                <a:latin typeface="Arial" panose="020B0604020202020204" pitchFamily="34" charset="0"/>
                <a:cs typeface="Arial" panose="020B0604020202020204" pitchFamily="34" charset="0"/>
              </a:rPr>
              <a:t>Simple model allows measuring performance</a:t>
            </a:r>
          </a:p>
          <a:p>
            <a:r>
              <a:rPr lang="en-GB" sz="1200" dirty="0">
                <a:latin typeface="Arial" panose="020B0604020202020204" pitchFamily="34" charset="0"/>
                <a:cs typeface="Arial" panose="020B0604020202020204" pitchFamily="34" charset="0"/>
              </a:rPr>
              <a:t>less human and more mechanical work</a:t>
            </a:r>
          </a:p>
          <a:p>
            <a:r>
              <a:rPr lang="en-GB" sz="1200" dirty="0">
                <a:latin typeface="Arial" panose="020B0604020202020204" pitchFamily="34" charset="0"/>
                <a:cs typeface="Arial" panose="020B0604020202020204" pitchFamily="34" charset="0"/>
              </a:rPr>
              <a:t>Analysing customer data  </a:t>
            </a:r>
          </a:p>
          <a:p>
            <a:pPr marL="0" indent="0">
              <a:buNone/>
            </a:pPr>
            <a:r>
              <a:rPr lang="en-GB" sz="1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8D9D5D9A-D946-4586-3D28-A51F4102C339}"/>
              </a:ext>
            </a:extLst>
          </p:cNvPr>
          <p:cNvSpPr>
            <a:spLocks noGrp="1"/>
          </p:cNvSpPr>
          <p:nvPr>
            <p:ph sz="half" idx="2"/>
          </p:nvPr>
        </p:nvSpPr>
        <p:spPr>
          <a:xfrm>
            <a:off x="5089968" y="1629366"/>
            <a:ext cx="4184034" cy="3880773"/>
          </a:xfrm>
        </p:spPr>
        <p:txBody>
          <a:bodyPr>
            <a:normAutofit/>
          </a:bodyPr>
          <a:lstStyle/>
          <a:p>
            <a:r>
              <a:rPr lang="en-US" altLang="en-US" sz="1200" b="1" u="sng" dirty="0">
                <a:latin typeface="Arial" panose="020B0604020202020204" pitchFamily="34" charset="0"/>
                <a:cs typeface="Arial" panose="020B0604020202020204" pitchFamily="34" charset="0"/>
              </a:rPr>
              <a:t>People-organization-technology perspective.</a:t>
            </a:r>
          </a:p>
          <a:p>
            <a:r>
              <a:rPr lang="en-US" sz="1200" dirty="0">
                <a:latin typeface="Arial" panose="020B0604020202020204" pitchFamily="34" charset="0"/>
                <a:cs typeface="Arial" panose="020B0604020202020204" pitchFamily="34" charset="0"/>
              </a:rPr>
              <a:t>how system is made by people and their interaction </a:t>
            </a:r>
          </a:p>
          <a:p>
            <a:r>
              <a:rPr lang="en-US" sz="1200" dirty="0">
                <a:latin typeface="Arial" panose="020B0604020202020204" pitchFamily="34" charset="0"/>
                <a:cs typeface="Arial" panose="020B0604020202020204" pitchFamily="34" charset="0"/>
              </a:rPr>
              <a:t>To understand influencing social factors </a:t>
            </a:r>
          </a:p>
          <a:p>
            <a:r>
              <a:rPr lang="en-US" sz="1200" dirty="0">
                <a:latin typeface="Arial" panose="020B0604020202020204" pitchFamily="34" charset="0"/>
                <a:cs typeface="Arial" panose="020B0604020202020204" pitchFamily="34" charset="0"/>
              </a:rPr>
              <a:t>Improves connections between technology and organization </a:t>
            </a:r>
          </a:p>
          <a:p>
            <a:r>
              <a:rPr lang="en-US" sz="1200" dirty="0">
                <a:latin typeface="Arial" panose="020B0604020202020204" pitchFamily="34" charset="0"/>
                <a:cs typeface="Arial" panose="020B0604020202020204" pitchFamily="34" charset="0"/>
              </a:rPr>
              <a:t>Less details when it comes to process analysis </a:t>
            </a:r>
          </a:p>
          <a:p>
            <a:r>
              <a:rPr lang="en-US" sz="1200" dirty="0">
                <a:latin typeface="Arial" panose="020B0604020202020204" pitchFamily="34" charset="0"/>
                <a:cs typeface="Arial" panose="020B0604020202020204" pitchFamily="34" charset="0"/>
              </a:rPr>
              <a:t>Analyzing employees </a:t>
            </a:r>
            <a:endParaRPr lang="en-GB" sz="1200" dirty="0"/>
          </a:p>
        </p:txBody>
      </p:sp>
      <p:pic>
        <p:nvPicPr>
          <p:cNvPr id="5" name="Picture 4">
            <a:extLst>
              <a:ext uri="{FF2B5EF4-FFF2-40B4-BE49-F238E27FC236}">
                <a16:creationId xmlns:a16="http://schemas.microsoft.com/office/drawing/2014/main" id="{D676F822-B884-C6FF-32A9-FEDD99220066}"/>
              </a:ext>
            </a:extLst>
          </p:cNvPr>
          <p:cNvPicPr>
            <a:picLocks noChangeAspect="1"/>
          </p:cNvPicPr>
          <p:nvPr/>
        </p:nvPicPr>
        <p:blipFill>
          <a:blip r:embed="rId2"/>
          <a:stretch>
            <a:fillRect/>
          </a:stretch>
        </p:blipFill>
        <p:spPr>
          <a:xfrm>
            <a:off x="1046606" y="4056063"/>
            <a:ext cx="2619375" cy="1743075"/>
          </a:xfrm>
          <a:prstGeom prst="rect">
            <a:avLst/>
          </a:prstGeom>
        </p:spPr>
      </p:pic>
      <p:pic>
        <p:nvPicPr>
          <p:cNvPr id="6" name="Picture 5">
            <a:extLst>
              <a:ext uri="{FF2B5EF4-FFF2-40B4-BE49-F238E27FC236}">
                <a16:creationId xmlns:a16="http://schemas.microsoft.com/office/drawing/2014/main" id="{500096F3-26CE-49FD-3554-EB0FB3BBC730}"/>
              </a:ext>
            </a:extLst>
          </p:cNvPr>
          <p:cNvPicPr>
            <a:picLocks noChangeAspect="1"/>
          </p:cNvPicPr>
          <p:nvPr/>
        </p:nvPicPr>
        <p:blipFill>
          <a:blip r:embed="rId3"/>
          <a:stretch>
            <a:fillRect/>
          </a:stretch>
        </p:blipFill>
        <p:spPr>
          <a:xfrm>
            <a:off x="5435645" y="4159839"/>
            <a:ext cx="2505075" cy="1828800"/>
          </a:xfrm>
          <a:prstGeom prst="rect">
            <a:avLst/>
          </a:prstGeom>
        </p:spPr>
      </p:pic>
    </p:spTree>
    <p:extLst>
      <p:ext uri="{BB962C8B-B14F-4D97-AF65-F5344CB8AC3E}">
        <p14:creationId xmlns:p14="http://schemas.microsoft.com/office/powerpoint/2010/main" val="3226684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E63A-C783-0A80-F542-5BDB3DAD6EFE}"/>
              </a:ext>
            </a:extLst>
          </p:cNvPr>
          <p:cNvSpPr>
            <a:spLocks noGrp="1"/>
          </p:cNvSpPr>
          <p:nvPr>
            <p:ph type="ctrTitle"/>
          </p:nvPr>
        </p:nvSpPr>
        <p:spPr>
          <a:xfrm>
            <a:off x="1437397" y="461554"/>
            <a:ext cx="7766935" cy="574765"/>
          </a:xfrm>
        </p:spPr>
        <p:txBody>
          <a:bodyPr/>
          <a:lstStyle/>
          <a:p>
            <a:pPr algn="ctr"/>
            <a:r>
              <a:rPr lang="en-GB" sz="3200" u="sng" dirty="0">
                <a:solidFill>
                  <a:schemeClr val="tx1"/>
                </a:solidFill>
                <a:latin typeface="Arial" panose="020B0604020202020204" pitchFamily="34" charset="0"/>
                <a:cs typeface="Arial" panose="020B0604020202020204" pitchFamily="34" charset="0"/>
              </a:rPr>
              <a:t>Ethical considerations </a:t>
            </a:r>
          </a:p>
        </p:txBody>
      </p:sp>
      <p:sp>
        <p:nvSpPr>
          <p:cNvPr id="5" name="TextBox 4">
            <a:extLst>
              <a:ext uri="{FF2B5EF4-FFF2-40B4-BE49-F238E27FC236}">
                <a16:creationId xmlns:a16="http://schemas.microsoft.com/office/drawing/2014/main" id="{D4EC397E-9A92-5BAA-66B3-2AC036B77037}"/>
              </a:ext>
            </a:extLst>
          </p:cNvPr>
          <p:cNvSpPr txBox="1"/>
          <p:nvPr/>
        </p:nvSpPr>
        <p:spPr>
          <a:xfrm>
            <a:off x="698015" y="2844350"/>
            <a:ext cx="9603378" cy="1661993"/>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Ethical </a:t>
            </a:r>
            <a:r>
              <a:rPr lang="en-GB" sz="1400" b="1" u="sng" dirty="0" err="1">
                <a:latin typeface="Arial" panose="020B0604020202020204" pitchFamily="34" charset="0"/>
                <a:cs typeface="Arial" panose="020B0604020202020204" pitchFamily="34" charset="0"/>
              </a:rPr>
              <a:t>Concernsand</a:t>
            </a:r>
            <a:r>
              <a:rPr lang="en-GB" sz="1400" b="1" u="sng" dirty="0">
                <a:latin typeface="Arial" panose="020B0604020202020204" pitchFamily="34" charset="0"/>
                <a:cs typeface="Arial" panose="020B0604020202020204" pitchFamily="34" charset="0"/>
              </a:rPr>
              <a:t> and Decision Making </a:t>
            </a:r>
          </a:p>
          <a:p>
            <a:endParaRPr lang="en-GB" sz="14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Personal data can be used in a negative way</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Automated decisions can be done incorrectly without the oversight of a human being</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AI can make unfair decisions   </a:t>
            </a:r>
          </a:p>
          <a:p>
            <a:endParaRPr lang="en-GB" sz="14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320A31-3E0B-C955-D65D-949BEE51714D}"/>
              </a:ext>
            </a:extLst>
          </p:cNvPr>
          <p:cNvSpPr txBox="1"/>
          <p:nvPr/>
        </p:nvSpPr>
        <p:spPr>
          <a:xfrm>
            <a:off x="864251" y="4337065"/>
            <a:ext cx="4099635" cy="1661993"/>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Employee Monitoring:</a:t>
            </a:r>
          </a:p>
          <a:p>
            <a:endParaRPr lang="en-GB" sz="14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This can lead to people losing trust and morale</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People can think that privacy is invaded</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Can lead to unfair evolution   </a:t>
            </a:r>
          </a:p>
          <a:p>
            <a:pPr marL="285750" indent="-285750">
              <a:buFont typeface="Arial" panose="020B0604020202020204" pitchFamily="34" charset="0"/>
              <a:buChar char="•"/>
            </a:pPr>
            <a:endParaRPr lang="en-GB" sz="14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9A06960-A0E8-F5D4-BAD7-CF7A09E972A9}"/>
              </a:ext>
            </a:extLst>
          </p:cNvPr>
          <p:cNvSpPr txBox="1"/>
          <p:nvPr/>
        </p:nvSpPr>
        <p:spPr>
          <a:xfrm>
            <a:off x="864251" y="1145372"/>
            <a:ext cx="6100354" cy="523220"/>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Data Privacy Concerns:</a:t>
            </a:r>
          </a:p>
          <a:p>
            <a:endParaRPr lang="en-GB" sz="1400" b="1" u="sng" dirty="0">
              <a:latin typeface="Arial" panose="020B0604020202020204" pitchFamily="34" charset="0"/>
              <a:cs typeface="Arial" panose="020B0604020202020204" pitchFamily="34" charset="0"/>
            </a:endParaRPr>
          </a:p>
        </p:txBody>
      </p:sp>
      <p:sp>
        <p:nvSpPr>
          <p:cNvPr id="10" name="Rectangle 1">
            <a:extLst>
              <a:ext uri="{FF2B5EF4-FFF2-40B4-BE49-F238E27FC236}">
                <a16:creationId xmlns:a16="http://schemas.microsoft.com/office/drawing/2014/main" id="{DF447B04-A77C-D098-77CB-BBA8F9D280D4}"/>
              </a:ext>
            </a:extLst>
          </p:cNvPr>
          <p:cNvSpPr>
            <a:spLocks noChangeArrowheads="1"/>
          </p:cNvSpPr>
          <p:nvPr/>
        </p:nvSpPr>
        <p:spPr bwMode="auto">
          <a:xfrm>
            <a:off x="698015" y="1546812"/>
            <a:ext cx="829926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Lack of openness on the types of data that are gathered, how they are utilized, and with whom they are shared.</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1" name="Rectangle 2">
            <a:extLst>
              <a:ext uri="{FF2B5EF4-FFF2-40B4-BE49-F238E27FC236}">
                <a16:creationId xmlns:a16="http://schemas.microsoft.com/office/drawing/2014/main" id="{5DFADE7C-77E9-803D-BC80-7153884481A5}"/>
              </a:ext>
            </a:extLst>
          </p:cNvPr>
          <p:cNvSpPr>
            <a:spLocks noChangeArrowheads="1"/>
          </p:cNvSpPr>
          <p:nvPr/>
        </p:nvSpPr>
        <p:spPr bwMode="auto">
          <a:xfrm>
            <a:off x="698015" y="1843252"/>
            <a:ext cx="790738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Risks associated with data retention, where information is kept longer than necessary, increasing exposure</a:t>
            </a:r>
          </a:p>
        </p:txBody>
      </p:sp>
      <p:sp>
        <p:nvSpPr>
          <p:cNvPr id="12" name="Rectangle 3">
            <a:extLst>
              <a:ext uri="{FF2B5EF4-FFF2-40B4-BE49-F238E27FC236}">
                <a16:creationId xmlns:a16="http://schemas.microsoft.com/office/drawing/2014/main" id="{36597C27-1067-2818-4B3E-F9422327B2A1}"/>
              </a:ext>
            </a:extLst>
          </p:cNvPr>
          <p:cNvSpPr>
            <a:spLocks noChangeArrowheads="1"/>
          </p:cNvSpPr>
          <p:nvPr/>
        </p:nvSpPr>
        <p:spPr bwMode="auto">
          <a:xfrm>
            <a:off x="698015" y="2135638"/>
            <a:ext cx="559961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D</a:t>
            </a:r>
            <a:r>
              <a:rPr kumimoji="0" lang="en-US" altLang="en-US" sz="1200" b="0" i="0" u="none" strike="noStrike" cap="none" normalizeH="0" baseline="0" dirty="0">
                <a:ln>
                  <a:noFill/>
                </a:ln>
                <a:solidFill>
                  <a:schemeClr val="tx1"/>
                </a:solidFill>
                <a:effectLst/>
                <a:latin typeface="Arial" panose="020B0604020202020204" pitchFamily="34" charset="0"/>
              </a:rPr>
              <a:t>angers of insider threats, cyberattacks, and data breaches.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Access management is vital and very bad identity </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15" name="Picture 14">
            <a:extLst>
              <a:ext uri="{FF2B5EF4-FFF2-40B4-BE49-F238E27FC236}">
                <a16:creationId xmlns:a16="http://schemas.microsoft.com/office/drawing/2014/main" id="{D2D38F4E-C1A6-53B1-D06B-0B5507255E8B}"/>
              </a:ext>
            </a:extLst>
          </p:cNvPr>
          <p:cNvPicPr>
            <a:picLocks noChangeAspect="1"/>
          </p:cNvPicPr>
          <p:nvPr/>
        </p:nvPicPr>
        <p:blipFill>
          <a:blip r:embed="rId2"/>
          <a:stretch>
            <a:fillRect/>
          </a:stretch>
        </p:blipFill>
        <p:spPr>
          <a:xfrm>
            <a:off x="4793057" y="4353334"/>
            <a:ext cx="4343096" cy="2283628"/>
          </a:xfrm>
          <a:prstGeom prst="rect">
            <a:avLst/>
          </a:prstGeom>
        </p:spPr>
      </p:pic>
    </p:spTree>
    <p:extLst>
      <p:ext uri="{BB962C8B-B14F-4D97-AF65-F5344CB8AC3E}">
        <p14:creationId xmlns:p14="http://schemas.microsoft.com/office/powerpoint/2010/main" val="10565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CF6C4-A635-F96B-8488-D5221C3007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470E90-D046-36DA-2E94-1C6A3227854B}"/>
              </a:ext>
            </a:extLst>
          </p:cNvPr>
          <p:cNvSpPr>
            <a:spLocks noGrp="1"/>
          </p:cNvSpPr>
          <p:nvPr>
            <p:ph type="ctrTitle"/>
          </p:nvPr>
        </p:nvSpPr>
        <p:spPr>
          <a:xfrm>
            <a:off x="1437397" y="461554"/>
            <a:ext cx="7766935" cy="574765"/>
          </a:xfrm>
        </p:spPr>
        <p:txBody>
          <a:bodyPr/>
          <a:lstStyle/>
          <a:p>
            <a:pPr algn="ctr"/>
            <a:r>
              <a:rPr lang="en-GB" sz="3200" u="sng" dirty="0">
                <a:solidFill>
                  <a:schemeClr val="tx1"/>
                </a:solidFill>
                <a:latin typeface="Arial" panose="020B0604020202020204" pitchFamily="34" charset="0"/>
                <a:cs typeface="Arial" panose="020B0604020202020204" pitchFamily="34" charset="0"/>
              </a:rPr>
              <a:t>Ways to mitigate risks: </a:t>
            </a:r>
          </a:p>
        </p:txBody>
      </p:sp>
      <p:sp>
        <p:nvSpPr>
          <p:cNvPr id="6" name="TextBox 5">
            <a:extLst>
              <a:ext uri="{FF2B5EF4-FFF2-40B4-BE49-F238E27FC236}">
                <a16:creationId xmlns:a16="http://schemas.microsoft.com/office/drawing/2014/main" id="{7DD73149-FCD6-36C8-9578-40E8E41CA1C0}"/>
              </a:ext>
            </a:extLst>
          </p:cNvPr>
          <p:cNvSpPr txBox="1"/>
          <p:nvPr/>
        </p:nvSpPr>
        <p:spPr>
          <a:xfrm>
            <a:off x="733697" y="1377133"/>
            <a:ext cx="4874622" cy="1815882"/>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Data Privacy Concerns:</a:t>
            </a:r>
          </a:p>
          <a:p>
            <a:endParaRPr lang="en-GB" sz="14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Increase and implement multi factor authentication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Increase monitoring and real time alerts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Develop a quick response plan  </a:t>
            </a:r>
          </a:p>
          <a:p>
            <a:pPr marL="285750" indent="-285750">
              <a:buFont typeface="Arial" panose="020B0604020202020204" pitchFamily="34" charset="0"/>
              <a:buChar char="•"/>
            </a:pPr>
            <a:endParaRPr lang="en-GB" sz="1400" b="1" u="sng"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19629B6-AC2F-295D-FDCC-1F4EE4E96A67}"/>
              </a:ext>
            </a:extLst>
          </p:cNvPr>
          <p:cNvSpPr txBox="1"/>
          <p:nvPr/>
        </p:nvSpPr>
        <p:spPr>
          <a:xfrm>
            <a:off x="733697" y="3109693"/>
            <a:ext cx="4874623" cy="1815882"/>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Ethical </a:t>
            </a:r>
            <a:r>
              <a:rPr lang="en-GB" sz="1400" b="1" u="sng" dirty="0" err="1">
                <a:latin typeface="Arial" panose="020B0604020202020204" pitchFamily="34" charset="0"/>
                <a:cs typeface="Arial" panose="020B0604020202020204" pitchFamily="34" charset="0"/>
              </a:rPr>
              <a:t>Concernsand</a:t>
            </a:r>
            <a:r>
              <a:rPr lang="en-GB" sz="1400" b="1" u="sng" dirty="0">
                <a:latin typeface="Arial" panose="020B0604020202020204" pitchFamily="34" charset="0"/>
                <a:cs typeface="Arial" panose="020B0604020202020204" pitchFamily="34" charset="0"/>
              </a:rPr>
              <a:t> and AI Decision Making:</a:t>
            </a:r>
          </a:p>
          <a:p>
            <a:endParaRPr lang="en-GB" sz="14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Using a diverse Database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Get human to overlook for a better impact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Apply techniques from AI to increase transparency </a:t>
            </a:r>
          </a:p>
          <a:p>
            <a:r>
              <a:rPr lang="en-GB" sz="1400" b="1" u="sng" dirty="0">
                <a:latin typeface="Arial" panose="020B0604020202020204" pitchFamily="34" charset="0"/>
                <a:cs typeface="Arial" panose="020B0604020202020204" pitchFamily="34" charset="0"/>
              </a:rPr>
              <a:t> </a:t>
            </a:r>
          </a:p>
        </p:txBody>
      </p:sp>
      <p:sp>
        <p:nvSpPr>
          <p:cNvPr id="10" name="TextBox 9">
            <a:extLst>
              <a:ext uri="{FF2B5EF4-FFF2-40B4-BE49-F238E27FC236}">
                <a16:creationId xmlns:a16="http://schemas.microsoft.com/office/drawing/2014/main" id="{F9C2F703-B191-1FFC-EBF8-CC9D72737251}"/>
              </a:ext>
            </a:extLst>
          </p:cNvPr>
          <p:cNvSpPr txBox="1"/>
          <p:nvPr/>
        </p:nvSpPr>
        <p:spPr>
          <a:xfrm>
            <a:off x="733697" y="4795234"/>
            <a:ext cx="6100354" cy="1815882"/>
          </a:xfrm>
          <a:prstGeom prst="rect">
            <a:avLst/>
          </a:prstGeom>
          <a:noFill/>
        </p:spPr>
        <p:txBody>
          <a:bodyPr wrap="square">
            <a:spAutoFit/>
          </a:bodyPr>
          <a:lstStyle/>
          <a:p>
            <a:r>
              <a:rPr lang="en-GB" sz="1400" b="1" u="sng" dirty="0">
                <a:latin typeface="Arial" panose="020B0604020202020204" pitchFamily="34" charset="0"/>
                <a:cs typeface="Arial" panose="020B0604020202020204" pitchFamily="34" charset="0"/>
              </a:rPr>
              <a:t>Employee Monitoring:</a:t>
            </a:r>
          </a:p>
          <a:p>
            <a:endParaRPr lang="en-GB" sz="14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Only monitoring what is important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Communication should be transparent among everybody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Employees should be involved in tasks equally and fairly  </a:t>
            </a:r>
          </a:p>
          <a:p>
            <a:endParaRPr lang="en-GB" sz="1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95F3D93E-ABC6-3077-FFE5-C986826E3829}"/>
              </a:ext>
            </a:extLst>
          </p:cNvPr>
          <p:cNvPicPr>
            <a:picLocks noChangeAspect="1"/>
          </p:cNvPicPr>
          <p:nvPr/>
        </p:nvPicPr>
        <p:blipFill>
          <a:blip r:embed="rId2"/>
          <a:stretch>
            <a:fillRect/>
          </a:stretch>
        </p:blipFill>
        <p:spPr>
          <a:xfrm>
            <a:off x="5978842" y="2185852"/>
            <a:ext cx="3670712" cy="2835805"/>
          </a:xfrm>
          <a:prstGeom prst="rect">
            <a:avLst/>
          </a:prstGeom>
        </p:spPr>
      </p:pic>
    </p:spTree>
    <p:extLst>
      <p:ext uri="{BB962C8B-B14F-4D97-AF65-F5344CB8AC3E}">
        <p14:creationId xmlns:p14="http://schemas.microsoft.com/office/powerpoint/2010/main" val="860033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29BB7-28FD-3840-8239-1A24C20D262D}"/>
              </a:ext>
            </a:extLst>
          </p:cNvPr>
          <p:cNvSpPr>
            <a:spLocks noGrp="1"/>
          </p:cNvSpPr>
          <p:nvPr>
            <p:ph type="ctrTitle"/>
          </p:nvPr>
        </p:nvSpPr>
        <p:spPr>
          <a:xfrm>
            <a:off x="2756263" y="576943"/>
            <a:ext cx="3953691" cy="604279"/>
          </a:xfrm>
        </p:spPr>
        <p:txBody>
          <a:bodyPr/>
          <a:lstStyle/>
          <a:p>
            <a:r>
              <a:rPr lang="en-GB" sz="2800" b="1" u="sng" dirty="0">
                <a:solidFill>
                  <a:schemeClr val="tx1"/>
                </a:solidFill>
                <a:latin typeface="Arial" panose="020B0604020202020204" pitchFamily="34" charset="0"/>
                <a:cs typeface="Arial" panose="020B0604020202020204" pitchFamily="34" charset="0"/>
              </a:rPr>
              <a:t>Real world case study </a:t>
            </a:r>
          </a:p>
        </p:txBody>
      </p:sp>
      <p:sp>
        <p:nvSpPr>
          <p:cNvPr id="3" name="Subtitle 2">
            <a:extLst>
              <a:ext uri="{FF2B5EF4-FFF2-40B4-BE49-F238E27FC236}">
                <a16:creationId xmlns:a16="http://schemas.microsoft.com/office/drawing/2014/main" id="{F31D25A7-8C97-DA41-719E-F1086A487A4D}"/>
              </a:ext>
            </a:extLst>
          </p:cNvPr>
          <p:cNvSpPr>
            <a:spLocks noGrp="1"/>
          </p:cNvSpPr>
          <p:nvPr>
            <p:ph type="subTitle" idx="1"/>
          </p:nvPr>
        </p:nvSpPr>
        <p:spPr>
          <a:xfrm>
            <a:off x="1210976" y="3429000"/>
            <a:ext cx="4371219" cy="2247778"/>
          </a:xfrm>
        </p:spPr>
        <p:txBody>
          <a:bodyPr>
            <a:normAutofit/>
          </a:bodyPr>
          <a:lstStyle/>
          <a:p>
            <a:pPr algn="l"/>
            <a:r>
              <a:rPr lang="en-GB" sz="1400" dirty="0">
                <a:solidFill>
                  <a:schemeClr val="tx1"/>
                </a:solidFill>
                <a:latin typeface="Arial "/>
              </a:rPr>
              <a:t>1)Orders from customers comes in</a:t>
            </a:r>
          </a:p>
          <a:p>
            <a:pPr algn="l"/>
            <a:r>
              <a:rPr lang="en-GB" sz="1400" dirty="0">
                <a:solidFill>
                  <a:schemeClr val="tx1"/>
                </a:solidFill>
                <a:latin typeface="Arial "/>
              </a:rPr>
              <a:t> </a:t>
            </a:r>
          </a:p>
          <a:p>
            <a:pPr algn="l"/>
            <a:r>
              <a:rPr lang="en-GB" sz="1400" dirty="0">
                <a:solidFill>
                  <a:schemeClr val="tx1"/>
                </a:solidFill>
                <a:latin typeface="Arial "/>
              </a:rPr>
              <a:t>2)System checks product availability and order confirmation </a:t>
            </a:r>
          </a:p>
          <a:p>
            <a:pPr algn="l"/>
            <a:endParaRPr lang="en-GB" sz="1400" dirty="0">
              <a:solidFill>
                <a:schemeClr val="tx1"/>
              </a:solidFill>
              <a:latin typeface="Arial "/>
            </a:endParaRPr>
          </a:p>
          <a:p>
            <a:pPr algn="l"/>
            <a:r>
              <a:rPr lang="en-GB" sz="1400" dirty="0">
                <a:solidFill>
                  <a:schemeClr val="tx1"/>
                </a:solidFill>
                <a:latin typeface="Arial "/>
              </a:rPr>
              <a:t>3)Order delivered </a:t>
            </a:r>
          </a:p>
        </p:txBody>
      </p:sp>
      <p:sp>
        <p:nvSpPr>
          <p:cNvPr id="4" name="Rectangle 1">
            <a:extLst>
              <a:ext uri="{FF2B5EF4-FFF2-40B4-BE49-F238E27FC236}">
                <a16:creationId xmlns:a16="http://schemas.microsoft.com/office/drawing/2014/main" id="{86BCE9EC-C9A5-6F44-5C25-1094553882F8}"/>
              </a:ext>
            </a:extLst>
          </p:cNvPr>
          <p:cNvSpPr>
            <a:spLocks noChangeArrowheads="1"/>
          </p:cNvSpPr>
          <p:nvPr/>
        </p:nvSpPr>
        <p:spPr bwMode="auto">
          <a:xfrm>
            <a:off x="1288869" y="1879893"/>
            <a:ext cx="7228114"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At Amazon, production is more important than input. According to Amazon, "output" refers to the outcomes you get, and "input" refers to the effort you put in to get these outcomes.(Dimitrov, 2018) </a:t>
            </a:r>
          </a:p>
        </p:txBody>
      </p:sp>
      <p:pic>
        <p:nvPicPr>
          <p:cNvPr id="5" name="Picture 4">
            <a:extLst>
              <a:ext uri="{FF2B5EF4-FFF2-40B4-BE49-F238E27FC236}">
                <a16:creationId xmlns:a16="http://schemas.microsoft.com/office/drawing/2014/main" id="{D6BA4602-0822-B542-5B39-0EADDDC209F9}"/>
              </a:ext>
            </a:extLst>
          </p:cNvPr>
          <p:cNvPicPr>
            <a:picLocks noChangeAspect="1"/>
          </p:cNvPicPr>
          <p:nvPr/>
        </p:nvPicPr>
        <p:blipFill>
          <a:blip r:embed="rId2"/>
          <a:stretch>
            <a:fillRect/>
          </a:stretch>
        </p:blipFill>
        <p:spPr>
          <a:xfrm>
            <a:off x="5803952" y="3541835"/>
            <a:ext cx="4746793" cy="2480582"/>
          </a:xfrm>
          <a:prstGeom prst="rect">
            <a:avLst/>
          </a:prstGeom>
        </p:spPr>
      </p:pic>
      <p:sp>
        <p:nvSpPr>
          <p:cNvPr id="6" name="Rectangle 2">
            <a:extLst>
              <a:ext uri="{FF2B5EF4-FFF2-40B4-BE49-F238E27FC236}">
                <a16:creationId xmlns:a16="http://schemas.microsoft.com/office/drawing/2014/main" id="{DFD02DD2-11F2-AC9D-29C5-489AC3437DC9}"/>
              </a:ext>
            </a:extLst>
          </p:cNvPr>
          <p:cNvSpPr>
            <a:spLocks noChangeArrowheads="1"/>
          </p:cNvSpPr>
          <p:nvPr/>
        </p:nvSpPr>
        <p:spPr bwMode="auto">
          <a:xfrm>
            <a:off x="1288869" y="2731391"/>
            <a:ext cx="688848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sng" strike="noStrike" cap="none" normalizeH="0" baseline="0" dirty="0">
                <a:ln>
                  <a:noFill/>
                </a:ln>
                <a:solidFill>
                  <a:schemeClr val="tx1"/>
                </a:solidFill>
                <a:effectLst/>
                <a:latin typeface="Arial" panose="020B0604020202020204" pitchFamily="34" charset="0"/>
              </a:rPr>
              <a:t>How the Input-Process-Output (IPO) Model Is Used by Amazon</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dirty="0">
                <a:latin typeface="Arial" panose="020B0604020202020204" pitchFamily="34" charset="0"/>
              </a:rPr>
              <a:t>In its simplest form: </a:t>
            </a:r>
            <a:endParaRPr kumimoji="0" lang="en-US" altLang="en-US" sz="1600" i="0"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36470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2C62A-26AC-3BC1-2162-1EF2EE612F73}"/>
              </a:ext>
            </a:extLst>
          </p:cNvPr>
          <p:cNvSpPr>
            <a:spLocks noGrp="1"/>
          </p:cNvSpPr>
          <p:nvPr>
            <p:ph type="ctrTitle"/>
          </p:nvPr>
        </p:nvSpPr>
        <p:spPr>
          <a:xfrm>
            <a:off x="1507067" y="749906"/>
            <a:ext cx="2673047" cy="756677"/>
          </a:xfrm>
        </p:spPr>
        <p:txBody>
          <a:bodyPr/>
          <a:lstStyle/>
          <a:p>
            <a:r>
              <a:rPr lang="en-GB" sz="2800" u="sng" dirty="0">
                <a:solidFill>
                  <a:schemeClr val="tx1"/>
                </a:solidFill>
                <a:latin typeface="Arial" panose="020B0604020202020204" pitchFamily="34" charset="0"/>
                <a:cs typeface="Arial" panose="020B0604020202020204" pitchFamily="34" charset="0"/>
              </a:rPr>
              <a:t>Reference list: </a:t>
            </a:r>
          </a:p>
        </p:txBody>
      </p:sp>
      <p:sp>
        <p:nvSpPr>
          <p:cNvPr id="3" name="Subtitle 2">
            <a:extLst>
              <a:ext uri="{FF2B5EF4-FFF2-40B4-BE49-F238E27FC236}">
                <a16:creationId xmlns:a16="http://schemas.microsoft.com/office/drawing/2014/main" id="{48E0DF26-0153-546C-1AE8-5B52A205F004}"/>
              </a:ext>
            </a:extLst>
          </p:cNvPr>
          <p:cNvSpPr>
            <a:spLocks noGrp="1"/>
          </p:cNvSpPr>
          <p:nvPr>
            <p:ph type="subTitle" idx="1"/>
          </p:nvPr>
        </p:nvSpPr>
        <p:spPr>
          <a:xfrm>
            <a:off x="1341604" y="1699140"/>
            <a:ext cx="8229116" cy="3570514"/>
          </a:xfrm>
        </p:spPr>
        <p:txBody>
          <a:bodyPr>
            <a:normAutofit fontScale="70000" lnSpcReduction="20000"/>
          </a:bodyPr>
          <a:lstStyle/>
          <a:p>
            <a:pPr algn="l"/>
            <a:r>
              <a:rPr lang="en-GB" i="1" dirty="0">
                <a:solidFill>
                  <a:schemeClr val="tx1"/>
                </a:solidFill>
                <a:latin typeface="Arial" panose="020B0604020202020204" pitchFamily="34" charset="0"/>
                <a:cs typeface="Arial" panose="020B0604020202020204" pitchFamily="34" charset="0"/>
              </a:rPr>
              <a:t>Jones, (2024) The Input-Process-Output Model in Project Management. </a:t>
            </a:r>
            <a:r>
              <a:rPr lang="en-GB" dirty="0">
                <a:solidFill>
                  <a:schemeClr val="tx1"/>
                </a:solidFill>
                <a:latin typeface="Arial" panose="020B0604020202020204" pitchFamily="34" charset="0"/>
                <a:cs typeface="Arial" panose="020B0604020202020204" pitchFamily="34" charset="0"/>
              </a:rPr>
              <a:t>Available at: </a:t>
            </a:r>
            <a:r>
              <a:rPr lang="en-GB" dirty="0">
                <a:solidFill>
                  <a:schemeClr val="tx1"/>
                </a:solidFill>
                <a:latin typeface="Arial" panose="020B0604020202020204" pitchFamily="34" charset="0"/>
                <a:cs typeface="Arial" panose="020B0604020202020204" pitchFamily="34" charset="0"/>
                <a:hlinkClick r:id="rId2"/>
              </a:rPr>
              <a:t>https://medium.com/@kyle-t-jones/the-input-process-output-model-in-project-management-f8383873c33f</a:t>
            </a:r>
            <a:r>
              <a:rPr lang="en-GB" dirty="0">
                <a:solidFill>
                  <a:schemeClr val="tx1"/>
                </a:solidFill>
                <a:latin typeface="Arial" panose="020B0604020202020204" pitchFamily="34" charset="0"/>
                <a:cs typeface="Arial" panose="020B0604020202020204" pitchFamily="34" charset="0"/>
              </a:rPr>
              <a:t> (Accessed on 14/08/2025) </a:t>
            </a:r>
            <a:endParaRPr lang="en-GB" i="1" dirty="0">
              <a:solidFill>
                <a:schemeClr val="tx1"/>
              </a:solidFill>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Prosci, (2025) </a:t>
            </a:r>
            <a:r>
              <a:rPr lang="en-GB" i="1" dirty="0">
                <a:solidFill>
                  <a:schemeClr val="tx1"/>
                </a:solidFill>
              </a:rPr>
              <a:t>People, Process, Technology (PPT) Framework: Pros and Cons. </a:t>
            </a:r>
            <a:r>
              <a:rPr lang="en-GB" dirty="0">
                <a:solidFill>
                  <a:schemeClr val="tx1"/>
                </a:solidFill>
                <a:latin typeface="Arial" panose="020B0604020202020204" pitchFamily="34" charset="0"/>
                <a:cs typeface="Arial" panose="020B0604020202020204" pitchFamily="34" charset="0"/>
              </a:rPr>
              <a:t>Available at: </a:t>
            </a:r>
            <a:r>
              <a:rPr lang="en-GB" dirty="0">
                <a:solidFill>
                  <a:srgbClr val="C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https://www.prosci.com/blog/people-process-technology</a:t>
            </a:r>
            <a:r>
              <a:rPr lang="en-GB" dirty="0">
                <a:solidFill>
                  <a:srgbClr val="C000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on 14/08/2025)</a:t>
            </a:r>
          </a:p>
          <a:p>
            <a:pPr algn="l"/>
            <a:endParaRPr lang="en-GB" dirty="0">
              <a:solidFill>
                <a:schemeClr val="tx1"/>
              </a:solidFill>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Partner, (2025) </a:t>
            </a:r>
            <a:r>
              <a:rPr lang="en-GB" i="1" dirty="0">
                <a:solidFill>
                  <a:schemeClr val="tx1"/>
                </a:solidFill>
              </a:rPr>
              <a:t>A Business Perspective on Information Systems. </a:t>
            </a:r>
            <a:r>
              <a:rPr lang="en-GB" dirty="0">
                <a:solidFill>
                  <a:schemeClr val="tx1"/>
                </a:solidFill>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https://benchpartner.com/a-business-perspective-on-information-systems</a:t>
            </a:r>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on 14/08/2025) </a:t>
            </a:r>
          </a:p>
          <a:p>
            <a:pPr algn="l"/>
            <a:endParaRPr lang="en-GB" dirty="0">
              <a:solidFill>
                <a:schemeClr val="tx1"/>
              </a:solidFill>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Dimitrov, (2018) </a:t>
            </a:r>
            <a:r>
              <a:rPr lang="en-GB" i="1" dirty="0">
                <a:solidFill>
                  <a:schemeClr val="tx1"/>
                </a:solidFill>
              </a:rPr>
              <a:t>At Amazon, Output Matters more than Input. </a:t>
            </a:r>
            <a:r>
              <a:rPr lang="en-GB" dirty="0">
                <a:solidFill>
                  <a:schemeClr val="tx1"/>
                </a:solidFill>
              </a:rPr>
              <a:t>Available at: </a:t>
            </a:r>
            <a:r>
              <a:rPr lang="en-GB" dirty="0">
                <a:latin typeface="Arial" panose="020B0604020202020204" pitchFamily="34" charset="0"/>
                <a:cs typeface="Arial" panose="020B0604020202020204" pitchFamily="34" charset="0"/>
                <a:hlinkClick r:id="rId5"/>
              </a:rPr>
              <a:t>https://amazonbound.medium.com/at-amazon-output-matters-more-than-input-db1bc440a9a6</a:t>
            </a:r>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on 14/08/2025)  </a:t>
            </a:r>
          </a:p>
          <a:p>
            <a:pPr algn="l"/>
            <a:r>
              <a:rPr lang="en-GB" dirty="0">
                <a:solidFill>
                  <a:schemeClr val="tx1"/>
                </a:solidFill>
                <a:latin typeface="Arial" panose="020B0604020202020204" pitchFamily="34" charset="0"/>
                <a:cs typeface="Arial" panose="020B0604020202020204" pitchFamily="34" charset="0"/>
              </a:rPr>
              <a:t>Atlassian, (2025) </a:t>
            </a:r>
            <a:r>
              <a:rPr lang="en-GB" i="1" dirty="0">
                <a:solidFill>
                  <a:schemeClr val="tx1"/>
                </a:solidFill>
              </a:rPr>
              <a:t>What is Risk mitigation? A strategic guide. </a:t>
            </a:r>
            <a:r>
              <a:rPr lang="en-GB" dirty="0">
                <a:solidFill>
                  <a:schemeClr val="tx1"/>
                </a:solidFill>
              </a:rPr>
              <a:t>Available at:</a:t>
            </a:r>
          </a:p>
          <a:p>
            <a:pPr algn="l"/>
            <a:r>
              <a:rPr lang="en-GB" dirty="0">
                <a:solidFill>
                  <a:schemeClr val="tx1"/>
                </a:solidFill>
                <a:latin typeface="Arial" panose="020B0604020202020204" pitchFamily="34" charset="0"/>
                <a:cs typeface="Arial" panose="020B0604020202020204" pitchFamily="34" charset="0"/>
                <a:hlinkClick r:id="rId6"/>
              </a:rPr>
              <a:t>https://www.atlassian.com/work-management/project-management/risk-mitigation</a:t>
            </a:r>
            <a:r>
              <a:rPr lang="en-GB" dirty="0">
                <a:solidFill>
                  <a:schemeClr val="tx1"/>
                </a:solidFill>
                <a:latin typeface="Arial" panose="020B0604020202020204" pitchFamily="34" charset="0"/>
                <a:cs typeface="Arial" panose="020B0604020202020204" pitchFamily="34" charset="0"/>
              </a:rPr>
              <a:t> (Accessed on 14/08/2025)</a:t>
            </a:r>
          </a:p>
        </p:txBody>
      </p:sp>
    </p:spTree>
    <p:extLst>
      <p:ext uri="{BB962C8B-B14F-4D97-AF65-F5344CB8AC3E}">
        <p14:creationId xmlns:p14="http://schemas.microsoft.com/office/powerpoint/2010/main" val="3073455143"/>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325</TotalTime>
  <Words>826</Words>
  <Application>Microsoft Office PowerPoint</Application>
  <PresentationFormat>Widescreen</PresentationFormat>
  <Paragraphs>103</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Arial </vt:lpstr>
      <vt:lpstr>Public Sans</vt:lpstr>
      <vt:lpstr>Trebuchet MS</vt:lpstr>
      <vt:lpstr>Wingdings 3</vt:lpstr>
      <vt:lpstr>Facet</vt:lpstr>
      <vt:lpstr>BA (Hons) Leadership and Management Skills for the Workplace </vt:lpstr>
      <vt:lpstr>Information systems: Input-process-output perspective.  </vt:lpstr>
      <vt:lpstr>Information systems: People-organization-technology perspective. </vt:lpstr>
      <vt:lpstr>Information systems: Business perspective on information systems. </vt:lpstr>
      <vt:lpstr>Analyse and compare systems </vt:lpstr>
      <vt:lpstr>Ethical considerations </vt:lpstr>
      <vt:lpstr>Ways to mitigate risks: </vt:lpstr>
      <vt:lpstr>Real world case study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Faramita (2314879)</dc:creator>
  <cp:lastModifiedBy>Marian Faramita (2314879)</cp:lastModifiedBy>
  <cp:revision>2</cp:revision>
  <dcterms:created xsi:type="dcterms:W3CDTF">2025-12-11T09:31:03Z</dcterms:created>
  <dcterms:modified xsi:type="dcterms:W3CDTF">2025-12-11T15:12:47Z</dcterms:modified>
</cp:coreProperties>
</file>