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0"/>
  </p:notesMasterIdLst>
  <p:handoutMasterIdLst>
    <p:handoutMasterId r:id="rId51"/>
  </p:handoutMasterIdLst>
  <p:sldIdLst>
    <p:sldId id="257" r:id="rId2"/>
    <p:sldId id="351" r:id="rId3"/>
    <p:sldId id="334" r:id="rId4"/>
    <p:sldId id="336" r:id="rId5"/>
    <p:sldId id="340" r:id="rId6"/>
    <p:sldId id="342" r:id="rId7"/>
    <p:sldId id="338" r:id="rId8"/>
    <p:sldId id="344" r:id="rId9"/>
    <p:sldId id="280" r:id="rId10"/>
    <p:sldId id="339" r:id="rId11"/>
    <p:sldId id="345" r:id="rId12"/>
    <p:sldId id="337" r:id="rId13"/>
    <p:sldId id="343" r:id="rId14"/>
    <p:sldId id="273" r:id="rId15"/>
    <p:sldId id="346" r:id="rId16"/>
    <p:sldId id="347" r:id="rId17"/>
    <p:sldId id="348" r:id="rId18"/>
    <p:sldId id="372" r:id="rId19"/>
    <p:sldId id="294" r:id="rId20"/>
    <p:sldId id="295" r:id="rId21"/>
    <p:sldId id="297" r:id="rId22"/>
    <p:sldId id="302" r:id="rId23"/>
    <p:sldId id="304" r:id="rId24"/>
    <p:sldId id="305" r:id="rId25"/>
    <p:sldId id="303" r:id="rId26"/>
    <p:sldId id="299" r:id="rId27"/>
    <p:sldId id="309" r:id="rId28"/>
    <p:sldId id="352" r:id="rId29"/>
    <p:sldId id="354" r:id="rId30"/>
    <p:sldId id="374" r:id="rId31"/>
    <p:sldId id="373" r:id="rId32"/>
    <p:sldId id="315" r:id="rId33"/>
    <p:sldId id="356" r:id="rId34"/>
    <p:sldId id="316" r:id="rId35"/>
    <p:sldId id="317" r:id="rId36"/>
    <p:sldId id="318" r:id="rId37"/>
    <p:sldId id="358" r:id="rId38"/>
    <p:sldId id="349" r:id="rId39"/>
    <p:sldId id="332" r:id="rId40"/>
    <p:sldId id="371" r:id="rId41"/>
    <p:sldId id="363" r:id="rId42"/>
    <p:sldId id="359" r:id="rId43"/>
    <p:sldId id="360" r:id="rId44"/>
    <p:sldId id="361" r:id="rId45"/>
    <p:sldId id="362" r:id="rId46"/>
    <p:sldId id="365" r:id="rId47"/>
    <p:sldId id="364" r:id="rId48"/>
    <p:sldId id="366"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giwC7wjUXBgap44MF+42bw==" hashData="S6sAqVFNM/9I/pWhZQh3W3lPvgi+rw4ZgCya6jE6DgMjJ2iS7/dV7lRjG7OKd6yPjjCcW5iA4Xs/NxLFHN+W4A=="/>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ockwin Damion" initials="SD" lastIdx="2" clrIdx="0">
    <p:extLst>
      <p:ext uri="{19B8F6BF-5375-455C-9EA6-DF929625EA0E}">
        <p15:presenceInfo xmlns:p15="http://schemas.microsoft.com/office/powerpoint/2012/main" userId="Stockwin Dami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31" autoAdjust="0"/>
    <p:restoredTop sz="74537" autoAdjust="0"/>
  </p:normalViewPr>
  <p:slideViewPr>
    <p:cSldViewPr snapToGrid="0">
      <p:cViewPr varScale="1">
        <p:scale>
          <a:sx n="86" d="100"/>
          <a:sy n="86" d="100"/>
        </p:scale>
        <p:origin x="150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1" Type="http://schemas.openxmlformats.org/officeDocument/2006/relationships/image" Target="../media/image8.png"/></Relationships>
</file>

<file path=ppt/diagrams/_rels/data4.xml.rels><?xml version="1.0" encoding="UTF-8" standalone="yes"?>
<Relationships xmlns="http://schemas.openxmlformats.org/package/2006/relationships"><Relationship Id="rId1" Type="http://schemas.openxmlformats.org/officeDocument/2006/relationships/image" Target="../media/image12.png"/></Relationships>
</file>

<file path=ppt/diagrams/_rels/data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image" Target="../media/image30.png"/><Relationship Id="rId4" Type="http://schemas.openxmlformats.org/officeDocument/2006/relationships/image" Target="../media/image33.png"/></Relationships>
</file>

<file path=ppt/diagrams/_rels/drawing2.xml.rels><?xml version="1.0" encoding="UTF-8" standalone="yes"?>
<Relationships xmlns="http://schemas.openxmlformats.org/package/2006/relationships"><Relationship Id="rId1" Type="http://schemas.openxmlformats.org/officeDocument/2006/relationships/image" Target="../media/image8.png"/></Relationships>
</file>

<file path=ppt/diagrams/_rels/drawing4.xml.rels><?xml version="1.0" encoding="UTF-8" standalone="yes"?>
<Relationships xmlns="http://schemas.openxmlformats.org/package/2006/relationships"><Relationship Id="rId1" Type="http://schemas.openxmlformats.org/officeDocument/2006/relationships/image" Target="../media/image12.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image" Target="../media/image30.png"/><Relationship Id="rId4" Type="http://schemas.openxmlformats.org/officeDocument/2006/relationships/image" Target="../media/image3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B265F7-D880-49B6-A21B-553E6B289BED}"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7964E1B3-39E0-4F25-98A8-BA555E5E3C7E}">
      <dgm:prSet phldrT="[Text]"/>
      <dgm:spPr/>
      <dgm:t>
        <a:bodyPr/>
        <a:lstStyle/>
        <a:p>
          <a:r>
            <a:rPr lang="en-US" dirty="0" smtClean="0"/>
            <a:t>Challenge</a:t>
          </a:r>
        </a:p>
      </dgm:t>
    </dgm:pt>
    <dgm:pt modelId="{0659FE4D-DA83-4F21-B632-3973D3D02139}" type="parTrans" cxnId="{334A8992-E9E6-4298-8CBF-9722199E286B}">
      <dgm:prSet/>
      <dgm:spPr/>
      <dgm:t>
        <a:bodyPr/>
        <a:lstStyle/>
        <a:p>
          <a:endParaRPr lang="en-US"/>
        </a:p>
      </dgm:t>
    </dgm:pt>
    <dgm:pt modelId="{A5625659-37C8-44B0-B366-A0BAEF7A6163}" type="sibTrans" cxnId="{334A8992-E9E6-4298-8CBF-9722199E286B}">
      <dgm:prSet/>
      <dgm:spPr/>
      <dgm:t>
        <a:bodyPr/>
        <a:lstStyle/>
        <a:p>
          <a:endParaRPr lang="en-US"/>
        </a:p>
      </dgm:t>
    </dgm:pt>
    <dgm:pt modelId="{49E6FD0A-0A9A-4523-8524-802D53E1C764}">
      <dgm:prSet phldrT="[Text]"/>
      <dgm:spPr/>
      <dgm:t>
        <a:bodyPr/>
        <a:lstStyle/>
        <a:p>
          <a:r>
            <a:rPr lang="en-US" dirty="0" smtClean="0"/>
            <a:t>Advise</a:t>
          </a:r>
          <a:endParaRPr lang="en-US" dirty="0"/>
        </a:p>
      </dgm:t>
    </dgm:pt>
    <dgm:pt modelId="{8CFE02A6-8833-433E-BEFC-890870DF1BA6}" type="parTrans" cxnId="{1049320D-E97C-418D-BD94-AD8770173EAE}">
      <dgm:prSet/>
      <dgm:spPr/>
      <dgm:t>
        <a:bodyPr/>
        <a:lstStyle/>
        <a:p>
          <a:endParaRPr lang="en-US"/>
        </a:p>
      </dgm:t>
    </dgm:pt>
    <dgm:pt modelId="{A68EC0D8-266B-4773-95CF-F6AC41464354}" type="sibTrans" cxnId="{1049320D-E97C-418D-BD94-AD8770173EAE}">
      <dgm:prSet/>
      <dgm:spPr/>
      <dgm:t>
        <a:bodyPr/>
        <a:lstStyle/>
        <a:p>
          <a:endParaRPr lang="en-US"/>
        </a:p>
      </dgm:t>
    </dgm:pt>
    <dgm:pt modelId="{30E14174-89B3-4722-9B33-E4FE3FABAB18}">
      <dgm:prSet phldrT="[Text]" custT="1"/>
      <dgm:spPr/>
      <dgm:t>
        <a:bodyPr/>
        <a:lstStyle/>
        <a:p>
          <a:r>
            <a:rPr lang="en-US" sz="2400" dirty="0" smtClean="0"/>
            <a:t>Their client not to assist prosecution case</a:t>
          </a:r>
          <a:endParaRPr lang="en-US" sz="2400" dirty="0"/>
        </a:p>
      </dgm:t>
    </dgm:pt>
    <dgm:pt modelId="{9F8EB985-8BEC-4EEF-872D-023B74F58A5A}" type="parTrans" cxnId="{AE33FE42-6EC8-40FA-8810-79B03DB735D1}">
      <dgm:prSet/>
      <dgm:spPr/>
      <dgm:t>
        <a:bodyPr/>
        <a:lstStyle/>
        <a:p>
          <a:endParaRPr lang="en-US"/>
        </a:p>
      </dgm:t>
    </dgm:pt>
    <dgm:pt modelId="{0FEB259B-3FC3-486C-BAAE-7FC7924A921E}" type="sibTrans" cxnId="{AE33FE42-6EC8-40FA-8810-79B03DB735D1}">
      <dgm:prSet/>
      <dgm:spPr/>
      <dgm:t>
        <a:bodyPr/>
        <a:lstStyle/>
        <a:p>
          <a:endParaRPr lang="en-US"/>
        </a:p>
      </dgm:t>
    </dgm:pt>
    <dgm:pt modelId="{7C45B923-EDCB-4E83-8D6D-E76830ACC17B}">
      <dgm:prSet phldrT="[Text]"/>
      <dgm:spPr/>
      <dgm:t>
        <a:bodyPr/>
        <a:lstStyle/>
        <a:p>
          <a:r>
            <a:rPr lang="en-US" dirty="0" smtClean="0"/>
            <a:t>Rigorously</a:t>
          </a:r>
          <a:endParaRPr lang="en-US" dirty="0"/>
        </a:p>
      </dgm:t>
    </dgm:pt>
    <dgm:pt modelId="{0A812299-6A0B-4868-A8D1-ABA35C5F919C}" type="parTrans" cxnId="{C29E9ECA-69A0-4BC4-8E61-5A7B509C5E7D}">
      <dgm:prSet/>
      <dgm:spPr/>
      <dgm:t>
        <a:bodyPr/>
        <a:lstStyle/>
        <a:p>
          <a:endParaRPr lang="en-US"/>
        </a:p>
      </dgm:t>
    </dgm:pt>
    <dgm:pt modelId="{C176BB41-D573-4273-AAC1-7FDB4EFDF480}" type="sibTrans" cxnId="{C29E9ECA-69A0-4BC4-8E61-5A7B509C5E7D}">
      <dgm:prSet/>
      <dgm:spPr/>
      <dgm:t>
        <a:bodyPr/>
        <a:lstStyle/>
        <a:p>
          <a:endParaRPr lang="en-US"/>
        </a:p>
      </dgm:t>
    </dgm:pt>
    <dgm:pt modelId="{44C0B0A6-35A5-431B-9BDC-11E55FE1D3AA}">
      <dgm:prSet phldrT="[Text]" custT="1"/>
      <dgm:spPr/>
      <dgm:t>
        <a:bodyPr/>
        <a:lstStyle/>
        <a:p>
          <a:r>
            <a:rPr lang="en-US" sz="2400" dirty="0" smtClean="0"/>
            <a:t>Investigators that their client is not responsible</a:t>
          </a:r>
          <a:endParaRPr lang="en-US" sz="2400" dirty="0"/>
        </a:p>
      </dgm:t>
    </dgm:pt>
    <dgm:pt modelId="{D6663BEA-66DE-4A62-81C2-D52492583AF0}" type="parTrans" cxnId="{5082E7D4-A0B3-4E55-AE13-CF836693A128}">
      <dgm:prSet/>
      <dgm:spPr/>
      <dgm:t>
        <a:bodyPr/>
        <a:lstStyle/>
        <a:p>
          <a:endParaRPr lang="en-US"/>
        </a:p>
      </dgm:t>
    </dgm:pt>
    <dgm:pt modelId="{F7E772C2-74FF-42DE-A128-0D1DC736E74C}" type="sibTrans" cxnId="{5082E7D4-A0B3-4E55-AE13-CF836693A128}">
      <dgm:prSet/>
      <dgm:spPr/>
      <dgm:t>
        <a:bodyPr/>
        <a:lstStyle/>
        <a:p>
          <a:endParaRPr lang="en-US"/>
        </a:p>
      </dgm:t>
    </dgm:pt>
    <dgm:pt modelId="{655B9351-EABA-46F6-9270-E6F2F7CA9073}">
      <dgm:prSet phldrT="[Text]" custT="1"/>
      <dgm:spPr/>
      <dgm:t>
        <a:bodyPr/>
        <a:lstStyle/>
        <a:p>
          <a:r>
            <a:rPr lang="en-US" sz="2400" dirty="0" smtClean="0"/>
            <a:t>The legal basis of police action</a:t>
          </a:r>
          <a:endParaRPr lang="en-US" sz="2400" dirty="0"/>
        </a:p>
      </dgm:t>
    </dgm:pt>
    <dgm:pt modelId="{1FE33DD3-9C75-4B8F-9A31-728907386938}" type="sibTrans" cxnId="{368DA84A-5843-432E-B9C5-29157CCE9F20}">
      <dgm:prSet/>
      <dgm:spPr/>
      <dgm:t>
        <a:bodyPr/>
        <a:lstStyle/>
        <a:p>
          <a:endParaRPr lang="en-US"/>
        </a:p>
      </dgm:t>
    </dgm:pt>
    <dgm:pt modelId="{C690B6EA-1A25-46E9-8D77-02218359363F}" type="parTrans" cxnId="{368DA84A-5843-432E-B9C5-29157CCE9F20}">
      <dgm:prSet/>
      <dgm:spPr/>
      <dgm:t>
        <a:bodyPr/>
        <a:lstStyle/>
        <a:p>
          <a:endParaRPr lang="en-US"/>
        </a:p>
      </dgm:t>
    </dgm:pt>
    <dgm:pt modelId="{B9098AAD-5F05-439F-B602-A8D17F9C6B46}">
      <dgm:prSet phldrT="[Text]"/>
      <dgm:spPr/>
      <dgm:t>
        <a:bodyPr/>
        <a:lstStyle/>
        <a:p>
          <a:r>
            <a:rPr lang="en-US" dirty="0" smtClean="0"/>
            <a:t>Attempt to persuade</a:t>
          </a:r>
          <a:endParaRPr lang="en-US" dirty="0"/>
        </a:p>
      </dgm:t>
    </dgm:pt>
    <dgm:pt modelId="{2384F691-FECB-4DAC-89B4-21C19F380259}" type="parTrans" cxnId="{08FFD762-5C8F-4FF9-A6F5-8B58F2A7845B}">
      <dgm:prSet/>
      <dgm:spPr/>
      <dgm:t>
        <a:bodyPr/>
        <a:lstStyle/>
        <a:p>
          <a:endParaRPr lang="en-US"/>
        </a:p>
      </dgm:t>
    </dgm:pt>
    <dgm:pt modelId="{90652A68-3D96-4DE3-BF76-EEE0C235BF0C}" type="sibTrans" cxnId="{08FFD762-5C8F-4FF9-A6F5-8B58F2A7845B}">
      <dgm:prSet/>
      <dgm:spPr/>
      <dgm:t>
        <a:bodyPr/>
        <a:lstStyle/>
        <a:p>
          <a:endParaRPr lang="en-US"/>
        </a:p>
      </dgm:t>
    </dgm:pt>
    <dgm:pt modelId="{56AE4A24-9954-4CE0-A9E4-84597E001752}" type="pres">
      <dgm:prSet presAssocID="{D8B265F7-D880-49B6-A21B-553E6B289BED}" presName="Name0" presStyleCnt="0">
        <dgm:presLayoutVars>
          <dgm:dir/>
          <dgm:animLvl val="lvl"/>
          <dgm:resizeHandles val="exact"/>
        </dgm:presLayoutVars>
      </dgm:prSet>
      <dgm:spPr/>
      <dgm:t>
        <a:bodyPr/>
        <a:lstStyle/>
        <a:p>
          <a:endParaRPr lang="en-US"/>
        </a:p>
      </dgm:t>
    </dgm:pt>
    <dgm:pt modelId="{36A4F90C-2401-4C5C-9FCE-2437D47EE4CF}" type="pres">
      <dgm:prSet presAssocID="{7964E1B3-39E0-4F25-98A8-BA555E5E3C7E}" presName="linNode" presStyleCnt="0"/>
      <dgm:spPr/>
    </dgm:pt>
    <dgm:pt modelId="{BCCEF36B-B9BF-444C-B1BC-279042AF7AA6}" type="pres">
      <dgm:prSet presAssocID="{7964E1B3-39E0-4F25-98A8-BA555E5E3C7E}" presName="parentText" presStyleLbl="node1" presStyleIdx="0" presStyleCnt="4">
        <dgm:presLayoutVars>
          <dgm:chMax val="1"/>
          <dgm:bulletEnabled val="1"/>
        </dgm:presLayoutVars>
      </dgm:prSet>
      <dgm:spPr/>
      <dgm:t>
        <a:bodyPr/>
        <a:lstStyle/>
        <a:p>
          <a:endParaRPr lang="en-US"/>
        </a:p>
      </dgm:t>
    </dgm:pt>
    <dgm:pt modelId="{87057D77-2874-47D7-931B-5AC3B8DD3376}" type="pres">
      <dgm:prSet presAssocID="{7964E1B3-39E0-4F25-98A8-BA555E5E3C7E}" presName="descendantText" presStyleLbl="alignAccFollowNode1" presStyleIdx="0" presStyleCnt="3" custLinFactNeighborY="-1318">
        <dgm:presLayoutVars>
          <dgm:bulletEnabled val="1"/>
        </dgm:presLayoutVars>
      </dgm:prSet>
      <dgm:spPr/>
      <dgm:t>
        <a:bodyPr/>
        <a:lstStyle/>
        <a:p>
          <a:endParaRPr lang="en-US"/>
        </a:p>
      </dgm:t>
    </dgm:pt>
    <dgm:pt modelId="{22D7982C-1A23-497D-BE67-7861B705FCB4}" type="pres">
      <dgm:prSet presAssocID="{A5625659-37C8-44B0-B366-A0BAEF7A6163}" presName="sp" presStyleCnt="0"/>
      <dgm:spPr/>
    </dgm:pt>
    <dgm:pt modelId="{875B92AB-2443-4788-87AD-1434A6061A93}" type="pres">
      <dgm:prSet presAssocID="{49E6FD0A-0A9A-4523-8524-802D53E1C764}" presName="linNode" presStyleCnt="0"/>
      <dgm:spPr/>
    </dgm:pt>
    <dgm:pt modelId="{1BDE814C-449E-40FC-B09D-C05506C9AAF2}" type="pres">
      <dgm:prSet presAssocID="{49E6FD0A-0A9A-4523-8524-802D53E1C764}" presName="parentText" presStyleLbl="node1" presStyleIdx="1" presStyleCnt="4">
        <dgm:presLayoutVars>
          <dgm:chMax val="1"/>
          <dgm:bulletEnabled val="1"/>
        </dgm:presLayoutVars>
      </dgm:prSet>
      <dgm:spPr/>
      <dgm:t>
        <a:bodyPr/>
        <a:lstStyle/>
        <a:p>
          <a:endParaRPr lang="en-US"/>
        </a:p>
      </dgm:t>
    </dgm:pt>
    <dgm:pt modelId="{F131F182-D78E-4533-8F1E-ECC6879A8164}" type="pres">
      <dgm:prSet presAssocID="{49E6FD0A-0A9A-4523-8524-802D53E1C764}" presName="descendantText" presStyleLbl="alignAccFollowNode1" presStyleIdx="1" presStyleCnt="3">
        <dgm:presLayoutVars>
          <dgm:bulletEnabled val="1"/>
        </dgm:presLayoutVars>
      </dgm:prSet>
      <dgm:spPr/>
      <dgm:t>
        <a:bodyPr/>
        <a:lstStyle/>
        <a:p>
          <a:endParaRPr lang="en-US"/>
        </a:p>
      </dgm:t>
    </dgm:pt>
    <dgm:pt modelId="{C24DF00C-9F1C-44F1-9E82-2E33809730C4}" type="pres">
      <dgm:prSet presAssocID="{A68EC0D8-266B-4773-95CF-F6AC41464354}" presName="sp" presStyleCnt="0"/>
      <dgm:spPr/>
    </dgm:pt>
    <dgm:pt modelId="{0E8E1903-1591-4DDD-A1FD-E3748C53C8FD}" type="pres">
      <dgm:prSet presAssocID="{7C45B923-EDCB-4E83-8D6D-E76830ACC17B}" presName="linNode" presStyleCnt="0"/>
      <dgm:spPr/>
    </dgm:pt>
    <dgm:pt modelId="{639C858E-7909-4509-8AFB-AE32F64FCF48}" type="pres">
      <dgm:prSet presAssocID="{7C45B923-EDCB-4E83-8D6D-E76830ACC17B}" presName="parentText" presStyleLbl="node1" presStyleIdx="2" presStyleCnt="4">
        <dgm:presLayoutVars>
          <dgm:chMax val="1"/>
          <dgm:bulletEnabled val="1"/>
        </dgm:presLayoutVars>
      </dgm:prSet>
      <dgm:spPr/>
      <dgm:t>
        <a:bodyPr/>
        <a:lstStyle/>
        <a:p>
          <a:endParaRPr lang="en-US"/>
        </a:p>
      </dgm:t>
    </dgm:pt>
    <dgm:pt modelId="{20644366-EF4F-492F-A1A4-AC91A40771D5}" type="pres">
      <dgm:prSet presAssocID="{C176BB41-D573-4273-AAC1-7FDB4EFDF480}" presName="sp" presStyleCnt="0"/>
      <dgm:spPr/>
    </dgm:pt>
    <dgm:pt modelId="{9B9ACDD6-0CA5-465A-A644-7385B5528C1C}" type="pres">
      <dgm:prSet presAssocID="{B9098AAD-5F05-439F-B602-A8D17F9C6B46}" presName="linNode" presStyleCnt="0"/>
      <dgm:spPr/>
    </dgm:pt>
    <dgm:pt modelId="{1CF6046F-5B42-4514-967B-39BAF94E2138}" type="pres">
      <dgm:prSet presAssocID="{B9098AAD-5F05-439F-B602-A8D17F9C6B46}" presName="parentText" presStyleLbl="node1" presStyleIdx="3" presStyleCnt="4">
        <dgm:presLayoutVars>
          <dgm:chMax val="1"/>
          <dgm:bulletEnabled val="1"/>
        </dgm:presLayoutVars>
      </dgm:prSet>
      <dgm:spPr/>
      <dgm:t>
        <a:bodyPr/>
        <a:lstStyle/>
        <a:p>
          <a:endParaRPr lang="en-US"/>
        </a:p>
      </dgm:t>
    </dgm:pt>
    <dgm:pt modelId="{D5D025C2-8B3A-4281-B232-CC2C59685DA2}" type="pres">
      <dgm:prSet presAssocID="{B9098AAD-5F05-439F-B602-A8D17F9C6B46}" presName="descendantText" presStyleLbl="alignAccFollowNode1" presStyleIdx="2" presStyleCnt="3">
        <dgm:presLayoutVars>
          <dgm:bulletEnabled val="1"/>
        </dgm:presLayoutVars>
      </dgm:prSet>
      <dgm:spPr/>
      <dgm:t>
        <a:bodyPr/>
        <a:lstStyle/>
        <a:p>
          <a:endParaRPr lang="en-US"/>
        </a:p>
      </dgm:t>
    </dgm:pt>
  </dgm:ptLst>
  <dgm:cxnLst>
    <dgm:cxn modelId="{AE33FE42-6EC8-40FA-8810-79B03DB735D1}" srcId="{49E6FD0A-0A9A-4523-8524-802D53E1C764}" destId="{30E14174-89B3-4722-9B33-E4FE3FABAB18}" srcOrd="0" destOrd="0" parTransId="{9F8EB985-8BEC-4EEF-872D-023B74F58A5A}" sibTransId="{0FEB259B-3FC3-486C-BAAE-7FC7924A921E}"/>
    <dgm:cxn modelId="{11749A1E-1299-4ADB-AFFA-A32D14EFC7E8}" type="presOf" srcId="{44C0B0A6-35A5-431B-9BDC-11E55FE1D3AA}" destId="{D5D025C2-8B3A-4281-B232-CC2C59685DA2}" srcOrd="0" destOrd="0" presId="urn:microsoft.com/office/officeart/2005/8/layout/vList5"/>
    <dgm:cxn modelId="{AEDFE66B-2FCE-4A09-A1A7-9BD3B763A6C8}" type="presOf" srcId="{49E6FD0A-0A9A-4523-8524-802D53E1C764}" destId="{1BDE814C-449E-40FC-B09D-C05506C9AAF2}" srcOrd="0" destOrd="0" presId="urn:microsoft.com/office/officeart/2005/8/layout/vList5"/>
    <dgm:cxn modelId="{D4296EDA-85F4-42AE-A440-AA5F41AD2657}" type="presOf" srcId="{7964E1B3-39E0-4F25-98A8-BA555E5E3C7E}" destId="{BCCEF36B-B9BF-444C-B1BC-279042AF7AA6}" srcOrd="0" destOrd="0" presId="urn:microsoft.com/office/officeart/2005/8/layout/vList5"/>
    <dgm:cxn modelId="{5082E7D4-A0B3-4E55-AE13-CF836693A128}" srcId="{B9098AAD-5F05-439F-B602-A8D17F9C6B46}" destId="{44C0B0A6-35A5-431B-9BDC-11E55FE1D3AA}" srcOrd="0" destOrd="0" parTransId="{D6663BEA-66DE-4A62-81C2-D52492583AF0}" sibTransId="{F7E772C2-74FF-42DE-A128-0D1DC736E74C}"/>
    <dgm:cxn modelId="{334A8992-E9E6-4298-8CBF-9722199E286B}" srcId="{D8B265F7-D880-49B6-A21B-553E6B289BED}" destId="{7964E1B3-39E0-4F25-98A8-BA555E5E3C7E}" srcOrd="0" destOrd="0" parTransId="{0659FE4D-DA83-4F21-B632-3973D3D02139}" sibTransId="{A5625659-37C8-44B0-B366-A0BAEF7A6163}"/>
    <dgm:cxn modelId="{08FFD762-5C8F-4FF9-A6F5-8B58F2A7845B}" srcId="{D8B265F7-D880-49B6-A21B-553E6B289BED}" destId="{B9098AAD-5F05-439F-B602-A8D17F9C6B46}" srcOrd="3" destOrd="0" parTransId="{2384F691-FECB-4DAC-89B4-21C19F380259}" sibTransId="{90652A68-3D96-4DE3-BF76-EEE0C235BF0C}"/>
    <dgm:cxn modelId="{2D60E548-230F-4067-ADFC-E58B739D58A0}" type="presOf" srcId="{655B9351-EABA-46F6-9270-E6F2F7CA9073}" destId="{87057D77-2874-47D7-931B-5AC3B8DD3376}" srcOrd="0" destOrd="0" presId="urn:microsoft.com/office/officeart/2005/8/layout/vList5"/>
    <dgm:cxn modelId="{C864DED1-14E8-49DF-8D71-5391F3F5F548}" type="presOf" srcId="{B9098AAD-5F05-439F-B602-A8D17F9C6B46}" destId="{1CF6046F-5B42-4514-967B-39BAF94E2138}" srcOrd="0" destOrd="0" presId="urn:microsoft.com/office/officeart/2005/8/layout/vList5"/>
    <dgm:cxn modelId="{99AAA963-2766-4B10-977F-9E7E0232ED90}" type="presOf" srcId="{D8B265F7-D880-49B6-A21B-553E6B289BED}" destId="{56AE4A24-9954-4CE0-A9E4-84597E001752}" srcOrd="0" destOrd="0" presId="urn:microsoft.com/office/officeart/2005/8/layout/vList5"/>
    <dgm:cxn modelId="{1049320D-E97C-418D-BD94-AD8770173EAE}" srcId="{D8B265F7-D880-49B6-A21B-553E6B289BED}" destId="{49E6FD0A-0A9A-4523-8524-802D53E1C764}" srcOrd="1" destOrd="0" parTransId="{8CFE02A6-8833-433E-BEFC-890870DF1BA6}" sibTransId="{A68EC0D8-266B-4773-95CF-F6AC41464354}"/>
    <dgm:cxn modelId="{C2AB779A-96A5-4105-9FAF-BE9ED24A04A6}" type="presOf" srcId="{30E14174-89B3-4722-9B33-E4FE3FABAB18}" destId="{F131F182-D78E-4533-8F1E-ECC6879A8164}" srcOrd="0" destOrd="0" presId="urn:microsoft.com/office/officeart/2005/8/layout/vList5"/>
    <dgm:cxn modelId="{A229B1EB-CC67-4B7D-9C15-27D3EC4F6F55}" type="presOf" srcId="{7C45B923-EDCB-4E83-8D6D-E76830ACC17B}" destId="{639C858E-7909-4509-8AFB-AE32F64FCF48}" srcOrd="0" destOrd="0" presId="urn:microsoft.com/office/officeart/2005/8/layout/vList5"/>
    <dgm:cxn modelId="{C29E9ECA-69A0-4BC4-8E61-5A7B509C5E7D}" srcId="{D8B265F7-D880-49B6-A21B-553E6B289BED}" destId="{7C45B923-EDCB-4E83-8D6D-E76830ACC17B}" srcOrd="2" destOrd="0" parTransId="{0A812299-6A0B-4868-A8D1-ABA35C5F919C}" sibTransId="{C176BB41-D573-4273-AAC1-7FDB4EFDF480}"/>
    <dgm:cxn modelId="{368DA84A-5843-432E-B9C5-29157CCE9F20}" srcId="{7964E1B3-39E0-4F25-98A8-BA555E5E3C7E}" destId="{655B9351-EABA-46F6-9270-E6F2F7CA9073}" srcOrd="0" destOrd="0" parTransId="{C690B6EA-1A25-46E9-8D77-02218359363F}" sibTransId="{1FE33DD3-9C75-4B8F-9A31-728907386938}"/>
    <dgm:cxn modelId="{2AAE310F-CE6B-453B-971D-CC84B2D8C2C4}" type="presParOf" srcId="{56AE4A24-9954-4CE0-A9E4-84597E001752}" destId="{36A4F90C-2401-4C5C-9FCE-2437D47EE4CF}" srcOrd="0" destOrd="0" presId="urn:microsoft.com/office/officeart/2005/8/layout/vList5"/>
    <dgm:cxn modelId="{572D09B8-FA56-4FA7-BEE5-4F38C969DC1A}" type="presParOf" srcId="{36A4F90C-2401-4C5C-9FCE-2437D47EE4CF}" destId="{BCCEF36B-B9BF-444C-B1BC-279042AF7AA6}" srcOrd="0" destOrd="0" presId="urn:microsoft.com/office/officeart/2005/8/layout/vList5"/>
    <dgm:cxn modelId="{92CE2706-4F21-4B80-8631-14158B08A280}" type="presParOf" srcId="{36A4F90C-2401-4C5C-9FCE-2437D47EE4CF}" destId="{87057D77-2874-47D7-931B-5AC3B8DD3376}" srcOrd="1" destOrd="0" presId="urn:microsoft.com/office/officeart/2005/8/layout/vList5"/>
    <dgm:cxn modelId="{25195F62-13F3-4256-8A13-41E646A0FFDD}" type="presParOf" srcId="{56AE4A24-9954-4CE0-A9E4-84597E001752}" destId="{22D7982C-1A23-497D-BE67-7861B705FCB4}" srcOrd="1" destOrd="0" presId="urn:microsoft.com/office/officeart/2005/8/layout/vList5"/>
    <dgm:cxn modelId="{FDADCA99-47EA-4833-A95A-A7D0FE04930B}" type="presParOf" srcId="{56AE4A24-9954-4CE0-A9E4-84597E001752}" destId="{875B92AB-2443-4788-87AD-1434A6061A93}" srcOrd="2" destOrd="0" presId="urn:microsoft.com/office/officeart/2005/8/layout/vList5"/>
    <dgm:cxn modelId="{EB354389-201C-40AE-9E3F-281373BA12CB}" type="presParOf" srcId="{875B92AB-2443-4788-87AD-1434A6061A93}" destId="{1BDE814C-449E-40FC-B09D-C05506C9AAF2}" srcOrd="0" destOrd="0" presId="urn:microsoft.com/office/officeart/2005/8/layout/vList5"/>
    <dgm:cxn modelId="{0BAAF690-66D9-49DC-9E54-32174E5EEFC8}" type="presParOf" srcId="{875B92AB-2443-4788-87AD-1434A6061A93}" destId="{F131F182-D78E-4533-8F1E-ECC6879A8164}" srcOrd="1" destOrd="0" presId="urn:microsoft.com/office/officeart/2005/8/layout/vList5"/>
    <dgm:cxn modelId="{6FD67D51-6D32-43C9-BD84-AEB5B279AD12}" type="presParOf" srcId="{56AE4A24-9954-4CE0-A9E4-84597E001752}" destId="{C24DF00C-9F1C-44F1-9E82-2E33809730C4}" srcOrd="3" destOrd="0" presId="urn:microsoft.com/office/officeart/2005/8/layout/vList5"/>
    <dgm:cxn modelId="{1FF5671D-9336-4C3A-B644-7AE17BBB1C59}" type="presParOf" srcId="{56AE4A24-9954-4CE0-A9E4-84597E001752}" destId="{0E8E1903-1591-4DDD-A1FD-E3748C53C8FD}" srcOrd="4" destOrd="0" presId="urn:microsoft.com/office/officeart/2005/8/layout/vList5"/>
    <dgm:cxn modelId="{99F159F2-BCBE-4D95-AF1E-8764D70223F0}" type="presParOf" srcId="{0E8E1903-1591-4DDD-A1FD-E3748C53C8FD}" destId="{639C858E-7909-4509-8AFB-AE32F64FCF48}" srcOrd="0" destOrd="0" presId="urn:microsoft.com/office/officeart/2005/8/layout/vList5"/>
    <dgm:cxn modelId="{D493AE65-7C2E-4725-8286-812BCB945337}" type="presParOf" srcId="{56AE4A24-9954-4CE0-A9E4-84597E001752}" destId="{20644366-EF4F-492F-A1A4-AC91A40771D5}" srcOrd="5" destOrd="0" presId="urn:microsoft.com/office/officeart/2005/8/layout/vList5"/>
    <dgm:cxn modelId="{F618195D-ECC1-4D89-B7CF-A1B91DBC6CB7}" type="presParOf" srcId="{56AE4A24-9954-4CE0-A9E4-84597E001752}" destId="{9B9ACDD6-0CA5-465A-A644-7385B5528C1C}" srcOrd="6" destOrd="0" presId="urn:microsoft.com/office/officeart/2005/8/layout/vList5"/>
    <dgm:cxn modelId="{8C2F2AD1-F0B8-4892-AA0E-477A761E3683}" type="presParOf" srcId="{9B9ACDD6-0CA5-465A-A644-7385B5528C1C}" destId="{1CF6046F-5B42-4514-967B-39BAF94E2138}" srcOrd="0" destOrd="0" presId="urn:microsoft.com/office/officeart/2005/8/layout/vList5"/>
    <dgm:cxn modelId="{10921641-5E02-4B16-A35D-BD54BB60789E}" type="presParOf" srcId="{9B9ACDD6-0CA5-465A-A644-7385B5528C1C}" destId="{D5D025C2-8B3A-4281-B232-CC2C59685DA2}"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0CC4DE-E3CC-4034-8AE9-36BC0C002835}"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US"/>
        </a:p>
      </dgm:t>
    </dgm:pt>
    <dgm:pt modelId="{CA1D0E77-7B81-43F9-B2B6-ED00CCA0E98E}">
      <dgm:prSet phldrT="[Text]"/>
      <dgm:spPr/>
      <dgm:t>
        <a:bodyPr/>
        <a:lstStyle/>
        <a:p>
          <a:r>
            <a:rPr lang="en-US" dirty="0" smtClean="0"/>
            <a:t>Demonstrates</a:t>
          </a:r>
          <a:endParaRPr lang="en-US" dirty="0"/>
        </a:p>
      </dgm:t>
    </dgm:pt>
    <dgm:pt modelId="{B920AAEF-5504-447D-8F38-56398DFB0DDF}" type="parTrans" cxnId="{FE5716B4-9BEB-4E72-AD50-03F324BA5E3B}">
      <dgm:prSet/>
      <dgm:spPr/>
      <dgm:t>
        <a:bodyPr/>
        <a:lstStyle/>
        <a:p>
          <a:endParaRPr lang="en-US"/>
        </a:p>
      </dgm:t>
    </dgm:pt>
    <dgm:pt modelId="{F2E8A018-39E5-4A83-A65B-BBF958A76CE5}" type="sibTrans" cxnId="{FE5716B4-9BEB-4E72-AD50-03F324BA5E3B}">
      <dgm:prSet/>
      <dgm:spPr/>
      <dgm:t>
        <a:bodyPr/>
        <a:lstStyle/>
        <a:p>
          <a:endParaRPr lang="en-US"/>
        </a:p>
      </dgm:t>
    </dgm:pt>
    <dgm:pt modelId="{09D205A6-7F97-4774-8D09-4BEBA5524DB4}">
      <dgm:prSet phldrT="[Text]" custT="1"/>
      <dgm:spPr/>
      <dgm:t>
        <a:bodyPr/>
        <a:lstStyle/>
        <a:p>
          <a:r>
            <a:rPr lang="en-US" sz="2400" dirty="0" smtClean="0"/>
            <a:t>Knowledge of the relevant legislation and supporting case law in relation to the offence under investigation</a:t>
          </a:r>
          <a:endParaRPr lang="en-US" sz="2400" dirty="0"/>
        </a:p>
      </dgm:t>
    </dgm:pt>
    <dgm:pt modelId="{0138B5FC-D72F-4CC3-B674-2362582EA40A}" type="parTrans" cxnId="{9D132DFE-9CEF-4BA2-A9A6-4A381D5311BF}">
      <dgm:prSet/>
      <dgm:spPr/>
      <dgm:t>
        <a:bodyPr/>
        <a:lstStyle/>
        <a:p>
          <a:endParaRPr lang="en-US"/>
        </a:p>
      </dgm:t>
    </dgm:pt>
    <dgm:pt modelId="{669F4F1B-DFEC-4F67-A527-73B4A04E8175}" type="sibTrans" cxnId="{9D132DFE-9CEF-4BA2-A9A6-4A381D5311BF}">
      <dgm:prSet/>
      <dgm:spPr/>
      <dgm:t>
        <a:bodyPr/>
        <a:lstStyle/>
        <a:p>
          <a:endParaRPr lang="en-US"/>
        </a:p>
      </dgm:t>
    </dgm:pt>
    <dgm:pt modelId="{E34E20DF-7EF3-4CB1-829B-14CCCC13F861}">
      <dgm:prSet phldrT="[Text]"/>
      <dgm:spPr/>
      <dgm:t>
        <a:bodyPr/>
        <a:lstStyle/>
        <a:p>
          <a:r>
            <a:rPr lang="en-US" dirty="0" smtClean="0"/>
            <a:t>Outlines</a:t>
          </a:r>
          <a:endParaRPr lang="en-US" dirty="0"/>
        </a:p>
      </dgm:t>
    </dgm:pt>
    <dgm:pt modelId="{D77306CF-B04C-49AA-9129-400AD71C311C}" type="parTrans" cxnId="{4D2A60AB-1A46-4D9F-A2BD-6620A26C6147}">
      <dgm:prSet/>
      <dgm:spPr/>
      <dgm:t>
        <a:bodyPr/>
        <a:lstStyle/>
        <a:p>
          <a:endParaRPr lang="en-US"/>
        </a:p>
      </dgm:t>
    </dgm:pt>
    <dgm:pt modelId="{74103DEA-4179-41E2-90E3-8A09C3709288}" type="sibTrans" cxnId="{4D2A60AB-1A46-4D9F-A2BD-6620A26C6147}">
      <dgm:prSet/>
      <dgm:spPr/>
      <dgm:t>
        <a:bodyPr/>
        <a:lstStyle/>
        <a:p>
          <a:endParaRPr lang="en-US"/>
        </a:p>
      </dgm:t>
    </dgm:pt>
    <dgm:pt modelId="{226063AB-FC22-44EF-9E32-1087A7BEB60B}">
      <dgm:prSet phldrT="[Text]" custT="1"/>
      <dgm:spPr/>
      <dgm:t>
        <a:bodyPr/>
        <a:lstStyle/>
        <a:p>
          <a:r>
            <a:rPr lang="en-US" sz="2400" dirty="0" smtClean="0"/>
            <a:t>The offence for which the suspect has been arrested and the purpose of the subsequent interview</a:t>
          </a:r>
          <a:endParaRPr lang="en-US" sz="2400" dirty="0"/>
        </a:p>
      </dgm:t>
    </dgm:pt>
    <dgm:pt modelId="{3F8DE550-40B9-4D76-9EFE-41460C820F19}" type="parTrans" cxnId="{4D1169F3-5664-41AF-B11A-A178FD45DE26}">
      <dgm:prSet/>
      <dgm:spPr/>
      <dgm:t>
        <a:bodyPr/>
        <a:lstStyle/>
        <a:p>
          <a:endParaRPr lang="en-US"/>
        </a:p>
      </dgm:t>
    </dgm:pt>
    <dgm:pt modelId="{0FE0462A-B605-4991-B3AC-559603170A13}" type="sibTrans" cxnId="{4D1169F3-5664-41AF-B11A-A178FD45DE26}">
      <dgm:prSet/>
      <dgm:spPr/>
      <dgm:t>
        <a:bodyPr/>
        <a:lstStyle/>
        <a:p>
          <a:endParaRPr lang="en-US"/>
        </a:p>
      </dgm:t>
    </dgm:pt>
    <dgm:pt modelId="{104C0B3F-EC1F-4C98-A650-E8E67894D4DF}" type="pres">
      <dgm:prSet presAssocID="{0B0CC4DE-E3CC-4034-8AE9-36BC0C002835}" presName="composite" presStyleCnt="0">
        <dgm:presLayoutVars>
          <dgm:chMax val="5"/>
          <dgm:dir/>
          <dgm:animLvl val="ctr"/>
          <dgm:resizeHandles val="exact"/>
        </dgm:presLayoutVars>
      </dgm:prSet>
      <dgm:spPr/>
      <dgm:t>
        <a:bodyPr/>
        <a:lstStyle/>
        <a:p>
          <a:endParaRPr lang="en-US"/>
        </a:p>
      </dgm:t>
    </dgm:pt>
    <dgm:pt modelId="{547BBF80-BE11-4114-AFA5-2D61A61AB67D}" type="pres">
      <dgm:prSet presAssocID="{0B0CC4DE-E3CC-4034-8AE9-36BC0C002835}" presName="cycle" presStyleCnt="0"/>
      <dgm:spPr/>
    </dgm:pt>
    <dgm:pt modelId="{CA7CF105-CAAE-47F5-8048-D9A3C3805F3D}" type="pres">
      <dgm:prSet presAssocID="{0B0CC4DE-E3CC-4034-8AE9-36BC0C002835}" presName="centerShape" presStyleCnt="0"/>
      <dgm:spPr/>
    </dgm:pt>
    <dgm:pt modelId="{E5584DBD-BAF0-4D20-82C5-12D7BA53BB4E}" type="pres">
      <dgm:prSet presAssocID="{0B0CC4DE-E3CC-4034-8AE9-36BC0C002835}" presName="connSite" presStyleLbl="node1" presStyleIdx="0" presStyleCnt="3"/>
      <dgm:spPr/>
    </dgm:pt>
    <dgm:pt modelId="{F559B1EC-A929-4799-926A-FDA401260684}" type="pres">
      <dgm:prSet presAssocID="{0B0CC4DE-E3CC-4034-8AE9-36BC0C002835}" presName="visible" presStyleLbl="node1" presStyleIdx="0" presStyleCnt="3"/>
      <dgm:spPr>
        <a:blipFill rotWithShape="1">
          <a:blip xmlns:r="http://schemas.openxmlformats.org/officeDocument/2006/relationships" r:embed="rId1"/>
          <a:stretch>
            <a:fillRect/>
          </a:stretch>
        </a:blipFill>
      </dgm:spPr>
    </dgm:pt>
    <dgm:pt modelId="{DF74AC74-C976-4AFE-8867-5BCEE4AA7850}" type="pres">
      <dgm:prSet presAssocID="{B920AAEF-5504-447D-8F38-56398DFB0DDF}" presName="Name25" presStyleLbl="parChTrans1D1" presStyleIdx="0" presStyleCnt="2"/>
      <dgm:spPr/>
      <dgm:t>
        <a:bodyPr/>
        <a:lstStyle/>
        <a:p>
          <a:endParaRPr lang="en-US"/>
        </a:p>
      </dgm:t>
    </dgm:pt>
    <dgm:pt modelId="{186670BA-98D1-4683-90BC-0677A4453769}" type="pres">
      <dgm:prSet presAssocID="{CA1D0E77-7B81-43F9-B2B6-ED00CCA0E98E}" presName="node" presStyleCnt="0"/>
      <dgm:spPr/>
    </dgm:pt>
    <dgm:pt modelId="{69D37F27-902F-4ABE-BAFD-EA698496EED6}" type="pres">
      <dgm:prSet presAssocID="{CA1D0E77-7B81-43F9-B2B6-ED00CCA0E98E}" presName="parentNode" presStyleLbl="node1" presStyleIdx="1" presStyleCnt="3" custScaleX="101855" custScaleY="96835">
        <dgm:presLayoutVars>
          <dgm:chMax val="1"/>
          <dgm:bulletEnabled val="1"/>
        </dgm:presLayoutVars>
      </dgm:prSet>
      <dgm:spPr/>
      <dgm:t>
        <a:bodyPr/>
        <a:lstStyle/>
        <a:p>
          <a:endParaRPr lang="en-US"/>
        </a:p>
      </dgm:t>
    </dgm:pt>
    <dgm:pt modelId="{7B54B054-6DD1-4995-AFCB-17375FA11103}" type="pres">
      <dgm:prSet presAssocID="{CA1D0E77-7B81-43F9-B2B6-ED00CCA0E98E}" presName="childNode" presStyleLbl="revTx" presStyleIdx="0" presStyleCnt="2">
        <dgm:presLayoutVars>
          <dgm:bulletEnabled val="1"/>
        </dgm:presLayoutVars>
      </dgm:prSet>
      <dgm:spPr/>
      <dgm:t>
        <a:bodyPr/>
        <a:lstStyle/>
        <a:p>
          <a:endParaRPr lang="en-US"/>
        </a:p>
      </dgm:t>
    </dgm:pt>
    <dgm:pt modelId="{C53A2595-77C6-47A4-A7B9-602E8012615B}" type="pres">
      <dgm:prSet presAssocID="{D77306CF-B04C-49AA-9129-400AD71C311C}" presName="Name25" presStyleLbl="parChTrans1D1" presStyleIdx="1" presStyleCnt="2"/>
      <dgm:spPr/>
      <dgm:t>
        <a:bodyPr/>
        <a:lstStyle/>
        <a:p>
          <a:endParaRPr lang="en-US"/>
        </a:p>
      </dgm:t>
    </dgm:pt>
    <dgm:pt modelId="{7422C594-F05A-4D4E-B3CF-28212D6AD936}" type="pres">
      <dgm:prSet presAssocID="{E34E20DF-7EF3-4CB1-829B-14CCCC13F861}" presName="node" presStyleCnt="0"/>
      <dgm:spPr/>
    </dgm:pt>
    <dgm:pt modelId="{06DBCCB6-4E94-4640-8118-C77CB134B1C8}" type="pres">
      <dgm:prSet presAssocID="{E34E20DF-7EF3-4CB1-829B-14CCCC13F861}" presName="parentNode" presStyleLbl="node1" presStyleIdx="2" presStyleCnt="3">
        <dgm:presLayoutVars>
          <dgm:chMax val="1"/>
          <dgm:bulletEnabled val="1"/>
        </dgm:presLayoutVars>
      </dgm:prSet>
      <dgm:spPr/>
      <dgm:t>
        <a:bodyPr/>
        <a:lstStyle/>
        <a:p>
          <a:endParaRPr lang="en-US"/>
        </a:p>
      </dgm:t>
    </dgm:pt>
    <dgm:pt modelId="{69D35A70-896F-4DD7-8D2C-733103F23164}" type="pres">
      <dgm:prSet presAssocID="{E34E20DF-7EF3-4CB1-829B-14CCCC13F861}" presName="childNode" presStyleLbl="revTx" presStyleIdx="1" presStyleCnt="2">
        <dgm:presLayoutVars>
          <dgm:bulletEnabled val="1"/>
        </dgm:presLayoutVars>
      </dgm:prSet>
      <dgm:spPr/>
      <dgm:t>
        <a:bodyPr/>
        <a:lstStyle/>
        <a:p>
          <a:endParaRPr lang="en-US"/>
        </a:p>
      </dgm:t>
    </dgm:pt>
  </dgm:ptLst>
  <dgm:cxnLst>
    <dgm:cxn modelId="{FE5716B4-9BEB-4E72-AD50-03F324BA5E3B}" srcId="{0B0CC4DE-E3CC-4034-8AE9-36BC0C002835}" destId="{CA1D0E77-7B81-43F9-B2B6-ED00CCA0E98E}" srcOrd="0" destOrd="0" parTransId="{B920AAEF-5504-447D-8F38-56398DFB0DDF}" sibTransId="{F2E8A018-39E5-4A83-A65B-BBF958A76CE5}"/>
    <dgm:cxn modelId="{4D1169F3-5664-41AF-B11A-A178FD45DE26}" srcId="{E34E20DF-7EF3-4CB1-829B-14CCCC13F861}" destId="{226063AB-FC22-44EF-9E32-1087A7BEB60B}" srcOrd="0" destOrd="0" parTransId="{3F8DE550-40B9-4D76-9EFE-41460C820F19}" sibTransId="{0FE0462A-B605-4991-B3AC-559603170A13}"/>
    <dgm:cxn modelId="{DB6860F1-067C-4A36-BF47-544AA4BBCF7A}" type="presOf" srcId="{D77306CF-B04C-49AA-9129-400AD71C311C}" destId="{C53A2595-77C6-47A4-A7B9-602E8012615B}" srcOrd="0" destOrd="0" presId="urn:microsoft.com/office/officeart/2005/8/layout/radial2"/>
    <dgm:cxn modelId="{9F0B55F0-576F-4108-A5AF-55A3018EFAD1}" type="presOf" srcId="{09D205A6-7F97-4774-8D09-4BEBA5524DB4}" destId="{7B54B054-6DD1-4995-AFCB-17375FA11103}" srcOrd="0" destOrd="0" presId="urn:microsoft.com/office/officeart/2005/8/layout/radial2"/>
    <dgm:cxn modelId="{4D2A60AB-1A46-4D9F-A2BD-6620A26C6147}" srcId="{0B0CC4DE-E3CC-4034-8AE9-36BC0C002835}" destId="{E34E20DF-7EF3-4CB1-829B-14CCCC13F861}" srcOrd="1" destOrd="0" parTransId="{D77306CF-B04C-49AA-9129-400AD71C311C}" sibTransId="{74103DEA-4179-41E2-90E3-8A09C3709288}"/>
    <dgm:cxn modelId="{21B657E9-F3E6-426C-AE43-C7BF247F58B1}" type="presOf" srcId="{B920AAEF-5504-447D-8F38-56398DFB0DDF}" destId="{DF74AC74-C976-4AFE-8867-5BCEE4AA7850}" srcOrd="0" destOrd="0" presId="urn:microsoft.com/office/officeart/2005/8/layout/radial2"/>
    <dgm:cxn modelId="{9D132DFE-9CEF-4BA2-A9A6-4A381D5311BF}" srcId="{CA1D0E77-7B81-43F9-B2B6-ED00CCA0E98E}" destId="{09D205A6-7F97-4774-8D09-4BEBA5524DB4}" srcOrd="0" destOrd="0" parTransId="{0138B5FC-D72F-4CC3-B674-2362582EA40A}" sibTransId="{669F4F1B-DFEC-4F67-A527-73B4A04E8175}"/>
    <dgm:cxn modelId="{A842EC14-3955-4183-81F5-9B5D857DEA88}" type="presOf" srcId="{E34E20DF-7EF3-4CB1-829B-14CCCC13F861}" destId="{06DBCCB6-4E94-4640-8118-C77CB134B1C8}" srcOrd="0" destOrd="0" presId="urn:microsoft.com/office/officeart/2005/8/layout/radial2"/>
    <dgm:cxn modelId="{4DB14B78-691D-4B0C-B063-7B2E02A72668}" type="presOf" srcId="{CA1D0E77-7B81-43F9-B2B6-ED00CCA0E98E}" destId="{69D37F27-902F-4ABE-BAFD-EA698496EED6}" srcOrd="0" destOrd="0" presId="urn:microsoft.com/office/officeart/2005/8/layout/radial2"/>
    <dgm:cxn modelId="{145E1819-6048-4272-8359-CE94912EC2A9}" type="presOf" srcId="{0B0CC4DE-E3CC-4034-8AE9-36BC0C002835}" destId="{104C0B3F-EC1F-4C98-A650-E8E67894D4DF}" srcOrd="0" destOrd="0" presId="urn:microsoft.com/office/officeart/2005/8/layout/radial2"/>
    <dgm:cxn modelId="{0713E323-A8FB-4FD8-B82F-CE45E8D4D84F}" type="presOf" srcId="{226063AB-FC22-44EF-9E32-1087A7BEB60B}" destId="{69D35A70-896F-4DD7-8D2C-733103F23164}" srcOrd="0" destOrd="0" presId="urn:microsoft.com/office/officeart/2005/8/layout/radial2"/>
    <dgm:cxn modelId="{8596582C-D519-4145-9C0D-B0E398592BAD}" type="presParOf" srcId="{104C0B3F-EC1F-4C98-A650-E8E67894D4DF}" destId="{547BBF80-BE11-4114-AFA5-2D61A61AB67D}" srcOrd="0" destOrd="0" presId="urn:microsoft.com/office/officeart/2005/8/layout/radial2"/>
    <dgm:cxn modelId="{B53CC3E1-8C04-4FA1-91C9-18B06AB2D891}" type="presParOf" srcId="{547BBF80-BE11-4114-AFA5-2D61A61AB67D}" destId="{CA7CF105-CAAE-47F5-8048-D9A3C3805F3D}" srcOrd="0" destOrd="0" presId="urn:microsoft.com/office/officeart/2005/8/layout/radial2"/>
    <dgm:cxn modelId="{0195513D-958D-454D-901A-8E53DB85906F}" type="presParOf" srcId="{CA7CF105-CAAE-47F5-8048-D9A3C3805F3D}" destId="{E5584DBD-BAF0-4D20-82C5-12D7BA53BB4E}" srcOrd="0" destOrd="0" presId="urn:microsoft.com/office/officeart/2005/8/layout/radial2"/>
    <dgm:cxn modelId="{E250634B-A53E-463F-AC5D-9D1EA574F40F}" type="presParOf" srcId="{CA7CF105-CAAE-47F5-8048-D9A3C3805F3D}" destId="{F559B1EC-A929-4799-926A-FDA401260684}" srcOrd="1" destOrd="0" presId="urn:microsoft.com/office/officeart/2005/8/layout/radial2"/>
    <dgm:cxn modelId="{47EAF955-1725-464E-B2AB-ECC5854B951A}" type="presParOf" srcId="{547BBF80-BE11-4114-AFA5-2D61A61AB67D}" destId="{DF74AC74-C976-4AFE-8867-5BCEE4AA7850}" srcOrd="1" destOrd="0" presId="urn:microsoft.com/office/officeart/2005/8/layout/radial2"/>
    <dgm:cxn modelId="{AE9A8510-6717-4615-BD1D-F63771B377CD}" type="presParOf" srcId="{547BBF80-BE11-4114-AFA5-2D61A61AB67D}" destId="{186670BA-98D1-4683-90BC-0677A4453769}" srcOrd="2" destOrd="0" presId="urn:microsoft.com/office/officeart/2005/8/layout/radial2"/>
    <dgm:cxn modelId="{DC9BB294-398A-42B6-9DB5-12778A6F7543}" type="presParOf" srcId="{186670BA-98D1-4683-90BC-0677A4453769}" destId="{69D37F27-902F-4ABE-BAFD-EA698496EED6}" srcOrd="0" destOrd="0" presId="urn:microsoft.com/office/officeart/2005/8/layout/radial2"/>
    <dgm:cxn modelId="{08670994-6A11-403B-BAE7-BFB2AC92DC06}" type="presParOf" srcId="{186670BA-98D1-4683-90BC-0677A4453769}" destId="{7B54B054-6DD1-4995-AFCB-17375FA11103}" srcOrd="1" destOrd="0" presId="urn:microsoft.com/office/officeart/2005/8/layout/radial2"/>
    <dgm:cxn modelId="{1BF1EABB-546D-48F6-B74A-A7D52EB4174C}" type="presParOf" srcId="{547BBF80-BE11-4114-AFA5-2D61A61AB67D}" destId="{C53A2595-77C6-47A4-A7B9-602E8012615B}" srcOrd="3" destOrd="0" presId="urn:microsoft.com/office/officeart/2005/8/layout/radial2"/>
    <dgm:cxn modelId="{12A2027E-4D6E-40E2-83B6-AC4A42AE22E2}" type="presParOf" srcId="{547BBF80-BE11-4114-AFA5-2D61A61AB67D}" destId="{7422C594-F05A-4D4E-B3CF-28212D6AD936}" srcOrd="4" destOrd="0" presId="urn:microsoft.com/office/officeart/2005/8/layout/radial2"/>
    <dgm:cxn modelId="{FBFDCAE4-12D4-4117-AC5A-7BEC02B1330A}" type="presParOf" srcId="{7422C594-F05A-4D4E-B3CF-28212D6AD936}" destId="{06DBCCB6-4E94-4640-8118-C77CB134B1C8}" srcOrd="0" destOrd="0" presId="urn:microsoft.com/office/officeart/2005/8/layout/radial2"/>
    <dgm:cxn modelId="{AC5B984C-8A57-4C0A-9671-6569FB678A6A}" type="presParOf" srcId="{7422C594-F05A-4D4E-B3CF-28212D6AD936}" destId="{69D35A70-896F-4DD7-8D2C-733103F23164}" srcOrd="1" destOrd="0" presId="urn:microsoft.com/office/officeart/2005/8/layout/radial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6FCC2B-B7C6-4029-A7CE-48BCA3B88D3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99D7ABB-DC82-4B11-897F-09236301E299}">
      <dgm:prSet custT="1"/>
      <dgm:spPr/>
      <dgm:t>
        <a:bodyPr/>
        <a:lstStyle/>
        <a:p>
          <a:r>
            <a:rPr lang="en-GB" sz="2000" dirty="0" smtClean="0">
              <a:solidFill>
                <a:srgbClr val="002060"/>
              </a:solidFill>
              <a:latin typeface="Calibri" panose="020F0502020204030204"/>
            </a:rPr>
            <a:t>An outline of the offence for which the suspect has been arrested</a:t>
          </a:r>
          <a:endParaRPr lang="en-GB" sz="2000" dirty="0">
            <a:solidFill>
              <a:srgbClr val="002060"/>
            </a:solidFill>
            <a:latin typeface="Calibri" panose="020F0502020204030204"/>
          </a:endParaRPr>
        </a:p>
      </dgm:t>
    </dgm:pt>
    <dgm:pt modelId="{FD2211A5-AB47-4BEF-AD18-67E41A87DD2D}" type="parTrans" cxnId="{E52CE1D9-4895-42F5-9062-25F16B17FA50}">
      <dgm:prSet/>
      <dgm:spPr/>
      <dgm:t>
        <a:bodyPr/>
        <a:lstStyle/>
        <a:p>
          <a:endParaRPr lang="en-US"/>
        </a:p>
      </dgm:t>
    </dgm:pt>
    <dgm:pt modelId="{9673E270-9983-4B7C-BE53-639CF8878F7D}" type="sibTrans" cxnId="{E52CE1D9-4895-42F5-9062-25F16B17FA50}">
      <dgm:prSet/>
      <dgm:spPr/>
      <dgm:t>
        <a:bodyPr/>
        <a:lstStyle/>
        <a:p>
          <a:endParaRPr lang="en-US"/>
        </a:p>
      </dgm:t>
    </dgm:pt>
    <dgm:pt modelId="{4DB54D9A-A65B-453E-9BFA-E1B0162A05F2}">
      <dgm:prSet custT="1"/>
      <dgm:spPr/>
      <dgm:t>
        <a:bodyPr/>
        <a:lstStyle/>
        <a:p>
          <a:r>
            <a:rPr lang="en-GB" sz="2000" dirty="0" smtClean="0">
              <a:solidFill>
                <a:srgbClr val="002060"/>
              </a:solidFill>
              <a:latin typeface="Calibri" panose="020F0502020204030204"/>
            </a:rPr>
            <a:t>The circumstances in which the suspect was arrested (which does not compromise the interview plan)</a:t>
          </a:r>
          <a:endParaRPr lang="en-GB" sz="2000" dirty="0">
            <a:solidFill>
              <a:srgbClr val="002060"/>
            </a:solidFill>
            <a:latin typeface="Calibri" panose="020F0502020204030204"/>
          </a:endParaRPr>
        </a:p>
      </dgm:t>
    </dgm:pt>
    <dgm:pt modelId="{08E7BB8E-356A-439C-A4D5-E69A734AEEF7}" type="parTrans" cxnId="{7D61B7D1-B73C-42F8-A533-E3CCAE0E454B}">
      <dgm:prSet/>
      <dgm:spPr/>
      <dgm:t>
        <a:bodyPr/>
        <a:lstStyle/>
        <a:p>
          <a:endParaRPr lang="en-US"/>
        </a:p>
      </dgm:t>
    </dgm:pt>
    <dgm:pt modelId="{ABBEF2E7-7247-46A1-B413-73F7FFD35365}" type="sibTrans" cxnId="{7D61B7D1-B73C-42F8-A533-E3CCAE0E454B}">
      <dgm:prSet/>
      <dgm:spPr/>
      <dgm:t>
        <a:bodyPr/>
        <a:lstStyle/>
        <a:p>
          <a:endParaRPr lang="en-US"/>
        </a:p>
      </dgm:t>
    </dgm:pt>
    <dgm:pt modelId="{6171D988-2C56-423D-BFA2-38FD046BBCCB}">
      <dgm:prSet custT="1"/>
      <dgm:spPr/>
      <dgm:t>
        <a:bodyPr/>
        <a:lstStyle/>
        <a:p>
          <a:r>
            <a:rPr lang="en-GB" sz="2000" dirty="0" smtClean="0">
              <a:solidFill>
                <a:srgbClr val="002060"/>
              </a:solidFill>
              <a:latin typeface="Calibri" panose="020F0502020204030204"/>
            </a:rPr>
            <a:t>History and character of suspect (including bad character)</a:t>
          </a:r>
          <a:endParaRPr lang="en-GB" sz="2000" dirty="0">
            <a:solidFill>
              <a:srgbClr val="002060"/>
            </a:solidFill>
            <a:latin typeface="Calibri" panose="020F0502020204030204"/>
          </a:endParaRPr>
        </a:p>
      </dgm:t>
    </dgm:pt>
    <dgm:pt modelId="{80D288A1-ED89-47BB-B3CA-A948CAF1F58D}" type="parTrans" cxnId="{CC0189FD-D2D3-4919-B262-E9E5D9D20225}">
      <dgm:prSet/>
      <dgm:spPr/>
      <dgm:t>
        <a:bodyPr/>
        <a:lstStyle/>
        <a:p>
          <a:endParaRPr lang="en-US"/>
        </a:p>
      </dgm:t>
    </dgm:pt>
    <dgm:pt modelId="{DD3B2005-C6CC-4833-9E61-11C852B4F8E2}" type="sibTrans" cxnId="{CC0189FD-D2D3-4919-B262-E9E5D9D20225}">
      <dgm:prSet/>
      <dgm:spPr/>
      <dgm:t>
        <a:bodyPr/>
        <a:lstStyle/>
        <a:p>
          <a:endParaRPr lang="en-US"/>
        </a:p>
      </dgm:t>
    </dgm:pt>
    <dgm:pt modelId="{7717775F-F93E-4A16-B080-7F607939228F}">
      <dgm:prSet custT="1"/>
      <dgm:spPr/>
      <dgm:t>
        <a:bodyPr/>
        <a:lstStyle/>
        <a:p>
          <a:r>
            <a:rPr lang="en-GB" sz="2000" dirty="0" smtClean="0">
              <a:solidFill>
                <a:srgbClr val="002060"/>
              </a:solidFill>
              <a:latin typeface="Calibri" panose="020F0502020204030204"/>
            </a:rPr>
            <a:t>Any significant comments, silences or material recovered at the time of arrest</a:t>
          </a:r>
          <a:endParaRPr lang="en-GB" sz="2000" dirty="0">
            <a:solidFill>
              <a:srgbClr val="002060"/>
            </a:solidFill>
            <a:latin typeface="Calibri" panose="020F0502020204030204"/>
          </a:endParaRPr>
        </a:p>
      </dgm:t>
    </dgm:pt>
    <dgm:pt modelId="{34778B94-9DB6-4B8B-B8AA-048B1337ADA1}" type="parTrans" cxnId="{BF3343DF-446C-44B5-B09F-C601C1816442}">
      <dgm:prSet/>
      <dgm:spPr/>
      <dgm:t>
        <a:bodyPr/>
        <a:lstStyle/>
        <a:p>
          <a:endParaRPr lang="en-US"/>
        </a:p>
      </dgm:t>
    </dgm:pt>
    <dgm:pt modelId="{A8B40A3A-7100-4829-B7B2-8AB4B73F70F5}" type="sibTrans" cxnId="{BF3343DF-446C-44B5-B09F-C601C1816442}">
      <dgm:prSet/>
      <dgm:spPr/>
      <dgm:t>
        <a:bodyPr/>
        <a:lstStyle/>
        <a:p>
          <a:endParaRPr lang="en-US"/>
        </a:p>
      </dgm:t>
    </dgm:pt>
    <dgm:pt modelId="{176382A2-1B8C-430C-A8E5-C63E8C78D13B}">
      <dgm:prSet custT="1"/>
      <dgm:spPr/>
      <dgm:t>
        <a:bodyPr/>
        <a:lstStyle/>
        <a:p>
          <a:r>
            <a:rPr lang="en-GB" sz="1700" dirty="0" smtClean="0">
              <a:solidFill>
                <a:srgbClr val="002060"/>
              </a:solidFill>
              <a:latin typeface="Calibri" panose="020F0502020204030204"/>
            </a:rPr>
            <a:t>The reasons why it is necessary to interview the suspect, covering, e.g., innocent explanations, self-defence, alibis, mitigation</a:t>
          </a:r>
          <a:endParaRPr lang="en-GB" sz="1700" dirty="0">
            <a:solidFill>
              <a:srgbClr val="002060"/>
            </a:solidFill>
            <a:latin typeface="Calibri" panose="020F0502020204030204"/>
          </a:endParaRPr>
        </a:p>
      </dgm:t>
    </dgm:pt>
    <dgm:pt modelId="{0F712271-F88E-4B3C-B0B8-23B5D757EA1C}" type="parTrans" cxnId="{AE4DE9E0-2ADE-4D61-9E65-6E9CA1A4F4A5}">
      <dgm:prSet/>
      <dgm:spPr/>
      <dgm:t>
        <a:bodyPr/>
        <a:lstStyle/>
        <a:p>
          <a:endParaRPr lang="en-US"/>
        </a:p>
      </dgm:t>
    </dgm:pt>
    <dgm:pt modelId="{8A14A4E3-D0EF-4810-953A-B47732FED789}" type="sibTrans" cxnId="{AE4DE9E0-2ADE-4D61-9E65-6E9CA1A4F4A5}">
      <dgm:prSet/>
      <dgm:spPr/>
      <dgm:t>
        <a:bodyPr/>
        <a:lstStyle/>
        <a:p>
          <a:endParaRPr lang="en-US"/>
        </a:p>
      </dgm:t>
    </dgm:pt>
    <dgm:pt modelId="{62C2830E-1E50-4656-A006-8D87F7B5CB8C}">
      <dgm:prSet custT="1"/>
      <dgm:spPr/>
      <dgm:t>
        <a:bodyPr/>
        <a:lstStyle/>
        <a:p>
          <a:r>
            <a:rPr lang="en-GB" sz="1600" dirty="0" smtClean="0">
              <a:solidFill>
                <a:srgbClr val="002060"/>
              </a:solidFill>
              <a:latin typeface="Calibri" panose="020F0502020204030204"/>
            </a:rPr>
            <a:t>Details of the areas the investigator wishes to cover during an interview, including the suspect’s movements, time parameters, knowledge of locations or the victim.</a:t>
          </a:r>
          <a:endParaRPr lang="en-GB" sz="1600" dirty="0">
            <a:solidFill>
              <a:srgbClr val="002060"/>
            </a:solidFill>
            <a:latin typeface="Calibri" panose="020F0502020204030204"/>
          </a:endParaRPr>
        </a:p>
      </dgm:t>
    </dgm:pt>
    <dgm:pt modelId="{F965A599-688D-4A70-8B0A-E0F3F3F938A9}" type="parTrans" cxnId="{3F46955E-E8DA-4E95-9601-BA615063A2C9}">
      <dgm:prSet/>
      <dgm:spPr/>
      <dgm:t>
        <a:bodyPr/>
        <a:lstStyle/>
        <a:p>
          <a:endParaRPr lang="en-US"/>
        </a:p>
      </dgm:t>
    </dgm:pt>
    <dgm:pt modelId="{C835FB34-F7F7-4B73-8E51-68B3BAAFD120}" type="sibTrans" cxnId="{3F46955E-E8DA-4E95-9601-BA615063A2C9}">
      <dgm:prSet/>
      <dgm:spPr/>
      <dgm:t>
        <a:bodyPr/>
        <a:lstStyle/>
        <a:p>
          <a:endParaRPr lang="en-US"/>
        </a:p>
      </dgm:t>
    </dgm:pt>
    <dgm:pt modelId="{142C35D4-7797-4A94-94EB-3BF7C81851D5}" type="pres">
      <dgm:prSet presAssocID="{D06FCC2B-B7C6-4029-A7CE-48BCA3B88D3F}" presName="diagram" presStyleCnt="0">
        <dgm:presLayoutVars>
          <dgm:dir/>
          <dgm:resizeHandles val="exact"/>
        </dgm:presLayoutVars>
      </dgm:prSet>
      <dgm:spPr/>
      <dgm:t>
        <a:bodyPr/>
        <a:lstStyle/>
        <a:p>
          <a:endParaRPr lang="en-US"/>
        </a:p>
      </dgm:t>
    </dgm:pt>
    <dgm:pt modelId="{D54D8A2B-71BB-4EC3-B115-0D6F921D3539}" type="pres">
      <dgm:prSet presAssocID="{F99D7ABB-DC82-4B11-897F-09236301E299}" presName="node" presStyleLbl="node1" presStyleIdx="0" presStyleCnt="6">
        <dgm:presLayoutVars>
          <dgm:bulletEnabled val="1"/>
        </dgm:presLayoutVars>
      </dgm:prSet>
      <dgm:spPr/>
      <dgm:t>
        <a:bodyPr/>
        <a:lstStyle/>
        <a:p>
          <a:endParaRPr lang="en-US"/>
        </a:p>
      </dgm:t>
    </dgm:pt>
    <dgm:pt modelId="{3C501D4F-7B9C-4DB1-91B8-95FFBCDA33C7}" type="pres">
      <dgm:prSet presAssocID="{9673E270-9983-4B7C-BE53-639CF8878F7D}" presName="sibTrans" presStyleCnt="0"/>
      <dgm:spPr/>
    </dgm:pt>
    <dgm:pt modelId="{8F570F37-9F73-4932-B997-13C602B3B0A0}" type="pres">
      <dgm:prSet presAssocID="{4DB54D9A-A65B-453E-9BFA-E1B0162A05F2}" presName="node" presStyleLbl="node1" presStyleIdx="1" presStyleCnt="6">
        <dgm:presLayoutVars>
          <dgm:bulletEnabled val="1"/>
        </dgm:presLayoutVars>
      </dgm:prSet>
      <dgm:spPr/>
      <dgm:t>
        <a:bodyPr/>
        <a:lstStyle/>
        <a:p>
          <a:endParaRPr lang="en-US"/>
        </a:p>
      </dgm:t>
    </dgm:pt>
    <dgm:pt modelId="{3540D3C3-255B-48DF-B4E8-9B045AE0501B}" type="pres">
      <dgm:prSet presAssocID="{ABBEF2E7-7247-46A1-B413-73F7FFD35365}" presName="sibTrans" presStyleCnt="0"/>
      <dgm:spPr/>
    </dgm:pt>
    <dgm:pt modelId="{A34ECC28-9924-4D72-9164-11211E51E50C}" type="pres">
      <dgm:prSet presAssocID="{6171D988-2C56-423D-BFA2-38FD046BBCCB}" presName="node" presStyleLbl="node1" presStyleIdx="2" presStyleCnt="6">
        <dgm:presLayoutVars>
          <dgm:bulletEnabled val="1"/>
        </dgm:presLayoutVars>
      </dgm:prSet>
      <dgm:spPr/>
      <dgm:t>
        <a:bodyPr/>
        <a:lstStyle/>
        <a:p>
          <a:endParaRPr lang="en-US"/>
        </a:p>
      </dgm:t>
    </dgm:pt>
    <dgm:pt modelId="{7EEB4B7F-E684-45BF-BABE-04D830E383EE}" type="pres">
      <dgm:prSet presAssocID="{DD3B2005-C6CC-4833-9E61-11C852B4F8E2}" presName="sibTrans" presStyleCnt="0"/>
      <dgm:spPr/>
    </dgm:pt>
    <dgm:pt modelId="{F79CA9ED-1DDA-4051-9EBD-4D11B99E98F6}" type="pres">
      <dgm:prSet presAssocID="{7717775F-F93E-4A16-B080-7F607939228F}" presName="node" presStyleLbl="node1" presStyleIdx="3" presStyleCnt="6">
        <dgm:presLayoutVars>
          <dgm:bulletEnabled val="1"/>
        </dgm:presLayoutVars>
      </dgm:prSet>
      <dgm:spPr/>
      <dgm:t>
        <a:bodyPr/>
        <a:lstStyle/>
        <a:p>
          <a:endParaRPr lang="en-US"/>
        </a:p>
      </dgm:t>
    </dgm:pt>
    <dgm:pt modelId="{F4424BE3-2469-488C-A405-6FBE624B26EE}" type="pres">
      <dgm:prSet presAssocID="{A8B40A3A-7100-4829-B7B2-8AB4B73F70F5}" presName="sibTrans" presStyleCnt="0"/>
      <dgm:spPr/>
    </dgm:pt>
    <dgm:pt modelId="{476E0B64-AFA7-4891-83D3-6AC92C6662DA}" type="pres">
      <dgm:prSet presAssocID="{62C2830E-1E50-4656-A006-8D87F7B5CB8C}" presName="node" presStyleLbl="node1" presStyleIdx="4" presStyleCnt="6">
        <dgm:presLayoutVars>
          <dgm:bulletEnabled val="1"/>
        </dgm:presLayoutVars>
      </dgm:prSet>
      <dgm:spPr/>
      <dgm:t>
        <a:bodyPr/>
        <a:lstStyle/>
        <a:p>
          <a:endParaRPr lang="en-US"/>
        </a:p>
      </dgm:t>
    </dgm:pt>
    <dgm:pt modelId="{15619302-3BDC-4FA5-B0B4-3E0EAC3587C1}" type="pres">
      <dgm:prSet presAssocID="{C835FB34-F7F7-4B73-8E51-68B3BAAFD120}" presName="sibTrans" presStyleCnt="0"/>
      <dgm:spPr/>
    </dgm:pt>
    <dgm:pt modelId="{2C8B8864-65A5-4964-ABDA-DA34F4C9FA9C}" type="pres">
      <dgm:prSet presAssocID="{176382A2-1B8C-430C-A8E5-C63E8C78D13B}" presName="node" presStyleLbl="node1" presStyleIdx="5" presStyleCnt="6" custLinFactNeighborX="1998" custLinFactNeighborY="1169">
        <dgm:presLayoutVars>
          <dgm:bulletEnabled val="1"/>
        </dgm:presLayoutVars>
      </dgm:prSet>
      <dgm:spPr/>
      <dgm:t>
        <a:bodyPr/>
        <a:lstStyle/>
        <a:p>
          <a:endParaRPr lang="en-US"/>
        </a:p>
      </dgm:t>
    </dgm:pt>
  </dgm:ptLst>
  <dgm:cxnLst>
    <dgm:cxn modelId="{3F46955E-E8DA-4E95-9601-BA615063A2C9}" srcId="{D06FCC2B-B7C6-4029-A7CE-48BCA3B88D3F}" destId="{62C2830E-1E50-4656-A006-8D87F7B5CB8C}" srcOrd="4" destOrd="0" parTransId="{F965A599-688D-4A70-8B0A-E0F3F3F938A9}" sibTransId="{C835FB34-F7F7-4B73-8E51-68B3BAAFD120}"/>
    <dgm:cxn modelId="{E52CE1D9-4895-42F5-9062-25F16B17FA50}" srcId="{D06FCC2B-B7C6-4029-A7CE-48BCA3B88D3F}" destId="{F99D7ABB-DC82-4B11-897F-09236301E299}" srcOrd="0" destOrd="0" parTransId="{FD2211A5-AB47-4BEF-AD18-67E41A87DD2D}" sibTransId="{9673E270-9983-4B7C-BE53-639CF8878F7D}"/>
    <dgm:cxn modelId="{7D61B7D1-B73C-42F8-A533-E3CCAE0E454B}" srcId="{D06FCC2B-B7C6-4029-A7CE-48BCA3B88D3F}" destId="{4DB54D9A-A65B-453E-9BFA-E1B0162A05F2}" srcOrd="1" destOrd="0" parTransId="{08E7BB8E-356A-439C-A4D5-E69A734AEEF7}" sibTransId="{ABBEF2E7-7247-46A1-B413-73F7FFD35365}"/>
    <dgm:cxn modelId="{AE4DE9E0-2ADE-4D61-9E65-6E9CA1A4F4A5}" srcId="{D06FCC2B-B7C6-4029-A7CE-48BCA3B88D3F}" destId="{176382A2-1B8C-430C-A8E5-C63E8C78D13B}" srcOrd="5" destOrd="0" parTransId="{0F712271-F88E-4B3C-B0B8-23B5D757EA1C}" sibTransId="{8A14A4E3-D0EF-4810-953A-B47732FED789}"/>
    <dgm:cxn modelId="{3B162858-D81D-4CCB-ADCD-DB1E57D9FC19}" type="presOf" srcId="{6171D988-2C56-423D-BFA2-38FD046BBCCB}" destId="{A34ECC28-9924-4D72-9164-11211E51E50C}" srcOrd="0" destOrd="0" presId="urn:microsoft.com/office/officeart/2005/8/layout/default"/>
    <dgm:cxn modelId="{BF3343DF-446C-44B5-B09F-C601C1816442}" srcId="{D06FCC2B-B7C6-4029-A7CE-48BCA3B88D3F}" destId="{7717775F-F93E-4A16-B080-7F607939228F}" srcOrd="3" destOrd="0" parTransId="{34778B94-9DB6-4B8B-B8AA-048B1337ADA1}" sibTransId="{A8B40A3A-7100-4829-B7B2-8AB4B73F70F5}"/>
    <dgm:cxn modelId="{5BEC3B60-3308-425C-83F4-881C6830EF1E}" type="presOf" srcId="{176382A2-1B8C-430C-A8E5-C63E8C78D13B}" destId="{2C8B8864-65A5-4964-ABDA-DA34F4C9FA9C}" srcOrd="0" destOrd="0" presId="urn:microsoft.com/office/officeart/2005/8/layout/default"/>
    <dgm:cxn modelId="{9F0AF874-446E-47C5-8943-9152E1F8A873}" type="presOf" srcId="{D06FCC2B-B7C6-4029-A7CE-48BCA3B88D3F}" destId="{142C35D4-7797-4A94-94EB-3BF7C81851D5}" srcOrd="0" destOrd="0" presId="urn:microsoft.com/office/officeart/2005/8/layout/default"/>
    <dgm:cxn modelId="{8F20272E-DF5F-4A2E-BCB4-03ABF8B2AF32}" type="presOf" srcId="{62C2830E-1E50-4656-A006-8D87F7B5CB8C}" destId="{476E0B64-AFA7-4891-83D3-6AC92C6662DA}" srcOrd="0" destOrd="0" presId="urn:microsoft.com/office/officeart/2005/8/layout/default"/>
    <dgm:cxn modelId="{300E0163-D1E0-43A5-A83E-4C1740890DAA}" type="presOf" srcId="{F99D7ABB-DC82-4B11-897F-09236301E299}" destId="{D54D8A2B-71BB-4EC3-B115-0D6F921D3539}" srcOrd="0" destOrd="0" presId="urn:microsoft.com/office/officeart/2005/8/layout/default"/>
    <dgm:cxn modelId="{CC0189FD-D2D3-4919-B262-E9E5D9D20225}" srcId="{D06FCC2B-B7C6-4029-A7CE-48BCA3B88D3F}" destId="{6171D988-2C56-423D-BFA2-38FD046BBCCB}" srcOrd="2" destOrd="0" parTransId="{80D288A1-ED89-47BB-B3CA-A948CAF1F58D}" sibTransId="{DD3B2005-C6CC-4833-9E61-11C852B4F8E2}"/>
    <dgm:cxn modelId="{50448E03-A2AE-4214-9A44-003E7FC1787E}" type="presOf" srcId="{4DB54D9A-A65B-453E-9BFA-E1B0162A05F2}" destId="{8F570F37-9F73-4932-B997-13C602B3B0A0}" srcOrd="0" destOrd="0" presId="urn:microsoft.com/office/officeart/2005/8/layout/default"/>
    <dgm:cxn modelId="{6A07D2F7-386F-4B9E-BAEA-AE58F57BBF3C}" type="presOf" srcId="{7717775F-F93E-4A16-B080-7F607939228F}" destId="{F79CA9ED-1DDA-4051-9EBD-4D11B99E98F6}" srcOrd="0" destOrd="0" presId="urn:microsoft.com/office/officeart/2005/8/layout/default"/>
    <dgm:cxn modelId="{F49DDBA4-E240-4E06-AC1A-8D42ED21A99B}" type="presParOf" srcId="{142C35D4-7797-4A94-94EB-3BF7C81851D5}" destId="{D54D8A2B-71BB-4EC3-B115-0D6F921D3539}" srcOrd="0" destOrd="0" presId="urn:microsoft.com/office/officeart/2005/8/layout/default"/>
    <dgm:cxn modelId="{B72355BA-0846-4C1C-A9EE-4127FA393A80}" type="presParOf" srcId="{142C35D4-7797-4A94-94EB-3BF7C81851D5}" destId="{3C501D4F-7B9C-4DB1-91B8-95FFBCDA33C7}" srcOrd="1" destOrd="0" presId="urn:microsoft.com/office/officeart/2005/8/layout/default"/>
    <dgm:cxn modelId="{C3A30B18-F7B5-4A0F-BB71-76CE1A06C687}" type="presParOf" srcId="{142C35D4-7797-4A94-94EB-3BF7C81851D5}" destId="{8F570F37-9F73-4932-B997-13C602B3B0A0}" srcOrd="2" destOrd="0" presId="urn:microsoft.com/office/officeart/2005/8/layout/default"/>
    <dgm:cxn modelId="{6431E735-5322-4C21-BE6E-CCB64D6BD456}" type="presParOf" srcId="{142C35D4-7797-4A94-94EB-3BF7C81851D5}" destId="{3540D3C3-255B-48DF-B4E8-9B045AE0501B}" srcOrd="3" destOrd="0" presId="urn:microsoft.com/office/officeart/2005/8/layout/default"/>
    <dgm:cxn modelId="{12DB44A3-CBC4-4CFF-9995-A78CFAA341C3}" type="presParOf" srcId="{142C35D4-7797-4A94-94EB-3BF7C81851D5}" destId="{A34ECC28-9924-4D72-9164-11211E51E50C}" srcOrd="4" destOrd="0" presId="urn:microsoft.com/office/officeart/2005/8/layout/default"/>
    <dgm:cxn modelId="{F437FDFD-4946-4FFB-A8F8-DF83168CB868}" type="presParOf" srcId="{142C35D4-7797-4A94-94EB-3BF7C81851D5}" destId="{7EEB4B7F-E684-45BF-BABE-04D830E383EE}" srcOrd="5" destOrd="0" presId="urn:microsoft.com/office/officeart/2005/8/layout/default"/>
    <dgm:cxn modelId="{B5509456-91DE-4B1C-A354-B13323188D34}" type="presParOf" srcId="{142C35D4-7797-4A94-94EB-3BF7C81851D5}" destId="{F79CA9ED-1DDA-4051-9EBD-4D11B99E98F6}" srcOrd="6" destOrd="0" presId="urn:microsoft.com/office/officeart/2005/8/layout/default"/>
    <dgm:cxn modelId="{C10758BB-E492-47F0-AD10-7C1AC5303B86}" type="presParOf" srcId="{142C35D4-7797-4A94-94EB-3BF7C81851D5}" destId="{F4424BE3-2469-488C-A405-6FBE624B26EE}" srcOrd="7" destOrd="0" presId="urn:microsoft.com/office/officeart/2005/8/layout/default"/>
    <dgm:cxn modelId="{893F8A79-6DEB-491C-A780-55D7445C800A}" type="presParOf" srcId="{142C35D4-7797-4A94-94EB-3BF7C81851D5}" destId="{476E0B64-AFA7-4891-83D3-6AC92C6662DA}" srcOrd="8" destOrd="0" presId="urn:microsoft.com/office/officeart/2005/8/layout/default"/>
    <dgm:cxn modelId="{29223B98-0754-4515-A45A-E54D75E894B1}" type="presParOf" srcId="{142C35D4-7797-4A94-94EB-3BF7C81851D5}" destId="{15619302-3BDC-4FA5-B0B4-3E0EAC3587C1}" srcOrd="9" destOrd="0" presId="urn:microsoft.com/office/officeart/2005/8/layout/default"/>
    <dgm:cxn modelId="{59C583C1-CC99-47CA-851F-1F39D070364A}" type="presParOf" srcId="{142C35D4-7797-4A94-94EB-3BF7C81851D5}" destId="{2C8B8864-65A5-4964-ABDA-DA34F4C9FA9C}"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6D16A3-CF43-4C85-B185-4F2952362E24}" type="doc">
      <dgm:prSet loTypeId="urn:microsoft.com/office/officeart/2005/8/layout/hList7" loCatId="list" qsTypeId="urn:microsoft.com/office/officeart/2005/8/quickstyle/simple1" qsCatId="simple" csTypeId="urn:microsoft.com/office/officeart/2005/8/colors/accent1_2" csCatId="accent1" phldr="1"/>
      <dgm:spPr/>
    </dgm:pt>
    <dgm:pt modelId="{E19D5D83-95D5-4D84-8B89-7570755F00E4}">
      <dgm:prSet custT="1"/>
      <dgm:spPr/>
      <dgm:t>
        <a:bodyPr/>
        <a:lstStyle/>
        <a:p>
          <a:pPr rtl="0"/>
          <a:r>
            <a:rPr lang="en-GB" sz="2800" dirty="0" smtClean="0">
              <a:solidFill>
                <a:schemeClr val="bg1"/>
              </a:solidFill>
              <a:latin typeface="Calibri" panose="020F0502020204030204"/>
              <a:ea typeface="+mn-ea"/>
              <a:cs typeface="+mn-cs"/>
            </a:rPr>
            <a:t>Prevent the suspect from answering questions if they choose to do so</a:t>
          </a:r>
          <a:r>
            <a:rPr lang="en-GB" sz="2800" dirty="0" smtClean="0">
              <a:solidFill>
                <a:srgbClr val="000000">
                  <a:hueOff val="0"/>
                  <a:satOff val="0"/>
                  <a:lumOff val="0"/>
                  <a:alphaOff val="0"/>
                </a:srgbClr>
              </a:solidFill>
              <a:latin typeface="Calibri" panose="020F0502020204030204"/>
              <a:ea typeface="+mn-ea"/>
              <a:cs typeface="+mn-cs"/>
            </a:rPr>
            <a:t>,</a:t>
          </a:r>
          <a:endParaRPr lang="en-GB" sz="2800" dirty="0">
            <a:solidFill>
              <a:srgbClr val="000000">
                <a:hueOff val="0"/>
                <a:satOff val="0"/>
                <a:lumOff val="0"/>
                <a:alphaOff val="0"/>
              </a:srgbClr>
            </a:solidFill>
            <a:latin typeface="Calibri" panose="020F0502020204030204"/>
            <a:ea typeface="+mn-ea"/>
            <a:cs typeface="+mn-cs"/>
          </a:endParaRPr>
        </a:p>
      </dgm:t>
    </dgm:pt>
    <dgm:pt modelId="{EB30E774-3F0E-4B42-9E9F-DFF38E30ABE6}" type="parTrans" cxnId="{1BFBA701-BDFC-4230-AD6D-FC757660CB0A}">
      <dgm:prSet/>
      <dgm:spPr/>
      <dgm:t>
        <a:bodyPr/>
        <a:lstStyle/>
        <a:p>
          <a:endParaRPr lang="en-US"/>
        </a:p>
      </dgm:t>
    </dgm:pt>
    <dgm:pt modelId="{7D30B7C6-6B01-4567-95E6-23E481F6E72A}" type="sibTrans" cxnId="{1BFBA701-BDFC-4230-AD6D-FC757660CB0A}">
      <dgm:prSet/>
      <dgm:spPr/>
      <dgm:t>
        <a:bodyPr/>
        <a:lstStyle/>
        <a:p>
          <a:endParaRPr lang="en-US"/>
        </a:p>
      </dgm:t>
    </dgm:pt>
    <dgm:pt modelId="{A3A9B201-C989-4C7D-B24E-1E4D5325AE3A}">
      <dgm:prSet custT="1"/>
      <dgm:spPr/>
      <dgm:t>
        <a:bodyPr/>
        <a:lstStyle/>
        <a:p>
          <a:pPr rtl="0"/>
          <a:r>
            <a:rPr lang="en-GB" sz="2800" dirty="0" smtClean="0">
              <a:solidFill>
                <a:schemeClr val="bg1"/>
              </a:solidFill>
              <a:latin typeface="Calibri" panose="020F0502020204030204"/>
              <a:ea typeface="+mn-ea"/>
              <a:cs typeface="+mn-cs"/>
            </a:rPr>
            <a:t>Answer questions on behalf of the suspect. </a:t>
          </a:r>
          <a:endParaRPr lang="en-GB" sz="2800" dirty="0">
            <a:solidFill>
              <a:schemeClr val="bg1"/>
            </a:solidFill>
            <a:latin typeface="Calibri" panose="020F0502020204030204"/>
            <a:ea typeface="+mn-ea"/>
            <a:cs typeface="+mn-cs"/>
          </a:endParaRPr>
        </a:p>
      </dgm:t>
    </dgm:pt>
    <dgm:pt modelId="{80C22225-4CF8-404D-968F-FB76168A6982}" type="parTrans" cxnId="{02DD60FB-350A-4C87-94A7-1CCF9AF6FA03}">
      <dgm:prSet/>
      <dgm:spPr/>
      <dgm:t>
        <a:bodyPr/>
        <a:lstStyle/>
        <a:p>
          <a:endParaRPr lang="en-US"/>
        </a:p>
      </dgm:t>
    </dgm:pt>
    <dgm:pt modelId="{60C25495-8AAE-4550-9E09-9E3C7D4F742C}" type="sibTrans" cxnId="{02DD60FB-350A-4C87-94A7-1CCF9AF6FA03}">
      <dgm:prSet/>
      <dgm:spPr/>
      <dgm:t>
        <a:bodyPr/>
        <a:lstStyle/>
        <a:p>
          <a:endParaRPr lang="en-US"/>
        </a:p>
      </dgm:t>
    </dgm:pt>
    <dgm:pt modelId="{F1C0C92A-625C-4963-8F14-FD30620A7C25}" type="pres">
      <dgm:prSet presAssocID="{7C6D16A3-CF43-4C85-B185-4F2952362E24}" presName="Name0" presStyleCnt="0">
        <dgm:presLayoutVars>
          <dgm:dir/>
          <dgm:resizeHandles val="exact"/>
        </dgm:presLayoutVars>
      </dgm:prSet>
      <dgm:spPr/>
    </dgm:pt>
    <dgm:pt modelId="{890042C8-32B7-49E3-9C61-058C35426B59}" type="pres">
      <dgm:prSet presAssocID="{7C6D16A3-CF43-4C85-B185-4F2952362E24}" presName="fgShape" presStyleLbl="fgShp" presStyleIdx="0" presStyleCnt="1"/>
      <dgm:spPr/>
    </dgm:pt>
    <dgm:pt modelId="{53CF55A2-E373-49B9-962B-0EEBDACE693D}" type="pres">
      <dgm:prSet presAssocID="{7C6D16A3-CF43-4C85-B185-4F2952362E24}" presName="linComp" presStyleCnt="0"/>
      <dgm:spPr/>
    </dgm:pt>
    <dgm:pt modelId="{CEDD258A-ED1A-4197-8F64-E12F3C1E4C19}" type="pres">
      <dgm:prSet presAssocID="{E19D5D83-95D5-4D84-8B89-7570755F00E4}" presName="compNode" presStyleCnt="0"/>
      <dgm:spPr/>
    </dgm:pt>
    <dgm:pt modelId="{EC59DDFB-9DDD-4A47-9F1C-B4AA5A1C5E19}" type="pres">
      <dgm:prSet presAssocID="{E19D5D83-95D5-4D84-8B89-7570755F00E4}" presName="bkgdShape" presStyleLbl="node1" presStyleIdx="0" presStyleCnt="2"/>
      <dgm:spPr/>
      <dgm:t>
        <a:bodyPr/>
        <a:lstStyle/>
        <a:p>
          <a:endParaRPr lang="en-US"/>
        </a:p>
      </dgm:t>
    </dgm:pt>
    <dgm:pt modelId="{F1F42D6C-6A94-4D70-8BFB-79D5472BE8C0}" type="pres">
      <dgm:prSet presAssocID="{E19D5D83-95D5-4D84-8B89-7570755F00E4}" presName="nodeTx" presStyleLbl="node1" presStyleIdx="0" presStyleCnt="2">
        <dgm:presLayoutVars>
          <dgm:bulletEnabled val="1"/>
        </dgm:presLayoutVars>
      </dgm:prSet>
      <dgm:spPr/>
      <dgm:t>
        <a:bodyPr/>
        <a:lstStyle/>
        <a:p>
          <a:endParaRPr lang="en-US"/>
        </a:p>
      </dgm:t>
    </dgm:pt>
    <dgm:pt modelId="{0FE8B21D-C886-4904-8C0C-A517F3F9A8DF}" type="pres">
      <dgm:prSet presAssocID="{E19D5D83-95D5-4D84-8B89-7570755F00E4}" presName="invisiNode" presStyleLbl="node1" presStyleIdx="0" presStyleCnt="2"/>
      <dgm:spPr/>
    </dgm:pt>
    <dgm:pt modelId="{777FCB1F-9B15-43E5-9109-5867ACB64F6E}" type="pres">
      <dgm:prSet presAssocID="{E19D5D83-95D5-4D84-8B89-7570755F00E4}" presName="imagNode" presStyleLbl="fgImgPlace1" presStyleIdx="0" presStyleCnt="2"/>
      <dgm:spPr>
        <a:blipFill rotWithShape="1">
          <a:blip xmlns:r="http://schemas.openxmlformats.org/officeDocument/2006/relationships" r:embed="rId1"/>
          <a:stretch>
            <a:fillRect/>
          </a:stretch>
        </a:blipFill>
      </dgm:spPr>
      <dgm:t>
        <a:bodyPr/>
        <a:lstStyle/>
        <a:p>
          <a:endParaRPr lang="en-US"/>
        </a:p>
      </dgm:t>
    </dgm:pt>
    <dgm:pt modelId="{C19DE7EE-DF1D-4B7A-ADFA-8CFF5725DEA7}" type="pres">
      <dgm:prSet presAssocID="{7D30B7C6-6B01-4567-95E6-23E481F6E72A}" presName="sibTrans" presStyleLbl="sibTrans2D1" presStyleIdx="0" presStyleCnt="0"/>
      <dgm:spPr/>
      <dgm:t>
        <a:bodyPr/>
        <a:lstStyle/>
        <a:p>
          <a:endParaRPr lang="en-US"/>
        </a:p>
      </dgm:t>
    </dgm:pt>
    <dgm:pt modelId="{3ACD0BC8-86A4-4C73-ACCF-C454A2CC6F39}" type="pres">
      <dgm:prSet presAssocID="{A3A9B201-C989-4C7D-B24E-1E4D5325AE3A}" presName="compNode" presStyleCnt="0"/>
      <dgm:spPr/>
    </dgm:pt>
    <dgm:pt modelId="{4FDED4AE-922C-470D-99FB-99C5ECF4133F}" type="pres">
      <dgm:prSet presAssocID="{A3A9B201-C989-4C7D-B24E-1E4D5325AE3A}" presName="bkgdShape" presStyleLbl="node1" presStyleIdx="1" presStyleCnt="2"/>
      <dgm:spPr/>
      <dgm:t>
        <a:bodyPr/>
        <a:lstStyle/>
        <a:p>
          <a:endParaRPr lang="en-US"/>
        </a:p>
      </dgm:t>
    </dgm:pt>
    <dgm:pt modelId="{0DE95E64-7372-4826-8C6B-B5374214DC40}" type="pres">
      <dgm:prSet presAssocID="{A3A9B201-C989-4C7D-B24E-1E4D5325AE3A}" presName="nodeTx" presStyleLbl="node1" presStyleIdx="1" presStyleCnt="2">
        <dgm:presLayoutVars>
          <dgm:bulletEnabled val="1"/>
        </dgm:presLayoutVars>
      </dgm:prSet>
      <dgm:spPr/>
      <dgm:t>
        <a:bodyPr/>
        <a:lstStyle/>
        <a:p>
          <a:endParaRPr lang="en-US"/>
        </a:p>
      </dgm:t>
    </dgm:pt>
    <dgm:pt modelId="{28115391-84E5-4524-8632-26285F8B09F4}" type="pres">
      <dgm:prSet presAssocID="{A3A9B201-C989-4C7D-B24E-1E4D5325AE3A}" presName="invisiNode" presStyleLbl="node1" presStyleIdx="1" presStyleCnt="2"/>
      <dgm:spPr/>
    </dgm:pt>
    <dgm:pt modelId="{CA69E104-85E7-45D3-A70C-906FBA68A235}" type="pres">
      <dgm:prSet presAssocID="{A3A9B201-C989-4C7D-B24E-1E4D5325AE3A}" presName="imagNode" presStyleLbl="fgImgPlace1" presStyleIdx="1" presStyleCnt="2"/>
      <dgm:spPr>
        <a:blipFill rotWithShape="1">
          <a:blip xmlns:r="http://schemas.openxmlformats.org/officeDocument/2006/relationships" r:embed="rId1"/>
          <a:stretch>
            <a:fillRect/>
          </a:stretch>
        </a:blipFill>
      </dgm:spPr>
    </dgm:pt>
  </dgm:ptLst>
  <dgm:cxnLst>
    <dgm:cxn modelId="{05E6F113-A2E4-41D8-ADB5-CDE935143C58}" type="presOf" srcId="{7D30B7C6-6B01-4567-95E6-23E481F6E72A}" destId="{C19DE7EE-DF1D-4B7A-ADFA-8CFF5725DEA7}" srcOrd="0" destOrd="0" presId="urn:microsoft.com/office/officeart/2005/8/layout/hList7"/>
    <dgm:cxn modelId="{4DF8C32D-B698-4A1D-9251-0539FBD47A5B}" type="presOf" srcId="{E19D5D83-95D5-4D84-8B89-7570755F00E4}" destId="{EC59DDFB-9DDD-4A47-9F1C-B4AA5A1C5E19}" srcOrd="0" destOrd="0" presId="urn:microsoft.com/office/officeart/2005/8/layout/hList7"/>
    <dgm:cxn modelId="{02DD60FB-350A-4C87-94A7-1CCF9AF6FA03}" srcId="{7C6D16A3-CF43-4C85-B185-4F2952362E24}" destId="{A3A9B201-C989-4C7D-B24E-1E4D5325AE3A}" srcOrd="1" destOrd="0" parTransId="{80C22225-4CF8-404D-968F-FB76168A6982}" sibTransId="{60C25495-8AAE-4550-9E09-9E3C7D4F742C}"/>
    <dgm:cxn modelId="{7B4DBF46-CB0F-43B2-801B-8438EB088690}" type="presOf" srcId="{A3A9B201-C989-4C7D-B24E-1E4D5325AE3A}" destId="{0DE95E64-7372-4826-8C6B-B5374214DC40}" srcOrd="1" destOrd="0" presId="urn:microsoft.com/office/officeart/2005/8/layout/hList7"/>
    <dgm:cxn modelId="{18A367AD-0418-48DF-9956-16F719C61D41}" type="presOf" srcId="{A3A9B201-C989-4C7D-B24E-1E4D5325AE3A}" destId="{4FDED4AE-922C-470D-99FB-99C5ECF4133F}" srcOrd="0" destOrd="0" presId="urn:microsoft.com/office/officeart/2005/8/layout/hList7"/>
    <dgm:cxn modelId="{CB8EA77F-D19A-48B1-8CCA-5DC19B8BC36C}" type="presOf" srcId="{7C6D16A3-CF43-4C85-B185-4F2952362E24}" destId="{F1C0C92A-625C-4963-8F14-FD30620A7C25}" srcOrd="0" destOrd="0" presId="urn:microsoft.com/office/officeart/2005/8/layout/hList7"/>
    <dgm:cxn modelId="{2F41515D-53FB-4D7B-8E9C-453FF25ABD52}" type="presOf" srcId="{E19D5D83-95D5-4D84-8B89-7570755F00E4}" destId="{F1F42D6C-6A94-4D70-8BFB-79D5472BE8C0}" srcOrd="1" destOrd="0" presId="urn:microsoft.com/office/officeart/2005/8/layout/hList7"/>
    <dgm:cxn modelId="{1BFBA701-BDFC-4230-AD6D-FC757660CB0A}" srcId="{7C6D16A3-CF43-4C85-B185-4F2952362E24}" destId="{E19D5D83-95D5-4D84-8B89-7570755F00E4}" srcOrd="0" destOrd="0" parTransId="{EB30E774-3F0E-4B42-9E9F-DFF38E30ABE6}" sibTransId="{7D30B7C6-6B01-4567-95E6-23E481F6E72A}"/>
    <dgm:cxn modelId="{A8314E44-85AF-4A5A-B0D5-EB4A177A4A38}" type="presParOf" srcId="{F1C0C92A-625C-4963-8F14-FD30620A7C25}" destId="{890042C8-32B7-49E3-9C61-058C35426B59}" srcOrd="0" destOrd="0" presId="urn:microsoft.com/office/officeart/2005/8/layout/hList7"/>
    <dgm:cxn modelId="{9605895D-79C9-4796-A17F-DF5D322BBECF}" type="presParOf" srcId="{F1C0C92A-625C-4963-8F14-FD30620A7C25}" destId="{53CF55A2-E373-49B9-962B-0EEBDACE693D}" srcOrd="1" destOrd="0" presId="urn:microsoft.com/office/officeart/2005/8/layout/hList7"/>
    <dgm:cxn modelId="{EAA4A824-0BD2-49DA-817C-44205AD7B299}" type="presParOf" srcId="{53CF55A2-E373-49B9-962B-0EEBDACE693D}" destId="{CEDD258A-ED1A-4197-8F64-E12F3C1E4C19}" srcOrd="0" destOrd="0" presId="urn:microsoft.com/office/officeart/2005/8/layout/hList7"/>
    <dgm:cxn modelId="{72FA86F3-5638-4D6E-8143-9E35B889EFE4}" type="presParOf" srcId="{CEDD258A-ED1A-4197-8F64-E12F3C1E4C19}" destId="{EC59DDFB-9DDD-4A47-9F1C-B4AA5A1C5E19}" srcOrd="0" destOrd="0" presId="urn:microsoft.com/office/officeart/2005/8/layout/hList7"/>
    <dgm:cxn modelId="{126FAF94-1FDC-410A-A7B5-03308F46763F}" type="presParOf" srcId="{CEDD258A-ED1A-4197-8F64-E12F3C1E4C19}" destId="{F1F42D6C-6A94-4D70-8BFB-79D5472BE8C0}" srcOrd="1" destOrd="0" presId="urn:microsoft.com/office/officeart/2005/8/layout/hList7"/>
    <dgm:cxn modelId="{8FAF556C-FB7D-473D-9FDD-C3A73CE2BC94}" type="presParOf" srcId="{CEDD258A-ED1A-4197-8F64-E12F3C1E4C19}" destId="{0FE8B21D-C886-4904-8C0C-A517F3F9A8DF}" srcOrd="2" destOrd="0" presId="urn:microsoft.com/office/officeart/2005/8/layout/hList7"/>
    <dgm:cxn modelId="{C50CA45D-2880-4471-AB04-440F0E591F7B}" type="presParOf" srcId="{CEDD258A-ED1A-4197-8F64-E12F3C1E4C19}" destId="{777FCB1F-9B15-43E5-9109-5867ACB64F6E}" srcOrd="3" destOrd="0" presId="urn:microsoft.com/office/officeart/2005/8/layout/hList7"/>
    <dgm:cxn modelId="{FF8105FB-DF45-4FDA-9B07-D9B3CD0F7895}" type="presParOf" srcId="{53CF55A2-E373-49B9-962B-0EEBDACE693D}" destId="{C19DE7EE-DF1D-4B7A-ADFA-8CFF5725DEA7}" srcOrd="1" destOrd="0" presId="urn:microsoft.com/office/officeart/2005/8/layout/hList7"/>
    <dgm:cxn modelId="{3FC1881C-0912-4376-8F22-3D5B84ED4051}" type="presParOf" srcId="{53CF55A2-E373-49B9-962B-0EEBDACE693D}" destId="{3ACD0BC8-86A4-4C73-ACCF-C454A2CC6F39}" srcOrd="2" destOrd="0" presId="urn:microsoft.com/office/officeart/2005/8/layout/hList7"/>
    <dgm:cxn modelId="{7F45C215-AC0E-4BEA-9307-E00BA4D00063}" type="presParOf" srcId="{3ACD0BC8-86A4-4C73-ACCF-C454A2CC6F39}" destId="{4FDED4AE-922C-470D-99FB-99C5ECF4133F}" srcOrd="0" destOrd="0" presId="urn:microsoft.com/office/officeart/2005/8/layout/hList7"/>
    <dgm:cxn modelId="{F8904C46-4FC5-48A0-957A-C498879123EE}" type="presParOf" srcId="{3ACD0BC8-86A4-4C73-ACCF-C454A2CC6F39}" destId="{0DE95E64-7372-4826-8C6B-B5374214DC40}" srcOrd="1" destOrd="0" presId="urn:microsoft.com/office/officeart/2005/8/layout/hList7"/>
    <dgm:cxn modelId="{CE2CBD69-0AFF-4527-9200-DFF364392EB2}" type="presParOf" srcId="{3ACD0BC8-86A4-4C73-ACCF-C454A2CC6F39}" destId="{28115391-84E5-4524-8632-26285F8B09F4}" srcOrd="2" destOrd="0" presId="urn:microsoft.com/office/officeart/2005/8/layout/hList7"/>
    <dgm:cxn modelId="{46376B2A-4ABD-4930-B9F1-84E3AA3FF8EC}" type="presParOf" srcId="{3ACD0BC8-86A4-4C73-ACCF-C454A2CC6F39}" destId="{CA69E104-85E7-45D3-A70C-906FBA68A235}" srcOrd="3" destOrd="0" presId="urn:microsoft.com/office/officeart/2005/8/layout/hList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D49316-3E68-468A-8E88-C9B642131C95}"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183B9519-7607-435C-8B60-89A52231DD25}">
      <dgm:prSet phldrT="[Text]"/>
      <dgm:spPr/>
      <dgm:t>
        <a:bodyPr/>
        <a:lstStyle/>
        <a:p>
          <a:r>
            <a:rPr lang="en-US" dirty="0" smtClean="0"/>
            <a:t> </a:t>
          </a:r>
          <a:endParaRPr lang="en-US" dirty="0"/>
        </a:p>
      </dgm:t>
    </dgm:pt>
    <dgm:pt modelId="{0111740F-D138-49A3-A795-4D83B2518C8F}" type="parTrans" cxnId="{C4FC4BFF-417C-43AD-82CA-227A8F4506C6}">
      <dgm:prSet/>
      <dgm:spPr/>
      <dgm:t>
        <a:bodyPr/>
        <a:lstStyle/>
        <a:p>
          <a:endParaRPr lang="en-US"/>
        </a:p>
      </dgm:t>
    </dgm:pt>
    <dgm:pt modelId="{F9C656F6-7C6A-4EFA-B0A4-F3145A325733}" type="sibTrans" cxnId="{C4FC4BFF-417C-43AD-82CA-227A8F4506C6}">
      <dgm:prSet/>
      <dgm:spPr/>
      <dgm:t>
        <a:bodyPr/>
        <a:lstStyle/>
        <a:p>
          <a:endParaRPr lang="en-US"/>
        </a:p>
      </dgm:t>
    </dgm:pt>
    <dgm:pt modelId="{E02D95D2-EBBF-4680-BA54-42734B6443F8}">
      <dgm:prSet phldrT="[Text]" custT="1"/>
      <dgm:spPr/>
      <dgm:t>
        <a:bodyPr/>
        <a:lstStyle/>
        <a:p>
          <a:r>
            <a:rPr lang="en-GB" sz="2400" dirty="0" smtClean="0"/>
            <a:t>Evidence of or a disposition towards misconduct</a:t>
          </a:r>
          <a:endParaRPr lang="en-US" sz="2400" dirty="0"/>
        </a:p>
      </dgm:t>
    </dgm:pt>
    <dgm:pt modelId="{9F764E33-431E-4DD2-ACB2-79A06695582F}" type="parTrans" cxnId="{6D26CE24-866F-470E-BD84-DD34007E42BD}">
      <dgm:prSet/>
      <dgm:spPr/>
      <dgm:t>
        <a:bodyPr/>
        <a:lstStyle/>
        <a:p>
          <a:endParaRPr lang="en-US"/>
        </a:p>
      </dgm:t>
    </dgm:pt>
    <dgm:pt modelId="{54FE2FBC-584A-4462-B7DA-6FD848FB9D08}" type="sibTrans" cxnId="{6D26CE24-866F-470E-BD84-DD34007E42BD}">
      <dgm:prSet/>
      <dgm:spPr/>
      <dgm:t>
        <a:bodyPr/>
        <a:lstStyle/>
        <a:p>
          <a:endParaRPr lang="en-US"/>
        </a:p>
      </dgm:t>
    </dgm:pt>
    <dgm:pt modelId="{E5284818-C925-4204-8824-78852E78C937}">
      <dgm:prSet phldrT="[Text]"/>
      <dgm:spPr/>
      <dgm:t>
        <a:bodyPr/>
        <a:lstStyle/>
        <a:p>
          <a:r>
            <a:rPr lang="en-US" dirty="0" smtClean="0"/>
            <a:t> </a:t>
          </a:r>
          <a:endParaRPr lang="en-US" dirty="0"/>
        </a:p>
      </dgm:t>
    </dgm:pt>
    <dgm:pt modelId="{39203D85-AF4C-4FB3-8A57-881698BC818F}" type="parTrans" cxnId="{EE78E817-653C-48CC-B9E4-9C5012375D82}">
      <dgm:prSet/>
      <dgm:spPr/>
      <dgm:t>
        <a:bodyPr/>
        <a:lstStyle/>
        <a:p>
          <a:endParaRPr lang="en-US"/>
        </a:p>
      </dgm:t>
    </dgm:pt>
    <dgm:pt modelId="{F3CC8FF6-3C52-49DA-877E-C23D9001CA77}" type="sibTrans" cxnId="{EE78E817-653C-48CC-B9E4-9C5012375D82}">
      <dgm:prSet/>
      <dgm:spPr/>
      <dgm:t>
        <a:bodyPr/>
        <a:lstStyle/>
        <a:p>
          <a:endParaRPr lang="en-US"/>
        </a:p>
      </dgm:t>
    </dgm:pt>
    <dgm:pt modelId="{2447FA50-4420-43D3-82B6-0575DEEE57D2}">
      <dgm:prSet phldrT="[Text]"/>
      <dgm:spPr/>
      <dgm:t>
        <a:bodyPr/>
        <a:lstStyle/>
        <a:p>
          <a:r>
            <a:rPr lang="en-US" dirty="0" smtClean="0"/>
            <a:t> </a:t>
          </a:r>
          <a:endParaRPr lang="en-US" dirty="0"/>
        </a:p>
      </dgm:t>
    </dgm:pt>
    <dgm:pt modelId="{27E01F39-8288-4C6B-A2B2-EB62DB600DFC}" type="parTrans" cxnId="{468B3F7D-BDA1-4F70-8154-00BAE7880700}">
      <dgm:prSet/>
      <dgm:spPr/>
      <dgm:t>
        <a:bodyPr/>
        <a:lstStyle/>
        <a:p>
          <a:endParaRPr lang="en-US"/>
        </a:p>
      </dgm:t>
    </dgm:pt>
    <dgm:pt modelId="{4C333C3D-174D-4A57-8986-B4886AF313BB}" type="sibTrans" cxnId="{468B3F7D-BDA1-4F70-8154-00BAE7880700}">
      <dgm:prSet/>
      <dgm:spPr/>
      <dgm:t>
        <a:bodyPr/>
        <a:lstStyle/>
        <a:p>
          <a:endParaRPr lang="en-US"/>
        </a:p>
      </dgm:t>
    </dgm:pt>
    <dgm:pt modelId="{06525914-32B6-45A0-AE1D-3F5A65830332}">
      <dgm:prSet custT="1"/>
      <dgm:spPr/>
      <dgm:t>
        <a:bodyPr/>
        <a:lstStyle/>
        <a:p>
          <a:r>
            <a:rPr lang="en-US" sz="2400" dirty="0" smtClean="0"/>
            <a:t>Misconduct</a:t>
          </a:r>
          <a:endParaRPr lang="en-US" sz="2400" dirty="0"/>
        </a:p>
      </dgm:t>
    </dgm:pt>
    <dgm:pt modelId="{9724F020-FCA6-47EB-A966-4EFDB03F2B45}" type="parTrans" cxnId="{037B7898-BC52-4EC8-A678-4CA009D581BA}">
      <dgm:prSet/>
      <dgm:spPr/>
      <dgm:t>
        <a:bodyPr/>
        <a:lstStyle/>
        <a:p>
          <a:endParaRPr lang="en-US"/>
        </a:p>
      </dgm:t>
    </dgm:pt>
    <dgm:pt modelId="{A3B94E18-46E8-4E2C-8F97-3FCDD2F9149E}" type="sibTrans" cxnId="{037B7898-BC52-4EC8-A678-4CA009D581BA}">
      <dgm:prSet/>
      <dgm:spPr/>
      <dgm:t>
        <a:bodyPr/>
        <a:lstStyle/>
        <a:p>
          <a:endParaRPr lang="en-US"/>
        </a:p>
      </dgm:t>
    </dgm:pt>
    <dgm:pt modelId="{77743B7F-2273-4473-9E4F-280ECC79F856}">
      <dgm:prSet/>
      <dgm:spPr/>
      <dgm:t>
        <a:bodyPr/>
        <a:lstStyle/>
        <a:p>
          <a:endParaRPr lang="en-US" sz="3000" dirty="0"/>
        </a:p>
      </dgm:t>
    </dgm:pt>
    <dgm:pt modelId="{D75E48AF-4444-497B-9069-D163CBF3E37C}" type="parTrans" cxnId="{D9EBC4E8-FE73-4A88-AFDA-501C8B6D4E26}">
      <dgm:prSet/>
      <dgm:spPr/>
      <dgm:t>
        <a:bodyPr/>
        <a:lstStyle/>
        <a:p>
          <a:endParaRPr lang="en-US"/>
        </a:p>
      </dgm:t>
    </dgm:pt>
    <dgm:pt modelId="{B1C80F7D-3709-4A4C-9B76-B77C3671DDA5}" type="sibTrans" cxnId="{D9EBC4E8-FE73-4A88-AFDA-501C8B6D4E26}">
      <dgm:prSet/>
      <dgm:spPr/>
      <dgm:t>
        <a:bodyPr/>
        <a:lstStyle/>
        <a:p>
          <a:endParaRPr lang="en-US"/>
        </a:p>
      </dgm:t>
    </dgm:pt>
    <dgm:pt modelId="{664E4882-0AA9-47D0-A9CE-7C76247BF4C8}">
      <dgm:prSet phldrT="[Text]" custT="1"/>
      <dgm:spPr/>
      <dgm:t>
        <a:bodyPr/>
        <a:lstStyle/>
        <a:p>
          <a:r>
            <a:rPr lang="en-GB" sz="2400" dirty="0" smtClean="0"/>
            <a:t>The commission of an offence or other reprehensible conduct</a:t>
          </a:r>
          <a:endParaRPr lang="en-US" sz="2400" dirty="0"/>
        </a:p>
      </dgm:t>
    </dgm:pt>
    <dgm:pt modelId="{E0641AF2-0E52-4E3F-9223-D853ED5B9993}" type="sibTrans" cxnId="{4C8F8A40-9BBA-479F-B342-62A8263D77C7}">
      <dgm:prSet/>
      <dgm:spPr/>
      <dgm:t>
        <a:bodyPr/>
        <a:lstStyle/>
        <a:p>
          <a:endParaRPr lang="en-US"/>
        </a:p>
      </dgm:t>
    </dgm:pt>
    <dgm:pt modelId="{DE97B21A-422C-443E-B6D0-99D7E688A945}" type="parTrans" cxnId="{4C8F8A40-9BBA-479F-B342-62A8263D77C7}">
      <dgm:prSet/>
      <dgm:spPr/>
      <dgm:t>
        <a:bodyPr/>
        <a:lstStyle/>
        <a:p>
          <a:endParaRPr lang="en-US"/>
        </a:p>
      </dgm:t>
    </dgm:pt>
    <dgm:pt modelId="{3DE94F24-5E9A-4D67-9FC3-D28AE38B548C}">
      <dgm:prSet/>
      <dgm:spPr/>
      <dgm:t>
        <a:bodyPr/>
        <a:lstStyle/>
        <a:p>
          <a:endParaRPr lang="en-US" sz="2000" dirty="0"/>
        </a:p>
      </dgm:t>
    </dgm:pt>
    <dgm:pt modelId="{C178DB3D-AC7F-4650-8EAE-638CED9BE016}" type="parTrans" cxnId="{C8102C24-614F-4C56-8DF5-2132A64D35BB}">
      <dgm:prSet/>
      <dgm:spPr/>
      <dgm:t>
        <a:bodyPr/>
        <a:lstStyle/>
        <a:p>
          <a:endParaRPr lang="en-US"/>
        </a:p>
      </dgm:t>
    </dgm:pt>
    <dgm:pt modelId="{C7ED99C2-4CBC-4448-947B-377C2D840506}" type="sibTrans" cxnId="{C8102C24-614F-4C56-8DF5-2132A64D35BB}">
      <dgm:prSet/>
      <dgm:spPr/>
      <dgm:t>
        <a:bodyPr/>
        <a:lstStyle/>
        <a:p>
          <a:endParaRPr lang="en-US"/>
        </a:p>
      </dgm:t>
    </dgm:pt>
    <dgm:pt modelId="{05A8F998-5A60-4ACB-9AFC-7B6C6BD8CDBD}" type="pres">
      <dgm:prSet presAssocID="{FED49316-3E68-468A-8E88-C9B642131C95}" presName="linearFlow" presStyleCnt="0">
        <dgm:presLayoutVars>
          <dgm:dir/>
          <dgm:animLvl val="lvl"/>
          <dgm:resizeHandles val="exact"/>
        </dgm:presLayoutVars>
      </dgm:prSet>
      <dgm:spPr/>
      <dgm:t>
        <a:bodyPr/>
        <a:lstStyle/>
        <a:p>
          <a:endParaRPr lang="en-US"/>
        </a:p>
      </dgm:t>
    </dgm:pt>
    <dgm:pt modelId="{D06BF0E9-5438-44C6-895B-194D083D9E34}" type="pres">
      <dgm:prSet presAssocID="{183B9519-7607-435C-8B60-89A52231DD25}" presName="composite" presStyleCnt="0"/>
      <dgm:spPr/>
    </dgm:pt>
    <dgm:pt modelId="{5AD114CE-6F4B-4579-ADD1-98D6D8E1FCA7}" type="pres">
      <dgm:prSet presAssocID="{183B9519-7607-435C-8B60-89A52231DD25}" presName="parentText" presStyleLbl="alignNode1" presStyleIdx="0" presStyleCnt="3">
        <dgm:presLayoutVars>
          <dgm:chMax val="1"/>
          <dgm:bulletEnabled val="1"/>
        </dgm:presLayoutVars>
      </dgm:prSet>
      <dgm:spPr/>
      <dgm:t>
        <a:bodyPr/>
        <a:lstStyle/>
        <a:p>
          <a:endParaRPr lang="en-US"/>
        </a:p>
      </dgm:t>
    </dgm:pt>
    <dgm:pt modelId="{6E67FCBD-A330-472B-9BE9-121B04A41519}" type="pres">
      <dgm:prSet presAssocID="{183B9519-7607-435C-8B60-89A52231DD25}" presName="descendantText" presStyleLbl="alignAcc1" presStyleIdx="0" presStyleCnt="3">
        <dgm:presLayoutVars>
          <dgm:bulletEnabled val="1"/>
        </dgm:presLayoutVars>
      </dgm:prSet>
      <dgm:spPr/>
      <dgm:t>
        <a:bodyPr/>
        <a:lstStyle/>
        <a:p>
          <a:endParaRPr lang="en-US"/>
        </a:p>
      </dgm:t>
    </dgm:pt>
    <dgm:pt modelId="{D54F6926-EBB5-4822-9BD4-2FF93ED45714}" type="pres">
      <dgm:prSet presAssocID="{F9C656F6-7C6A-4EFA-B0A4-F3145A325733}" presName="sp" presStyleCnt="0"/>
      <dgm:spPr/>
    </dgm:pt>
    <dgm:pt modelId="{7A76535F-4FC9-4656-B0C4-376B2E28DD1D}" type="pres">
      <dgm:prSet presAssocID="{E5284818-C925-4204-8824-78852E78C937}" presName="composite" presStyleCnt="0"/>
      <dgm:spPr/>
    </dgm:pt>
    <dgm:pt modelId="{5202AE87-A588-4BF1-AE8E-22AA26DBE4D6}" type="pres">
      <dgm:prSet presAssocID="{E5284818-C925-4204-8824-78852E78C937}" presName="parentText" presStyleLbl="alignNode1" presStyleIdx="1" presStyleCnt="3" custLinFactNeighborY="-2065">
        <dgm:presLayoutVars>
          <dgm:chMax val="1"/>
          <dgm:bulletEnabled val="1"/>
        </dgm:presLayoutVars>
      </dgm:prSet>
      <dgm:spPr/>
      <dgm:t>
        <a:bodyPr/>
        <a:lstStyle/>
        <a:p>
          <a:endParaRPr lang="en-US"/>
        </a:p>
      </dgm:t>
    </dgm:pt>
    <dgm:pt modelId="{DEDB6A7F-DF85-4433-8CF4-B58D0BBB1100}" type="pres">
      <dgm:prSet presAssocID="{E5284818-C925-4204-8824-78852E78C937}" presName="descendantText" presStyleLbl="alignAcc1" presStyleIdx="1" presStyleCnt="3">
        <dgm:presLayoutVars>
          <dgm:bulletEnabled val="1"/>
        </dgm:presLayoutVars>
      </dgm:prSet>
      <dgm:spPr/>
      <dgm:t>
        <a:bodyPr/>
        <a:lstStyle/>
        <a:p>
          <a:endParaRPr lang="en-US"/>
        </a:p>
      </dgm:t>
    </dgm:pt>
    <dgm:pt modelId="{8EDA89D9-CC47-487A-A84B-E2B88EE97120}" type="pres">
      <dgm:prSet presAssocID="{F3CC8FF6-3C52-49DA-877E-C23D9001CA77}" presName="sp" presStyleCnt="0"/>
      <dgm:spPr/>
    </dgm:pt>
    <dgm:pt modelId="{4E005FA6-E7A3-4867-AD88-E380D6C045EB}" type="pres">
      <dgm:prSet presAssocID="{2447FA50-4420-43D3-82B6-0575DEEE57D2}" presName="composite" presStyleCnt="0"/>
      <dgm:spPr/>
    </dgm:pt>
    <dgm:pt modelId="{A6360FBE-C5B1-40EF-9979-6280EC41E2A2}" type="pres">
      <dgm:prSet presAssocID="{2447FA50-4420-43D3-82B6-0575DEEE57D2}" presName="parentText" presStyleLbl="alignNode1" presStyleIdx="2" presStyleCnt="3" custLinFactNeighborX="6882" custLinFactNeighborY="-2753">
        <dgm:presLayoutVars>
          <dgm:chMax val="1"/>
          <dgm:bulletEnabled val="1"/>
        </dgm:presLayoutVars>
      </dgm:prSet>
      <dgm:spPr/>
      <dgm:t>
        <a:bodyPr/>
        <a:lstStyle/>
        <a:p>
          <a:endParaRPr lang="en-US"/>
        </a:p>
      </dgm:t>
    </dgm:pt>
    <dgm:pt modelId="{6D7361E9-E488-4DA0-A1EE-075FC23A24D9}" type="pres">
      <dgm:prSet presAssocID="{2447FA50-4420-43D3-82B6-0575DEEE57D2}" presName="descendantText" presStyleLbl="alignAcc1" presStyleIdx="2" presStyleCnt="3">
        <dgm:presLayoutVars>
          <dgm:bulletEnabled val="1"/>
        </dgm:presLayoutVars>
      </dgm:prSet>
      <dgm:spPr/>
      <dgm:t>
        <a:bodyPr/>
        <a:lstStyle/>
        <a:p>
          <a:endParaRPr lang="en-US"/>
        </a:p>
      </dgm:t>
    </dgm:pt>
  </dgm:ptLst>
  <dgm:cxnLst>
    <dgm:cxn modelId="{C8102C24-614F-4C56-8DF5-2132A64D35BB}" srcId="{2447FA50-4420-43D3-82B6-0575DEEE57D2}" destId="{3DE94F24-5E9A-4D67-9FC3-D28AE38B548C}" srcOrd="1" destOrd="0" parTransId="{C178DB3D-AC7F-4650-8EAE-638CED9BE016}" sibTransId="{C7ED99C2-4CBC-4448-947B-377C2D840506}"/>
    <dgm:cxn modelId="{725D1C7F-1E2E-48DA-848C-FEC7C201E19D}" type="presOf" srcId="{183B9519-7607-435C-8B60-89A52231DD25}" destId="{5AD114CE-6F4B-4579-ADD1-98D6D8E1FCA7}" srcOrd="0" destOrd="0" presId="urn:microsoft.com/office/officeart/2005/8/layout/chevron2"/>
    <dgm:cxn modelId="{AD0E69FD-9AC8-449A-8823-368EB924E4B0}" type="presOf" srcId="{77743B7F-2273-4473-9E4F-280ECC79F856}" destId="{DEDB6A7F-DF85-4433-8CF4-B58D0BBB1100}" srcOrd="0" destOrd="1" presId="urn:microsoft.com/office/officeart/2005/8/layout/chevron2"/>
    <dgm:cxn modelId="{C4077E7A-07C1-4868-8193-4C9DB35715FE}" type="presOf" srcId="{06525914-32B6-45A0-AE1D-3F5A65830332}" destId="{DEDB6A7F-DF85-4433-8CF4-B58D0BBB1100}" srcOrd="0" destOrd="0" presId="urn:microsoft.com/office/officeart/2005/8/layout/chevron2"/>
    <dgm:cxn modelId="{4C8F8A40-9BBA-479F-B342-62A8263D77C7}" srcId="{2447FA50-4420-43D3-82B6-0575DEEE57D2}" destId="{664E4882-0AA9-47D0-A9CE-7C76247BF4C8}" srcOrd="0" destOrd="0" parTransId="{DE97B21A-422C-443E-B6D0-99D7E688A945}" sibTransId="{E0641AF2-0E52-4E3F-9223-D853ED5B9993}"/>
    <dgm:cxn modelId="{50A6BBBD-22AD-4948-BF46-62A1ABE70B47}" type="presOf" srcId="{664E4882-0AA9-47D0-A9CE-7C76247BF4C8}" destId="{6D7361E9-E488-4DA0-A1EE-075FC23A24D9}" srcOrd="0" destOrd="0" presId="urn:microsoft.com/office/officeart/2005/8/layout/chevron2"/>
    <dgm:cxn modelId="{706D241B-CAD4-4C4B-ABAF-8CAFBE8AFE0D}" type="presOf" srcId="{E5284818-C925-4204-8824-78852E78C937}" destId="{5202AE87-A588-4BF1-AE8E-22AA26DBE4D6}" srcOrd="0" destOrd="0" presId="urn:microsoft.com/office/officeart/2005/8/layout/chevron2"/>
    <dgm:cxn modelId="{C4FC4BFF-417C-43AD-82CA-227A8F4506C6}" srcId="{FED49316-3E68-468A-8E88-C9B642131C95}" destId="{183B9519-7607-435C-8B60-89A52231DD25}" srcOrd="0" destOrd="0" parTransId="{0111740F-D138-49A3-A795-4D83B2518C8F}" sibTransId="{F9C656F6-7C6A-4EFA-B0A4-F3145A325733}"/>
    <dgm:cxn modelId="{DDE9E0E4-3849-4E89-B827-BA5AF1F09C6B}" type="presOf" srcId="{FED49316-3E68-468A-8E88-C9B642131C95}" destId="{05A8F998-5A60-4ACB-9AFC-7B6C6BD8CDBD}" srcOrd="0" destOrd="0" presId="urn:microsoft.com/office/officeart/2005/8/layout/chevron2"/>
    <dgm:cxn modelId="{56DFFEC5-DCE0-4343-9195-3B81194D23CD}" type="presOf" srcId="{2447FA50-4420-43D3-82B6-0575DEEE57D2}" destId="{A6360FBE-C5B1-40EF-9979-6280EC41E2A2}" srcOrd="0" destOrd="0" presId="urn:microsoft.com/office/officeart/2005/8/layout/chevron2"/>
    <dgm:cxn modelId="{6D26CE24-866F-470E-BD84-DD34007E42BD}" srcId="{183B9519-7607-435C-8B60-89A52231DD25}" destId="{E02D95D2-EBBF-4680-BA54-42734B6443F8}" srcOrd="0" destOrd="0" parTransId="{9F764E33-431E-4DD2-ACB2-79A06695582F}" sibTransId="{54FE2FBC-584A-4462-B7DA-6FD848FB9D08}"/>
    <dgm:cxn modelId="{EE78E817-653C-48CC-B9E4-9C5012375D82}" srcId="{FED49316-3E68-468A-8E88-C9B642131C95}" destId="{E5284818-C925-4204-8824-78852E78C937}" srcOrd="1" destOrd="0" parTransId="{39203D85-AF4C-4FB3-8A57-881698BC818F}" sibTransId="{F3CC8FF6-3C52-49DA-877E-C23D9001CA77}"/>
    <dgm:cxn modelId="{90836C62-CA08-4460-BDBF-03BDF60F4272}" type="presOf" srcId="{3DE94F24-5E9A-4D67-9FC3-D28AE38B548C}" destId="{6D7361E9-E488-4DA0-A1EE-075FC23A24D9}" srcOrd="0" destOrd="1" presId="urn:microsoft.com/office/officeart/2005/8/layout/chevron2"/>
    <dgm:cxn modelId="{D9EBC4E8-FE73-4A88-AFDA-501C8B6D4E26}" srcId="{E5284818-C925-4204-8824-78852E78C937}" destId="{77743B7F-2273-4473-9E4F-280ECC79F856}" srcOrd="1" destOrd="0" parTransId="{D75E48AF-4444-497B-9069-D163CBF3E37C}" sibTransId="{B1C80F7D-3709-4A4C-9B76-B77C3671DDA5}"/>
    <dgm:cxn modelId="{037B7898-BC52-4EC8-A678-4CA009D581BA}" srcId="{E5284818-C925-4204-8824-78852E78C937}" destId="{06525914-32B6-45A0-AE1D-3F5A65830332}" srcOrd="0" destOrd="0" parTransId="{9724F020-FCA6-47EB-A966-4EFDB03F2B45}" sibTransId="{A3B94E18-46E8-4E2C-8F97-3FCDD2F9149E}"/>
    <dgm:cxn modelId="{468B3F7D-BDA1-4F70-8154-00BAE7880700}" srcId="{FED49316-3E68-468A-8E88-C9B642131C95}" destId="{2447FA50-4420-43D3-82B6-0575DEEE57D2}" srcOrd="2" destOrd="0" parTransId="{27E01F39-8288-4C6B-A2B2-EB62DB600DFC}" sibTransId="{4C333C3D-174D-4A57-8986-B4886AF313BB}"/>
    <dgm:cxn modelId="{ED7EAD66-D7AB-4E51-BCCD-3EFB282D34AD}" type="presOf" srcId="{E02D95D2-EBBF-4680-BA54-42734B6443F8}" destId="{6E67FCBD-A330-472B-9BE9-121B04A41519}" srcOrd="0" destOrd="0" presId="urn:microsoft.com/office/officeart/2005/8/layout/chevron2"/>
    <dgm:cxn modelId="{A7C1AD0A-4FEE-448C-8681-83AA3821633B}" type="presParOf" srcId="{05A8F998-5A60-4ACB-9AFC-7B6C6BD8CDBD}" destId="{D06BF0E9-5438-44C6-895B-194D083D9E34}" srcOrd="0" destOrd="0" presId="urn:microsoft.com/office/officeart/2005/8/layout/chevron2"/>
    <dgm:cxn modelId="{DD1A10AB-6E6C-45D9-A1FC-42AF92D615EF}" type="presParOf" srcId="{D06BF0E9-5438-44C6-895B-194D083D9E34}" destId="{5AD114CE-6F4B-4579-ADD1-98D6D8E1FCA7}" srcOrd="0" destOrd="0" presId="urn:microsoft.com/office/officeart/2005/8/layout/chevron2"/>
    <dgm:cxn modelId="{CEF874C3-9A99-4362-83C5-C11CDC51FB3A}" type="presParOf" srcId="{D06BF0E9-5438-44C6-895B-194D083D9E34}" destId="{6E67FCBD-A330-472B-9BE9-121B04A41519}" srcOrd="1" destOrd="0" presId="urn:microsoft.com/office/officeart/2005/8/layout/chevron2"/>
    <dgm:cxn modelId="{380C0DCC-800E-4629-9662-68A70D879661}" type="presParOf" srcId="{05A8F998-5A60-4ACB-9AFC-7B6C6BD8CDBD}" destId="{D54F6926-EBB5-4822-9BD4-2FF93ED45714}" srcOrd="1" destOrd="0" presId="urn:microsoft.com/office/officeart/2005/8/layout/chevron2"/>
    <dgm:cxn modelId="{18E47449-C0B2-4492-B5EB-318A68FF1373}" type="presParOf" srcId="{05A8F998-5A60-4ACB-9AFC-7B6C6BD8CDBD}" destId="{7A76535F-4FC9-4656-B0C4-376B2E28DD1D}" srcOrd="2" destOrd="0" presId="urn:microsoft.com/office/officeart/2005/8/layout/chevron2"/>
    <dgm:cxn modelId="{55270861-2F4E-4130-9430-C0A5E5DC8AFC}" type="presParOf" srcId="{7A76535F-4FC9-4656-B0C4-376B2E28DD1D}" destId="{5202AE87-A588-4BF1-AE8E-22AA26DBE4D6}" srcOrd="0" destOrd="0" presId="urn:microsoft.com/office/officeart/2005/8/layout/chevron2"/>
    <dgm:cxn modelId="{B7072AAB-4125-41AC-912F-9B5A18C84858}" type="presParOf" srcId="{7A76535F-4FC9-4656-B0C4-376B2E28DD1D}" destId="{DEDB6A7F-DF85-4433-8CF4-B58D0BBB1100}" srcOrd="1" destOrd="0" presId="urn:microsoft.com/office/officeart/2005/8/layout/chevron2"/>
    <dgm:cxn modelId="{3279B865-34F2-4C1D-AD18-256BB0FCDB73}" type="presParOf" srcId="{05A8F998-5A60-4ACB-9AFC-7B6C6BD8CDBD}" destId="{8EDA89D9-CC47-487A-A84B-E2B88EE97120}" srcOrd="3" destOrd="0" presId="urn:microsoft.com/office/officeart/2005/8/layout/chevron2"/>
    <dgm:cxn modelId="{A0B8FA32-8DE9-4E24-801D-9F26AE68CEA8}" type="presParOf" srcId="{05A8F998-5A60-4ACB-9AFC-7B6C6BD8CDBD}" destId="{4E005FA6-E7A3-4867-AD88-E380D6C045EB}" srcOrd="4" destOrd="0" presId="urn:microsoft.com/office/officeart/2005/8/layout/chevron2"/>
    <dgm:cxn modelId="{98156A0A-C481-40FD-95C0-5E5891CB5962}" type="presParOf" srcId="{4E005FA6-E7A3-4867-AD88-E380D6C045EB}" destId="{A6360FBE-C5B1-40EF-9979-6280EC41E2A2}" srcOrd="0" destOrd="0" presId="urn:microsoft.com/office/officeart/2005/8/layout/chevron2"/>
    <dgm:cxn modelId="{16988756-5F41-4BB9-BE5C-2992EB7D4F37}" type="presParOf" srcId="{4E005FA6-E7A3-4867-AD88-E380D6C045EB}" destId="{6D7361E9-E488-4DA0-A1EE-075FC23A24D9}"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EA0F418-2E8D-4C8F-89D6-C8A0708221D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270B2A8-9175-41B7-861A-3371593FE606}">
      <dgm:prSet custT="1"/>
      <dgm:spPr/>
      <dgm:t>
        <a:bodyPr/>
        <a:lstStyle/>
        <a:p>
          <a:r>
            <a:rPr lang="en-GB" sz="2400" dirty="0" smtClean="0">
              <a:solidFill>
                <a:srgbClr val="002060"/>
              </a:solidFill>
            </a:rPr>
            <a:t>Previous Convictions (Evidence of Similar Fact)</a:t>
          </a:r>
          <a:endParaRPr lang="en-US" sz="2400" dirty="0">
            <a:solidFill>
              <a:srgbClr val="002060"/>
            </a:solidFill>
          </a:endParaRPr>
        </a:p>
      </dgm:t>
    </dgm:pt>
    <dgm:pt modelId="{FB11675A-C267-43B5-9C62-6C374742E0EF}" type="parTrans" cxnId="{712AD0AF-5DD5-4EE8-BD92-352365A4DE57}">
      <dgm:prSet/>
      <dgm:spPr/>
      <dgm:t>
        <a:bodyPr/>
        <a:lstStyle/>
        <a:p>
          <a:endParaRPr lang="en-US"/>
        </a:p>
      </dgm:t>
    </dgm:pt>
    <dgm:pt modelId="{558BC96A-08CB-413C-8F5F-5509A766A82C}" type="sibTrans" cxnId="{712AD0AF-5DD5-4EE8-BD92-352365A4DE57}">
      <dgm:prSet/>
      <dgm:spPr/>
      <dgm:t>
        <a:bodyPr/>
        <a:lstStyle/>
        <a:p>
          <a:endParaRPr lang="en-US"/>
        </a:p>
      </dgm:t>
    </dgm:pt>
    <dgm:pt modelId="{93AF6D6D-93D1-491E-A668-25A7A6182E63}">
      <dgm:prSet custT="1"/>
      <dgm:spPr/>
      <dgm:t>
        <a:bodyPr/>
        <a:lstStyle/>
        <a:p>
          <a:r>
            <a:rPr lang="en-US" sz="2400" dirty="0" smtClean="0">
              <a:solidFill>
                <a:srgbClr val="002060"/>
              </a:solidFill>
            </a:rPr>
            <a:t>Previous Cautions and TIC’s</a:t>
          </a:r>
          <a:endParaRPr lang="en-US" sz="2400" dirty="0">
            <a:solidFill>
              <a:srgbClr val="002060"/>
            </a:solidFill>
          </a:endParaRPr>
        </a:p>
      </dgm:t>
    </dgm:pt>
    <dgm:pt modelId="{FD730FF6-2F04-4B2A-8C1C-121633942852}" type="parTrans" cxnId="{C168684F-4C61-4F9E-8F78-7D93F38BB401}">
      <dgm:prSet/>
      <dgm:spPr/>
      <dgm:t>
        <a:bodyPr/>
        <a:lstStyle/>
        <a:p>
          <a:endParaRPr lang="en-US"/>
        </a:p>
      </dgm:t>
    </dgm:pt>
    <dgm:pt modelId="{CA5E525B-940B-403F-82BF-8B7275D23767}" type="sibTrans" cxnId="{C168684F-4C61-4F9E-8F78-7D93F38BB401}">
      <dgm:prSet/>
      <dgm:spPr/>
      <dgm:t>
        <a:bodyPr/>
        <a:lstStyle/>
        <a:p>
          <a:endParaRPr lang="en-US"/>
        </a:p>
      </dgm:t>
    </dgm:pt>
    <dgm:pt modelId="{3E9374AF-9288-4FCA-8E8E-3F203FB9D6D2}">
      <dgm:prSet custT="1"/>
      <dgm:spPr/>
      <dgm:t>
        <a:bodyPr/>
        <a:lstStyle/>
        <a:p>
          <a:r>
            <a:rPr lang="en-GB" sz="2400" dirty="0" smtClean="0">
              <a:solidFill>
                <a:srgbClr val="002060"/>
              </a:solidFill>
            </a:rPr>
            <a:t>Evidence of conduct from a previous case , including acquittals and use of the same defence</a:t>
          </a:r>
          <a:r>
            <a:rPr lang="en-GB" sz="2400" dirty="0" smtClean="0"/>
            <a:t>.</a:t>
          </a:r>
          <a:endParaRPr lang="en-US" sz="2400" dirty="0"/>
        </a:p>
      </dgm:t>
    </dgm:pt>
    <dgm:pt modelId="{8AC5E817-B219-4A01-A256-92B5679DC196}" type="parTrans" cxnId="{C7EB4A55-8C98-44E5-9438-5C340DB75411}">
      <dgm:prSet/>
      <dgm:spPr/>
      <dgm:t>
        <a:bodyPr/>
        <a:lstStyle/>
        <a:p>
          <a:endParaRPr lang="en-US"/>
        </a:p>
      </dgm:t>
    </dgm:pt>
    <dgm:pt modelId="{804131C4-F021-4198-9DAC-3C666DA31423}" type="sibTrans" cxnId="{C7EB4A55-8C98-44E5-9438-5C340DB75411}">
      <dgm:prSet/>
      <dgm:spPr/>
      <dgm:t>
        <a:bodyPr/>
        <a:lstStyle/>
        <a:p>
          <a:endParaRPr lang="en-US"/>
        </a:p>
      </dgm:t>
    </dgm:pt>
    <dgm:pt modelId="{16776C3F-E3BA-4419-85CA-6D40A22D689F}">
      <dgm:prSet custT="1"/>
      <dgm:spPr/>
      <dgm:t>
        <a:bodyPr/>
        <a:lstStyle/>
        <a:p>
          <a:r>
            <a:rPr lang="en-GB" sz="2400" dirty="0" smtClean="0">
              <a:solidFill>
                <a:srgbClr val="002060"/>
              </a:solidFill>
            </a:rPr>
            <a:t>Evidence relating to other offences awaiting trial</a:t>
          </a:r>
          <a:endParaRPr lang="en-US" sz="2400" dirty="0">
            <a:solidFill>
              <a:srgbClr val="002060"/>
            </a:solidFill>
          </a:endParaRPr>
        </a:p>
      </dgm:t>
    </dgm:pt>
    <dgm:pt modelId="{05DD5143-23A6-4A22-AC59-1E9D97CF5ECB}" type="parTrans" cxnId="{47860C83-D0F1-4AE2-AF37-F22B5E74EF0F}">
      <dgm:prSet/>
      <dgm:spPr/>
      <dgm:t>
        <a:bodyPr/>
        <a:lstStyle/>
        <a:p>
          <a:endParaRPr lang="en-US"/>
        </a:p>
      </dgm:t>
    </dgm:pt>
    <dgm:pt modelId="{18C3990C-3876-4365-ADCF-41D23ADC5229}" type="sibTrans" cxnId="{47860C83-D0F1-4AE2-AF37-F22B5E74EF0F}">
      <dgm:prSet/>
      <dgm:spPr/>
      <dgm:t>
        <a:bodyPr/>
        <a:lstStyle/>
        <a:p>
          <a:endParaRPr lang="en-US"/>
        </a:p>
      </dgm:t>
    </dgm:pt>
    <dgm:pt modelId="{9600222D-2AB9-44FE-BDBF-950E013C8934}" type="pres">
      <dgm:prSet presAssocID="{CEA0F418-2E8D-4C8F-89D6-C8A0708221DD}" presName="diagram" presStyleCnt="0">
        <dgm:presLayoutVars>
          <dgm:dir/>
          <dgm:resizeHandles val="exact"/>
        </dgm:presLayoutVars>
      </dgm:prSet>
      <dgm:spPr/>
      <dgm:t>
        <a:bodyPr/>
        <a:lstStyle/>
        <a:p>
          <a:endParaRPr lang="en-US"/>
        </a:p>
      </dgm:t>
    </dgm:pt>
    <dgm:pt modelId="{7504DAE8-A62A-45AC-85A7-96C2C91EAF9B}" type="pres">
      <dgm:prSet presAssocID="{6270B2A8-9175-41B7-861A-3371593FE606}" presName="node" presStyleLbl="node1" presStyleIdx="0" presStyleCnt="4">
        <dgm:presLayoutVars>
          <dgm:bulletEnabled val="1"/>
        </dgm:presLayoutVars>
      </dgm:prSet>
      <dgm:spPr/>
      <dgm:t>
        <a:bodyPr/>
        <a:lstStyle/>
        <a:p>
          <a:endParaRPr lang="en-US"/>
        </a:p>
      </dgm:t>
    </dgm:pt>
    <dgm:pt modelId="{75EE0AF9-1135-4DD2-BFA2-AEDAAAC56438}" type="pres">
      <dgm:prSet presAssocID="{558BC96A-08CB-413C-8F5F-5509A766A82C}" presName="sibTrans" presStyleCnt="0"/>
      <dgm:spPr/>
    </dgm:pt>
    <dgm:pt modelId="{F7A3D9C7-8380-4166-9A19-FA6D51DBE8E9}" type="pres">
      <dgm:prSet presAssocID="{93AF6D6D-93D1-491E-A668-25A7A6182E63}" presName="node" presStyleLbl="node1" presStyleIdx="1" presStyleCnt="4">
        <dgm:presLayoutVars>
          <dgm:bulletEnabled val="1"/>
        </dgm:presLayoutVars>
      </dgm:prSet>
      <dgm:spPr/>
      <dgm:t>
        <a:bodyPr/>
        <a:lstStyle/>
        <a:p>
          <a:endParaRPr lang="en-US"/>
        </a:p>
      </dgm:t>
    </dgm:pt>
    <dgm:pt modelId="{ACC1D053-20C9-4234-A1B5-A15FA6675D1D}" type="pres">
      <dgm:prSet presAssocID="{CA5E525B-940B-403F-82BF-8B7275D23767}" presName="sibTrans" presStyleCnt="0"/>
      <dgm:spPr/>
    </dgm:pt>
    <dgm:pt modelId="{8CDBDE5A-BD88-4CA2-9E02-25D68F392CF6}" type="pres">
      <dgm:prSet presAssocID="{3E9374AF-9288-4FCA-8E8E-3F203FB9D6D2}" presName="node" presStyleLbl="node1" presStyleIdx="2" presStyleCnt="4">
        <dgm:presLayoutVars>
          <dgm:bulletEnabled val="1"/>
        </dgm:presLayoutVars>
      </dgm:prSet>
      <dgm:spPr/>
      <dgm:t>
        <a:bodyPr/>
        <a:lstStyle/>
        <a:p>
          <a:endParaRPr lang="en-US"/>
        </a:p>
      </dgm:t>
    </dgm:pt>
    <dgm:pt modelId="{6833CA13-E8F0-4450-A090-3004577F7F8D}" type="pres">
      <dgm:prSet presAssocID="{804131C4-F021-4198-9DAC-3C666DA31423}" presName="sibTrans" presStyleCnt="0"/>
      <dgm:spPr/>
    </dgm:pt>
    <dgm:pt modelId="{A5DE5DDD-AC6F-4C11-80FB-00BC04C633A6}" type="pres">
      <dgm:prSet presAssocID="{16776C3F-E3BA-4419-85CA-6D40A22D689F}" presName="node" presStyleLbl="node1" presStyleIdx="3" presStyleCnt="4">
        <dgm:presLayoutVars>
          <dgm:bulletEnabled val="1"/>
        </dgm:presLayoutVars>
      </dgm:prSet>
      <dgm:spPr/>
      <dgm:t>
        <a:bodyPr/>
        <a:lstStyle/>
        <a:p>
          <a:endParaRPr lang="en-US"/>
        </a:p>
      </dgm:t>
    </dgm:pt>
  </dgm:ptLst>
  <dgm:cxnLst>
    <dgm:cxn modelId="{C7EB4A55-8C98-44E5-9438-5C340DB75411}" srcId="{CEA0F418-2E8D-4C8F-89D6-C8A0708221DD}" destId="{3E9374AF-9288-4FCA-8E8E-3F203FB9D6D2}" srcOrd="2" destOrd="0" parTransId="{8AC5E817-B219-4A01-A256-92B5679DC196}" sibTransId="{804131C4-F021-4198-9DAC-3C666DA31423}"/>
    <dgm:cxn modelId="{518CA05A-4646-4A3D-B50D-12ECDDF1B607}" type="presOf" srcId="{3E9374AF-9288-4FCA-8E8E-3F203FB9D6D2}" destId="{8CDBDE5A-BD88-4CA2-9E02-25D68F392CF6}" srcOrd="0" destOrd="0" presId="urn:microsoft.com/office/officeart/2005/8/layout/default"/>
    <dgm:cxn modelId="{B0A36703-3671-457E-BF4D-CC927ABFE7E9}" type="presOf" srcId="{16776C3F-E3BA-4419-85CA-6D40A22D689F}" destId="{A5DE5DDD-AC6F-4C11-80FB-00BC04C633A6}" srcOrd="0" destOrd="0" presId="urn:microsoft.com/office/officeart/2005/8/layout/default"/>
    <dgm:cxn modelId="{ECE8CD70-270D-4FF5-826D-64BAE10510E7}" type="presOf" srcId="{93AF6D6D-93D1-491E-A668-25A7A6182E63}" destId="{F7A3D9C7-8380-4166-9A19-FA6D51DBE8E9}" srcOrd="0" destOrd="0" presId="urn:microsoft.com/office/officeart/2005/8/layout/default"/>
    <dgm:cxn modelId="{712AD0AF-5DD5-4EE8-BD92-352365A4DE57}" srcId="{CEA0F418-2E8D-4C8F-89D6-C8A0708221DD}" destId="{6270B2A8-9175-41B7-861A-3371593FE606}" srcOrd="0" destOrd="0" parTransId="{FB11675A-C267-43B5-9C62-6C374742E0EF}" sibTransId="{558BC96A-08CB-413C-8F5F-5509A766A82C}"/>
    <dgm:cxn modelId="{75D1383E-E7DF-4EDF-9243-AE82FD69BD6D}" type="presOf" srcId="{6270B2A8-9175-41B7-861A-3371593FE606}" destId="{7504DAE8-A62A-45AC-85A7-96C2C91EAF9B}" srcOrd="0" destOrd="0" presId="urn:microsoft.com/office/officeart/2005/8/layout/default"/>
    <dgm:cxn modelId="{C168684F-4C61-4F9E-8F78-7D93F38BB401}" srcId="{CEA0F418-2E8D-4C8F-89D6-C8A0708221DD}" destId="{93AF6D6D-93D1-491E-A668-25A7A6182E63}" srcOrd="1" destOrd="0" parTransId="{FD730FF6-2F04-4B2A-8C1C-121633942852}" sibTransId="{CA5E525B-940B-403F-82BF-8B7275D23767}"/>
    <dgm:cxn modelId="{649C33AF-6C9C-4139-82B7-CE97D657D4F7}" type="presOf" srcId="{CEA0F418-2E8D-4C8F-89D6-C8A0708221DD}" destId="{9600222D-2AB9-44FE-BDBF-950E013C8934}" srcOrd="0" destOrd="0" presId="urn:microsoft.com/office/officeart/2005/8/layout/default"/>
    <dgm:cxn modelId="{47860C83-D0F1-4AE2-AF37-F22B5E74EF0F}" srcId="{CEA0F418-2E8D-4C8F-89D6-C8A0708221DD}" destId="{16776C3F-E3BA-4419-85CA-6D40A22D689F}" srcOrd="3" destOrd="0" parTransId="{05DD5143-23A6-4A22-AC59-1E9D97CF5ECB}" sibTransId="{18C3990C-3876-4365-ADCF-41D23ADC5229}"/>
    <dgm:cxn modelId="{A87626CD-E902-41BC-B281-0C5CE7187189}" type="presParOf" srcId="{9600222D-2AB9-44FE-BDBF-950E013C8934}" destId="{7504DAE8-A62A-45AC-85A7-96C2C91EAF9B}" srcOrd="0" destOrd="0" presId="urn:microsoft.com/office/officeart/2005/8/layout/default"/>
    <dgm:cxn modelId="{87777054-0BFB-442E-9B42-DDE54B011817}" type="presParOf" srcId="{9600222D-2AB9-44FE-BDBF-950E013C8934}" destId="{75EE0AF9-1135-4DD2-BFA2-AEDAAAC56438}" srcOrd="1" destOrd="0" presId="urn:microsoft.com/office/officeart/2005/8/layout/default"/>
    <dgm:cxn modelId="{ECE78025-588D-4E6B-B57C-676A771DBA7D}" type="presParOf" srcId="{9600222D-2AB9-44FE-BDBF-950E013C8934}" destId="{F7A3D9C7-8380-4166-9A19-FA6D51DBE8E9}" srcOrd="2" destOrd="0" presId="urn:microsoft.com/office/officeart/2005/8/layout/default"/>
    <dgm:cxn modelId="{F56E9DE5-EBC4-4169-985B-FB06F1C0F8D9}" type="presParOf" srcId="{9600222D-2AB9-44FE-BDBF-950E013C8934}" destId="{ACC1D053-20C9-4234-A1B5-A15FA6675D1D}" srcOrd="3" destOrd="0" presId="urn:microsoft.com/office/officeart/2005/8/layout/default"/>
    <dgm:cxn modelId="{764700BB-518F-4EC1-8CA8-73F21D4C7CC4}" type="presParOf" srcId="{9600222D-2AB9-44FE-BDBF-950E013C8934}" destId="{8CDBDE5A-BD88-4CA2-9E02-25D68F392CF6}" srcOrd="4" destOrd="0" presId="urn:microsoft.com/office/officeart/2005/8/layout/default"/>
    <dgm:cxn modelId="{1F18AEA7-5873-4CF2-8E54-5FE08F090F39}" type="presParOf" srcId="{9600222D-2AB9-44FE-BDBF-950E013C8934}" destId="{6833CA13-E8F0-4450-A090-3004577F7F8D}" srcOrd="5" destOrd="0" presId="urn:microsoft.com/office/officeart/2005/8/layout/default"/>
    <dgm:cxn modelId="{0280EDE3-D8DC-4DCA-8DF7-8261E0C2CF16}" type="presParOf" srcId="{9600222D-2AB9-44FE-BDBF-950E013C8934}" destId="{A5DE5DDD-AC6F-4C11-80FB-00BC04C633A6}"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EA0F418-2E8D-4C8F-89D6-C8A0708221D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270B2A8-9175-41B7-861A-3371593FE606}">
      <dgm:prSet custT="1"/>
      <dgm:spPr/>
      <dgm:t>
        <a:bodyPr/>
        <a:lstStyle/>
        <a:p>
          <a:r>
            <a:rPr lang="en-US" sz="2400" dirty="0" smtClean="0">
              <a:solidFill>
                <a:srgbClr val="002060"/>
              </a:solidFill>
            </a:rPr>
            <a:t>Known</a:t>
          </a:r>
          <a:r>
            <a:rPr lang="en-US" sz="2400" baseline="0" dirty="0" smtClean="0">
              <a:solidFill>
                <a:srgbClr val="002060"/>
              </a:solidFill>
            </a:rPr>
            <a:t> instances of racism</a:t>
          </a:r>
          <a:endParaRPr lang="en-US" sz="2400" dirty="0">
            <a:solidFill>
              <a:srgbClr val="002060"/>
            </a:solidFill>
          </a:endParaRPr>
        </a:p>
      </dgm:t>
    </dgm:pt>
    <dgm:pt modelId="{FB11675A-C267-43B5-9C62-6C374742E0EF}" type="parTrans" cxnId="{712AD0AF-5DD5-4EE8-BD92-352365A4DE57}">
      <dgm:prSet/>
      <dgm:spPr/>
      <dgm:t>
        <a:bodyPr/>
        <a:lstStyle/>
        <a:p>
          <a:endParaRPr lang="en-US"/>
        </a:p>
      </dgm:t>
    </dgm:pt>
    <dgm:pt modelId="{558BC96A-08CB-413C-8F5F-5509A766A82C}" type="sibTrans" cxnId="{712AD0AF-5DD5-4EE8-BD92-352365A4DE57}">
      <dgm:prSet/>
      <dgm:spPr/>
      <dgm:t>
        <a:bodyPr/>
        <a:lstStyle/>
        <a:p>
          <a:endParaRPr lang="en-US"/>
        </a:p>
      </dgm:t>
    </dgm:pt>
    <dgm:pt modelId="{93AF6D6D-93D1-491E-A668-25A7A6182E63}">
      <dgm:prSet custT="1"/>
      <dgm:spPr/>
      <dgm:t>
        <a:bodyPr/>
        <a:lstStyle/>
        <a:p>
          <a:r>
            <a:rPr lang="en-US" sz="2400" dirty="0" smtClean="0">
              <a:solidFill>
                <a:srgbClr val="002060"/>
              </a:solidFill>
            </a:rPr>
            <a:t>Known</a:t>
          </a:r>
          <a:r>
            <a:rPr lang="en-US" sz="2400" baseline="0" dirty="0" smtClean="0">
              <a:solidFill>
                <a:srgbClr val="002060"/>
              </a:solidFill>
            </a:rPr>
            <a:t> instances of bullying</a:t>
          </a:r>
          <a:endParaRPr lang="en-US" sz="2400" dirty="0">
            <a:solidFill>
              <a:srgbClr val="002060"/>
            </a:solidFill>
          </a:endParaRPr>
        </a:p>
      </dgm:t>
    </dgm:pt>
    <dgm:pt modelId="{FD730FF6-2F04-4B2A-8C1C-121633942852}" type="parTrans" cxnId="{C168684F-4C61-4F9E-8F78-7D93F38BB401}">
      <dgm:prSet/>
      <dgm:spPr/>
      <dgm:t>
        <a:bodyPr/>
        <a:lstStyle/>
        <a:p>
          <a:endParaRPr lang="en-US"/>
        </a:p>
      </dgm:t>
    </dgm:pt>
    <dgm:pt modelId="{CA5E525B-940B-403F-82BF-8B7275D23767}" type="sibTrans" cxnId="{C168684F-4C61-4F9E-8F78-7D93F38BB401}">
      <dgm:prSet/>
      <dgm:spPr/>
      <dgm:t>
        <a:bodyPr/>
        <a:lstStyle/>
        <a:p>
          <a:endParaRPr lang="en-US"/>
        </a:p>
      </dgm:t>
    </dgm:pt>
    <dgm:pt modelId="{3E9374AF-9288-4FCA-8E8E-3F203FB9D6D2}">
      <dgm:prSet custT="1"/>
      <dgm:spPr/>
      <dgm:t>
        <a:bodyPr/>
        <a:lstStyle/>
        <a:p>
          <a:r>
            <a:rPr lang="en-US" sz="2400" dirty="0" smtClean="0">
              <a:solidFill>
                <a:srgbClr val="002060"/>
              </a:solidFill>
            </a:rPr>
            <a:t>Parent who has a child taken into care</a:t>
          </a:r>
          <a:endParaRPr lang="en-US" sz="2400" dirty="0">
            <a:solidFill>
              <a:srgbClr val="002060"/>
            </a:solidFill>
          </a:endParaRPr>
        </a:p>
      </dgm:t>
    </dgm:pt>
    <dgm:pt modelId="{8AC5E817-B219-4A01-A256-92B5679DC196}" type="parTrans" cxnId="{C7EB4A55-8C98-44E5-9438-5C340DB75411}">
      <dgm:prSet/>
      <dgm:spPr/>
      <dgm:t>
        <a:bodyPr/>
        <a:lstStyle/>
        <a:p>
          <a:endParaRPr lang="en-US"/>
        </a:p>
      </dgm:t>
    </dgm:pt>
    <dgm:pt modelId="{804131C4-F021-4198-9DAC-3C666DA31423}" type="sibTrans" cxnId="{C7EB4A55-8C98-44E5-9438-5C340DB75411}">
      <dgm:prSet/>
      <dgm:spPr/>
      <dgm:t>
        <a:bodyPr/>
        <a:lstStyle/>
        <a:p>
          <a:endParaRPr lang="en-US"/>
        </a:p>
      </dgm:t>
    </dgm:pt>
    <dgm:pt modelId="{96332E46-EE1F-49AE-AEC2-86F882369E5B}">
      <dgm:prSet custT="1"/>
      <dgm:spPr/>
      <dgm:t>
        <a:bodyPr/>
        <a:lstStyle/>
        <a:p>
          <a:r>
            <a:rPr lang="en-GB" sz="2400" dirty="0">
              <a:solidFill>
                <a:srgbClr val="002060"/>
              </a:solidFill>
            </a:rPr>
            <a:t> Bad disciplinary record at work</a:t>
          </a:r>
          <a:endParaRPr lang="en-US" sz="2400" dirty="0">
            <a:solidFill>
              <a:srgbClr val="002060"/>
            </a:solidFill>
          </a:endParaRPr>
        </a:p>
      </dgm:t>
    </dgm:pt>
    <dgm:pt modelId="{09B2D20C-EEE1-485B-BC27-9FF59AAA483F}" type="parTrans" cxnId="{06FF88F3-021D-4E7C-9878-E6D098A3FA7D}">
      <dgm:prSet/>
      <dgm:spPr/>
      <dgm:t>
        <a:bodyPr/>
        <a:lstStyle/>
        <a:p>
          <a:endParaRPr lang="en-US"/>
        </a:p>
      </dgm:t>
    </dgm:pt>
    <dgm:pt modelId="{02E38DB0-B1CE-42B2-AA6F-447F285EE613}" type="sibTrans" cxnId="{06FF88F3-021D-4E7C-9878-E6D098A3FA7D}">
      <dgm:prSet/>
      <dgm:spPr/>
      <dgm:t>
        <a:bodyPr/>
        <a:lstStyle/>
        <a:p>
          <a:endParaRPr lang="en-US"/>
        </a:p>
      </dgm:t>
    </dgm:pt>
    <dgm:pt modelId="{153CCA81-385D-4C26-BD39-6304BE37716A}">
      <dgm:prSet custT="1"/>
      <dgm:spPr/>
      <dgm:t>
        <a:bodyPr/>
        <a:lstStyle/>
        <a:p>
          <a:r>
            <a:rPr lang="en-US" sz="2400" dirty="0" smtClean="0">
              <a:solidFill>
                <a:srgbClr val="002060"/>
              </a:solidFill>
            </a:rPr>
            <a:t>Minor pilfering from work</a:t>
          </a:r>
          <a:endParaRPr lang="en-US" sz="2400" dirty="0">
            <a:solidFill>
              <a:srgbClr val="002060"/>
            </a:solidFill>
          </a:endParaRPr>
        </a:p>
      </dgm:t>
    </dgm:pt>
    <dgm:pt modelId="{19AE3A74-AAAA-4C42-9821-5AB46A1BD97F}" type="parTrans" cxnId="{FAED987C-CA4B-4870-939C-25672F6F2DC6}">
      <dgm:prSet/>
      <dgm:spPr/>
      <dgm:t>
        <a:bodyPr/>
        <a:lstStyle/>
        <a:p>
          <a:endParaRPr lang="en-US"/>
        </a:p>
      </dgm:t>
    </dgm:pt>
    <dgm:pt modelId="{501F4599-48B2-43CF-978E-874434FC4021}" type="sibTrans" cxnId="{FAED987C-CA4B-4870-939C-25672F6F2DC6}">
      <dgm:prSet/>
      <dgm:spPr/>
      <dgm:t>
        <a:bodyPr/>
        <a:lstStyle/>
        <a:p>
          <a:endParaRPr lang="en-US"/>
        </a:p>
      </dgm:t>
    </dgm:pt>
    <dgm:pt modelId="{9600222D-2AB9-44FE-BDBF-950E013C8934}" type="pres">
      <dgm:prSet presAssocID="{CEA0F418-2E8D-4C8F-89D6-C8A0708221DD}" presName="diagram" presStyleCnt="0">
        <dgm:presLayoutVars>
          <dgm:dir/>
          <dgm:resizeHandles val="exact"/>
        </dgm:presLayoutVars>
      </dgm:prSet>
      <dgm:spPr/>
      <dgm:t>
        <a:bodyPr/>
        <a:lstStyle/>
        <a:p>
          <a:endParaRPr lang="en-US"/>
        </a:p>
      </dgm:t>
    </dgm:pt>
    <dgm:pt modelId="{7504DAE8-A62A-45AC-85A7-96C2C91EAF9B}" type="pres">
      <dgm:prSet presAssocID="{6270B2A8-9175-41B7-861A-3371593FE606}" presName="node" presStyleLbl="node1" presStyleIdx="0" presStyleCnt="5">
        <dgm:presLayoutVars>
          <dgm:bulletEnabled val="1"/>
        </dgm:presLayoutVars>
      </dgm:prSet>
      <dgm:spPr/>
      <dgm:t>
        <a:bodyPr/>
        <a:lstStyle/>
        <a:p>
          <a:endParaRPr lang="en-US"/>
        </a:p>
      </dgm:t>
    </dgm:pt>
    <dgm:pt modelId="{75EE0AF9-1135-4DD2-BFA2-AEDAAAC56438}" type="pres">
      <dgm:prSet presAssocID="{558BC96A-08CB-413C-8F5F-5509A766A82C}" presName="sibTrans" presStyleCnt="0"/>
      <dgm:spPr/>
    </dgm:pt>
    <dgm:pt modelId="{F7A3D9C7-8380-4166-9A19-FA6D51DBE8E9}" type="pres">
      <dgm:prSet presAssocID="{93AF6D6D-93D1-491E-A668-25A7A6182E63}" presName="node" presStyleLbl="node1" presStyleIdx="1" presStyleCnt="5">
        <dgm:presLayoutVars>
          <dgm:bulletEnabled val="1"/>
        </dgm:presLayoutVars>
      </dgm:prSet>
      <dgm:spPr/>
      <dgm:t>
        <a:bodyPr/>
        <a:lstStyle/>
        <a:p>
          <a:endParaRPr lang="en-US"/>
        </a:p>
      </dgm:t>
    </dgm:pt>
    <dgm:pt modelId="{ACC1D053-20C9-4234-A1B5-A15FA6675D1D}" type="pres">
      <dgm:prSet presAssocID="{CA5E525B-940B-403F-82BF-8B7275D23767}" presName="sibTrans" presStyleCnt="0"/>
      <dgm:spPr/>
    </dgm:pt>
    <dgm:pt modelId="{8CDBDE5A-BD88-4CA2-9E02-25D68F392CF6}" type="pres">
      <dgm:prSet presAssocID="{3E9374AF-9288-4FCA-8E8E-3F203FB9D6D2}" presName="node" presStyleLbl="node1" presStyleIdx="2" presStyleCnt="5">
        <dgm:presLayoutVars>
          <dgm:bulletEnabled val="1"/>
        </dgm:presLayoutVars>
      </dgm:prSet>
      <dgm:spPr/>
      <dgm:t>
        <a:bodyPr/>
        <a:lstStyle/>
        <a:p>
          <a:endParaRPr lang="en-US"/>
        </a:p>
      </dgm:t>
    </dgm:pt>
    <dgm:pt modelId="{6833CA13-E8F0-4450-A090-3004577F7F8D}" type="pres">
      <dgm:prSet presAssocID="{804131C4-F021-4198-9DAC-3C666DA31423}" presName="sibTrans" presStyleCnt="0"/>
      <dgm:spPr/>
    </dgm:pt>
    <dgm:pt modelId="{0B9BD6F6-AC3A-479E-8575-CE3A4082D0BE}" type="pres">
      <dgm:prSet presAssocID="{96332E46-EE1F-49AE-AEC2-86F882369E5B}" presName="node" presStyleLbl="node1" presStyleIdx="3" presStyleCnt="5">
        <dgm:presLayoutVars>
          <dgm:bulletEnabled val="1"/>
        </dgm:presLayoutVars>
      </dgm:prSet>
      <dgm:spPr/>
      <dgm:t>
        <a:bodyPr/>
        <a:lstStyle/>
        <a:p>
          <a:endParaRPr lang="en-US"/>
        </a:p>
      </dgm:t>
    </dgm:pt>
    <dgm:pt modelId="{9950B335-347F-4EE2-ACDD-07DDFC56C733}" type="pres">
      <dgm:prSet presAssocID="{02E38DB0-B1CE-42B2-AA6F-447F285EE613}" presName="sibTrans" presStyleCnt="0"/>
      <dgm:spPr/>
    </dgm:pt>
    <dgm:pt modelId="{C28F8114-3886-45B1-84EB-45F49605981C}" type="pres">
      <dgm:prSet presAssocID="{153CCA81-385D-4C26-BD39-6304BE37716A}" presName="node" presStyleLbl="node1" presStyleIdx="4" presStyleCnt="5">
        <dgm:presLayoutVars>
          <dgm:bulletEnabled val="1"/>
        </dgm:presLayoutVars>
      </dgm:prSet>
      <dgm:spPr/>
      <dgm:t>
        <a:bodyPr/>
        <a:lstStyle/>
        <a:p>
          <a:endParaRPr lang="en-US"/>
        </a:p>
      </dgm:t>
    </dgm:pt>
  </dgm:ptLst>
  <dgm:cxnLst>
    <dgm:cxn modelId="{DFFE6472-4537-44F7-9E1B-78F4010ADD6F}" type="presOf" srcId="{153CCA81-385D-4C26-BD39-6304BE37716A}" destId="{C28F8114-3886-45B1-84EB-45F49605981C}" srcOrd="0" destOrd="0" presId="urn:microsoft.com/office/officeart/2005/8/layout/default"/>
    <dgm:cxn modelId="{712AD0AF-5DD5-4EE8-BD92-352365A4DE57}" srcId="{CEA0F418-2E8D-4C8F-89D6-C8A0708221DD}" destId="{6270B2A8-9175-41B7-861A-3371593FE606}" srcOrd="0" destOrd="0" parTransId="{FB11675A-C267-43B5-9C62-6C374742E0EF}" sibTransId="{558BC96A-08CB-413C-8F5F-5509A766A82C}"/>
    <dgm:cxn modelId="{FAED987C-CA4B-4870-939C-25672F6F2DC6}" srcId="{CEA0F418-2E8D-4C8F-89D6-C8A0708221DD}" destId="{153CCA81-385D-4C26-BD39-6304BE37716A}" srcOrd="4" destOrd="0" parTransId="{19AE3A74-AAAA-4C42-9821-5AB46A1BD97F}" sibTransId="{501F4599-48B2-43CF-978E-874434FC4021}"/>
    <dgm:cxn modelId="{C7EB4A55-8C98-44E5-9438-5C340DB75411}" srcId="{CEA0F418-2E8D-4C8F-89D6-C8A0708221DD}" destId="{3E9374AF-9288-4FCA-8E8E-3F203FB9D6D2}" srcOrd="2" destOrd="0" parTransId="{8AC5E817-B219-4A01-A256-92B5679DC196}" sibTransId="{804131C4-F021-4198-9DAC-3C666DA31423}"/>
    <dgm:cxn modelId="{75D1383E-E7DF-4EDF-9243-AE82FD69BD6D}" type="presOf" srcId="{6270B2A8-9175-41B7-861A-3371593FE606}" destId="{7504DAE8-A62A-45AC-85A7-96C2C91EAF9B}" srcOrd="0" destOrd="0" presId="urn:microsoft.com/office/officeart/2005/8/layout/default"/>
    <dgm:cxn modelId="{518CA05A-4646-4A3D-B50D-12ECDDF1B607}" type="presOf" srcId="{3E9374AF-9288-4FCA-8E8E-3F203FB9D6D2}" destId="{8CDBDE5A-BD88-4CA2-9E02-25D68F392CF6}" srcOrd="0" destOrd="0" presId="urn:microsoft.com/office/officeart/2005/8/layout/default"/>
    <dgm:cxn modelId="{649C33AF-6C9C-4139-82B7-CE97D657D4F7}" type="presOf" srcId="{CEA0F418-2E8D-4C8F-89D6-C8A0708221DD}" destId="{9600222D-2AB9-44FE-BDBF-950E013C8934}" srcOrd="0" destOrd="0" presId="urn:microsoft.com/office/officeart/2005/8/layout/default"/>
    <dgm:cxn modelId="{6F69E257-4381-4F3A-986B-25DA96F83E0A}" type="presOf" srcId="{96332E46-EE1F-49AE-AEC2-86F882369E5B}" destId="{0B9BD6F6-AC3A-479E-8575-CE3A4082D0BE}" srcOrd="0" destOrd="0" presId="urn:microsoft.com/office/officeart/2005/8/layout/default"/>
    <dgm:cxn modelId="{ECE8CD70-270D-4FF5-826D-64BAE10510E7}" type="presOf" srcId="{93AF6D6D-93D1-491E-A668-25A7A6182E63}" destId="{F7A3D9C7-8380-4166-9A19-FA6D51DBE8E9}" srcOrd="0" destOrd="0" presId="urn:microsoft.com/office/officeart/2005/8/layout/default"/>
    <dgm:cxn modelId="{C168684F-4C61-4F9E-8F78-7D93F38BB401}" srcId="{CEA0F418-2E8D-4C8F-89D6-C8A0708221DD}" destId="{93AF6D6D-93D1-491E-A668-25A7A6182E63}" srcOrd="1" destOrd="0" parTransId="{FD730FF6-2F04-4B2A-8C1C-121633942852}" sibTransId="{CA5E525B-940B-403F-82BF-8B7275D23767}"/>
    <dgm:cxn modelId="{06FF88F3-021D-4E7C-9878-E6D098A3FA7D}" srcId="{CEA0F418-2E8D-4C8F-89D6-C8A0708221DD}" destId="{96332E46-EE1F-49AE-AEC2-86F882369E5B}" srcOrd="3" destOrd="0" parTransId="{09B2D20C-EEE1-485B-BC27-9FF59AAA483F}" sibTransId="{02E38DB0-B1CE-42B2-AA6F-447F285EE613}"/>
    <dgm:cxn modelId="{A87626CD-E902-41BC-B281-0C5CE7187189}" type="presParOf" srcId="{9600222D-2AB9-44FE-BDBF-950E013C8934}" destId="{7504DAE8-A62A-45AC-85A7-96C2C91EAF9B}" srcOrd="0" destOrd="0" presId="urn:microsoft.com/office/officeart/2005/8/layout/default"/>
    <dgm:cxn modelId="{87777054-0BFB-442E-9B42-DDE54B011817}" type="presParOf" srcId="{9600222D-2AB9-44FE-BDBF-950E013C8934}" destId="{75EE0AF9-1135-4DD2-BFA2-AEDAAAC56438}" srcOrd="1" destOrd="0" presId="urn:microsoft.com/office/officeart/2005/8/layout/default"/>
    <dgm:cxn modelId="{ECE78025-588D-4E6B-B57C-676A771DBA7D}" type="presParOf" srcId="{9600222D-2AB9-44FE-BDBF-950E013C8934}" destId="{F7A3D9C7-8380-4166-9A19-FA6D51DBE8E9}" srcOrd="2" destOrd="0" presId="urn:microsoft.com/office/officeart/2005/8/layout/default"/>
    <dgm:cxn modelId="{F56E9DE5-EBC4-4169-985B-FB06F1C0F8D9}" type="presParOf" srcId="{9600222D-2AB9-44FE-BDBF-950E013C8934}" destId="{ACC1D053-20C9-4234-A1B5-A15FA6675D1D}" srcOrd="3" destOrd="0" presId="urn:microsoft.com/office/officeart/2005/8/layout/default"/>
    <dgm:cxn modelId="{764700BB-518F-4EC1-8CA8-73F21D4C7CC4}" type="presParOf" srcId="{9600222D-2AB9-44FE-BDBF-950E013C8934}" destId="{8CDBDE5A-BD88-4CA2-9E02-25D68F392CF6}" srcOrd="4" destOrd="0" presId="urn:microsoft.com/office/officeart/2005/8/layout/default"/>
    <dgm:cxn modelId="{1F18AEA7-5873-4CF2-8E54-5FE08F090F39}" type="presParOf" srcId="{9600222D-2AB9-44FE-BDBF-950E013C8934}" destId="{6833CA13-E8F0-4450-A090-3004577F7F8D}" srcOrd="5" destOrd="0" presId="urn:microsoft.com/office/officeart/2005/8/layout/default"/>
    <dgm:cxn modelId="{83E63876-5189-42FB-B838-E98D0840936F}" type="presParOf" srcId="{9600222D-2AB9-44FE-BDBF-950E013C8934}" destId="{0B9BD6F6-AC3A-479E-8575-CE3A4082D0BE}" srcOrd="6" destOrd="0" presId="urn:microsoft.com/office/officeart/2005/8/layout/default"/>
    <dgm:cxn modelId="{B974FE8D-AA47-42F3-86ED-F57A6D7763BD}" type="presParOf" srcId="{9600222D-2AB9-44FE-BDBF-950E013C8934}" destId="{9950B335-347F-4EE2-ACDD-07DDFC56C733}" srcOrd="7" destOrd="0" presId="urn:microsoft.com/office/officeart/2005/8/layout/default"/>
    <dgm:cxn modelId="{D7D20782-BA1B-4F39-9A61-8A3E9193967A}" type="presParOf" srcId="{9600222D-2AB9-44FE-BDBF-950E013C8934}" destId="{C28F8114-3886-45B1-84EB-45F49605981C}"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49B05D2-29CD-4A75-A775-6514002A5CC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2484BA0-6BA0-4210-9E06-1F92D889358D}">
      <dgm:prSet/>
      <dgm:spPr/>
      <dgm:t>
        <a:bodyPr/>
        <a:lstStyle/>
        <a:p>
          <a:pPr algn="ctr"/>
          <a:r>
            <a:rPr lang="en-US" b="1" dirty="0" smtClean="0">
              <a:solidFill>
                <a:srgbClr val="002060"/>
              </a:solidFill>
            </a:rPr>
            <a:t>or</a:t>
          </a:r>
          <a:endParaRPr lang="en-US" b="1" dirty="0">
            <a:solidFill>
              <a:srgbClr val="002060"/>
            </a:solidFill>
          </a:endParaRPr>
        </a:p>
      </dgm:t>
    </dgm:pt>
    <dgm:pt modelId="{A488C513-E459-4E03-9E7F-6F94E521B67B}" type="parTrans" cxnId="{FE9FF9F0-1CFC-40BB-B1B3-C4657F8544DB}">
      <dgm:prSet/>
      <dgm:spPr/>
      <dgm:t>
        <a:bodyPr/>
        <a:lstStyle/>
        <a:p>
          <a:endParaRPr lang="en-US"/>
        </a:p>
      </dgm:t>
    </dgm:pt>
    <dgm:pt modelId="{76CD4FC8-5858-4490-80F6-629EF738DF00}" type="sibTrans" cxnId="{FE9FF9F0-1CFC-40BB-B1B3-C4657F8544DB}">
      <dgm:prSet/>
      <dgm:spPr/>
      <dgm:t>
        <a:bodyPr/>
        <a:lstStyle/>
        <a:p>
          <a:endParaRPr lang="en-US"/>
        </a:p>
      </dgm:t>
    </dgm:pt>
    <dgm:pt modelId="{2DA52D89-1756-4420-9B24-CC9AC2BF8357}">
      <dgm:prSet/>
      <dgm:spPr/>
      <dgm:t>
        <a:bodyPr/>
        <a:lstStyle/>
        <a:p>
          <a:pPr algn="ctr"/>
          <a:r>
            <a:rPr lang="en-GB" dirty="0" smtClean="0">
              <a:solidFill>
                <a:srgbClr val="002060"/>
              </a:solidFill>
            </a:rPr>
            <a:t>A propensity to be untruthful</a:t>
          </a:r>
          <a:endParaRPr lang="en-US" dirty="0">
            <a:solidFill>
              <a:srgbClr val="002060"/>
            </a:solidFill>
          </a:endParaRPr>
        </a:p>
      </dgm:t>
    </dgm:pt>
    <dgm:pt modelId="{1F1D2EC5-2E8F-4B8C-A023-76E0D4B637CE}" type="parTrans" cxnId="{D9929BFF-8613-4D81-B72E-29D5FE64E77D}">
      <dgm:prSet/>
      <dgm:spPr/>
      <dgm:t>
        <a:bodyPr/>
        <a:lstStyle/>
        <a:p>
          <a:endParaRPr lang="en-US"/>
        </a:p>
      </dgm:t>
    </dgm:pt>
    <dgm:pt modelId="{0A21D113-C285-4314-937E-B8328C2481F1}" type="sibTrans" cxnId="{D9929BFF-8613-4D81-B72E-29D5FE64E77D}">
      <dgm:prSet/>
      <dgm:spPr/>
      <dgm:t>
        <a:bodyPr/>
        <a:lstStyle/>
        <a:p>
          <a:endParaRPr lang="en-US"/>
        </a:p>
      </dgm:t>
    </dgm:pt>
    <dgm:pt modelId="{2411BCEB-AED7-4E86-B467-57AE11339D41}">
      <dgm:prSet/>
      <dgm:spPr/>
      <dgm:t>
        <a:bodyPr/>
        <a:lstStyle/>
        <a:p>
          <a:pPr algn="ctr"/>
          <a:r>
            <a:rPr lang="en-GB" dirty="0" smtClean="0">
              <a:solidFill>
                <a:srgbClr val="002060"/>
              </a:solidFill>
            </a:rPr>
            <a:t>A propensity to commit a certain type of crime</a:t>
          </a:r>
          <a:endParaRPr lang="en-US" dirty="0">
            <a:solidFill>
              <a:srgbClr val="002060"/>
            </a:solidFill>
          </a:endParaRPr>
        </a:p>
      </dgm:t>
    </dgm:pt>
    <dgm:pt modelId="{870E260C-F958-4CAE-BB8E-83501906526E}" type="sibTrans" cxnId="{2E99EA63-7C59-4D3A-A393-FCE617866211}">
      <dgm:prSet/>
      <dgm:spPr/>
      <dgm:t>
        <a:bodyPr/>
        <a:lstStyle/>
        <a:p>
          <a:endParaRPr lang="en-US"/>
        </a:p>
      </dgm:t>
    </dgm:pt>
    <dgm:pt modelId="{41F11006-7D93-45F6-A3DF-F2E8A56B85CD}" type="parTrans" cxnId="{2E99EA63-7C59-4D3A-A393-FCE617866211}">
      <dgm:prSet/>
      <dgm:spPr/>
      <dgm:t>
        <a:bodyPr/>
        <a:lstStyle/>
        <a:p>
          <a:endParaRPr lang="en-US"/>
        </a:p>
      </dgm:t>
    </dgm:pt>
    <dgm:pt modelId="{AF9F5D14-408E-4A0E-AD57-B9C508115AAD}" type="pres">
      <dgm:prSet presAssocID="{E49B05D2-29CD-4A75-A775-6514002A5CCD}" presName="linear" presStyleCnt="0">
        <dgm:presLayoutVars>
          <dgm:animLvl val="lvl"/>
          <dgm:resizeHandles val="exact"/>
        </dgm:presLayoutVars>
      </dgm:prSet>
      <dgm:spPr/>
      <dgm:t>
        <a:bodyPr/>
        <a:lstStyle/>
        <a:p>
          <a:endParaRPr lang="en-US"/>
        </a:p>
      </dgm:t>
    </dgm:pt>
    <dgm:pt modelId="{0604437A-DA74-4A57-8582-5A9092B565BB}" type="pres">
      <dgm:prSet presAssocID="{2411BCEB-AED7-4E86-B467-57AE11339D41}" presName="parentText" presStyleLbl="node1" presStyleIdx="0" presStyleCnt="3">
        <dgm:presLayoutVars>
          <dgm:chMax val="0"/>
          <dgm:bulletEnabled val="1"/>
        </dgm:presLayoutVars>
      </dgm:prSet>
      <dgm:spPr/>
      <dgm:t>
        <a:bodyPr/>
        <a:lstStyle/>
        <a:p>
          <a:endParaRPr lang="en-US"/>
        </a:p>
      </dgm:t>
    </dgm:pt>
    <dgm:pt modelId="{36364A4A-086D-4CA5-AF7C-F9A38965A338}" type="pres">
      <dgm:prSet presAssocID="{870E260C-F958-4CAE-BB8E-83501906526E}" presName="spacer" presStyleCnt="0"/>
      <dgm:spPr/>
    </dgm:pt>
    <dgm:pt modelId="{9A327AFA-709D-4C35-9E4B-87BEA8356DE2}" type="pres">
      <dgm:prSet presAssocID="{12484BA0-6BA0-4210-9E06-1F92D889358D}" presName="parentText" presStyleLbl="node1" presStyleIdx="1" presStyleCnt="3">
        <dgm:presLayoutVars>
          <dgm:chMax val="0"/>
          <dgm:bulletEnabled val="1"/>
        </dgm:presLayoutVars>
      </dgm:prSet>
      <dgm:spPr/>
      <dgm:t>
        <a:bodyPr/>
        <a:lstStyle/>
        <a:p>
          <a:endParaRPr lang="en-US"/>
        </a:p>
      </dgm:t>
    </dgm:pt>
    <dgm:pt modelId="{A677A068-EB3A-43AC-B16C-F21CA064A166}" type="pres">
      <dgm:prSet presAssocID="{76CD4FC8-5858-4490-80F6-629EF738DF00}" presName="spacer" presStyleCnt="0"/>
      <dgm:spPr/>
    </dgm:pt>
    <dgm:pt modelId="{A3942F15-6C46-42A9-8775-2D338BA95220}" type="pres">
      <dgm:prSet presAssocID="{2DA52D89-1756-4420-9B24-CC9AC2BF8357}" presName="parentText" presStyleLbl="node1" presStyleIdx="2" presStyleCnt="3">
        <dgm:presLayoutVars>
          <dgm:chMax val="0"/>
          <dgm:bulletEnabled val="1"/>
        </dgm:presLayoutVars>
      </dgm:prSet>
      <dgm:spPr/>
      <dgm:t>
        <a:bodyPr/>
        <a:lstStyle/>
        <a:p>
          <a:endParaRPr lang="en-US"/>
        </a:p>
      </dgm:t>
    </dgm:pt>
  </dgm:ptLst>
  <dgm:cxnLst>
    <dgm:cxn modelId="{3887A2FB-1311-4F6C-9C77-BB76267A505E}" type="presOf" srcId="{2411BCEB-AED7-4E86-B467-57AE11339D41}" destId="{0604437A-DA74-4A57-8582-5A9092B565BB}" srcOrd="0" destOrd="0" presId="urn:microsoft.com/office/officeart/2005/8/layout/vList2"/>
    <dgm:cxn modelId="{E8E47728-FA65-40F4-A6FE-46A16C97BAEE}" type="presOf" srcId="{2DA52D89-1756-4420-9B24-CC9AC2BF8357}" destId="{A3942F15-6C46-42A9-8775-2D338BA95220}" srcOrd="0" destOrd="0" presId="urn:microsoft.com/office/officeart/2005/8/layout/vList2"/>
    <dgm:cxn modelId="{2E99EA63-7C59-4D3A-A393-FCE617866211}" srcId="{E49B05D2-29CD-4A75-A775-6514002A5CCD}" destId="{2411BCEB-AED7-4E86-B467-57AE11339D41}" srcOrd="0" destOrd="0" parTransId="{41F11006-7D93-45F6-A3DF-F2E8A56B85CD}" sibTransId="{870E260C-F958-4CAE-BB8E-83501906526E}"/>
    <dgm:cxn modelId="{FE9FF9F0-1CFC-40BB-B1B3-C4657F8544DB}" srcId="{E49B05D2-29CD-4A75-A775-6514002A5CCD}" destId="{12484BA0-6BA0-4210-9E06-1F92D889358D}" srcOrd="1" destOrd="0" parTransId="{A488C513-E459-4E03-9E7F-6F94E521B67B}" sibTransId="{76CD4FC8-5858-4490-80F6-629EF738DF00}"/>
    <dgm:cxn modelId="{E8A127FB-DCEC-42B5-B206-2CCF972503CB}" type="presOf" srcId="{12484BA0-6BA0-4210-9E06-1F92D889358D}" destId="{9A327AFA-709D-4C35-9E4B-87BEA8356DE2}" srcOrd="0" destOrd="0" presId="urn:microsoft.com/office/officeart/2005/8/layout/vList2"/>
    <dgm:cxn modelId="{D9929BFF-8613-4D81-B72E-29D5FE64E77D}" srcId="{E49B05D2-29CD-4A75-A775-6514002A5CCD}" destId="{2DA52D89-1756-4420-9B24-CC9AC2BF8357}" srcOrd="2" destOrd="0" parTransId="{1F1D2EC5-2E8F-4B8C-A023-76E0D4B637CE}" sibTransId="{0A21D113-C285-4314-937E-B8328C2481F1}"/>
    <dgm:cxn modelId="{7971DF06-A820-4F43-AD9E-8ED8BE769AF5}" type="presOf" srcId="{E49B05D2-29CD-4A75-A775-6514002A5CCD}" destId="{AF9F5D14-408E-4A0E-AD57-B9C508115AAD}" srcOrd="0" destOrd="0" presId="urn:microsoft.com/office/officeart/2005/8/layout/vList2"/>
    <dgm:cxn modelId="{C792AF3C-AD9F-49B3-9BE8-366E661DA970}" type="presParOf" srcId="{AF9F5D14-408E-4A0E-AD57-B9C508115AAD}" destId="{0604437A-DA74-4A57-8582-5A9092B565BB}" srcOrd="0" destOrd="0" presId="urn:microsoft.com/office/officeart/2005/8/layout/vList2"/>
    <dgm:cxn modelId="{4EB4DAD1-A261-4737-A6AD-7827BEAB4C7F}" type="presParOf" srcId="{AF9F5D14-408E-4A0E-AD57-B9C508115AAD}" destId="{36364A4A-086D-4CA5-AF7C-F9A38965A338}" srcOrd="1" destOrd="0" presId="urn:microsoft.com/office/officeart/2005/8/layout/vList2"/>
    <dgm:cxn modelId="{7BD9B742-E30C-4AC6-9CA2-744E73382BD8}" type="presParOf" srcId="{AF9F5D14-408E-4A0E-AD57-B9C508115AAD}" destId="{9A327AFA-709D-4C35-9E4B-87BEA8356DE2}" srcOrd="2" destOrd="0" presId="urn:microsoft.com/office/officeart/2005/8/layout/vList2"/>
    <dgm:cxn modelId="{DFE6FAFB-84F0-4A41-A5E3-9C7A04677F55}" type="presParOf" srcId="{AF9F5D14-408E-4A0E-AD57-B9C508115AAD}" destId="{A677A068-EB3A-43AC-B16C-F21CA064A166}" srcOrd="3" destOrd="0" presId="urn:microsoft.com/office/officeart/2005/8/layout/vList2"/>
    <dgm:cxn modelId="{E3E6FA1F-4D41-4D2B-89DC-B13CC587FC25}" type="presParOf" srcId="{AF9F5D14-408E-4A0E-AD57-B9C508115AAD}" destId="{A3942F15-6C46-42A9-8775-2D338BA95220}"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FF62F23-B04B-46D1-959D-5E72F6B0EFD6}"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8ACE090E-554A-4168-8B12-32012B3098E1}">
      <dgm:prSet phldrT="[Text]"/>
      <dgm:spPr/>
      <dgm:t>
        <a:bodyPr/>
        <a:lstStyle/>
        <a:p>
          <a:r>
            <a:rPr lang="en-US" dirty="0" smtClean="0"/>
            <a:t>Pre-interview Disclosure</a:t>
          </a:r>
          <a:endParaRPr lang="en-US" dirty="0"/>
        </a:p>
      </dgm:t>
    </dgm:pt>
    <dgm:pt modelId="{30CA19C4-CB54-431E-BEBC-F0FD78304A73}" type="parTrans" cxnId="{4C958D26-EBA7-4A0E-BAE0-B50A1610C8CB}">
      <dgm:prSet/>
      <dgm:spPr/>
      <dgm:t>
        <a:bodyPr/>
        <a:lstStyle/>
        <a:p>
          <a:endParaRPr lang="en-US"/>
        </a:p>
      </dgm:t>
    </dgm:pt>
    <dgm:pt modelId="{3DF9D49D-8627-4E35-A942-4E93ADD38179}" type="sibTrans" cxnId="{4C958D26-EBA7-4A0E-BAE0-B50A1610C8CB}">
      <dgm:prSet/>
      <dgm:spPr/>
      <dgm:t>
        <a:bodyPr/>
        <a:lstStyle/>
        <a:p>
          <a:endParaRPr lang="en-US"/>
        </a:p>
      </dgm:t>
    </dgm:pt>
    <dgm:pt modelId="{3747A4F5-DAC5-47D1-86E7-FD4F368FE54B}">
      <dgm:prSet phldrT="[Text]"/>
      <dgm:spPr/>
      <dgm:t>
        <a:bodyPr/>
        <a:lstStyle/>
        <a:p>
          <a:r>
            <a:rPr lang="en-GB" dirty="0" smtClean="0"/>
            <a:t>It is my intention during the course of the interview to explore your client’s bad character in respect of  previous convictions.</a:t>
          </a:r>
          <a:endParaRPr lang="en-US" dirty="0"/>
        </a:p>
      </dgm:t>
    </dgm:pt>
    <dgm:pt modelId="{152BFCE3-A07B-4ED0-87BB-882CE49BBA14}" type="parTrans" cxnId="{C101988C-A5C7-4863-94BA-C3683625DE13}">
      <dgm:prSet/>
      <dgm:spPr/>
      <dgm:t>
        <a:bodyPr/>
        <a:lstStyle/>
        <a:p>
          <a:endParaRPr lang="en-US"/>
        </a:p>
      </dgm:t>
    </dgm:pt>
    <dgm:pt modelId="{501F80D4-C609-4E40-9DEB-CA703562E221}" type="sibTrans" cxnId="{C101988C-A5C7-4863-94BA-C3683625DE13}">
      <dgm:prSet/>
      <dgm:spPr/>
      <dgm:t>
        <a:bodyPr/>
        <a:lstStyle/>
        <a:p>
          <a:endParaRPr lang="en-US"/>
        </a:p>
      </dgm:t>
    </dgm:pt>
    <dgm:pt modelId="{025325A8-F8E2-4979-AD5B-EF23D99A4E65}">
      <dgm:prSet phldrT="[Text]"/>
      <dgm:spPr/>
      <dgm:t>
        <a:bodyPr/>
        <a:lstStyle/>
        <a:p>
          <a:r>
            <a:rPr lang="en-US" dirty="0" smtClean="0"/>
            <a:t>During interview</a:t>
          </a:r>
          <a:endParaRPr lang="en-US" dirty="0"/>
        </a:p>
      </dgm:t>
    </dgm:pt>
    <dgm:pt modelId="{5919B486-44B9-40F7-BFAB-4513EC7ADCE6}" type="parTrans" cxnId="{64DE3298-FF85-48AB-88F2-3526D8F7210D}">
      <dgm:prSet/>
      <dgm:spPr/>
      <dgm:t>
        <a:bodyPr/>
        <a:lstStyle/>
        <a:p>
          <a:endParaRPr lang="en-US"/>
        </a:p>
      </dgm:t>
    </dgm:pt>
    <dgm:pt modelId="{29373B7E-A2F3-4A7C-A270-AD8F429317AE}" type="sibTrans" cxnId="{64DE3298-FF85-48AB-88F2-3526D8F7210D}">
      <dgm:prSet/>
      <dgm:spPr/>
      <dgm:t>
        <a:bodyPr/>
        <a:lstStyle/>
        <a:p>
          <a:endParaRPr lang="en-US"/>
        </a:p>
      </dgm:t>
    </dgm:pt>
    <dgm:pt modelId="{2D054705-F07F-4EE6-95BB-F269ECD9C8F0}">
      <dgm:prSet phldrT="[Text]"/>
      <dgm:spPr/>
      <dgm:t>
        <a:bodyPr/>
        <a:lstStyle/>
        <a:p>
          <a:r>
            <a:rPr lang="en-GB" dirty="0" smtClean="0"/>
            <a:t>If a decision has been taken to explore BCE it is recommended that this is done at the challenge stage, or, at the end of the interview…</a:t>
          </a:r>
          <a:r>
            <a:rPr lang="en-US" dirty="0" smtClean="0"/>
            <a:t>e.g.</a:t>
          </a:r>
          <a:endParaRPr lang="en-US" dirty="0"/>
        </a:p>
      </dgm:t>
    </dgm:pt>
    <dgm:pt modelId="{84ED2605-AD2B-4829-888F-FF1E18609267}" type="parTrans" cxnId="{BC1FAB79-3897-4353-8741-2700A255BDE7}">
      <dgm:prSet/>
      <dgm:spPr/>
      <dgm:t>
        <a:bodyPr/>
        <a:lstStyle/>
        <a:p>
          <a:endParaRPr lang="en-US"/>
        </a:p>
      </dgm:t>
    </dgm:pt>
    <dgm:pt modelId="{E06CD9B9-886B-4191-9826-7FF3AE5FB765}" type="sibTrans" cxnId="{BC1FAB79-3897-4353-8741-2700A255BDE7}">
      <dgm:prSet/>
      <dgm:spPr/>
      <dgm:t>
        <a:bodyPr/>
        <a:lstStyle/>
        <a:p>
          <a:endParaRPr lang="en-US"/>
        </a:p>
      </dgm:t>
    </dgm:pt>
    <dgm:pt modelId="{0DA42501-CAD0-409E-B902-2BFACB1A0682}">
      <dgm:prSet phldrT="[Text]"/>
      <dgm:spPr/>
      <dgm:t>
        <a:bodyPr/>
        <a:lstStyle/>
        <a:p>
          <a:r>
            <a:rPr lang="en-US" dirty="0" smtClean="0"/>
            <a:t>Challenge</a:t>
          </a:r>
          <a:endParaRPr lang="en-US" dirty="0"/>
        </a:p>
      </dgm:t>
    </dgm:pt>
    <dgm:pt modelId="{3E69EB9F-874A-4E0C-8EAC-48F9D710CA98}" type="parTrans" cxnId="{E2063067-C992-437A-9DE2-C8910F1952D7}">
      <dgm:prSet/>
      <dgm:spPr/>
      <dgm:t>
        <a:bodyPr/>
        <a:lstStyle/>
        <a:p>
          <a:endParaRPr lang="en-US"/>
        </a:p>
      </dgm:t>
    </dgm:pt>
    <dgm:pt modelId="{7B886586-25BA-4FC6-BA7D-889D283117B9}" type="sibTrans" cxnId="{E2063067-C992-437A-9DE2-C8910F1952D7}">
      <dgm:prSet/>
      <dgm:spPr/>
      <dgm:t>
        <a:bodyPr/>
        <a:lstStyle/>
        <a:p>
          <a:endParaRPr lang="en-US"/>
        </a:p>
      </dgm:t>
    </dgm:pt>
    <dgm:pt modelId="{BFE42AB7-4D70-49B5-8F5E-7FEC909CF43E}">
      <dgm:prSet phldrT="[Text]"/>
      <dgm:spPr/>
      <dgm:t>
        <a:bodyPr/>
        <a:lstStyle/>
        <a:p>
          <a:r>
            <a:rPr lang="en-GB" dirty="0" smtClean="0"/>
            <a:t>You have confirmed your conviction of Rape/GBH/Theft </a:t>
          </a:r>
          <a:r>
            <a:rPr lang="en-GB" dirty="0" err="1" smtClean="0"/>
            <a:t>etc</a:t>
          </a:r>
          <a:r>
            <a:rPr lang="en-GB" dirty="0" smtClean="0"/>
            <a:t> at Swansea Crown Court on 14th February 1996.</a:t>
          </a:r>
          <a:endParaRPr lang="en-US" dirty="0"/>
        </a:p>
      </dgm:t>
    </dgm:pt>
    <dgm:pt modelId="{28528446-AAFB-4DD8-82DB-6042C3FC66EC}" type="parTrans" cxnId="{60B1A8C5-9D72-4E90-94C4-1B04C0F77986}">
      <dgm:prSet/>
      <dgm:spPr/>
      <dgm:t>
        <a:bodyPr/>
        <a:lstStyle/>
        <a:p>
          <a:endParaRPr lang="en-US"/>
        </a:p>
      </dgm:t>
    </dgm:pt>
    <dgm:pt modelId="{FDBFAD41-FD69-4ABC-98CA-94F76E9156D2}" type="sibTrans" cxnId="{60B1A8C5-9D72-4E90-94C4-1B04C0F77986}">
      <dgm:prSet/>
      <dgm:spPr/>
      <dgm:t>
        <a:bodyPr/>
        <a:lstStyle/>
        <a:p>
          <a:endParaRPr lang="en-US"/>
        </a:p>
      </dgm:t>
    </dgm:pt>
    <dgm:pt modelId="{CDA28AE7-6CBB-4DFD-B9D9-2D9D4BB10123}">
      <dgm:prSet/>
      <dgm:spPr/>
      <dgm:t>
        <a:bodyPr/>
        <a:lstStyle/>
        <a:p>
          <a:r>
            <a:rPr lang="en-GB" dirty="0" smtClean="0"/>
            <a:t>The following are previous convictions which I consider relevant to this investigation in that the convictions tend to show that your client has a propensity to commit this type of offence”</a:t>
          </a:r>
          <a:endParaRPr lang="en-US" dirty="0"/>
        </a:p>
      </dgm:t>
    </dgm:pt>
    <dgm:pt modelId="{F67E9B04-D8F9-4EA3-A707-A69376BF42F8}" type="parTrans" cxnId="{EC298CD8-CDEB-4F91-A4E6-4ABC13B87303}">
      <dgm:prSet/>
      <dgm:spPr/>
      <dgm:t>
        <a:bodyPr/>
        <a:lstStyle/>
        <a:p>
          <a:endParaRPr lang="en-US"/>
        </a:p>
      </dgm:t>
    </dgm:pt>
    <dgm:pt modelId="{DD9038A5-1C3D-48F6-A862-492EE56D0AE9}" type="sibTrans" cxnId="{EC298CD8-CDEB-4F91-A4E6-4ABC13B87303}">
      <dgm:prSet/>
      <dgm:spPr/>
      <dgm:t>
        <a:bodyPr/>
        <a:lstStyle/>
        <a:p>
          <a:endParaRPr lang="en-US"/>
        </a:p>
      </dgm:t>
    </dgm:pt>
    <dgm:pt modelId="{AB008F42-7CD3-4374-9433-B5BC04109F5D}">
      <dgm:prSet/>
      <dgm:spPr/>
      <dgm:t>
        <a:bodyPr/>
        <a:lstStyle/>
        <a:p>
          <a:r>
            <a:rPr lang="en-GB" dirty="0" smtClean="0"/>
            <a:t>Or, alternatively for reprehensible conduct :-</a:t>
          </a:r>
          <a:endParaRPr lang="en-US" dirty="0"/>
        </a:p>
      </dgm:t>
    </dgm:pt>
    <dgm:pt modelId="{6AF58872-8312-4E05-B566-3090CA70AE47}" type="parTrans" cxnId="{B1033E98-B4AA-43DC-B643-59CDBCBF3102}">
      <dgm:prSet/>
      <dgm:spPr/>
      <dgm:t>
        <a:bodyPr/>
        <a:lstStyle/>
        <a:p>
          <a:endParaRPr lang="en-US"/>
        </a:p>
      </dgm:t>
    </dgm:pt>
    <dgm:pt modelId="{DE3BC769-2CDC-4DCB-941F-8509BC2DBFFB}" type="sibTrans" cxnId="{B1033E98-B4AA-43DC-B643-59CDBCBF3102}">
      <dgm:prSet/>
      <dgm:spPr/>
      <dgm:t>
        <a:bodyPr/>
        <a:lstStyle/>
        <a:p>
          <a:endParaRPr lang="en-US"/>
        </a:p>
      </dgm:t>
    </dgm:pt>
    <dgm:pt modelId="{1008FF7C-355E-4824-8191-1735B6754D7E}">
      <dgm:prSet/>
      <dgm:spPr/>
      <dgm:t>
        <a:bodyPr/>
        <a:lstStyle/>
        <a:p>
          <a:r>
            <a:rPr lang="en-GB" dirty="0" smtClean="0"/>
            <a:t>“Your client’s previous conduct in particular (outline of the conduct to be explored e.g. untruthfulness in the form of previous false denials) which I consider relevant to the investigation.</a:t>
          </a:r>
          <a:endParaRPr lang="en-US" dirty="0"/>
        </a:p>
      </dgm:t>
    </dgm:pt>
    <dgm:pt modelId="{FF7BAA18-32E3-4B5E-851A-80341B8FFE3A}" type="parTrans" cxnId="{E1BFFB5F-9FB2-41A3-8519-C61BBD88A728}">
      <dgm:prSet/>
      <dgm:spPr/>
      <dgm:t>
        <a:bodyPr/>
        <a:lstStyle/>
        <a:p>
          <a:endParaRPr lang="en-US"/>
        </a:p>
      </dgm:t>
    </dgm:pt>
    <dgm:pt modelId="{F788436A-2809-4554-BEFB-7ACAA3298A63}" type="sibTrans" cxnId="{E1BFFB5F-9FB2-41A3-8519-C61BBD88A728}">
      <dgm:prSet/>
      <dgm:spPr/>
      <dgm:t>
        <a:bodyPr/>
        <a:lstStyle/>
        <a:p>
          <a:endParaRPr lang="en-US"/>
        </a:p>
      </dgm:t>
    </dgm:pt>
    <dgm:pt modelId="{EA9E5561-4D70-4AC8-8DF7-C6B9BD1EAF82}">
      <dgm:prSet/>
      <dgm:spPr/>
      <dgm:t>
        <a:bodyPr/>
        <a:lstStyle/>
        <a:p>
          <a:endParaRPr lang="en-US" dirty="0"/>
        </a:p>
      </dgm:t>
    </dgm:pt>
    <dgm:pt modelId="{8A72BBC3-DC46-48CC-879C-6D42633E5FD9}" type="parTrans" cxnId="{590B8243-7052-4B3A-AF83-29C569B39852}">
      <dgm:prSet/>
      <dgm:spPr/>
      <dgm:t>
        <a:bodyPr/>
        <a:lstStyle/>
        <a:p>
          <a:endParaRPr lang="en-US"/>
        </a:p>
      </dgm:t>
    </dgm:pt>
    <dgm:pt modelId="{0EBB0C95-4079-4C43-B2D2-87FE61C8E5CF}" type="sibTrans" cxnId="{590B8243-7052-4B3A-AF83-29C569B39852}">
      <dgm:prSet/>
      <dgm:spPr/>
      <dgm:t>
        <a:bodyPr/>
        <a:lstStyle/>
        <a:p>
          <a:endParaRPr lang="en-US"/>
        </a:p>
      </dgm:t>
    </dgm:pt>
    <dgm:pt modelId="{9400D31B-C596-4C93-A4F9-0965BE3A4087}">
      <dgm:prSet/>
      <dgm:spPr/>
      <dgm:t>
        <a:bodyPr/>
        <a:lstStyle/>
        <a:p>
          <a:r>
            <a:rPr lang="en-GB" dirty="0" smtClean="0"/>
            <a:t>“Is it correct that on 14th February 1996 you were found guilty of Rape/GBH/Theft etc. at Swansea Crown Court”</a:t>
          </a:r>
          <a:endParaRPr lang="en-US" dirty="0"/>
        </a:p>
      </dgm:t>
    </dgm:pt>
    <dgm:pt modelId="{E0880DF0-8E3C-422E-91D3-1386A7421EC6}" type="parTrans" cxnId="{05C9BAEF-4630-4D8E-9017-A9D1DB5844EA}">
      <dgm:prSet/>
      <dgm:spPr/>
      <dgm:t>
        <a:bodyPr/>
        <a:lstStyle/>
        <a:p>
          <a:endParaRPr lang="en-US"/>
        </a:p>
      </dgm:t>
    </dgm:pt>
    <dgm:pt modelId="{9D7E3EF1-D5DA-46D4-9952-F95B54894D09}" type="sibTrans" cxnId="{05C9BAEF-4630-4D8E-9017-A9D1DB5844EA}">
      <dgm:prSet/>
      <dgm:spPr/>
      <dgm:t>
        <a:bodyPr/>
        <a:lstStyle/>
        <a:p>
          <a:endParaRPr lang="en-US"/>
        </a:p>
      </dgm:t>
    </dgm:pt>
    <dgm:pt modelId="{D2EE0585-91CF-4E7D-878B-0119194F3A09}">
      <dgm:prSet/>
      <dgm:spPr/>
      <dgm:t>
        <a:bodyPr/>
        <a:lstStyle/>
        <a:p>
          <a:r>
            <a:rPr lang="en-GB" dirty="0" smtClean="0"/>
            <a:t>(If we can get the suspect to agree the conviction(s) it may save us having to prove them at court)</a:t>
          </a:r>
          <a:endParaRPr lang="en-US" dirty="0"/>
        </a:p>
      </dgm:t>
    </dgm:pt>
    <dgm:pt modelId="{E9587E90-0C72-4437-9C04-D60F74EAF3EA}" type="parTrans" cxnId="{EAE7DEBD-16D5-4A17-BF3B-F5A738D52D77}">
      <dgm:prSet/>
      <dgm:spPr/>
      <dgm:t>
        <a:bodyPr/>
        <a:lstStyle/>
        <a:p>
          <a:endParaRPr lang="en-US"/>
        </a:p>
      </dgm:t>
    </dgm:pt>
    <dgm:pt modelId="{0C335760-977E-4847-AC61-0B43F7E31D94}" type="sibTrans" cxnId="{EAE7DEBD-16D5-4A17-BF3B-F5A738D52D77}">
      <dgm:prSet/>
      <dgm:spPr/>
      <dgm:t>
        <a:bodyPr/>
        <a:lstStyle/>
        <a:p>
          <a:endParaRPr lang="en-US"/>
        </a:p>
      </dgm:t>
    </dgm:pt>
    <dgm:pt modelId="{E4262138-96EF-4E89-B0CA-615F4574B8B4}">
      <dgm:prSet/>
      <dgm:spPr/>
      <dgm:t>
        <a:bodyPr/>
        <a:lstStyle/>
        <a:p>
          <a:endParaRPr lang="en-US" dirty="0"/>
        </a:p>
      </dgm:t>
    </dgm:pt>
    <dgm:pt modelId="{D15689E5-B59B-47B7-9695-DFC83E7EC9DC}" type="parTrans" cxnId="{401CC06C-54F0-440B-8199-AF8D62FF86D0}">
      <dgm:prSet/>
      <dgm:spPr/>
      <dgm:t>
        <a:bodyPr/>
        <a:lstStyle/>
        <a:p>
          <a:endParaRPr lang="en-US"/>
        </a:p>
      </dgm:t>
    </dgm:pt>
    <dgm:pt modelId="{E8A0A714-219F-4156-9ABC-1F5D37A80CB0}" type="sibTrans" cxnId="{401CC06C-54F0-440B-8199-AF8D62FF86D0}">
      <dgm:prSet/>
      <dgm:spPr/>
      <dgm:t>
        <a:bodyPr/>
        <a:lstStyle/>
        <a:p>
          <a:endParaRPr lang="en-US"/>
        </a:p>
      </dgm:t>
    </dgm:pt>
    <dgm:pt modelId="{DE67AD19-1F0C-492A-90BC-9F7038BC41EF}">
      <dgm:prSet/>
      <dgm:spPr/>
      <dgm:t>
        <a:bodyPr/>
        <a:lstStyle/>
        <a:p>
          <a:r>
            <a:rPr lang="en-GB" dirty="0" smtClean="0"/>
            <a:t>You have denied the offence which you are being interviewed for today.</a:t>
          </a:r>
          <a:endParaRPr lang="en-US" dirty="0"/>
        </a:p>
      </dgm:t>
    </dgm:pt>
    <dgm:pt modelId="{04784D93-97F4-49E8-9FB3-8BD1FD589366}" type="parTrans" cxnId="{98907D74-7F17-4AD8-93E1-81DA227AC8EA}">
      <dgm:prSet/>
      <dgm:spPr/>
      <dgm:t>
        <a:bodyPr/>
        <a:lstStyle/>
        <a:p>
          <a:endParaRPr lang="en-US"/>
        </a:p>
      </dgm:t>
    </dgm:pt>
    <dgm:pt modelId="{3B808660-FCA4-4689-88C9-B2E41D5C20E7}" type="sibTrans" cxnId="{98907D74-7F17-4AD8-93E1-81DA227AC8EA}">
      <dgm:prSet/>
      <dgm:spPr/>
      <dgm:t>
        <a:bodyPr/>
        <a:lstStyle/>
        <a:p>
          <a:endParaRPr lang="en-US"/>
        </a:p>
      </dgm:t>
    </dgm:pt>
    <dgm:pt modelId="{2236FF37-480B-4E94-9B91-B17451E0F4F1}">
      <dgm:prSet/>
      <dgm:spPr/>
      <dgm:t>
        <a:bodyPr/>
        <a:lstStyle/>
        <a:p>
          <a:r>
            <a:rPr lang="en-GB" dirty="0" smtClean="0"/>
            <a:t>(You may at this stage need to explain a particular aspect of conduct that you feel is relevant to the current allegation)</a:t>
          </a:r>
          <a:endParaRPr lang="en-US" dirty="0"/>
        </a:p>
      </dgm:t>
    </dgm:pt>
    <dgm:pt modelId="{3A3D0FDB-E65C-4F08-BDAB-02195A5096BB}" type="parTrans" cxnId="{ECACFF99-C189-4E05-BAA3-7856B7D14F6A}">
      <dgm:prSet/>
      <dgm:spPr/>
      <dgm:t>
        <a:bodyPr/>
        <a:lstStyle/>
        <a:p>
          <a:endParaRPr lang="en-US"/>
        </a:p>
      </dgm:t>
    </dgm:pt>
    <dgm:pt modelId="{F060BEA6-DD97-41EA-BC82-1391DADC4E53}" type="sibTrans" cxnId="{ECACFF99-C189-4E05-BAA3-7856B7D14F6A}">
      <dgm:prSet/>
      <dgm:spPr/>
      <dgm:t>
        <a:bodyPr/>
        <a:lstStyle/>
        <a:p>
          <a:endParaRPr lang="en-US"/>
        </a:p>
      </dgm:t>
    </dgm:pt>
    <dgm:pt modelId="{51C88F13-11C4-4C01-8F37-611D6649D0A9}">
      <dgm:prSet/>
      <dgm:spPr/>
      <dgm:t>
        <a:bodyPr/>
        <a:lstStyle/>
        <a:p>
          <a:r>
            <a:rPr lang="en-GB" dirty="0" smtClean="0"/>
            <a:t>I put it to you that this previous conviction /conduct clearly shows that you are the type of person who has a tendency to commit this type of offence. Do you agree ?”</a:t>
          </a:r>
          <a:endParaRPr lang="en-US" dirty="0"/>
        </a:p>
      </dgm:t>
    </dgm:pt>
    <dgm:pt modelId="{A03C31D0-191A-4280-9089-4E6AC666B1EA}" type="parTrans" cxnId="{19D3EB17-9341-4CAE-ACE0-B202A33DF7C2}">
      <dgm:prSet/>
      <dgm:spPr/>
      <dgm:t>
        <a:bodyPr/>
        <a:lstStyle/>
        <a:p>
          <a:endParaRPr lang="en-US"/>
        </a:p>
      </dgm:t>
    </dgm:pt>
    <dgm:pt modelId="{6FC25A2E-9814-42A7-A044-5C830A1A4059}" type="sibTrans" cxnId="{19D3EB17-9341-4CAE-ACE0-B202A33DF7C2}">
      <dgm:prSet/>
      <dgm:spPr/>
      <dgm:t>
        <a:bodyPr/>
        <a:lstStyle/>
        <a:p>
          <a:endParaRPr lang="en-US"/>
        </a:p>
      </dgm:t>
    </dgm:pt>
    <dgm:pt modelId="{C6B2FB29-DF3B-48CC-AB96-79742A77D442}">
      <dgm:prSet/>
      <dgm:spPr/>
      <dgm:t>
        <a:bodyPr/>
        <a:lstStyle/>
        <a:p>
          <a:endParaRPr lang="en-US" dirty="0"/>
        </a:p>
      </dgm:t>
    </dgm:pt>
    <dgm:pt modelId="{D883B4D1-A4D4-4411-8F5C-F21194431D74}" type="parTrans" cxnId="{3A04530B-4CF3-463C-8A5A-9F8633E56239}">
      <dgm:prSet/>
      <dgm:spPr/>
      <dgm:t>
        <a:bodyPr/>
        <a:lstStyle/>
        <a:p>
          <a:endParaRPr lang="en-US"/>
        </a:p>
      </dgm:t>
    </dgm:pt>
    <dgm:pt modelId="{AE6DCAE2-150E-402A-AA68-CCE1B9BB6934}" type="sibTrans" cxnId="{3A04530B-4CF3-463C-8A5A-9F8633E56239}">
      <dgm:prSet/>
      <dgm:spPr/>
      <dgm:t>
        <a:bodyPr/>
        <a:lstStyle/>
        <a:p>
          <a:endParaRPr lang="en-US"/>
        </a:p>
      </dgm:t>
    </dgm:pt>
    <dgm:pt modelId="{6EF771A4-0A78-4B2A-9B32-0ED3ABE33B0B}" type="pres">
      <dgm:prSet presAssocID="{BFF62F23-B04B-46D1-959D-5E72F6B0EFD6}" presName="Name0" presStyleCnt="0">
        <dgm:presLayoutVars>
          <dgm:dir/>
          <dgm:animLvl val="lvl"/>
          <dgm:resizeHandles val="exact"/>
        </dgm:presLayoutVars>
      </dgm:prSet>
      <dgm:spPr/>
      <dgm:t>
        <a:bodyPr/>
        <a:lstStyle/>
        <a:p>
          <a:endParaRPr lang="en-US"/>
        </a:p>
      </dgm:t>
    </dgm:pt>
    <dgm:pt modelId="{73EDA1E4-78D8-463C-B9FF-530E26547C56}" type="pres">
      <dgm:prSet presAssocID="{8ACE090E-554A-4168-8B12-32012B3098E1}" presName="composite" presStyleCnt="0"/>
      <dgm:spPr/>
    </dgm:pt>
    <dgm:pt modelId="{6519ACE8-D99D-4AE8-9C1B-6D4A36CECB36}" type="pres">
      <dgm:prSet presAssocID="{8ACE090E-554A-4168-8B12-32012B3098E1}" presName="parTx" presStyleLbl="alignNode1" presStyleIdx="0" presStyleCnt="3">
        <dgm:presLayoutVars>
          <dgm:chMax val="0"/>
          <dgm:chPref val="0"/>
          <dgm:bulletEnabled val="1"/>
        </dgm:presLayoutVars>
      </dgm:prSet>
      <dgm:spPr/>
      <dgm:t>
        <a:bodyPr/>
        <a:lstStyle/>
        <a:p>
          <a:endParaRPr lang="en-US"/>
        </a:p>
      </dgm:t>
    </dgm:pt>
    <dgm:pt modelId="{FEC24CF0-8F1C-4AD5-AA49-E3856CAAC958}" type="pres">
      <dgm:prSet presAssocID="{8ACE090E-554A-4168-8B12-32012B3098E1}" presName="desTx" presStyleLbl="alignAccFollowNode1" presStyleIdx="0" presStyleCnt="3" custScaleX="100373">
        <dgm:presLayoutVars>
          <dgm:bulletEnabled val="1"/>
        </dgm:presLayoutVars>
      </dgm:prSet>
      <dgm:spPr/>
      <dgm:t>
        <a:bodyPr/>
        <a:lstStyle/>
        <a:p>
          <a:endParaRPr lang="en-US"/>
        </a:p>
      </dgm:t>
    </dgm:pt>
    <dgm:pt modelId="{F6BB67E5-DBB2-4044-A443-CD0F06417BB9}" type="pres">
      <dgm:prSet presAssocID="{3DF9D49D-8627-4E35-A942-4E93ADD38179}" presName="space" presStyleCnt="0"/>
      <dgm:spPr/>
    </dgm:pt>
    <dgm:pt modelId="{E3B52928-0905-43D3-863C-C1C38FF13DE9}" type="pres">
      <dgm:prSet presAssocID="{025325A8-F8E2-4979-AD5B-EF23D99A4E65}" presName="composite" presStyleCnt="0"/>
      <dgm:spPr/>
    </dgm:pt>
    <dgm:pt modelId="{BA2EB36D-EB84-4477-BA26-30AD3F5655FC}" type="pres">
      <dgm:prSet presAssocID="{025325A8-F8E2-4979-AD5B-EF23D99A4E65}" presName="parTx" presStyleLbl="alignNode1" presStyleIdx="1" presStyleCnt="3">
        <dgm:presLayoutVars>
          <dgm:chMax val="0"/>
          <dgm:chPref val="0"/>
          <dgm:bulletEnabled val="1"/>
        </dgm:presLayoutVars>
      </dgm:prSet>
      <dgm:spPr/>
      <dgm:t>
        <a:bodyPr/>
        <a:lstStyle/>
        <a:p>
          <a:endParaRPr lang="en-US"/>
        </a:p>
      </dgm:t>
    </dgm:pt>
    <dgm:pt modelId="{A1A50552-3138-4F25-B81E-7DCDB7DCB711}" type="pres">
      <dgm:prSet presAssocID="{025325A8-F8E2-4979-AD5B-EF23D99A4E65}" presName="desTx" presStyleLbl="alignAccFollowNode1" presStyleIdx="1" presStyleCnt="3">
        <dgm:presLayoutVars>
          <dgm:bulletEnabled val="1"/>
        </dgm:presLayoutVars>
      </dgm:prSet>
      <dgm:spPr/>
      <dgm:t>
        <a:bodyPr/>
        <a:lstStyle/>
        <a:p>
          <a:endParaRPr lang="en-US"/>
        </a:p>
      </dgm:t>
    </dgm:pt>
    <dgm:pt modelId="{F21BE855-57DB-44EC-8826-6F651CEE065C}" type="pres">
      <dgm:prSet presAssocID="{29373B7E-A2F3-4A7C-A270-AD8F429317AE}" presName="space" presStyleCnt="0"/>
      <dgm:spPr/>
    </dgm:pt>
    <dgm:pt modelId="{B10A5E1A-BD02-46D6-A418-DEE80A9CD81A}" type="pres">
      <dgm:prSet presAssocID="{0DA42501-CAD0-409E-B902-2BFACB1A0682}" presName="composite" presStyleCnt="0"/>
      <dgm:spPr/>
    </dgm:pt>
    <dgm:pt modelId="{FA29A2EE-1CBD-4F1B-82C2-4DE01C930DB5}" type="pres">
      <dgm:prSet presAssocID="{0DA42501-CAD0-409E-B902-2BFACB1A0682}" presName="parTx" presStyleLbl="alignNode1" presStyleIdx="2" presStyleCnt="3">
        <dgm:presLayoutVars>
          <dgm:chMax val="0"/>
          <dgm:chPref val="0"/>
          <dgm:bulletEnabled val="1"/>
        </dgm:presLayoutVars>
      </dgm:prSet>
      <dgm:spPr/>
      <dgm:t>
        <a:bodyPr/>
        <a:lstStyle/>
        <a:p>
          <a:endParaRPr lang="en-US"/>
        </a:p>
      </dgm:t>
    </dgm:pt>
    <dgm:pt modelId="{32DD37FC-A47A-48FB-9263-58288E38AA9C}" type="pres">
      <dgm:prSet presAssocID="{0DA42501-CAD0-409E-B902-2BFACB1A0682}" presName="desTx" presStyleLbl="alignAccFollowNode1" presStyleIdx="2" presStyleCnt="3">
        <dgm:presLayoutVars>
          <dgm:bulletEnabled val="1"/>
        </dgm:presLayoutVars>
      </dgm:prSet>
      <dgm:spPr/>
      <dgm:t>
        <a:bodyPr/>
        <a:lstStyle/>
        <a:p>
          <a:endParaRPr lang="en-US"/>
        </a:p>
      </dgm:t>
    </dgm:pt>
  </dgm:ptLst>
  <dgm:cxnLst>
    <dgm:cxn modelId="{EAE7DEBD-16D5-4A17-BF3B-F5A738D52D77}" srcId="{025325A8-F8E2-4979-AD5B-EF23D99A4E65}" destId="{D2EE0585-91CF-4E7D-878B-0119194F3A09}" srcOrd="2" destOrd="0" parTransId="{E9587E90-0C72-4437-9C04-D60F74EAF3EA}" sibTransId="{0C335760-977E-4847-AC61-0B43F7E31D94}"/>
    <dgm:cxn modelId="{46D19B51-D9F2-4B83-8503-C386CAF3976C}" type="presOf" srcId="{BFE42AB7-4D70-49B5-8F5E-7FEC909CF43E}" destId="{32DD37FC-A47A-48FB-9263-58288E38AA9C}" srcOrd="0" destOrd="0" presId="urn:microsoft.com/office/officeart/2005/8/layout/hList1"/>
    <dgm:cxn modelId="{0AC0C79F-8577-4599-BE23-321F074285DB}" type="presOf" srcId="{1008FF7C-355E-4824-8191-1735B6754D7E}" destId="{FEC24CF0-8F1C-4AD5-AA49-E3856CAAC958}" srcOrd="0" destOrd="3" presId="urn:microsoft.com/office/officeart/2005/8/layout/hList1"/>
    <dgm:cxn modelId="{2F0E3470-0F98-48A2-8C01-5F24B968A58A}" type="presOf" srcId="{3747A4F5-DAC5-47D1-86E7-FD4F368FE54B}" destId="{FEC24CF0-8F1C-4AD5-AA49-E3856CAAC958}" srcOrd="0" destOrd="0" presId="urn:microsoft.com/office/officeart/2005/8/layout/hList1"/>
    <dgm:cxn modelId="{3B6FAC8E-243F-49BF-B955-587468A422B0}" type="presOf" srcId="{2D054705-F07F-4EE6-95BB-F269ECD9C8F0}" destId="{A1A50552-3138-4F25-B81E-7DCDB7DCB711}" srcOrd="0" destOrd="0" presId="urn:microsoft.com/office/officeart/2005/8/layout/hList1"/>
    <dgm:cxn modelId="{DD59EA0A-E907-4F76-AEE7-B2A40919E74C}" type="presOf" srcId="{D2EE0585-91CF-4E7D-878B-0119194F3A09}" destId="{A1A50552-3138-4F25-B81E-7DCDB7DCB711}" srcOrd="0" destOrd="2" presId="urn:microsoft.com/office/officeart/2005/8/layout/hList1"/>
    <dgm:cxn modelId="{BC1FAB79-3897-4353-8741-2700A255BDE7}" srcId="{025325A8-F8E2-4979-AD5B-EF23D99A4E65}" destId="{2D054705-F07F-4EE6-95BB-F269ECD9C8F0}" srcOrd="0" destOrd="0" parTransId="{84ED2605-AD2B-4829-888F-FF1E18609267}" sibTransId="{E06CD9B9-886B-4191-9826-7FF3AE5FB765}"/>
    <dgm:cxn modelId="{6D809335-762A-4DF5-9C30-1A9225033EEE}" type="presOf" srcId="{EA9E5561-4D70-4AC8-8DF7-C6B9BD1EAF82}" destId="{FEC24CF0-8F1C-4AD5-AA49-E3856CAAC958}" srcOrd="0" destOrd="4" presId="urn:microsoft.com/office/officeart/2005/8/layout/hList1"/>
    <dgm:cxn modelId="{E1BFFB5F-9FB2-41A3-8519-C61BBD88A728}" srcId="{8ACE090E-554A-4168-8B12-32012B3098E1}" destId="{1008FF7C-355E-4824-8191-1735B6754D7E}" srcOrd="3" destOrd="0" parTransId="{FF7BAA18-32E3-4B5E-851A-80341B8FFE3A}" sibTransId="{F788436A-2809-4554-BEFB-7ACAA3298A63}"/>
    <dgm:cxn modelId="{401CC06C-54F0-440B-8199-AF8D62FF86D0}" srcId="{025325A8-F8E2-4979-AD5B-EF23D99A4E65}" destId="{E4262138-96EF-4E89-B0CA-615F4574B8B4}" srcOrd="3" destOrd="0" parTransId="{D15689E5-B59B-47B7-9695-DFC83E7EC9DC}" sibTransId="{E8A0A714-219F-4156-9ABC-1F5D37A80CB0}"/>
    <dgm:cxn modelId="{A7959B32-F6AC-4D68-9F8A-8B9AE79ABE70}" type="presOf" srcId="{9400D31B-C596-4C93-A4F9-0965BE3A4087}" destId="{A1A50552-3138-4F25-B81E-7DCDB7DCB711}" srcOrd="0" destOrd="1" presId="urn:microsoft.com/office/officeart/2005/8/layout/hList1"/>
    <dgm:cxn modelId="{4C958D26-EBA7-4A0E-BAE0-B50A1610C8CB}" srcId="{BFF62F23-B04B-46D1-959D-5E72F6B0EFD6}" destId="{8ACE090E-554A-4168-8B12-32012B3098E1}" srcOrd="0" destOrd="0" parTransId="{30CA19C4-CB54-431E-BEBC-F0FD78304A73}" sibTransId="{3DF9D49D-8627-4E35-A942-4E93ADD38179}"/>
    <dgm:cxn modelId="{7E04DEC6-F917-420E-9A56-B59957A96DD2}" type="presOf" srcId="{2236FF37-480B-4E94-9B91-B17451E0F4F1}" destId="{32DD37FC-A47A-48FB-9263-58288E38AA9C}" srcOrd="0" destOrd="2" presId="urn:microsoft.com/office/officeart/2005/8/layout/hList1"/>
    <dgm:cxn modelId="{EC298CD8-CDEB-4F91-A4E6-4ABC13B87303}" srcId="{8ACE090E-554A-4168-8B12-32012B3098E1}" destId="{CDA28AE7-6CBB-4DFD-B9D9-2D9D4BB10123}" srcOrd="1" destOrd="0" parTransId="{F67E9B04-D8F9-4EA3-A707-A69376BF42F8}" sibTransId="{DD9038A5-1C3D-48F6-A862-492EE56D0AE9}"/>
    <dgm:cxn modelId="{E2063067-C992-437A-9DE2-C8910F1952D7}" srcId="{BFF62F23-B04B-46D1-959D-5E72F6B0EFD6}" destId="{0DA42501-CAD0-409E-B902-2BFACB1A0682}" srcOrd="2" destOrd="0" parTransId="{3E69EB9F-874A-4E0C-8EAC-48F9D710CA98}" sibTransId="{7B886586-25BA-4FC6-BA7D-889D283117B9}"/>
    <dgm:cxn modelId="{B1033E98-B4AA-43DC-B643-59CDBCBF3102}" srcId="{8ACE090E-554A-4168-8B12-32012B3098E1}" destId="{AB008F42-7CD3-4374-9433-B5BC04109F5D}" srcOrd="2" destOrd="0" parTransId="{6AF58872-8312-4E05-B566-3090CA70AE47}" sibTransId="{DE3BC769-2CDC-4DCB-941F-8509BC2DBFFB}"/>
    <dgm:cxn modelId="{50C5D38A-0186-4EDF-912E-0BF6E95AB20A}" type="presOf" srcId="{CDA28AE7-6CBB-4DFD-B9D9-2D9D4BB10123}" destId="{FEC24CF0-8F1C-4AD5-AA49-E3856CAAC958}" srcOrd="0" destOrd="1" presId="urn:microsoft.com/office/officeart/2005/8/layout/hList1"/>
    <dgm:cxn modelId="{60B1A8C5-9D72-4E90-94C4-1B04C0F77986}" srcId="{0DA42501-CAD0-409E-B902-2BFACB1A0682}" destId="{BFE42AB7-4D70-49B5-8F5E-7FEC909CF43E}" srcOrd="0" destOrd="0" parTransId="{28528446-AAFB-4DD8-82DB-6042C3FC66EC}" sibTransId="{FDBFAD41-FD69-4ABC-98CA-94F76E9156D2}"/>
    <dgm:cxn modelId="{9F94227B-1CF9-4947-B914-7832F30628EB}" type="presOf" srcId="{8ACE090E-554A-4168-8B12-32012B3098E1}" destId="{6519ACE8-D99D-4AE8-9C1B-6D4A36CECB36}" srcOrd="0" destOrd="0" presId="urn:microsoft.com/office/officeart/2005/8/layout/hList1"/>
    <dgm:cxn modelId="{BBCB0FD9-B627-4AE7-92FA-819B394E26EE}" type="presOf" srcId="{DE67AD19-1F0C-492A-90BC-9F7038BC41EF}" destId="{32DD37FC-A47A-48FB-9263-58288E38AA9C}" srcOrd="0" destOrd="1" presId="urn:microsoft.com/office/officeart/2005/8/layout/hList1"/>
    <dgm:cxn modelId="{64DE3298-FF85-48AB-88F2-3526D8F7210D}" srcId="{BFF62F23-B04B-46D1-959D-5E72F6B0EFD6}" destId="{025325A8-F8E2-4979-AD5B-EF23D99A4E65}" srcOrd="1" destOrd="0" parTransId="{5919B486-44B9-40F7-BFAB-4513EC7ADCE6}" sibTransId="{29373B7E-A2F3-4A7C-A270-AD8F429317AE}"/>
    <dgm:cxn modelId="{49685169-5DF6-449E-A2D3-1C3D53BCC402}" type="presOf" srcId="{BFF62F23-B04B-46D1-959D-5E72F6B0EFD6}" destId="{6EF771A4-0A78-4B2A-9B32-0ED3ABE33B0B}" srcOrd="0" destOrd="0" presId="urn:microsoft.com/office/officeart/2005/8/layout/hList1"/>
    <dgm:cxn modelId="{A67DC637-FF30-4978-BFED-68FF6397E35E}" type="presOf" srcId="{0DA42501-CAD0-409E-B902-2BFACB1A0682}" destId="{FA29A2EE-1CBD-4F1B-82C2-4DE01C930DB5}" srcOrd="0" destOrd="0" presId="urn:microsoft.com/office/officeart/2005/8/layout/hList1"/>
    <dgm:cxn modelId="{98907D74-7F17-4AD8-93E1-81DA227AC8EA}" srcId="{0DA42501-CAD0-409E-B902-2BFACB1A0682}" destId="{DE67AD19-1F0C-492A-90BC-9F7038BC41EF}" srcOrd="1" destOrd="0" parTransId="{04784D93-97F4-49E8-9FB3-8BD1FD589366}" sibTransId="{3B808660-FCA4-4689-88C9-B2E41D5C20E7}"/>
    <dgm:cxn modelId="{05C9BAEF-4630-4D8E-9017-A9D1DB5844EA}" srcId="{025325A8-F8E2-4979-AD5B-EF23D99A4E65}" destId="{9400D31B-C596-4C93-A4F9-0965BE3A4087}" srcOrd="1" destOrd="0" parTransId="{E0880DF0-8E3C-422E-91D3-1386A7421EC6}" sibTransId="{9D7E3EF1-D5DA-46D4-9952-F95B54894D09}"/>
    <dgm:cxn modelId="{D5090AE3-B4A6-43E1-881A-5848D2C3B5C8}" type="presOf" srcId="{C6B2FB29-DF3B-48CC-AB96-79742A77D442}" destId="{32DD37FC-A47A-48FB-9263-58288E38AA9C}" srcOrd="0" destOrd="4" presId="urn:microsoft.com/office/officeart/2005/8/layout/hList1"/>
    <dgm:cxn modelId="{ECACFF99-C189-4E05-BAA3-7856B7D14F6A}" srcId="{0DA42501-CAD0-409E-B902-2BFACB1A0682}" destId="{2236FF37-480B-4E94-9B91-B17451E0F4F1}" srcOrd="2" destOrd="0" parTransId="{3A3D0FDB-E65C-4F08-BDAB-02195A5096BB}" sibTransId="{F060BEA6-DD97-41EA-BC82-1391DADC4E53}"/>
    <dgm:cxn modelId="{80290E89-32EC-4EBC-91A4-DAD7E4C2507F}" type="presOf" srcId="{E4262138-96EF-4E89-B0CA-615F4574B8B4}" destId="{A1A50552-3138-4F25-B81E-7DCDB7DCB711}" srcOrd="0" destOrd="3" presId="urn:microsoft.com/office/officeart/2005/8/layout/hList1"/>
    <dgm:cxn modelId="{C101988C-A5C7-4863-94BA-C3683625DE13}" srcId="{8ACE090E-554A-4168-8B12-32012B3098E1}" destId="{3747A4F5-DAC5-47D1-86E7-FD4F368FE54B}" srcOrd="0" destOrd="0" parTransId="{152BFCE3-A07B-4ED0-87BB-882CE49BBA14}" sibTransId="{501F80D4-C609-4E40-9DEB-CA703562E221}"/>
    <dgm:cxn modelId="{4435E488-DA29-48E0-856D-EF9619335068}" type="presOf" srcId="{AB008F42-7CD3-4374-9433-B5BC04109F5D}" destId="{FEC24CF0-8F1C-4AD5-AA49-E3856CAAC958}" srcOrd="0" destOrd="2" presId="urn:microsoft.com/office/officeart/2005/8/layout/hList1"/>
    <dgm:cxn modelId="{590B8243-7052-4B3A-AF83-29C569B39852}" srcId="{8ACE090E-554A-4168-8B12-32012B3098E1}" destId="{EA9E5561-4D70-4AC8-8DF7-C6B9BD1EAF82}" srcOrd="4" destOrd="0" parTransId="{8A72BBC3-DC46-48CC-879C-6D42633E5FD9}" sibTransId="{0EBB0C95-4079-4C43-B2D2-87FE61C8E5CF}"/>
    <dgm:cxn modelId="{AA8423E5-9771-48F4-BDE1-138739FA047F}" type="presOf" srcId="{025325A8-F8E2-4979-AD5B-EF23D99A4E65}" destId="{BA2EB36D-EB84-4477-BA26-30AD3F5655FC}" srcOrd="0" destOrd="0" presId="urn:microsoft.com/office/officeart/2005/8/layout/hList1"/>
    <dgm:cxn modelId="{023DCDB4-8542-4FEC-B71C-2E8DBC107FF5}" type="presOf" srcId="{51C88F13-11C4-4C01-8F37-611D6649D0A9}" destId="{32DD37FC-A47A-48FB-9263-58288E38AA9C}" srcOrd="0" destOrd="3" presId="urn:microsoft.com/office/officeart/2005/8/layout/hList1"/>
    <dgm:cxn modelId="{3A04530B-4CF3-463C-8A5A-9F8633E56239}" srcId="{0DA42501-CAD0-409E-B902-2BFACB1A0682}" destId="{C6B2FB29-DF3B-48CC-AB96-79742A77D442}" srcOrd="4" destOrd="0" parTransId="{D883B4D1-A4D4-4411-8F5C-F21194431D74}" sibTransId="{AE6DCAE2-150E-402A-AA68-CCE1B9BB6934}"/>
    <dgm:cxn modelId="{19D3EB17-9341-4CAE-ACE0-B202A33DF7C2}" srcId="{0DA42501-CAD0-409E-B902-2BFACB1A0682}" destId="{51C88F13-11C4-4C01-8F37-611D6649D0A9}" srcOrd="3" destOrd="0" parTransId="{A03C31D0-191A-4280-9089-4E6AC666B1EA}" sibTransId="{6FC25A2E-9814-42A7-A044-5C830A1A4059}"/>
    <dgm:cxn modelId="{AF56782D-6356-40A5-A155-B98D2A6E1E0B}" type="presParOf" srcId="{6EF771A4-0A78-4B2A-9B32-0ED3ABE33B0B}" destId="{73EDA1E4-78D8-463C-B9FF-530E26547C56}" srcOrd="0" destOrd="0" presId="urn:microsoft.com/office/officeart/2005/8/layout/hList1"/>
    <dgm:cxn modelId="{C8D16151-06FF-4674-81BA-F24960D32E6A}" type="presParOf" srcId="{73EDA1E4-78D8-463C-B9FF-530E26547C56}" destId="{6519ACE8-D99D-4AE8-9C1B-6D4A36CECB36}" srcOrd="0" destOrd="0" presId="urn:microsoft.com/office/officeart/2005/8/layout/hList1"/>
    <dgm:cxn modelId="{8A1F5908-6082-4EAC-956C-67412CA3CD0F}" type="presParOf" srcId="{73EDA1E4-78D8-463C-B9FF-530E26547C56}" destId="{FEC24CF0-8F1C-4AD5-AA49-E3856CAAC958}" srcOrd="1" destOrd="0" presId="urn:microsoft.com/office/officeart/2005/8/layout/hList1"/>
    <dgm:cxn modelId="{1689E58C-E46F-40C9-AF89-5B4DE8000DDD}" type="presParOf" srcId="{6EF771A4-0A78-4B2A-9B32-0ED3ABE33B0B}" destId="{F6BB67E5-DBB2-4044-A443-CD0F06417BB9}" srcOrd="1" destOrd="0" presId="urn:microsoft.com/office/officeart/2005/8/layout/hList1"/>
    <dgm:cxn modelId="{AB656601-AAE6-44C9-BCA2-CF54D0951993}" type="presParOf" srcId="{6EF771A4-0A78-4B2A-9B32-0ED3ABE33B0B}" destId="{E3B52928-0905-43D3-863C-C1C38FF13DE9}" srcOrd="2" destOrd="0" presId="urn:microsoft.com/office/officeart/2005/8/layout/hList1"/>
    <dgm:cxn modelId="{B2525489-2CC3-4E6F-966A-6495AAE98858}" type="presParOf" srcId="{E3B52928-0905-43D3-863C-C1C38FF13DE9}" destId="{BA2EB36D-EB84-4477-BA26-30AD3F5655FC}" srcOrd="0" destOrd="0" presId="urn:microsoft.com/office/officeart/2005/8/layout/hList1"/>
    <dgm:cxn modelId="{E3970D1B-7BD1-4061-867E-3526C7AD7673}" type="presParOf" srcId="{E3B52928-0905-43D3-863C-C1C38FF13DE9}" destId="{A1A50552-3138-4F25-B81E-7DCDB7DCB711}" srcOrd="1" destOrd="0" presId="urn:microsoft.com/office/officeart/2005/8/layout/hList1"/>
    <dgm:cxn modelId="{1DF143BD-0C17-4EF0-BCA6-8C8D4E7191C6}" type="presParOf" srcId="{6EF771A4-0A78-4B2A-9B32-0ED3ABE33B0B}" destId="{F21BE855-57DB-44EC-8826-6F651CEE065C}" srcOrd="3" destOrd="0" presId="urn:microsoft.com/office/officeart/2005/8/layout/hList1"/>
    <dgm:cxn modelId="{BC2CD1B1-FAA9-4CE9-9E59-CB4D8C44E752}" type="presParOf" srcId="{6EF771A4-0A78-4B2A-9B32-0ED3ABE33B0B}" destId="{B10A5E1A-BD02-46D6-A418-DEE80A9CD81A}" srcOrd="4" destOrd="0" presId="urn:microsoft.com/office/officeart/2005/8/layout/hList1"/>
    <dgm:cxn modelId="{74784F6E-2843-4753-8D83-9BE8B80692B5}" type="presParOf" srcId="{B10A5E1A-BD02-46D6-A418-DEE80A9CD81A}" destId="{FA29A2EE-1CBD-4F1B-82C2-4DE01C930DB5}" srcOrd="0" destOrd="0" presId="urn:microsoft.com/office/officeart/2005/8/layout/hList1"/>
    <dgm:cxn modelId="{23E8F3C9-9653-4761-9623-5CE980DA4213}" type="presParOf" srcId="{B10A5E1A-BD02-46D6-A418-DEE80A9CD81A}" destId="{32DD37FC-A47A-48FB-9263-58288E38AA9C}"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1600DAF-9007-4B65-AD0F-A5CB917354B8}"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BCFF3227-BD7B-46F2-9CC2-C91B6605DBAE}">
      <dgm:prSet phldrT="[Text]"/>
      <dgm:spPr/>
      <dgm:t>
        <a:bodyPr/>
        <a:lstStyle/>
        <a:p>
          <a:r>
            <a:rPr lang="en-GB" dirty="0" smtClean="0"/>
            <a:t>For B.C.E to be admissible in court it must meet the rules of evidence.</a:t>
          </a:r>
          <a:endParaRPr lang="en-US" dirty="0" smtClean="0"/>
        </a:p>
      </dgm:t>
    </dgm:pt>
    <dgm:pt modelId="{B8ABF5D3-9436-4D06-9354-6CEEB4768F7D}" type="parTrans" cxnId="{FE8C2E31-6F65-4D35-9177-7248B7F7E24C}">
      <dgm:prSet/>
      <dgm:spPr/>
      <dgm:t>
        <a:bodyPr/>
        <a:lstStyle/>
        <a:p>
          <a:endParaRPr lang="en-US"/>
        </a:p>
      </dgm:t>
    </dgm:pt>
    <dgm:pt modelId="{94467A2E-5E88-442E-9533-27841D160D39}" type="sibTrans" cxnId="{FE8C2E31-6F65-4D35-9177-7248B7F7E24C}">
      <dgm:prSet/>
      <dgm:spPr/>
      <dgm:t>
        <a:bodyPr/>
        <a:lstStyle/>
        <a:p>
          <a:endParaRPr lang="en-US"/>
        </a:p>
      </dgm:t>
    </dgm:pt>
    <dgm:pt modelId="{508B5902-5213-4380-86C4-17E32C609607}">
      <dgm:prSet phldrT="[Text]"/>
      <dgm:spPr/>
      <dgm:t>
        <a:bodyPr/>
        <a:lstStyle/>
        <a:p>
          <a:r>
            <a:rPr lang="en-GB" dirty="0" smtClean="0"/>
            <a:t>It may be subject to legal argument</a:t>
          </a:r>
          <a:endParaRPr lang="en-US" dirty="0" smtClean="0"/>
        </a:p>
      </dgm:t>
    </dgm:pt>
    <dgm:pt modelId="{8B68A1BB-9FD9-4C88-BD5E-2E5B0EC5650B}" type="parTrans" cxnId="{F45D90D6-7D2F-49E6-B6F4-0D3B9ECA85C5}">
      <dgm:prSet/>
      <dgm:spPr/>
      <dgm:t>
        <a:bodyPr/>
        <a:lstStyle/>
        <a:p>
          <a:endParaRPr lang="en-US"/>
        </a:p>
      </dgm:t>
    </dgm:pt>
    <dgm:pt modelId="{68D02418-7A10-411B-B4BF-4E892919CD58}" type="sibTrans" cxnId="{F45D90D6-7D2F-49E6-B6F4-0D3B9ECA85C5}">
      <dgm:prSet/>
      <dgm:spPr/>
      <dgm:t>
        <a:bodyPr/>
        <a:lstStyle/>
        <a:p>
          <a:endParaRPr lang="en-US"/>
        </a:p>
      </dgm:t>
    </dgm:pt>
    <dgm:pt modelId="{884CCF2C-9F8E-4310-BF83-E7E48845A21A}">
      <dgm:prSet phldrT="[Text]" custT="1"/>
      <dgm:spPr/>
      <dgm:t>
        <a:bodyPr/>
        <a:lstStyle/>
        <a:p>
          <a:r>
            <a:rPr lang="en-GB" sz="3200" dirty="0" smtClean="0"/>
            <a:t>It may involve calling witnesses from previous cases to give evidence</a:t>
          </a:r>
          <a:endParaRPr lang="en-US" sz="3200" dirty="0" smtClean="0"/>
        </a:p>
      </dgm:t>
    </dgm:pt>
    <dgm:pt modelId="{7871B03B-D5B8-4562-9E50-3431A762B7FD}" type="parTrans" cxnId="{9468B7F6-77ED-4B8C-8A8D-DC3BFFA53746}">
      <dgm:prSet/>
      <dgm:spPr/>
      <dgm:t>
        <a:bodyPr/>
        <a:lstStyle/>
        <a:p>
          <a:endParaRPr lang="en-US"/>
        </a:p>
      </dgm:t>
    </dgm:pt>
    <dgm:pt modelId="{4FC4EB66-6C1A-4BEE-B3D7-ADB7179D4B62}" type="sibTrans" cxnId="{9468B7F6-77ED-4B8C-8A8D-DC3BFFA53746}">
      <dgm:prSet/>
      <dgm:spPr/>
      <dgm:t>
        <a:bodyPr/>
        <a:lstStyle/>
        <a:p>
          <a:endParaRPr lang="en-US"/>
        </a:p>
      </dgm:t>
    </dgm:pt>
    <dgm:pt modelId="{94ADF2EC-F1AB-4D6A-80E7-CFE308B6B4EA}">
      <dgm:prSet/>
      <dgm:spPr/>
      <dgm:t>
        <a:bodyPr/>
        <a:lstStyle/>
        <a:p>
          <a:r>
            <a:rPr lang="en-GB" dirty="0" smtClean="0"/>
            <a:t>It is the responsibility of the investigating officer to bring relevant B.C.E to the attention of the CPS </a:t>
          </a:r>
          <a:endParaRPr lang="en-US" dirty="0"/>
        </a:p>
      </dgm:t>
    </dgm:pt>
    <dgm:pt modelId="{F88806F3-EC48-46CA-829A-F01A9EBC8323}" type="parTrans" cxnId="{0B45DF7F-2DE6-476B-B0D9-BA1E1990B7D6}">
      <dgm:prSet/>
      <dgm:spPr/>
      <dgm:t>
        <a:bodyPr/>
        <a:lstStyle/>
        <a:p>
          <a:endParaRPr lang="en-US"/>
        </a:p>
      </dgm:t>
    </dgm:pt>
    <dgm:pt modelId="{D6D6FEC9-F95D-43E7-AB78-D0235D2EA053}" type="sibTrans" cxnId="{0B45DF7F-2DE6-476B-B0D9-BA1E1990B7D6}">
      <dgm:prSet/>
      <dgm:spPr/>
      <dgm:t>
        <a:bodyPr/>
        <a:lstStyle/>
        <a:p>
          <a:endParaRPr lang="en-US"/>
        </a:p>
      </dgm:t>
    </dgm:pt>
    <dgm:pt modelId="{4A2CAC13-4137-47AF-A424-F249B761A2FD}" type="pres">
      <dgm:prSet presAssocID="{E1600DAF-9007-4B65-AD0F-A5CB917354B8}" presName="linear" presStyleCnt="0">
        <dgm:presLayoutVars>
          <dgm:dir/>
          <dgm:resizeHandles val="exact"/>
        </dgm:presLayoutVars>
      </dgm:prSet>
      <dgm:spPr/>
      <dgm:t>
        <a:bodyPr/>
        <a:lstStyle/>
        <a:p>
          <a:endParaRPr lang="en-US"/>
        </a:p>
      </dgm:t>
    </dgm:pt>
    <dgm:pt modelId="{B0BD90B3-E0FD-4FBC-A64E-E4F86355818A}" type="pres">
      <dgm:prSet presAssocID="{BCFF3227-BD7B-46F2-9CC2-C91B6605DBAE}" presName="comp" presStyleCnt="0"/>
      <dgm:spPr/>
    </dgm:pt>
    <dgm:pt modelId="{65BE3727-065A-4696-8B6A-68C4BFDA69AE}" type="pres">
      <dgm:prSet presAssocID="{BCFF3227-BD7B-46F2-9CC2-C91B6605DBAE}" presName="box" presStyleLbl="node1" presStyleIdx="0" presStyleCnt="4"/>
      <dgm:spPr/>
      <dgm:t>
        <a:bodyPr/>
        <a:lstStyle/>
        <a:p>
          <a:endParaRPr lang="en-US"/>
        </a:p>
      </dgm:t>
    </dgm:pt>
    <dgm:pt modelId="{91BA08F4-D065-4E4B-AC39-BB3D5D55A019}" type="pres">
      <dgm:prSet presAssocID="{BCFF3227-BD7B-46F2-9CC2-C91B6605DBAE}" presName="img" presStyleLbl="fgImgPlace1" presStyleIdx="0" presStyleCnt="4"/>
      <dgm:spPr>
        <a:blipFill rotWithShape="1">
          <a:blip xmlns:r="http://schemas.openxmlformats.org/officeDocument/2006/relationships" r:embed="rId1"/>
          <a:stretch>
            <a:fillRect/>
          </a:stretch>
        </a:blipFill>
      </dgm:spPr>
    </dgm:pt>
    <dgm:pt modelId="{1C0019D3-12F1-41ED-A892-A53AF3944DB8}" type="pres">
      <dgm:prSet presAssocID="{BCFF3227-BD7B-46F2-9CC2-C91B6605DBAE}" presName="text" presStyleLbl="node1" presStyleIdx="0" presStyleCnt="4">
        <dgm:presLayoutVars>
          <dgm:bulletEnabled val="1"/>
        </dgm:presLayoutVars>
      </dgm:prSet>
      <dgm:spPr/>
      <dgm:t>
        <a:bodyPr/>
        <a:lstStyle/>
        <a:p>
          <a:endParaRPr lang="en-US"/>
        </a:p>
      </dgm:t>
    </dgm:pt>
    <dgm:pt modelId="{81A9AC07-9871-421D-AEE0-09C7202BAF07}" type="pres">
      <dgm:prSet presAssocID="{94467A2E-5E88-442E-9533-27841D160D39}" presName="spacer" presStyleCnt="0"/>
      <dgm:spPr/>
    </dgm:pt>
    <dgm:pt modelId="{198AE93A-DC8F-43F4-AFED-E2F1E3F3BABD}" type="pres">
      <dgm:prSet presAssocID="{508B5902-5213-4380-86C4-17E32C609607}" presName="comp" presStyleCnt="0"/>
      <dgm:spPr/>
    </dgm:pt>
    <dgm:pt modelId="{DA3A6855-3E28-4A5D-9556-F4561ACFC527}" type="pres">
      <dgm:prSet presAssocID="{508B5902-5213-4380-86C4-17E32C609607}" presName="box" presStyleLbl="node1" presStyleIdx="1" presStyleCnt="4"/>
      <dgm:spPr/>
      <dgm:t>
        <a:bodyPr/>
        <a:lstStyle/>
        <a:p>
          <a:endParaRPr lang="en-US"/>
        </a:p>
      </dgm:t>
    </dgm:pt>
    <dgm:pt modelId="{67685880-98C0-4702-AA91-902E94EB0E81}" type="pres">
      <dgm:prSet presAssocID="{508B5902-5213-4380-86C4-17E32C609607}" presName="img" presStyleLbl="fgImgPlace1" presStyleIdx="1" presStyleCnt="4"/>
      <dgm:spPr>
        <a:blipFill rotWithShape="1">
          <a:blip xmlns:r="http://schemas.openxmlformats.org/officeDocument/2006/relationships" r:embed="rId2"/>
          <a:stretch>
            <a:fillRect/>
          </a:stretch>
        </a:blipFill>
      </dgm:spPr>
    </dgm:pt>
    <dgm:pt modelId="{8D76D48C-A2D4-4E12-9D72-20098286ABFF}" type="pres">
      <dgm:prSet presAssocID="{508B5902-5213-4380-86C4-17E32C609607}" presName="text" presStyleLbl="node1" presStyleIdx="1" presStyleCnt="4">
        <dgm:presLayoutVars>
          <dgm:bulletEnabled val="1"/>
        </dgm:presLayoutVars>
      </dgm:prSet>
      <dgm:spPr/>
      <dgm:t>
        <a:bodyPr/>
        <a:lstStyle/>
        <a:p>
          <a:endParaRPr lang="en-US"/>
        </a:p>
      </dgm:t>
    </dgm:pt>
    <dgm:pt modelId="{4A17A5A4-63A4-450C-B396-F1934E141965}" type="pres">
      <dgm:prSet presAssocID="{68D02418-7A10-411B-B4BF-4E892919CD58}" presName="spacer" presStyleCnt="0"/>
      <dgm:spPr/>
    </dgm:pt>
    <dgm:pt modelId="{AF92FEC2-4CAE-4D52-AF9A-BDE4FBFBF253}" type="pres">
      <dgm:prSet presAssocID="{884CCF2C-9F8E-4310-BF83-E7E48845A21A}" presName="comp" presStyleCnt="0"/>
      <dgm:spPr/>
    </dgm:pt>
    <dgm:pt modelId="{4FB671BA-2F24-4EB2-9A9B-0BA234004A11}" type="pres">
      <dgm:prSet presAssocID="{884CCF2C-9F8E-4310-BF83-E7E48845A21A}" presName="box" presStyleLbl="node1" presStyleIdx="2" presStyleCnt="4"/>
      <dgm:spPr/>
      <dgm:t>
        <a:bodyPr/>
        <a:lstStyle/>
        <a:p>
          <a:endParaRPr lang="en-US"/>
        </a:p>
      </dgm:t>
    </dgm:pt>
    <dgm:pt modelId="{A924B9A4-2245-43F4-A605-A5A5281A6518}" type="pres">
      <dgm:prSet presAssocID="{884CCF2C-9F8E-4310-BF83-E7E48845A21A}" presName="img" presStyleLbl="fgImgPlace1" presStyleIdx="2" presStyleCnt="4"/>
      <dgm:spPr>
        <a:blipFill rotWithShape="1">
          <a:blip xmlns:r="http://schemas.openxmlformats.org/officeDocument/2006/relationships" r:embed="rId3"/>
          <a:stretch>
            <a:fillRect/>
          </a:stretch>
        </a:blipFill>
      </dgm:spPr>
    </dgm:pt>
    <dgm:pt modelId="{E2F28D48-9B23-4685-A782-483D5689821C}" type="pres">
      <dgm:prSet presAssocID="{884CCF2C-9F8E-4310-BF83-E7E48845A21A}" presName="text" presStyleLbl="node1" presStyleIdx="2" presStyleCnt="4">
        <dgm:presLayoutVars>
          <dgm:bulletEnabled val="1"/>
        </dgm:presLayoutVars>
      </dgm:prSet>
      <dgm:spPr/>
      <dgm:t>
        <a:bodyPr/>
        <a:lstStyle/>
        <a:p>
          <a:endParaRPr lang="en-US"/>
        </a:p>
      </dgm:t>
    </dgm:pt>
    <dgm:pt modelId="{56ACAEFC-DC71-4F36-87FF-E06907FB2463}" type="pres">
      <dgm:prSet presAssocID="{4FC4EB66-6C1A-4BEE-B3D7-ADB7179D4B62}" presName="spacer" presStyleCnt="0"/>
      <dgm:spPr/>
    </dgm:pt>
    <dgm:pt modelId="{611EDFD6-FB53-49F3-9B91-CC598DC3C940}" type="pres">
      <dgm:prSet presAssocID="{94ADF2EC-F1AB-4D6A-80E7-CFE308B6B4EA}" presName="comp" presStyleCnt="0"/>
      <dgm:spPr/>
    </dgm:pt>
    <dgm:pt modelId="{458537A4-69C4-4F25-B5EE-32E829B0C86D}" type="pres">
      <dgm:prSet presAssocID="{94ADF2EC-F1AB-4D6A-80E7-CFE308B6B4EA}" presName="box" presStyleLbl="node1" presStyleIdx="3" presStyleCnt="4"/>
      <dgm:spPr/>
      <dgm:t>
        <a:bodyPr/>
        <a:lstStyle/>
        <a:p>
          <a:endParaRPr lang="en-US"/>
        </a:p>
      </dgm:t>
    </dgm:pt>
    <dgm:pt modelId="{3D7ACB1B-0D85-462F-A47B-715309F5D2E0}" type="pres">
      <dgm:prSet presAssocID="{94ADF2EC-F1AB-4D6A-80E7-CFE308B6B4EA}" presName="img" presStyleLbl="fgImgPlace1" presStyleIdx="3" presStyleCnt="4"/>
      <dgm:spPr>
        <a:blipFill rotWithShape="1">
          <a:blip xmlns:r="http://schemas.openxmlformats.org/officeDocument/2006/relationships" r:embed="rId4"/>
          <a:stretch>
            <a:fillRect/>
          </a:stretch>
        </a:blipFill>
      </dgm:spPr>
    </dgm:pt>
    <dgm:pt modelId="{85000526-EBB2-4735-BED2-6064C6AB3F1D}" type="pres">
      <dgm:prSet presAssocID="{94ADF2EC-F1AB-4D6A-80E7-CFE308B6B4EA}" presName="text" presStyleLbl="node1" presStyleIdx="3" presStyleCnt="4">
        <dgm:presLayoutVars>
          <dgm:bulletEnabled val="1"/>
        </dgm:presLayoutVars>
      </dgm:prSet>
      <dgm:spPr/>
      <dgm:t>
        <a:bodyPr/>
        <a:lstStyle/>
        <a:p>
          <a:endParaRPr lang="en-US"/>
        </a:p>
      </dgm:t>
    </dgm:pt>
  </dgm:ptLst>
  <dgm:cxnLst>
    <dgm:cxn modelId="{C30B63FE-1435-437F-992B-797C16EC2210}" type="presOf" srcId="{508B5902-5213-4380-86C4-17E32C609607}" destId="{DA3A6855-3E28-4A5D-9556-F4561ACFC527}" srcOrd="0" destOrd="0" presId="urn:microsoft.com/office/officeart/2005/8/layout/vList4"/>
    <dgm:cxn modelId="{3520AF90-697C-437B-85F6-2FD633E818EA}" type="presOf" srcId="{94ADF2EC-F1AB-4D6A-80E7-CFE308B6B4EA}" destId="{458537A4-69C4-4F25-B5EE-32E829B0C86D}" srcOrd="0" destOrd="0" presId="urn:microsoft.com/office/officeart/2005/8/layout/vList4"/>
    <dgm:cxn modelId="{9468B7F6-77ED-4B8C-8A8D-DC3BFFA53746}" srcId="{E1600DAF-9007-4B65-AD0F-A5CB917354B8}" destId="{884CCF2C-9F8E-4310-BF83-E7E48845A21A}" srcOrd="2" destOrd="0" parTransId="{7871B03B-D5B8-4562-9E50-3431A762B7FD}" sibTransId="{4FC4EB66-6C1A-4BEE-B3D7-ADB7179D4B62}"/>
    <dgm:cxn modelId="{E5C4BC9C-62F4-4485-9097-3C13B2E7D5DF}" type="presOf" srcId="{94ADF2EC-F1AB-4D6A-80E7-CFE308B6B4EA}" destId="{85000526-EBB2-4735-BED2-6064C6AB3F1D}" srcOrd="1" destOrd="0" presId="urn:microsoft.com/office/officeart/2005/8/layout/vList4"/>
    <dgm:cxn modelId="{F45D90D6-7D2F-49E6-B6F4-0D3B9ECA85C5}" srcId="{E1600DAF-9007-4B65-AD0F-A5CB917354B8}" destId="{508B5902-5213-4380-86C4-17E32C609607}" srcOrd="1" destOrd="0" parTransId="{8B68A1BB-9FD9-4C88-BD5E-2E5B0EC5650B}" sibTransId="{68D02418-7A10-411B-B4BF-4E892919CD58}"/>
    <dgm:cxn modelId="{A27CDBEA-DF0E-48C3-A695-72E5B857767E}" type="presOf" srcId="{884CCF2C-9F8E-4310-BF83-E7E48845A21A}" destId="{4FB671BA-2F24-4EB2-9A9B-0BA234004A11}" srcOrd="0" destOrd="0" presId="urn:microsoft.com/office/officeart/2005/8/layout/vList4"/>
    <dgm:cxn modelId="{704E5F9E-A515-41A7-921F-4499A3F0C46D}" type="presOf" srcId="{884CCF2C-9F8E-4310-BF83-E7E48845A21A}" destId="{E2F28D48-9B23-4685-A782-483D5689821C}" srcOrd="1" destOrd="0" presId="urn:microsoft.com/office/officeart/2005/8/layout/vList4"/>
    <dgm:cxn modelId="{DA3568B4-44B9-4C69-8793-91428E44616D}" type="presOf" srcId="{BCFF3227-BD7B-46F2-9CC2-C91B6605DBAE}" destId="{65BE3727-065A-4696-8B6A-68C4BFDA69AE}" srcOrd="0" destOrd="0" presId="urn:microsoft.com/office/officeart/2005/8/layout/vList4"/>
    <dgm:cxn modelId="{E90F5444-1AF4-4A20-8C65-4B89FC8766A7}" type="presOf" srcId="{508B5902-5213-4380-86C4-17E32C609607}" destId="{8D76D48C-A2D4-4E12-9D72-20098286ABFF}" srcOrd="1" destOrd="0" presId="urn:microsoft.com/office/officeart/2005/8/layout/vList4"/>
    <dgm:cxn modelId="{FE8C2E31-6F65-4D35-9177-7248B7F7E24C}" srcId="{E1600DAF-9007-4B65-AD0F-A5CB917354B8}" destId="{BCFF3227-BD7B-46F2-9CC2-C91B6605DBAE}" srcOrd="0" destOrd="0" parTransId="{B8ABF5D3-9436-4D06-9354-6CEEB4768F7D}" sibTransId="{94467A2E-5E88-442E-9533-27841D160D39}"/>
    <dgm:cxn modelId="{4894E862-DF56-44B5-B886-54C78DC8C2F1}" type="presOf" srcId="{E1600DAF-9007-4B65-AD0F-A5CB917354B8}" destId="{4A2CAC13-4137-47AF-A424-F249B761A2FD}" srcOrd="0" destOrd="0" presId="urn:microsoft.com/office/officeart/2005/8/layout/vList4"/>
    <dgm:cxn modelId="{A9EE98E4-0C05-4822-B08B-93DB653958D5}" type="presOf" srcId="{BCFF3227-BD7B-46F2-9CC2-C91B6605DBAE}" destId="{1C0019D3-12F1-41ED-A892-A53AF3944DB8}" srcOrd="1" destOrd="0" presId="urn:microsoft.com/office/officeart/2005/8/layout/vList4"/>
    <dgm:cxn modelId="{0B45DF7F-2DE6-476B-B0D9-BA1E1990B7D6}" srcId="{E1600DAF-9007-4B65-AD0F-A5CB917354B8}" destId="{94ADF2EC-F1AB-4D6A-80E7-CFE308B6B4EA}" srcOrd="3" destOrd="0" parTransId="{F88806F3-EC48-46CA-829A-F01A9EBC8323}" sibTransId="{D6D6FEC9-F95D-43E7-AB78-D0235D2EA053}"/>
    <dgm:cxn modelId="{2DD9C70E-8002-41E6-B1BB-C494FEEB473C}" type="presParOf" srcId="{4A2CAC13-4137-47AF-A424-F249B761A2FD}" destId="{B0BD90B3-E0FD-4FBC-A64E-E4F86355818A}" srcOrd="0" destOrd="0" presId="urn:microsoft.com/office/officeart/2005/8/layout/vList4"/>
    <dgm:cxn modelId="{DA5119FD-6891-4590-A0C1-BA7F1235D997}" type="presParOf" srcId="{B0BD90B3-E0FD-4FBC-A64E-E4F86355818A}" destId="{65BE3727-065A-4696-8B6A-68C4BFDA69AE}" srcOrd="0" destOrd="0" presId="urn:microsoft.com/office/officeart/2005/8/layout/vList4"/>
    <dgm:cxn modelId="{D09C40E7-34F2-4342-BB0F-5E2653C47AFC}" type="presParOf" srcId="{B0BD90B3-E0FD-4FBC-A64E-E4F86355818A}" destId="{91BA08F4-D065-4E4B-AC39-BB3D5D55A019}" srcOrd="1" destOrd="0" presId="urn:microsoft.com/office/officeart/2005/8/layout/vList4"/>
    <dgm:cxn modelId="{B4EA7BB3-76F2-415C-BBBF-AC67E983CB0A}" type="presParOf" srcId="{B0BD90B3-E0FD-4FBC-A64E-E4F86355818A}" destId="{1C0019D3-12F1-41ED-A892-A53AF3944DB8}" srcOrd="2" destOrd="0" presId="urn:microsoft.com/office/officeart/2005/8/layout/vList4"/>
    <dgm:cxn modelId="{56BD6696-4594-42D9-BB8B-454AFB088FCB}" type="presParOf" srcId="{4A2CAC13-4137-47AF-A424-F249B761A2FD}" destId="{81A9AC07-9871-421D-AEE0-09C7202BAF07}" srcOrd="1" destOrd="0" presId="urn:microsoft.com/office/officeart/2005/8/layout/vList4"/>
    <dgm:cxn modelId="{0521D844-BACB-4F0C-A833-B8B260099E37}" type="presParOf" srcId="{4A2CAC13-4137-47AF-A424-F249B761A2FD}" destId="{198AE93A-DC8F-43F4-AFED-E2F1E3F3BABD}" srcOrd="2" destOrd="0" presId="urn:microsoft.com/office/officeart/2005/8/layout/vList4"/>
    <dgm:cxn modelId="{12752CC0-25B7-400E-9355-357E48B18D3F}" type="presParOf" srcId="{198AE93A-DC8F-43F4-AFED-E2F1E3F3BABD}" destId="{DA3A6855-3E28-4A5D-9556-F4561ACFC527}" srcOrd="0" destOrd="0" presId="urn:microsoft.com/office/officeart/2005/8/layout/vList4"/>
    <dgm:cxn modelId="{82AFC8FE-E279-4B27-A4D8-343BF34B166D}" type="presParOf" srcId="{198AE93A-DC8F-43F4-AFED-E2F1E3F3BABD}" destId="{67685880-98C0-4702-AA91-902E94EB0E81}" srcOrd="1" destOrd="0" presId="urn:microsoft.com/office/officeart/2005/8/layout/vList4"/>
    <dgm:cxn modelId="{F1BB43CC-73BB-4CAB-B13C-4E43F3644AD7}" type="presParOf" srcId="{198AE93A-DC8F-43F4-AFED-E2F1E3F3BABD}" destId="{8D76D48C-A2D4-4E12-9D72-20098286ABFF}" srcOrd="2" destOrd="0" presId="urn:microsoft.com/office/officeart/2005/8/layout/vList4"/>
    <dgm:cxn modelId="{1684BA5E-0C6A-456D-8E6B-C60D85CD2622}" type="presParOf" srcId="{4A2CAC13-4137-47AF-A424-F249B761A2FD}" destId="{4A17A5A4-63A4-450C-B396-F1934E141965}" srcOrd="3" destOrd="0" presId="urn:microsoft.com/office/officeart/2005/8/layout/vList4"/>
    <dgm:cxn modelId="{E7993DBE-1473-4B7A-8A2E-294AA527E477}" type="presParOf" srcId="{4A2CAC13-4137-47AF-A424-F249B761A2FD}" destId="{AF92FEC2-4CAE-4D52-AF9A-BDE4FBFBF253}" srcOrd="4" destOrd="0" presId="urn:microsoft.com/office/officeart/2005/8/layout/vList4"/>
    <dgm:cxn modelId="{915DEF42-C4E7-4ACC-9D27-F965D00DDE07}" type="presParOf" srcId="{AF92FEC2-4CAE-4D52-AF9A-BDE4FBFBF253}" destId="{4FB671BA-2F24-4EB2-9A9B-0BA234004A11}" srcOrd="0" destOrd="0" presId="urn:microsoft.com/office/officeart/2005/8/layout/vList4"/>
    <dgm:cxn modelId="{2CFE7217-F114-49A8-BE64-B940D08D99DF}" type="presParOf" srcId="{AF92FEC2-4CAE-4D52-AF9A-BDE4FBFBF253}" destId="{A924B9A4-2245-43F4-A605-A5A5281A6518}" srcOrd="1" destOrd="0" presId="urn:microsoft.com/office/officeart/2005/8/layout/vList4"/>
    <dgm:cxn modelId="{60F86069-E23C-4890-A27D-414D95C09DAC}" type="presParOf" srcId="{AF92FEC2-4CAE-4D52-AF9A-BDE4FBFBF253}" destId="{E2F28D48-9B23-4685-A782-483D5689821C}" srcOrd="2" destOrd="0" presId="urn:microsoft.com/office/officeart/2005/8/layout/vList4"/>
    <dgm:cxn modelId="{4BC4AE5C-2BA4-4F62-9FFF-544774F8570D}" type="presParOf" srcId="{4A2CAC13-4137-47AF-A424-F249B761A2FD}" destId="{56ACAEFC-DC71-4F36-87FF-E06907FB2463}" srcOrd="5" destOrd="0" presId="urn:microsoft.com/office/officeart/2005/8/layout/vList4"/>
    <dgm:cxn modelId="{E72FC353-5EBF-484A-9140-7F3651047481}" type="presParOf" srcId="{4A2CAC13-4137-47AF-A424-F249B761A2FD}" destId="{611EDFD6-FB53-49F3-9B91-CC598DC3C940}" srcOrd="6" destOrd="0" presId="urn:microsoft.com/office/officeart/2005/8/layout/vList4"/>
    <dgm:cxn modelId="{604F8659-2D76-47F9-A0BD-341DD5163282}" type="presParOf" srcId="{611EDFD6-FB53-49F3-9B91-CC598DC3C940}" destId="{458537A4-69C4-4F25-B5EE-32E829B0C86D}" srcOrd="0" destOrd="0" presId="urn:microsoft.com/office/officeart/2005/8/layout/vList4"/>
    <dgm:cxn modelId="{D8B76244-028A-475A-9343-8A7C7B0F706D}" type="presParOf" srcId="{611EDFD6-FB53-49F3-9B91-CC598DC3C940}" destId="{3D7ACB1B-0D85-462F-A47B-715309F5D2E0}" srcOrd="1" destOrd="0" presId="urn:microsoft.com/office/officeart/2005/8/layout/vList4"/>
    <dgm:cxn modelId="{2DCFA970-4557-4EF7-84EA-0C182F4C84F9}" type="presParOf" srcId="{611EDFD6-FB53-49F3-9B91-CC598DC3C940}" destId="{85000526-EBB2-4735-BED2-6064C6AB3F1D}"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14E0C78-7FC3-4C76-8BBF-32DC7867D6E9}"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US"/>
        </a:p>
      </dgm:t>
    </dgm:pt>
    <dgm:pt modelId="{B56C0230-2D97-4897-ABFC-523235B2B9A9}">
      <dgm:prSet phldrT="[Text]"/>
      <dgm:spPr/>
      <dgm:t>
        <a:bodyPr/>
        <a:lstStyle/>
        <a:p>
          <a:r>
            <a:rPr lang="en-US" dirty="0" smtClean="0"/>
            <a:t>Bad Character</a:t>
          </a:r>
          <a:endParaRPr lang="en-US" dirty="0"/>
        </a:p>
      </dgm:t>
    </dgm:pt>
    <dgm:pt modelId="{9CD2E606-64A7-4570-9760-B082AAFA8009}" type="parTrans" cxnId="{70210658-CA6B-4544-B62B-D2A46D0012C9}">
      <dgm:prSet/>
      <dgm:spPr/>
      <dgm:t>
        <a:bodyPr/>
        <a:lstStyle/>
        <a:p>
          <a:endParaRPr lang="en-US"/>
        </a:p>
      </dgm:t>
    </dgm:pt>
    <dgm:pt modelId="{876484AF-B9CA-4EF5-922F-256724F93E8C}" type="sibTrans" cxnId="{70210658-CA6B-4544-B62B-D2A46D0012C9}">
      <dgm:prSet/>
      <dgm:spPr/>
      <dgm:t>
        <a:bodyPr/>
        <a:lstStyle/>
        <a:p>
          <a:endParaRPr lang="en-US"/>
        </a:p>
      </dgm:t>
    </dgm:pt>
    <dgm:pt modelId="{5484B0A6-1C59-4780-8C9C-41B82906A9CA}">
      <dgm:prSet phldrT="[Text]" custT="1"/>
      <dgm:spPr/>
      <dgm:t>
        <a:bodyPr/>
        <a:lstStyle/>
        <a:p>
          <a:r>
            <a:rPr lang="en-US" sz="1800" dirty="0" smtClean="0"/>
            <a:t>One aspect of a criminal investigation</a:t>
          </a:r>
          <a:endParaRPr lang="en-US" sz="1800" dirty="0"/>
        </a:p>
      </dgm:t>
    </dgm:pt>
    <dgm:pt modelId="{00E9E23F-531B-4452-AEB9-BEED41BE73E1}" type="parTrans" cxnId="{55A02DEA-4EF6-499F-B8FD-29A99130F2B8}">
      <dgm:prSet/>
      <dgm:spPr/>
      <dgm:t>
        <a:bodyPr/>
        <a:lstStyle/>
        <a:p>
          <a:endParaRPr lang="en-US"/>
        </a:p>
      </dgm:t>
    </dgm:pt>
    <dgm:pt modelId="{D10620F4-EB09-4CBB-8D1F-E8C47462D5D8}" type="sibTrans" cxnId="{55A02DEA-4EF6-499F-B8FD-29A99130F2B8}">
      <dgm:prSet/>
      <dgm:spPr/>
      <dgm:t>
        <a:bodyPr/>
        <a:lstStyle/>
        <a:p>
          <a:endParaRPr lang="en-US"/>
        </a:p>
      </dgm:t>
    </dgm:pt>
    <dgm:pt modelId="{798EFA62-156A-4A56-93FA-341F05A28048}">
      <dgm:prSet phldrT="[Text]" custT="1"/>
      <dgm:spPr/>
      <dgm:t>
        <a:bodyPr/>
        <a:lstStyle/>
        <a:p>
          <a:r>
            <a:rPr lang="en-US" sz="2000" dirty="0" smtClean="0"/>
            <a:t>It is there to add strength to your case</a:t>
          </a:r>
          <a:endParaRPr lang="en-US" sz="2000" dirty="0"/>
        </a:p>
      </dgm:t>
    </dgm:pt>
    <dgm:pt modelId="{8C38C5CF-D18A-4C0C-A385-F1EAC23B20D5}" type="parTrans" cxnId="{8B946DE8-A198-4FA2-B4B1-B7CEF6C984D2}">
      <dgm:prSet/>
      <dgm:spPr/>
      <dgm:t>
        <a:bodyPr/>
        <a:lstStyle/>
        <a:p>
          <a:endParaRPr lang="en-US"/>
        </a:p>
      </dgm:t>
    </dgm:pt>
    <dgm:pt modelId="{1BA7185C-EE84-4112-AD3F-57CBF3DAD45D}" type="sibTrans" cxnId="{8B946DE8-A198-4FA2-B4B1-B7CEF6C984D2}">
      <dgm:prSet/>
      <dgm:spPr/>
      <dgm:t>
        <a:bodyPr/>
        <a:lstStyle/>
        <a:p>
          <a:endParaRPr lang="en-US"/>
        </a:p>
      </dgm:t>
    </dgm:pt>
    <dgm:pt modelId="{A8FAF85D-95A6-4E1F-BC5D-442206B1FD7F}">
      <dgm:prSet phldrT="[Text]" custT="1"/>
      <dgm:spPr/>
      <dgm:t>
        <a:bodyPr/>
        <a:lstStyle/>
        <a:p>
          <a:r>
            <a:rPr lang="en-US" sz="2000" dirty="0" smtClean="0"/>
            <a:t>We cannot prosecute on B.C.E evidence alone !!</a:t>
          </a:r>
          <a:endParaRPr lang="en-US" sz="2000" dirty="0"/>
        </a:p>
      </dgm:t>
    </dgm:pt>
    <dgm:pt modelId="{4866B3F5-83DA-4245-B260-CB09BE470699}" type="parTrans" cxnId="{556AC5BD-1BFE-4923-A6A2-F7C22D37220F}">
      <dgm:prSet/>
      <dgm:spPr/>
      <dgm:t>
        <a:bodyPr/>
        <a:lstStyle/>
        <a:p>
          <a:endParaRPr lang="en-US"/>
        </a:p>
      </dgm:t>
    </dgm:pt>
    <dgm:pt modelId="{C64997DD-9BBD-41F2-BFBC-8F4691E6337E}" type="sibTrans" cxnId="{556AC5BD-1BFE-4923-A6A2-F7C22D37220F}">
      <dgm:prSet/>
      <dgm:spPr/>
      <dgm:t>
        <a:bodyPr/>
        <a:lstStyle/>
        <a:p>
          <a:endParaRPr lang="en-US"/>
        </a:p>
      </dgm:t>
    </dgm:pt>
    <dgm:pt modelId="{947E2805-1313-42A1-A97F-D38AAA4506C3}" type="pres">
      <dgm:prSet presAssocID="{B14E0C78-7FC3-4C76-8BBF-32DC7867D6E9}" presName="composite" presStyleCnt="0">
        <dgm:presLayoutVars>
          <dgm:chMax val="1"/>
          <dgm:dir/>
          <dgm:resizeHandles val="exact"/>
        </dgm:presLayoutVars>
      </dgm:prSet>
      <dgm:spPr/>
      <dgm:t>
        <a:bodyPr/>
        <a:lstStyle/>
        <a:p>
          <a:endParaRPr lang="en-US"/>
        </a:p>
      </dgm:t>
    </dgm:pt>
    <dgm:pt modelId="{6EE469D0-98BC-4A7E-8624-6BA3A2753028}" type="pres">
      <dgm:prSet presAssocID="{B14E0C78-7FC3-4C76-8BBF-32DC7867D6E9}" presName="radial" presStyleCnt="0">
        <dgm:presLayoutVars>
          <dgm:animLvl val="ctr"/>
        </dgm:presLayoutVars>
      </dgm:prSet>
      <dgm:spPr/>
    </dgm:pt>
    <dgm:pt modelId="{8EF7D940-3F5F-49A8-BE90-B95CAEEBFC15}" type="pres">
      <dgm:prSet presAssocID="{B56C0230-2D97-4897-ABFC-523235B2B9A9}" presName="centerShape" presStyleLbl="vennNode1" presStyleIdx="0" presStyleCnt="4"/>
      <dgm:spPr/>
      <dgm:t>
        <a:bodyPr/>
        <a:lstStyle/>
        <a:p>
          <a:endParaRPr lang="en-US"/>
        </a:p>
      </dgm:t>
    </dgm:pt>
    <dgm:pt modelId="{C37A29A9-AEDD-44AC-886E-CA3B23DAF876}" type="pres">
      <dgm:prSet presAssocID="{5484B0A6-1C59-4780-8C9C-41B82906A9CA}" presName="node" presStyleLbl="vennNode1" presStyleIdx="1" presStyleCnt="4">
        <dgm:presLayoutVars>
          <dgm:bulletEnabled val="1"/>
        </dgm:presLayoutVars>
      </dgm:prSet>
      <dgm:spPr/>
      <dgm:t>
        <a:bodyPr/>
        <a:lstStyle/>
        <a:p>
          <a:endParaRPr lang="en-US"/>
        </a:p>
      </dgm:t>
    </dgm:pt>
    <dgm:pt modelId="{70F0CA2F-7F1F-4714-9B5A-F0C39DA49AD2}" type="pres">
      <dgm:prSet presAssocID="{798EFA62-156A-4A56-93FA-341F05A28048}" presName="node" presStyleLbl="vennNode1" presStyleIdx="2" presStyleCnt="4">
        <dgm:presLayoutVars>
          <dgm:bulletEnabled val="1"/>
        </dgm:presLayoutVars>
      </dgm:prSet>
      <dgm:spPr/>
      <dgm:t>
        <a:bodyPr/>
        <a:lstStyle/>
        <a:p>
          <a:endParaRPr lang="en-US"/>
        </a:p>
      </dgm:t>
    </dgm:pt>
    <dgm:pt modelId="{404B4EC3-D428-4732-A207-82544BED2182}" type="pres">
      <dgm:prSet presAssocID="{A8FAF85D-95A6-4E1F-BC5D-442206B1FD7F}" presName="node" presStyleLbl="vennNode1" presStyleIdx="3" presStyleCnt="4">
        <dgm:presLayoutVars>
          <dgm:bulletEnabled val="1"/>
        </dgm:presLayoutVars>
      </dgm:prSet>
      <dgm:spPr/>
      <dgm:t>
        <a:bodyPr/>
        <a:lstStyle/>
        <a:p>
          <a:endParaRPr lang="en-US"/>
        </a:p>
      </dgm:t>
    </dgm:pt>
  </dgm:ptLst>
  <dgm:cxnLst>
    <dgm:cxn modelId="{DEBB7D99-6D38-4091-A7B0-7ADC67791A95}" type="presOf" srcId="{A8FAF85D-95A6-4E1F-BC5D-442206B1FD7F}" destId="{404B4EC3-D428-4732-A207-82544BED2182}" srcOrd="0" destOrd="0" presId="urn:microsoft.com/office/officeart/2005/8/layout/radial3"/>
    <dgm:cxn modelId="{408591FC-F91F-4A41-BF71-F7723C034B17}" type="presOf" srcId="{B56C0230-2D97-4897-ABFC-523235B2B9A9}" destId="{8EF7D940-3F5F-49A8-BE90-B95CAEEBFC15}" srcOrd="0" destOrd="0" presId="urn:microsoft.com/office/officeart/2005/8/layout/radial3"/>
    <dgm:cxn modelId="{CD86AA56-B0C8-4ACF-8797-D20D607D8B8A}" type="presOf" srcId="{798EFA62-156A-4A56-93FA-341F05A28048}" destId="{70F0CA2F-7F1F-4714-9B5A-F0C39DA49AD2}" srcOrd="0" destOrd="0" presId="urn:microsoft.com/office/officeart/2005/8/layout/radial3"/>
    <dgm:cxn modelId="{556AC5BD-1BFE-4923-A6A2-F7C22D37220F}" srcId="{B56C0230-2D97-4897-ABFC-523235B2B9A9}" destId="{A8FAF85D-95A6-4E1F-BC5D-442206B1FD7F}" srcOrd="2" destOrd="0" parTransId="{4866B3F5-83DA-4245-B260-CB09BE470699}" sibTransId="{C64997DD-9BBD-41F2-BFBC-8F4691E6337E}"/>
    <dgm:cxn modelId="{8B946DE8-A198-4FA2-B4B1-B7CEF6C984D2}" srcId="{B56C0230-2D97-4897-ABFC-523235B2B9A9}" destId="{798EFA62-156A-4A56-93FA-341F05A28048}" srcOrd="1" destOrd="0" parTransId="{8C38C5CF-D18A-4C0C-A385-F1EAC23B20D5}" sibTransId="{1BA7185C-EE84-4112-AD3F-57CBF3DAD45D}"/>
    <dgm:cxn modelId="{70210658-CA6B-4544-B62B-D2A46D0012C9}" srcId="{B14E0C78-7FC3-4C76-8BBF-32DC7867D6E9}" destId="{B56C0230-2D97-4897-ABFC-523235B2B9A9}" srcOrd="0" destOrd="0" parTransId="{9CD2E606-64A7-4570-9760-B082AAFA8009}" sibTransId="{876484AF-B9CA-4EF5-922F-256724F93E8C}"/>
    <dgm:cxn modelId="{AAF3C1B6-F9A9-416F-8A79-0357F6A442F0}" type="presOf" srcId="{B14E0C78-7FC3-4C76-8BBF-32DC7867D6E9}" destId="{947E2805-1313-42A1-A97F-D38AAA4506C3}" srcOrd="0" destOrd="0" presId="urn:microsoft.com/office/officeart/2005/8/layout/radial3"/>
    <dgm:cxn modelId="{1392411C-AED5-4424-B894-F9765A588051}" type="presOf" srcId="{5484B0A6-1C59-4780-8C9C-41B82906A9CA}" destId="{C37A29A9-AEDD-44AC-886E-CA3B23DAF876}" srcOrd="0" destOrd="0" presId="urn:microsoft.com/office/officeart/2005/8/layout/radial3"/>
    <dgm:cxn modelId="{55A02DEA-4EF6-499F-B8FD-29A99130F2B8}" srcId="{B56C0230-2D97-4897-ABFC-523235B2B9A9}" destId="{5484B0A6-1C59-4780-8C9C-41B82906A9CA}" srcOrd="0" destOrd="0" parTransId="{00E9E23F-531B-4452-AEB9-BEED41BE73E1}" sibTransId="{D10620F4-EB09-4CBB-8D1F-E8C47462D5D8}"/>
    <dgm:cxn modelId="{12FD6635-91CD-4C5D-84B6-DA44242DFF04}" type="presParOf" srcId="{947E2805-1313-42A1-A97F-D38AAA4506C3}" destId="{6EE469D0-98BC-4A7E-8624-6BA3A2753028}" srcOrd="0" destOrd="0" presId="urn:microsoft.com/office/officeart/2005/8/layout/radial3"/>
    <dgm:cxn modelId="{2683E6B0-43E6-45CF-A270-75CB2A684FC0}" type="presParOf" srcId="{6EE469D0-98BC-4A7E-8624-6BA3A2753028}" destId="{8EF7D940-3F5F-49A8-BE90-B95CAEEBFC15}" srcOrd="0" destOrd="0" presId="urn:microsoft.com/office/officeart/2005/8/layout/radial3"/>
    <dgm:cxn modelId="{6F431393-478C-4ED7-8F0C-CF9C921CADD7}" type="presParOf" srcId="{6EE469D0-98BC-4A7E-8624-6BA3A2753028}" destId="{C37A29A9-AEDD-44AC-886E-CA3B23DAF876}" srcOrd="1" destOrd="0" presId="urn:microsoft.com/office/officeart/2005/8/layout/radial3"/>
    <dgm:cxn modelId="{62EE9459-CE43-431B-A15A-537971978611}" type="presParOf" srcId="{6EE469D0-98BC-4A7E-8624-6BA3A2753028}" destId="{70F0CA2F-7F1F-4714-9B5A-F0C39DA49AD2}" srcOrd="2" destOrd="0" presId="urn:microsoft.com/office/officeart/2005/8/layout/radial3"/>
    <dgm:cxn modelId="{4C61BAF0-0B2A-4968-94FD-DA4853DF4167}" type="presParOf" srcId="{6EE469D0-98BC-4A7E-8624-6BA3A2753028}" destId="{404B4EC3-D428-4732-A207-82544BED2182}" srcOrd="3" destOrd="0" presId="urn:microsoft.com/office/officeart/2005/8/layout/radial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57D77-2874-47D7-931B-5AC3B8DD3376}">
      <dsp:nvSpPr>
        <dsp:cNvPr id="0" name=""/>
        <dsp:cNvSpPr/>
      </dsp:nvSpPr>
      <dsp:spPr>
        <a:xfrm rot="5400000">
          <a:off x="5272733" y="-2157493"/>
          <a:ext cx="854053" cy="536448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smtClean="0"/>
            <a:t>The legal basis of police action</a:t>
          </a:r>
          <a:endParaRPr lang="en-US" sz="2400" kern="1200" dirty="0"/>
        </a:p>
      </dsp:txBody>
      <dsp:txXfrm rot="-5400000">
        <a:off x="3017520" y="139411"/>
        <a:ext cx="5322789" cy="770671"/>
      </dsp:txXfrm>
    </dsp:sp>
    <dsp:sp modelId="{BCCEF36B-B9BF-444C-B1BC-279042AF7AA6}">
      <dsp:nvSpPr>
        <dsp:cNvPr id="0" name=""/>
        <dsp:cNvSpPr/>
      </dsp:nvSpPr>
      <dsp:spPr>
        <a:xfrm>
          <a:off x="0" y="2219"/>
          <a:ext cx="3017520" cy="10675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lvl="0" algn="ctr" defTabSz="1333500">
            <a:lnSpc>
              <a:spcPct val="90000"/>
            </a:lnSpc>
            <a:spcBef>
              <a:spcPct val="0"/>
            </a:spcBef>
            <a:spcAft>
              <a:spcPct val="35000"/>
            </a:spcAft>
          </a:pPr>
          <a:r>
            <a:rPr lang="en-US" sz="3000" kern="1200" dirty="0" smtClean="0"/>
            <a:t>Challenge</a:t>
          </a:r>
        </a:p>
      </dsp:txBody>
      <dsp:txXfrm>
        <a:off x="52114" y="54333"/>
        <a:ext cx="2913292" cy="963338"/>
      </dsp:txXfrm>
    </dsp:sp>
    <dsp:sp modelId="{F131F182-D78E-4533-8F1E-ECC6879A8164}">
      <dsp:nvSpPr>
        <dsp:cNvPr id="0" name=""/>
        <dsp:cNvSpPr/>
      </dsp:nvSpPr>
      <dsp:spPr>
        <a:xfrm rot="5400000">
          <a:off x="5272733" y="-1025292"/>
          <a:ext cx="854053" cy="536448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smtClean="0"/>
            <a:t>Their client not to assist prosecution case</a:t>
          </a:r>
          <a:endParaRPr lang="en-US" sz="2400" kern="1200" dirty="0"/>
        </a:p>
      </dsp:txBody>
      <dsp:txXfrm rot="-5400000">
        <a:off x="3017520" y="1271612"/>
        <a:ext cx="5322789" cy="770671"/>
      </dsp:txXfrm>
    </dsp:sp>
    <dsp:sp modelId="{1BDE814C-449E-40FC-B09D-C05506C9AAF2}">
      <dsp:nvSpPr>
        <dsp:cNvPr id="0" name=""/>
        <dsp:cNvSpPr/>
      </dsp:nvSpPr>
      <dsp:spPr>
        <a:xfrm>
          <a:off x="0" y="1123164"/>
          <a:ext cx="3017520" cy="10675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lvl="0" algn="ctr" defTabSz="1333500">
            <a:lnSpc>
              <a:spcPct val="90000"/>
            </a:lnSpc>
            <a:spcBef>
              <a:spcPct val="0"/>
            </a:spcBef>
            <a:spcAft>
              <a:spcPct val="35000"/>
            </a:spcAft>
          </a:pPr>
          <a:r>
            <a:rPr lang="en-US" sz="3000" kern="1200" dirty="0" smtClean="0"/>
            <a:t>Advise</a:t>
          </a:r>
          <a:endParaRPr lang="en-US" sz="3000" kern="1200" dirty="0"/>
        </a:p>
      </dsp:txBody>
      <dsp:txXfrm>
        <a:off x="52114" y="1175278"/>
        <a:ext cx="2913292" cy="963338"/>
      </dsp:txXfrm>
    </dsp:sp>
    <dsp:sp modelId="{639C858E-7909-4509-8AFB-AE32F64FCF48}">
      <dsp:nvSpPr>
        <dsp:cNvPr id="0" name=""/>
        <dsp:cNvSpPr/>
      </dsp:nvSpPr>
      <dsp:spPr>
        <a:xfrm>
          <a:off x="0" y="2244109"/>
          <a:ext cx="3017520" cy="10675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lvl="0" algn="ctr" defTabSz="1333500">
            <a:lnSpc>
              <a:spcPct val="90000"/>
            </a:lnSpc>
            <a:spcBef>
              <a:spcPct val="0"/>
            </a:spcBef>
            <a:spcAft>
              <a:spcPct val="35000"/>
            </a:spcAft>
          </a:pPr>
          <a:r>
            <a:rPr lang="en-US" sz="3000" kern="1200" dirty="0" smtClean="0"/>
            <a:t>Rigorously</a:t>
          </a:r>
          <a:endParaRPr lang="en-US" sz="3000" kern="1200" dirty="0"/>
        </a:p>
      </dsp:txBody>
      <dsp:txXfrm>
        <a:off x="52114" y="2296223"/>
        <a:ext cx="2913292" cy="963338"/>
      </dsp:txXfrm>
    </dsp:sp>
    <dsp:sp modelId="{D5D025C2-8B3A-4281-B232-CC2C59685DA2}">
      <dsp:nvSpPr>
        <dsp:cNvPr id="0" name=""/>
        <dsp:cNvSpPr/>
      </dsp:nvSpPr>
      <dsp:spPr>
        <a:xfrm rot="5400000">
          <a:off x="5272733" y="1216597"/>
          <a:ext cx="854053" cy="536448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smtClean="0"/>
            <a:t>Investigators that their client is not responsible</a:t>
          </a:r>
          <a:endParaRPr lang="en-US" sz="2400" kern="1200" dirty="0"/>
        </a:p>
      </dsp:txBody>
      <dsp:txXfrm rot="-5400000">
        <a:off x="3017520" y="3513502"/>
        <a:ext cx="5322789" cy="770671"/>
      </dsp:txXfrm>
    </dsp:sp>
    <dsp:sp modelId="{1CF6046F-5B42-4514-967B-39BAF94E2138}">
      <dsp:nvSpPr>
        <dsp:cNvPr id="0" name=""/>
        <dsp:cNvSpPr/>
      </dsp:nvSpPr>
      <dsp:spPr>
        <a:xfrm>
          <a:off x="0" y="3365053"/>
          <a:ext cx="3017520" cy="10675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lvl="0" algn="ctr" defTabSz="1333500">
            <a:lnSpc>
              <a:spcPct val="90000"/>
            </a:lnSpc>
            <a:spcBef>
              <a:spcPct val="0"/>
            </a:spcBef>
            <a:spcAft>
              <a:spcPct val="35000"/>
            </a:spcAft>
          </a:pPr>
          <a:r>
            <a:rPr lang="en-US" sz="3000" kern="1200" dirty="0" smtClean="0"/>
            <a:t>Attempt to persuade</a:t>
          </a:r>
          <a:endParaRPr lang="en-US" sz="3000" kern="1200" dirty="0"/>
        </a:p>
      </dsp:txBody>
      <dsp:txXfrm>
        <a:off x="52114" y="3417167"/>
        <a:ext cx="2913292" cy="9633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3A2595-77C6-47A4-A7B9-602E8012615B}">
      <dsp:nvSpPr>
        <dsp:cNvPr id="0" name=""/>
        <dsp:cNvSpPr/>
      </dsp:nvSpPr>
      <dsp:spPr>
        <a:xfrm rot="1764249">
          <a:off x="3245828" y="3019489"/>
          <a:ext cx="870555" cy="55546"/>
        </a:xfrm>
        <a:custGeom>
          <a:avLst/>
          <a:gdLst/>
          <a:ahLst/>
          <a:cxnLst/>
          <a:rect l="0" t="0" r="0" b="0"/>
          <a:pathLst>
            <a:path>
              <a:moveTo>
                <a:pt x="0" y="27773"/>
              </a:moveTo>
              <a:lnTo>
                <a:pt x="870555" y="2777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F74AC74-C976-4AFE-8867-5BCEE4AA7850}">
      <dsp:nvSpPr>
        <dsp:cNvPr id="0" name=""/>
        <dsp:cNvSpPr/>
      </dsp:nvSpPr>
      <dsp:spPr>
        <a:xfrm rot="19833411">
          <a:off x="3246254" y="1459543"/>
          <a:ext cx="861710" cy="55546"/>
        </a:xfrm>
        <a:custGeom>
          <a:avLst/>
          <a:gdLst/>
          <a:ahLst/>
          <a:cxnLst/>
          <a:rect l="0" t="0" r="0" b="0"/>
          <a:pathLst>
            <a:path>
              <a:moveTo>
                <a:pt x="0" y="27773"/>
              </a:moveTo>
              <a:lnTo>
                <a:pt x="861710" y="2777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559B1EC-A929-4799-926A-FDA401260684}">
      <dsp:nvSpPr>
        <dsp:cNvPr id="0" name=""/>
        <dsp:cNvSpPr/>
      </dsp:nvSpPr>
      <dsp:spPr>
        <a:xfrm>
          <a:off x="859512" y="830083"/>
          <a:ext cx="2873399" cy="2873399"/>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D37F27-902F-4ABE-BAFD-EA698496EED6}">
      <dsp:nvSpPr>
        <dsp:cNvPr id="0" name=""/>
        <dsp:cNvSpPr/>
      </dsp:nvSpPr>
      <dsp:spPr>
        <a:xfrm>
          <a:off x="3929276" y="14635"/>
          <a:ext cx="1756020" cy="166947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Demonstrates</a:t>
          </a:r>
          <a:endParaRPr lang="en-US" sz="1600" kern="1200" dirty="0"/>
        </a:p>
      </dsp:txBody>
      <dsp:txXfrm>
        <a:off x="4186439" y="259124"/>
        <a:ext cx="1241694" cy="1180495"/>
      </dsp:txXfrm>
    </dsp:sp>
    <dsp:sp modelId="{7B54B054-6DD1-4995-AFCB-17375FA11103}">
      <dsp:nvSpPr>
        <dsp:cNvPr id="0" name=""/>
        <dsp:cNvSpPr/>
      </dsp:nvSpPr>
      <dsp:spPr>
        <a:xfrm>
          <a:off x="5817724" y="14635"/>
          <a:ext cx="2634030" cy="1669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smtClean="0"/>
            <a:t>Knowledge of the relevant legislation and supporting case law in relation to the offence under investigation</a:t>
          </a:r>
          <a:endParaRPr lang="en-US" sz="2400" kern="1200" dirty="0"/>
        </a:p>
      </dsp:txBody>
      <dsp:txXfrm>
        <a:off x="5817724" y="14635"/>
        <a:ext cx="2634030" cy="1669473"/>
      </dsp:txXfrm>
    </dsp:sp>
    <dsp:sp modelId="{06DBCCB6-4E94-4640-8118-C77CB134B1C8}">
      <dsp:nvSpPr>
        <dsp:cNvPr id="0" name=""/>
        <dsp:cNvSpPr/>
      </dsp:nvSpPr>
      <dsp:spPr>
        <a:xfrm>
          <a:off x="3949264" y="2822173"/>
          <a:ext cx="1724039" cy="172403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Outlines</a:t>
          </a:r>
          <a:endParaRPr lang="en-US" sz="1600" kern="1200" dirty="0"/>
        </a:p>
      </dsp:txBody>
      <dsp:txXfrm>
        <a:off x="4201744" y="3074653"/>
        <a:ext cx="1219079" cy="1219079"/>
      </dsp:txXfrm>
    </dsp:sp>
    <dsp:sp modelId="{69D35A70-896F-4DD7-8D2C-733103F23164}">
      <dsp:nvSpPr>
        <dsp:cNvPr id="0" name=""/>
        <dsp:cNvSpPr/>
      </dsp:nvSpPr>
      <dsp:spPr>
        <a:xfrm>
          <a:off x="5845707" y="2822173"/>
          <a:ext cx="2586059" cy="1724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smtClean="0"/>
            <a:t>The offence for which the suspect has been arrested and the purpose of the subsequent interview</a:t>
          </a:r>
          <a:endParaRPr lang="en-US" sz="2400" kern="1200" dirty="0"/>
        </a:p>
      </dsp:txBody>
      <dsp:txXfrm>
        <a:off x="5845707" y="2822173"/>
        <a:ext cx="2586059" cy="17240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D8A2B-71BB-4EC3-B115-0D6F921D3539}">
      <dsp:nvSpPr>
        <dsp:cNvPr id="0" name=""/>
        <dsp:cNvSpPr/>
      </dsp:nvSpPr>
      <dsp:spPr>
        <a:xfrm>
          <a:off x="0" y="584887"/>
          <a:ext cx="2555874" cy="15335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rgbClr val="002060"/>
              </a:solidFill>
              <a:latin typeface="Calibri" panose="020F0502020204030204"/>
            </a:rPr>
            <a:t>An outline of the offence for which the suspect has been arrested</a:t>
          </a:r>
          <a:endParaRPr lang="en-GB" sz="2000" kern="1200" dirty="0">
            <a:solidFill>
              <a:srgbClr val="002060"/>
            </a:solidFill>
            <a:latin typeface="Calibri" panose="020F0502020204030204"/>
          </a:endParaRPr>
        </a:p>
      </dsp:txBody>
      <dsp:txXfrm>
        <a:off x="0" y="584887"/>
        <a:ext cx="2555874" cy="1533524"/>
      </dsp:txXfrm>
    </dsp:sp>
    <dsp:sp modelId="{8F570F37-9F73-4932-B997-13C602B3B0A0}">
      <dsp:nvSpPr>
        <dsp:cNvPr id="0" name=""/>
        <dsp:cNvSpPr/>
      </dsp:nvSpPr>
      <dsp:spPr>
        <a:xfrm>
          <a:off x="2811462" y="584887"/>
          <a:ext cx="2555874" cy="15335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rgbClr val="002060"/>
              </a:solidFill>
              <a:latin typeface="Calibri" panose="020F0502020204030204"/>
            </a:rPr>
            <a:t>The circumstances in which the suspect was arrested (which does not compromise the interview plan)</a:t>
          </a:r>
          <a:endParaRPr lang="en-GB" sz="2000" kern="1200" dirty="0">
            <a:solidFill>
              <a:srgbClr val="002060"/>
            </a:solidFill>
            <a:latin typeface="Calibri" panose="020F0502020204030204"/>
          </a:endParaRPr>
        </a:p>
      </dsp:txBody>
      <dsp:txXfrm>
        <a:off x="2811462" y="584887"/>
        <a:ext cx="2555874" cy="1533524"/>
      </dsp:txXfrm>
    </dsp:sp>
    <dsp:sp modelId="{A34ECC28-9924-4D72-9164-11211E51E50C}">
      <dsp:nvSpPr>
        <dsp:cNvPr id="0" name=""/>
        <dsp:cNvSpPr/>
      </dsp:nvSpPr>
      <dsp:spPr>
        <a:xfrm>
          <a:off x="5622924" y="584887"/>
          <a:ext cx="2555874" cy="15335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rgbClr val="002060"/>
              </a:solidFill>
              <a:latin typeface="Calibri" panose="020F0502020204030204"/>
            </a:rPr>
            <a:t>History and character of suspect (including bad character)</a:t>
          </a:r>
          <a:endParaRPr lang="en-GB" sz="2000" kern="1200" dirty="0">
            <a:solidFill>
              <a:srgbClr val="002060"/>
            </a:solidFill>
            <a:latin typeface="Calibri" panose="020F0502020204030204"/>
          </a:endParaRPr>
        </a:p>
      </dsp:txBody>
      <dsp:txXfrm>
        <a:off x="5622924" y="584887"/>
        <a:ext cx="2555874" cy="1533524"/>
      </dsp:txXfrm>
    </dsp:sp>
    <dsp:sp modelId="{F79CA9ED-1DDA-4051-9EBD-4D11B99E98F6}">
      <dsp:nvSpPr>
        <dsp:cNvPr id="0" name=""/>
        <dsp:cNvSpPr/>
      </dsp:nvSpPr>
      <dsp:spPr>
        <a:xfrm>
          <a:off x="0" y="2374000"/>
          <a:ext cx="2555874" cy="15335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rgbClr val="002060"/>
              </a:solidFill>
              <a:latin typeface="Calibri" panose="020F0502020204030204"/>
            </a:rPr>
            <a:t>Any significant comments, silences or material recovered at the time of arrest</a:t>
          </a:r>
          <a:endParaRPr lang="en-GB" sz="2000" kern="1200" dirty="0">
            <a:solidFill>
              <a:srgbClr val="002060"/>
            </a:solidFill>
            <a:latin typeface="Calibri" panose="020F0502020204030204"/>
          </a:endParaRPr>
        </a:p>
      </dsp:txBody>
      <dsp:txXfrm>
        <a:off x="0" y="2374000"/>
        <a:ext cx="2555874" cy="1533524"/>
      </dsp:txXfrm>
    </dsp:sp>
    <dsp:sp modelId="{476E0B64-AFA7-4891-83D3-6AC92C6662DA}">
      <dsp:nvSpPr>
        <dsp:cNvPr id="0" name=""/>
        <dsp:cNvSpPr/>
      </dsp:nvSpPr>
      <dsp:spPr>
        <a:xfrm>
          <a:off x="2811462" y="2374000"/>
          <a:ext cx="2555874" cy="15335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solidFill>
                <a:srgbClr val="002060"/>
              </a:solidFill>
              <a:latin typeface="Calibri" panose="020F0502020204030204"/>
            </a:rPr>
            <a:t>Details of the areas the investigator wishes to cover during an interview, including the suspect’s movements, time parameters, knowledge of locations or the victim.</a:t>
          </a:r>
          <a:endParaRPr lang="en-GB" sz="1600" kern="1200" dirty="0">
            <a:solidFill>
              <a:srgbClr val="002060"/>
            </a:solidFill>
            <a:latin typeface="Calibri" panose="020F0502020204030204"/>
          </a:endParaRPr>
        </a:p>
      </dsp:txBody>
      <dsp:txXfrm>
        <a:off x="2811462" y="2374000"/>
        <a:ext cx="2555874" cy="1533524"/>
      </dsp:txXfrm>
    </dsp:sp>
    <dsp:sp modelId="{2C8B8864-65A5-4964-ABDA-DA34F4C9FA9C}">
      <dsp:nvSpPr>
        <dsp:cNvPr id="0" name=""/>
        <dsp:cNvSpPr/>
      </dsp:nvSpPr>
      <dsp:spPr>
        <a:xfrm>
          <a:off x="5622925" y="2391927"/>
          <a:ext cx="2555874" cy="15335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solidFill>
                <a:srgbClr val="002060"/>
              </a:solidFill>
              <a:latin typeface="Calibri" panose="020F0502020204030204"/>
            </a:rPr>
            <a:t>The reasons why it is necessary to interview the suspect, covering, e.g., innocent explanations, self-defence, alibis, mitigation</a:t>
          </a:r>
          <a:endParaRPr lang="en-GB" sz="1700" kern="1200" dirty="0">
            <a:solidFill>
              <a:srgbClr val="002060"/>
            </a:solidFill>
            <a:latin typeface="Calibri" panose="020F0502020204030204"/>
          </a:endParaRPr>
        </a:p>
      </dsp:txBody>
      <dsp:txXfrm>
        <a:off x="5622925" y="2391927"/>
        <a:ext cx="2555874" cy="15335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59DDFB-9DDD-4A47-9F1C-B4AA5A1C5E19}">
      <dsp:nvSpPr>
        <dsp:cNvPr id="0" name=""/>
        <dsp:cNvSpPr/>
      </dsp:nvSpPr>
      <dsp:spPr>
        <a:xfrm>
          <a:off x="3272" y="0"/>
          <a:ext cx="3747968" cy="44348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rtl="0">
            <a:lnSpc>
              <a:spcPct val="90000"/>
            </a:lnSpc>
            <a:spcBef>
              <a:spcPct val="0"/>
            </a:spcBef>
            <a:spcAft>
              <a:spcPct val="35000"/>
            </a:spcAft>
          </a:pPr>
          <a:r>
            <a:rPr lang="en-GB" sz="2800" kern="1200" dirty="0" smtClean="0">
              <a:solidFill>
                <a:schemeClr val="bg1"/>
              </a:solidFill>
              <a:latin typeface="Calibri" panose="020F0502020204030204"/>
              <a:ea typeface="+mn-ea"/>
              <a:cs typeface="+mn-cs"/>
            </a:rPr>
            <a:t>Prevent the suspect from answering questions if they choose to do so</a:t>
          </a:r>
          <a:r>
            <a:rPr lang="en-GB" sz="2800" kern="1200" dirty="0" smtClean="0">
              <a:solidFill>
                <a:srgbClr val="000000">
                  <a:hueOff val="0"/>
                  <a:satOff val="0"/>
                  <a:lumOff val="0"/>
                  <a:alphaOff val="0"/>
                </a:srgbClr>
              </a:solidFill>
              <a:latin typeface="Calibri" panose="020F0502020204030204"/>
              <a:ea typeface="+mn-ea"/>
              <a:cs typeface="+mn-cs"/>
            </a:rPr>
            <a:t>,</a:t>
          </a:r>
          <a:endParaRPr lang="en-GB" sz="2800" kern="1200" dirty="0">
            <a:solidFill>
              <a:srgbClr val="000000">
                <a:hueOff val="0"/>
                <a:satOff val="0"/>
                <a:lumOff val="0"/>
                <a:alphaOff val="0"/>
              </a:srgbClr>
            </a:solidFill>
            <a:latin typeface="Calibri" panose="020F0502020204030204"/>
            <a:ea typeface="+mn-ea"/>
            <a:cs typeface="+mn-cs"/>
          </a:endParaRPr>
        </a:p>
      </dsp:txBody>
      <dsp:txXfrm>
        <a:off x="3272" y="1773936"/>
        <a:ext cx="3747968" cy="1773936"/>
      </dsp:txXfrm>
    </dsp:sp>
    <dsp:sp modelId="{777FCB1F-9B15-43E5-9109-5867ACB64F6E}">
      <dsp:nvSpPr>
        <dsp:cNvPr id="0" name=""/>
        <dsp:cNvSpPr/>
      </dsp:nvSpPr>
      <dsp:spPr>
        <a:xfrm>
          <a:off x="1138855" y="266090"/>
          <a:ext cx="1476801" cy="1476801"/>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FDED4AE-922C-470D-99FB-99C5ECF4133F}">
      <dsp:nvSpPr>
        <dsp:cNvPr id="0" name=""/>
        <dsp:cNvSpPr/>
      </dsp:nvSpPr>
      <dsp:spPr>
        <a:xfrm>
          <a:off x="3863679" y="0"/>
          <a:ext cx="3747968" cy="44348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rtl="0">
            <a:lnSpc>
              <a:spcPct val="90000"/>
            </a:lnSpc>
            <a:spcBef>
              <a:spcPct val="0"/>
            </a:spcBef>
            <a:spcAft>
              <a:spcPct val="35000"/>
            </a:spcAft>
          </a:pPr>
          <a:r>
            <a:rPr lang="en-GB" sz="2800" kern="1200" dirty="0" smtClean="0">
              <a:solidFill>
                <a:schemeClr val="bg1"/>
              </a:solidFill>
              <a:latin typeface="Calibri" panose="020F0502020204030204"/>
              <a:ea typeface="+mn-ea"/>
              <a:cs typeface="+mn-cs"/>
            </a:rPr>
            <a:t>Answer questions on behalf of the suspect. </a:t>
          </a:r>
          <a:endParaRPr lang="en-GB" sz="2800" kern="1200" dirty="0">
            <a:solidFill>
              <a:schemeClr val="bg1"/>
            </a:solidFill>
            <a:latin typeface="Calibri" panose="020F0502020204030204"/>
            <a:ea typeface="+mn-ea"/>
            <a:cs typeface="+mn-cs"/>
          </a:endParaRPr>
        </a:p>
      </dsp:txBody>
      <dsp:txXfrm>
        <a:off x="3863679" y="1773936"/>
        <a:ext cx="3747968" cy="1773936"/>
      </dsp:txXfrm>
    </dsp:sp>
    <dsp:sp modelId="{CA69E104-85E7-45D3-A70C-906FBA68A235}">
      <dsp:nvSpPr>
        <dsp:cNvPr id="0" name=""/>
        <dsp:cNvSpPr/>
      </dsp:nvSpPr>
      <dsp:spPr>
        <a:xfrm>
          <a:off x="4999262" y="266090"/>
          <a:ext cx="1476801" cy="1476801"/>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0042C8-32B7-49E3-9C61-058C35426B59}">
      <dsp:nvSpPr>
        <dsp:cNvPr id="0" name=""/>
        <dsp:cNvSpPr/>
      </dsp:nvSpPr>
      <dsp:spPr>
        <a:xfrm>
          <a:off x="304596" y="3547872"/>
          <a:ext cx="7005726" cy="665226"/>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D114CE-6F4B-4579-ADD1-98D6D8E1FCA7}">
      <dsp:nvSpPr>
        <dsp:cNvPr id="0" name=""/>
        <dsp:cNvSpPr/>
      </dsp:nvSpPr>
      <dsp:spPr>
        <a:xfrm rot="5400000">
          <a:off x="-243054" y="247533"/>
          <a:ext cx="1620362" cy="1134253"/>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US" sz="3100" kern="1200" dirty="0" smtClean="0"/>
            <a:t> </a:t>
          </a:r>
          <a:endParaRPr lang="en-US" sz="3100" kern="1200" dirty="0"/>
        </a:p>
      </dsp:txBody>
      <dsp:txXfrm rot="-5400000">
        <a:off x="1" y="571606"/>
        <a:ext cx="1134253" cy="486109"/>
      </dsp:txXfrm>
    </dsp:sp>
    <dsp:sp modelId="{6E67FCBD-A330-472B-9BE9-121B04A41519}">
      <dsp:nvSpPr>
        <dsp:cNvPr id="0" name=""/>
        <dsp:cNvSpPr/>
      </dsp:nvSpPr>
      <dsp:spPr>
        <a:xfrm rot="5400000">
          <a:off x="4059284" y="-2920551"/>
          <a:ext cx="1053235" cy="690329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smtClean="0"/>
            <a:t>Evidence of or a disposition towards misconduct</a:t>
          </a:r>
          <a:endParaRPr lang="en-US" sz="2400" kern="1200" dirty="0"/>
        </a:p>
      </dsp:txBody>
      <dsp:txXfrm rot="-5400000">
        <a:off x="1134254" y="55894"/>
        <a:ext cx="6851882" cy="950405"/>
      </dsp:txXfrm>
    </dsp:sp>
    <dsp:sp modelId="{5202AE87-A588-4BF1-AE8E-22AA26DBE4D6}">
      <dsp:nvSpPr>
        <dsp:cNvPr id="0" name=""/>
        <dsp:cNvSpPr/>
      </dsp:nvSpPr>
      <dsp:spPr>
        <a:xfrm rot="5400000">
          <a:off x="-243054" y="1640807"/>
          <a:ext cx="1620362" cy="1134253"/>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US" sz="3100" kern="1200" dirty="0" smtClean="0"/>
            <a:t> </a:t>
          </a:r>
          <a:endParaRPr lang="en-US" sz="3100" kern="1200" dirty="0"/>
        </a:p>
      </dsp:txBody>
      <dsp:txXfrm rot="-5400000">
        <a:off x="1" y="1964880"/>
        <a:ext cx="1134253" cy="486109"/>
      </dsp:txXfrm>
    </dsp:sp>
    <dsp:sp modelId="{DEDB6A7F-DF85-4433-8CF4-B58D0BBB1100}">
      <dsp:nvSpPr>
        <dsp:cNvPr id="0" name=""/>
        <dsp:cNvSpPr/>
      </dsp:nvSpPr>
      <dsp:spPr>
        <a:xfrm rot="5400000">
          <a:off x="4059284" y="-1493817"/>
          <a:ext cx="1053235" cy="690329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smtClean="0"/>
            <a:t>Misconduct</a:t>
          </a:r>
          <a:endParaRPr lang="en-US" sz="2400" kern="1200" dirty="0"/>
        </a:p>
        <a:p>
          <a:pPr marL="285750" lvl="1" indent="-285750" algn="l" defTabSz="1333500">
            <a:lnSpc>
              <a:spcPct val="90000"/>
            </a:lnSpc>
            <a:spcBef>
              <a:spcPct val="0"/>
            </a:spcBef>
            <a:spcAft>
              <a:spcPct val="15000"/>
            </a:spcAft>
            <a:buChar char="••"/>
          </a:pPr>
          <a:endParaRPr lang="en-US" sz="3000" kern="1200" dirty="0"/>
        </a:p>
      </dsp:txBody>
      <dsp:txXfrm rot="-5400000">
        <a:off x="1134254" y="1482628"/>
        <a:ext cx="6851882" cy="950405"/>
      </dsp:txXfrm>
    </dsp:sp>
    <dsp:sp modelId="{A6360FBE-C5B1-40EF-9979-6280EC41E2A2}">
      <dsp:nvSpPr>
        <dsp:cNvPr id="0" name=""/>
        <dsp:cNvSpPr/>
      </dsp:nvSpPr>
      <dsp:spPr>
        <a:xfrm rot="5400000">
          <a:off x="-164995" y="3056393"/>
          <a:ext cx="1620362" cy="1134253"/>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US" sz="3100" kern="1200" dirty="0" smtClean="0"/>
            <a:t> </a:t>
          </a:r>
          <a:endParaRPr lang="en-US" sz="3100" kern="1200" dirty="0"/>
        </a:p>
      </dsp:txBody>
      <dsp:txXfrm rot="-5400000">
        <a:off x="78060" y="3380466"/>
        <a:ext cx="1134253" cy="486109"/>
      </dsp:txXfrm>
    </dsp:sp>
    <dsp:sp modelId="{6D7361E9-E488-4DA0-A1EE-075FC23A24D9}">
      <dsp:nvSpPr>
        <dsp:cNvPr id="0" name=""/>
        <dsp:cNvSpPr/>
      </dsp:nvSpPr>
      <dsp:spPr>
        <a:xfrm rot="5400000">
          <a:off x="4059284" y="-67083"/>
          <a:ext cx="1053235" cy="690329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smtClean="0"/>
            <a:t>The commission of an offence or other reprehensible conduct</a:t>
          </a:r>
          <a:endParaRPr lang="en-US" sz="2400" kern="1200" dirty="0"/>
        </a:p>
        <a:p>
          <a:pPr marL="228600" lvl="1" indent="-228600" algn="l" defTabSz="889000">
            <a:lnSpc>
              <a:spcPct val="90000"/>
            </a:lnSpc>
            <a:spcBef>
              <a:spcPct val="0"/>
            </a:spcBef>
            <a:spcAft>
              <a:spcPct val="15000"/>
            </a:spcAft>
            <a:buChar char="••"/>
          </a:pPr>
          <a:endParaRPr lang="en-US" sz="2000" kern="1200" dirty="0"/>
        </a:p>
      </dsp:txBody>
      <dsp:txXfrm rot="-5400000">
        <a:off x="1134254" y="2909362"/>
        <a:ext cx="6851882" cy="9504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4DAE8-A62A-45AC-85A7-96C2C91EAF9B}">
      <dsp:nvSpPr>
        <dsp:cNvPr id="0" name=""/>
        <dsp:cNvSpPr/>
      </dsp:nvSpPr>
      <dsp:spPr>
        <a:xfrm>
          <a:off x="320081" y="579"/>
          <a:ext cx="3310161" cy="1986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solidFill>
                <a:srgbClr val="002060"/>
              </a:solidFill>
            </a:rPr>
            <a:t>Previous Convictions (Evidence of Similar Fact)</a:t>
          </a:r>
          <a:endParaRPr lang="en-US" sz="2400" kern="1200" dirty="0">
            <a:solidFill>
              <a:srgbClr val="002060"/>
            </a:solidFill>
          </a:endParaRPr>
        </a:p>
      </dsp:txBody>
      <dsp:txXfrm>
        <a:off x="320081" y="579"/>
        <a:ext cx="3310161" cy="1986097"/>
      </dsp:txXfrm>
    </dsp:sp>
    <dsp:sp modelId="{F7A3D9C7-8380-4166-9A19-FA6D51DBE8E9}">
      <dsp:nvSpPr>
        <dsp:cNvPr id="0" name=""/>
        <dsp:cNvSpPr/>
      </dsp:nvSpPr>
      <dsp:spPr>
        <a:xfrm>
          <a:off x="3961259" y="579"/>
          <a:ext cx="3310161" cy="1986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rgbClr val="002060"/>
              </a:solidFill>
            </a:rPr>
            <a:t>Previous Cautions and TIC’s</a:t>
          </a:r>
          <a:endParaRPr lang="en-US" sz="2400" kern="1200" dirty="0">
            <a:solidFill>
              <a:srgbClr val="002060"/>
            </a:solidFill>
          </a:endParaRPr>
        </a:p>
      </dsp:txBody>
      <dsp:txXfrm>
        <a:off x="3961259" y="579"/>
        <a:ext cx="3310161" cy="1986097"/>
      </dsp:txXfrm>
    </dsp:sp>
    <dsp:sp modelId="{8CDBDE5A-BD88-4CA2-9E02-25D68F392CF6}">
      <dsp:nvSpPr>
        <dsp:cNvPr id="0" name=""/>
        <dsp:cNvSpPr/>
      </dsp:nvSpPr>
      <dsp:spPr>
        <a:xfrm>
          <a:off x="320081" y="2317693"/>
          <a:ext cx="3310161" cy="1986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solidFill>
                <a:srgbClr val="002060"/>
              </a:solidFill>
            </a:rPr>
            <a:t>Evidence of conduct from a previous case , including acquittals and use of the same defence</a:t>
          </a:r>
          <a:r>
            <a:rPr lang="en-GB" sz="2400" kern="1200" dirty="0" smtClean="0"/>
            <a:t>.</a:t>
          </a:r>
          <a:endParaRPr lang="en-US" sz="2400" kern="1200" dirty="0"/>
        </a:p>
      </dsp:txBody>
      <dsp:txXfrm>
        <a:off x="320081" y="2317693"/>
        <a:ext cx="3310161" cy="1986097"/>
      </dsp:txXfrm>
    </dsp:sp>
    <dsp:sp modelId="{A5DE5DDD-AC6F-4C11-80FB-00BC04C633A6}">
      <dsp:nvSpPr>
        <dsp:cNvPr id="0" name=""/>
        <dsp:cNvSpPr/>
      </dsp:nvSpPr>
      <dsp:spPr>
        <a:xfrm>
          <a:off x="3961259" y="2317693"/>
          <a:ext cx="3310161" cy="1986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solidFill>
                <a:srgbClr val="002060"/>
              </a:solidFill>
            </a:rPr>
            <a:t>Evidence relating to other offences awaiting trial</a:t>
          </a:r>
          <a:endParaRPr lang="en-US" sz="2400" kern="1200" dirty="0">
            <a:solidFill>
              <a:srgbClr val="002060"/>
            </a:solidFill>
          </a:endParaRPr>
        </a:p>
      </dsp:txBody>
      <dsp:txXfrm>
        <a:off x="3961259" y="2317693"/>
        <a:ext cx="3310161" cy="19860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4DAE8-A62A-45AC-85A7-96C2C91EAF9B}">
      <dsp:nvSpPr>
        <dsp:cNvPr id="0" name=""/>
        <dsp:cNvSpPr/>
      </dsp:nvSpPr>
      <dsp:spPr>
        <a:xfrm>
          <a:off x="0" y="610161"/>
          <a:ext cx="2372344" cy="14234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rgbClr val="002060"/>
              </a:solidFill>
            </a:rPr>
            <a:t>Known</a:t>
          </a:r>
          <a:r>
            <a:rPr lang="en-US" sz="2400" kern="1200" baseline="0" dirty="0" smtClean="0">
              <a:solidFill>
                <a:srgbClr val="002060"/>
              </a:solidFill>
            </a:rPr>
            <a:t> instances of racism</a:t>
          </a:r>
          <a:endParaRPr lang="en-US" sz="2400" kern="1200" dirty="0">
            <a:solidFill>
              <a:srgbClr val="002060"/>
            </a:solidFill>
          </a:endParaRPr>
        </a:p>
      </dsp:txBody>
      <dsp:txXfrm>
        <a:off x="0" y="610161"/>
        <a:ext cx="2372344" cy="1423406"/>
      </dsp:txXfrm>
    </dsp:sp>
    <dsp:sp modelId="{F7A3D9C7-8380-4166-9A19-FA6D51DBE8E9}">
      <dsp:nvSpPr>
        <dsp:cNvPr id="0" name=""/>
        <dsp:cNvSpPr/>
      </dsp:nvSpPr>
      <dsp:spPr>
        <a:xfrm>
          <a:off x="2609578" y="610161"/>
          <a:ext cx="2372344" cy="14234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rgbClr val="002060"/>
              </a:solidFill>
            </a:rPr>
            <a:t>Known</a:t>
          </a:r>
          <a:r>
            <a:rPr lang="en-US" sz="2400" kern="1200" baseline="0" dirty="0" smtClean="0">
              <a:solidFill>
                <a:srgbClr val="002060"/>
              </a:solidFill>
            </a:rPr>
            <a:t> instances of bullying</a:t>
          </a:r>
          <a:endParaRPr lang="en-US" sz="2400" kern="1200" dirty="0">
            <a:solidFill>
              <a:srgbClr val="002060"/>
            </a:solidFill>
          </a:endParaRPr>
        </a:p>
      </dsp:txBody>
      <dsp:txXfrm>
        <a:off x="2609578" y="610161"/>
        <a:ext cx="2372344" cy="1423406"/>
      </dsp:txXfrm>
    </dsp:sp>
    <dsp:sp modelId="{8CDBDE5A-BD88-4CA2-9E02-25D68F392CF6}">
      <dsp:nvSpPr>
        <dsp:cNvPr id="0" name=""/>
        <dsp:cNvSpPr/>
      </dsp:nvSpPr>
      <dsp:spPr>
        <a:xfrm>
          <a:off x="5219157" y="610161"/>
          <a:ext cx="2372344" cy="14234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rgbClr val="002060"/>
              </a:solidFill>
            </a:rPr>
            <a:t>Parent who has a child taken into care</a:t>
          </a:r>
          <a:endParaRPr lang="en-US" sz="2400" kern="1200" dirty="0">
            <a:solidFill>
              <a:srgbClr val="002060"/>
            </a:solidFill>
          </a:endParaRPr>
        </a:p>
      </dsp:txBody>
      <dsp:txXfrm>
        <a:off x="5219157" y="610161"/>
        <a:ext cx="2372344" cy="1423406"/>
      </dsp:txXfrm>
    </dsp:sp>
    <dsp:sp modelId="{0B9BD6F6-AC3A-479E-8575-CE3A4082D0BE}">
      <dsp:nvSpPr>
        <dsp:cNvPr id="0" name=""/>
        <dsp:cNvSpPr/>
      </dsp:nvSpPr>
      <dsp:spPr>
        <a:xfrm>
          <a:off x="1304789" y="2270802"/>
          <a:ext cx="2372344" cy="14234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solidFill>
                <a:srgbClr val="002060"/>
              </a:solidFill>
            </a:rPr>
            <a:t> Bad disciplinary record at work</a:t>
          </a:r>
          <a:endParaRPr lang="en-US" sz="2400" kern="1200" dirty="0">
            <a:solidFill>
              <a:srgbClr val="002060"/>
            </a:solidFill>
          </a:endParaRPr>
        </a:p>
      </dsp:txBody>
      <dsp:txXfrm>
        <a:off x="1304789" y="2270802"/>
        <a:ext cx="2372344" cy="1423406"/>
      </dsp:txXfrm>
    </dsp:sp>
    <dsp:sp modelId="{C28F8114-3886-45B1-84EB-45F49605981C}">
      <dsp:nvSpPr>
        <dsp:cNvPr id="0" name=""/>
        <dsp:cNvSpPr/>
      </dsp:nvSpPr>
      <dsp:spPr>
        <a:xfrm>
          <a:off x="3914368" y="2270802"/>
          <a:ext cx="2372344" cy="14234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rgbClr val="002060"/>
              </a:solidFill>
            </a:rPr>
            <a:t>Minor pilfering from work</a:t>
          </a:r>
          <a:endParaRPr lang="en-US" sz="2400" kern="1200" dirty="0">
            <a:solidFill>
              <a:srgbClr val="002060"/>
            </a:solidFill>
          </a:endParaRPr>
        </a:p>
      </dsp:txBody>
      <dsp:txXfrm>
        <a:off x="3914368" y="2270802"/>
        <a:ext cx="2372344" cy="14234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04437A-DA74-4A57-8582-5A9092B565BB}">
      <dsp:nvSpPr>
        <dsp:cNvPr id="0" name=""/>
        <dsp:cNvSpPr/>
      </dsp:nvSpPr>
      <dsp:spPr>
        <a:xfrm>
          <a:off x="0" y="174801"/>
          <a:ext cx="7000488"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dirty="0" smtClean="0">
              <a:solidFill>
                <a:srgbClr val="002060"/>
              </a:solidFill>
            </a:rPr>
            <a:t>A propensity to commit a certain type of crime</a:t>
          </a:r>
          <a:endParaRPr lang="en-US" sz="2700" kern="1200" dirty="0">
            <a:solidFill>
              <a:srgbClr val="002060"/>
            </a:solidFill>
          </a:endParaRPr>
        </a:p>
      </dsp:txBody>
      <dsp:txXfrm>
        <a:off x="31613" y="206414"/>
        <a:ext cx="6937262" cy="584369"/>
      </dsp:txXfrm>
    </dsp:sp>
    <dsp:sp modelId="{9A327AFA-709D-4C35-9E4B-87BEA8356DE2}">
      <dsp:nvSpPr>
        <dsp:cNvPr id="0" name=""/>
        <dsp:cNvSpPr/>
      </dsp:nvSpPr>
      <dsp:spPr>
        <a:xfrm>
          <a:off x="0" y="900156"/>
          <a:ext cx="7000488"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US" sz="2700" b="1" kern="1200" dirty="0" smtClean="0">
              <a:solidFill>
                <a:srgbClr val="002060"/>
              </a:solidFill>
            </a:rPr>
            <a:t>or</a:t>
          </a:r>
          <a:endParaRPr lang="en-US" sz="2700" b="1" kern="1200" dirty="0">
            <a:solidFill>
              <a:srgbClr val="002060"/>
            </a:solidFill>
          </a:endParaRPr>
        </a:p>
      </dsp:txBody>
      <dsp:txXfrm>
        <a:off x="31613" y="931769"/>
        <a:ext cx="6937262" cy="584369"/>
      </dsp:txXfrm>
    </dsp:sp>
    <dsp:sp modelId="{A3942F15-6C46-42A9-8775-2D338BA95220}">
      <dsp:nvSpPr>
        <dsp:cNvPr id="0" name=""/>
        <dsp:cNvSpPr/>
      </dsp:nvSpPr>
      <dsp:spPr>
        <a:xfrm>
          <a:off x="0" y="1625511"/>
          <a:ext cx="7000488"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dirty="0" smtClean="0">
              <a:solidFill>
                <a:srgbClr val="002060"/>
              </a:solidFill>
            </a:rPr>
            <a:t>A propensity to be untruthful</a:t>
          </a:r>
          <a:endParaRPr lang="en-US" sz="2700" kern="1200" dirty="0">
            <a:solidFill>
              <a:srgbClr val="002060"/>
            </a:solidFill>
          </a:endParaRPr>
        </a:p>
      </dsp:txBody>
      <dsp:txXfrm>
        <a:off x="31613" y="1657124"/>
        <a:ext cx="6937262" cy="58436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9ACE8-D99D-4AE8-9C1B-6D4A36CECB36}">
      <dsp:nvSpPr>
        <dsp:cNvPr id="0" name=""/>
        <dsp:cNvSpPr/>
      </dsp:nvSpPr>
      <dsp:spPr>
        <a:xfrm>
          <a:off x="10750" y="122989"/>
          <a:ext cx="2937638" cy="403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US" sz="1400" kern="1200" dirty="0" smtClean="0"/>
            <a:t>Pre-interview Disclosure</a:t>
          </a:r>
          <a:endParaRPr lang="en-US" sz="1400" kern="1200" dirty="0"/>
        </a:p>
      </dsp:txBody>
      <dsp:txXfrm>
        <a:off x="10750" y="122989"/>
        <a:ext cx="2937638" cy="403200"/>
      </dsp:txXfrm>
    </dsp:sp>
    <dsp:sp modelId="{FEC24CF0-8F1C-4AD5-AA49-E3856CAAC958}">
      <dsp:nvSpPr>
        <dsp:cNvPr id="0" name=""/>
        <dsp:cNvSpPr/>
      </dsp:nvSpPr>
      <dsp:spPr>
        <a:xfrm>
          <a:off x="5272" y="526189"/>
          <a:ext cx="2948595" cy="407357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t>It is my intention during the course of the interview to explore your client’s bad character in respect of  previous convictions.</a:t>
          </a:r>
          <a:endParaRPr lang="en-US" sz="1400" kern="1200" dirty="0"/>
        </a:p>
        <a:p>
          <a:pPr marL="114300" lvl="1" indent="-114300" algn="l" defTabSz="622300">
            <a:lnSpc>
              <a:spcPct val="90000"/>
            </a:lnSpc>
            <a:spcBef>
              <a:spcPct val="0"/>
            </a:spcBef>
            <a:spcAft>
              <a:spcPct val="15000"/>
            </a:spcAft>
            <a:buChar char="••"/>
          </a:pPr>
          <a:r>
            <a:rPr lang="en-GB" sz="1400" kern="1200" dirty="0" smtClean="0"/>
            <a:t>The following are previous convictions which I consider relevant to this investigation in that the convictions tend to show that your client has a propensity to commit this type of offence”</a:t>
          </a:r>
          <a:endParaRPr lang="en-US" sz="1400" kern="1200" dirty="0"/>
        </a:p>
        <a:p>
          <a:pPr marL="114300" lvl="1" indent="-114300" algn="l" defTabSz="622300">
            <a:lnSpc>
              <a:spcPct val="90000"/>
            </a:lnSpc>
            <a:spcBef>
              <a:spcPct val="0"/>
            </a:spcBef>
            <a:spcAft>
              <a:spcPct val="15000"/>
            </a:spcAft>
            <a:buChar char="••"/>
          </a:pPr>
          <a:r>
            <a:rPr lang="en-GB" sz="1400" kern="1200" dirty="0" smtClean="0"/>
            <a:t>Or, alternatively for reprehensible conduct :-</a:t>
          </a:r>
          <a:endParaRPr lang="en-US" sz="1400" kern="1200" dirty="0"/>
        </a:p>
        <a:p>
          <a:pPr marL="114300" lvl="1" indent="-114300" algn="l" defTabSz="622300">
            <a:lnSpc>
              <a:spcPct val="90000"/>
            </a:lnSpc>
            <a:spcBef>
              <a:spcPct val="0"/>
            </a:spcBef>
            <a:spcAft>
              <a:spcPct val="15000"/>
            </a:spcAft>
            <a:buChar char="••"/>
          </a:pPr>
          <a:r>
            <a:rPr lang="en-GB" sz="1400" kern="1200" dirty="0" smtClean="0"/>
            <a:t>“Your client’s previous conduct in particular (outline of the conduct to be explored e.g. untruthfulness in the form of previous false denials) which I consider relevant to the investigation.</a:t>
          </a:r>
          <a:endParaRPr lang="en-US" sz="1400" kern="1200" dirty="0"/>
        </a:p>
        <a:p>
          <a:pPr marL="114300" lvl="1" indent="-114300" algn="l" defTabSz="622300">
            <a:lnSpc>
              <a:spcPct val="90000"/>
            </a:lnSpc>
            <a:spcBef>
              <a:spcPct val="0"/>
            </a:spcBef>
            <a:spcAft>
              <a:spcPct val="15000"/>
            </a:spcAft>
            <a:buChar char="••"/>
          </a:pPr>
          <a:endParaRPr lang="en-US" sz="1400" kern="1200" dirty="0"/>
        </a:p>
      </dsp:txBody>
      <dsp:txXfrm>
        <a:off x="5272" y="526189"/>
        <a:ext cx="2948595" cy="4073579"/>
      </dsp:txXfrm>
    </dsp:sp>
    <dsp:sp modelId="{BA2EB36D-EB84-4477-BA26-30AD3F5655FC}">
      <dsp:nvSpPr>
        <dsp:cNvPr id="0" name=""/>
        <dsp:cNvSpPr/>
      </dsp:nvSpPr>
      <dsp:spPr>
        <a:xfrm>
          <a:off x="3365137" y="122989"/>
          <a:ext cx="2937638" cy="403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US" sz="1400" kern="1200" dirty="0" smtClean="0"/>
            <a:t>During interview</a:t>
          </a:r>
          <a:endParaRPr lang="en-US" sz="1400" kern="1200" dirty="0"/>
        </a:p>
      </dsp:txBody>
      <dsp:txXfrm>
        <a:off x="3365137" y="122989"/>
        <a:ext cx="2937638" cy="403200"/>
      </dsp:txXfrm>
    </dsp:sp>
    <dsp:sp modelId="{A1A50552-3138-4F25-B81E-7DCDB7DCB711}">
      <dsp:nvSpPr>
        <dsp:cNvPr id="0" name=""/>
        <dsp:cNvSpPr/>
      </dsp:nvSpPr>
      <dsp:spPr>
        <a:xfrm>
          <a:off x="3365137" y="526189"/>
          <a:ext cx="2937638" cy="407357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t>If a decision has been taken to explore BCE it is recommended that this is done at the challenge stage, or, at the end of the interview…</a:t>
          </a:r>
          <a:r>
            <a:rPr lang="en-US" sz="1400" kern="1200" dirty="0" smtClean="0"/>
            <a:t>e.g.</a:t>
          </a:r>
          <a:endParaRPr lang="en-US" sz="1400" kern="1200" dirty="0"/>
        </a:p>
        <a:p>
          <a:pPr marL="114300" lvl="1" indent="-114300" algn="l" defTabSz="622300">
            <a:lnSpc>
              <a:spcPct val="90000"/>
            </a:lnSpc>
            <a:spcBef>
              <a:spcPct val="0"/>
            </a:spcBef>
            <a:spcAft>
              <a:spcPct val="15000"/>
            </a:spcAft>
            <a:buChar char="••"/>
          </a:pPr>
          <a:r>
            <a:rPr lang="en-GB" sz="1400" kern="1200" dirty="0" smtClean="0"/>
            <a:t>“Is it correct that on 14th February 1996 you were found guilty of Rape/GBH/Theft etc. at Swansea Crown Court”</a:t>
          </a:r>
          <a:endParaRPr lang="en-US" sz="1400" kern="1200" dirty="0"/>
        </a:p>
        <a:p>
          <a:pPr marL="114300" lvl="1" indent="-114300" algn="l" defTabSz="622300">
            <a:lnSpc>
              <a:spcPct val="90000"/>
            </a:lnSpc>
            <a:spcBef>
              <a:spcPct val="0"/>
            </a:spcBef>
            <a:spcAft>
              <a:spcPct val="15000"/>
            </a:spcAft>
            <a:buChar char="••"/>
          </a:pPr>
          <a:r>
            <a:rPr lang="en-GB" sz="1400" kern="1200" dirty="0" smtClean="0"/>
            <a:t>(If we can get the suspect to agree the conviction(s) it may save us having to prove them at court)</a:t>
          </a:r>
          <a:endParaRPr lang="en-US" sz="1400" kern="1200" dirty="0"/>
        </a:p>
        <a:p>
          <a:pPr marL="114300" lvl="1" indent="-114300" algn="l" defTabSz="622300">
            <a:lnSpc>
              <a:spcPct val="90000"/>
            </a:lnSpc>
            <a:spcBef>
              <a:spcPct val="0"/>
            </a:spcBef>
            <a:spcAft>
              <a:spcPct val="15000"/>
            </a:spcAft>
            <a:buChar char="••"/>
          </a:pPr>
          <a:endParaRPr lang="en-US" sz="1400" kern="1200" dirty="0"/>
        </a:p>
      </dsp:txBody>
      <dsp:txXfrm>
        <a:off x="3365137" y="526189"/>
        <a:ext cx="2937638" cy="4073579"/>
      </dsp:txXfrm>
    </dsp:sp>
    <dsp:sp modelId="{FA29A2EE-1CBD-4F1B-82C2-4DE01C930DB5}">
      <dsp:nvSpPr>
        <dsp:cNvPr id="0" name=""/>
        <dsp:cNvSpPr/>
      </dsp:nvSpPr>
      <dsp:spPr>
        <a:xfrm>
          <a:off x="6714045" y="122989"/>
          <a:ext cx="2937638" cy="403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US" sz="1400" kern="1200" dirty="0" smtClean="0"/>
            <a:t>Challenge</a:t>
          </a:r>
          <a:endParaRPr lang="en-US" sz="1400" kern="1200" dirty="0"/>
        </a:p>
      </dsp:txBody>
      <dsp:txXfrm>
        <a:off x="6714045" y="122989"/>
        <a:ext cx="2937638" cy="403200"/>
      </dsp:txXfrm>
    </dsp:sp>
    <dsp:sp modelId="{32DD37FC-A47A-48FB-9263-58288E38AA9C}">
      <dsp:nvSpPr>
        <dsp:cNvPr id="0" name=""/>
        <dsp:cNvSpPr/>
      </dsp:nvSpPr>
      <dsp:spPr>
        <a:xfrm>
          <a:off x="6714045" y="526189"/>
          <a:ext cx="2937638" cy="407357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t>You have confirmed your conviction of Rape/GBH/Theft </a:t>
          </a:r>
          <a:r>
            <a:rPr lang="en-GB" sz="1400" kern="1200" dirty="0" err="1" smtClean="0"/>
            <a:t>etc</a:t>
          </a:r>
          <a:r>
            <a:rPr lang="en-GB" sz="1400" kern="1200" dirty="0" smtClean="0"/>
            <a:t> at Swansea Crown Court on 14th February 1996.</a:t>
          </a:r>
          <a:endParaRPr lang="en-US" sz="1400" kern="1200" dirty="0"/>
        </a:p>
        <a:p>
          <a:pPr marL="114300" lvl="1" indent="-114300" algn="l" defTabSz="622300">
            <a:lnSpc>
              <a:spcPct val="90000"/>
            </a:lnSpc>
            <a:spcBef>
              <a:spcPct val="0"/>
            </a:spcBef>
            <a:spcAft>
              <a:spcPct val="15000"/>
            </a:spcAft>
            <a:buChar char="••"/>
          </a:pPr>
          <a:r>
            <a:rPr lang="en-GB" sz="1400" kern="1200" dirty="0" smtClean="0"/>
            <a:t>You have denied the offence which you are being interviewed for today.</a:t>
          </a:r>
          <a:endParaRPr lang="en-US" sz="1400" kern="1200" dirty="0"/>
        </a:p>
        <a:p>
          <a:pPr marL="114300" lvl="1" indent="-114300" algn="l" defTabSz="622300">
            <a:lnSpc>
              <a:spcPct val="90000"/>
            </a:lnSpc>
            <a:spcBef>
              <a:spcPct val="0"/>
            </a:spcBef>
            <a:spcAft>
              <a:spcPct val="15000"/>
            </a:spcAft>
            <a:buChar char="••"/>
          </a:pPr>
          <a:r>
            <a:rPr lang="en-GB" sz="1400" kern="1200" dirty="0" smtClean="0"/>
            <a:t>(You may at this stage need to explain a particular aspect of conduct that you feel is relevant to the current allegation)</a:t>
          </a:r>
          <a:endParaRPr lang="en-US" sz="1400" kern="1200" dirty="0"/>
        </a:p>
        <a:p>
          <a:pPr marL="114300" lvl="1" indent="-114300" algn="l" defTabSz="622300">
            <a:lnSpc>
              <a:spcPct val="90000"/>
            </a:lnSpc>
            <a:spcBef>
              <a:spcPct val="0"/>
            </a:spcBef>
            <a:spcAft>
              <a:spcPct val="15000"/>
            </a:spcAft>
            <a:buChar char="••"/>
          </a:pPr>
          <a:r>
            <a:rPr lang="en-GB" sz="1400" kern="1200" dirty="0" smtClean="0"/>
            <a:t>I put it to you that this previous conviction /conduct clearly shows that you are the type of person who has a tendency to commit this type of offence. Do you agree ?”</a:t>
          </a:r>
          <a:endParaRPr lang="en-US" sz="1400" kern="1200" dirty="0"/>
        </a:p>
        <a:p>
          <a:pPr marL="114300" lvl="1" indent="-114300" algn="l" defTabSz="622300">
            <a:lnSpc>
              <a:spcPct val="90000"/>
            </a:lnSpc>
            <a:spcBef>
              <a:spcPct val="0"/>
            </a:spcBef>
            <a:spcAft>
              <a:spcPct val="15000"/>
            </a:spcAft>
            <a:buChar char="••"/>
          </a:pPr>
          <a:endParaRPr lang="en-US" sz="1400" kern="1200" dirty="0"/>
        </a:p>
      </dsp:txBody>
      <dsp:txXfrm>
        <a:off x="6714045" y="526189"/>
        <a:ext cx="2937638" cy="407357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BE3727-065A-4696-8B6A-68C4BFDA69AE}">
      <dsp:nvSpPr>
        <dsp:cNvPr id="0" name=""/>
        <dsp:cNvSpPr/>
      </dsp:nvSpPr>
      <dsp:spPr>
        <a:xfrm>
          <a:off x="0" y="0"/>
          <a:ext cx="9656954" cy="10652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l" defTabSz="1289050">
            <a:lnSpc>
              <a:spcPct val="90000"/>
            </a:lnSpc>
            <a:spcBef>
              <a:spcPct val="0"/>
            </a:spcBef>
            <a:spcAft>
              <a:spcPct val="35000"/>
            </a:spcAft>
          </a:pPr>
          <a:r>
            <a:rPr lang="en-GB" sz="2900" kern="1200" dirty="0" smtClean="0"/>
            <a:t>For B.C.E to be admissible in court it must meet the rules of evidence.</a:t>
          </a:r>
          <a:endParaRPr lang="en-US" sz="2900" kern="1200" dirty="0" smtClean="0"/>
        </a:p>
      </dsp:txBody>
      <dsp:txXfrm>
        <a:off x="2037913" y="0"/>
        <a:ext cx="7619041" cy="1065224"/>
      </dsp:txXfrm>
    </dsp:sp>
    <dsp:sp modelId="{91BA08F4-D065-4E4B-AC39-BB3D5D55A019}">
      <dsp:nvSpPr>
        <dsp:cNvPr id="0" name=""/>
        <dsp:cNvSpPr/>
      </dsp:nvSpPr>
      <dsp:spPr>
        <a:xfrm>
          <a:off x="106522" y="106522"/>
          <a:ext cx="1931391" cy="85217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3A6855-3E28-4A5D-9556-F4561ACFC527}">
      <dsp:nvSpPr>
        <dsp:cNvPr id="0" name=""/>
        <dsp:cNvSpPr/>
      </dsp:nvSpPr>
      <dsp:spPr>
        <a:xfrm>
          <a:off x="0" y="1171747"/>
          <a:ext cx="9656954" cy="10652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l" defTabSz="1289050">
            <a:lnSpc>
              <a:spcPct val="90000"/>
            </a:lnSpc>
            <a:spcBef>
              <a:spcPct val="0"/>
            </a:spcBef>
            <a:spcAft>
              <a:spcPct val="35000"/>
            </a:spcAft>
          </a:pPr>
          <a:r>
            <a:rPr lang="en-GB" sz="2900" kern="1200" dirty="0" smtClean="0"/>
            <a:t>It may be subject to legal argument</a:t>
          </a:r>
          <a:endParaRPr lang="en-US" sz="2900" kern="1200" dirty="0" smtClean="0"/>
        </a:p>
      </dsp:txBody>
      <dsp:txXfrm>
        <a:off x="2037913" y="1171747"/>
        <a:ext cx="7619041" cy="1065224"/>
      </dsp:txXfrm>
    </dsp:sp>
    <dsp:sp modelId="{67685880-98C0-4702-AA91-902E94EB0E81}">
      <dsp:nvSpPr>
        <dsp:cNvPr id="0" name=""/>
        <dsp:cNvSpPr/>
      </dsp:nvSpPr>
      <dsp:spPr>
        <a:xfrm>
          <a:off x="106522" y="1278269"/>
          <a:ext cx="1931391" cy="85217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FB671BA-2F24-4EB2-9A9B-0BA234004A11}">
      <dsp:nvSpPr>
        <dsp:cNvPr id="0" name=""/>
        <dsp:cNvSpPr/>
      </dsp:nvSpPr>
      <dsp:spPr>
        <a:xfrm>
          <a:off x="0" y="2343494"/>
          <a:ext cx="9656954" cy="10652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GB" sz="3200" kern="1200" dirty="0" smtClean="0"/>
            <a:t>It may involve calling witnesses from previous cases to give evidence</a:t>
          </a:r>
          <a:endParaRPr lang="en-US" sz="3200" kern="1200" dirty="0" smtClean="0"/>
        </a:p>
      </dsp:txBody>
      <dsp:txXfrm>
        <a:off x="2037913" y="2343494"/>
        <a:ext cx="7619041" cy="1065224"/>
      </dsp:txXfrm>
    </dsp:sp>
    <dsp:sp modelId="{A924B9A4-2245-43F4-A605-A5A5281A6518}">
      <dsp:nvSpPr>
        <dsp:cNvPr id="0" name=""/>
        <dsp:cNvSpPr/>
      </dsp:nvSpPr>
      <dsp:spPr>
        <a:xfrm>
          <a:off x="106522" y="2450016"/>
          <a:ext cx="1931391" cy="85217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58537A4-69C4-4F25-B5EE-32E829B0C86D}">
      <dsp:nvSpPr>
        <dsp:cNvPr id="0" name=""/>
        <dsp:cNvSpPr/>
      </dsp:nvSpPr>
      <dsp:spPr>
        <a:xfrm>
          <a:off x="0" y="3515241"/>
          <a:ext cx="9656954" cy="10652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l" defTabSz="1289050">
            <a:lnSpc>
              <a:spcPct val="90000"/>
            </a:lnSpc>
            <a:spcBef>
              <a:spcPct val="0"/>
            </a:spcBef>
            <a:spcAft>
              <a:spcPct val="35000"/>
            </a:spcAft>
          </a:pPr>
          <a:r>
            <a:rPr lang="en-GB" sz="2900" kern="1200" dirty="0" smtClean="0"/>
            <a:t>It is the responsibility of the investigating officer to bring relevant B.C.E to the attention of the CPS </a:t>
          </a:r>
          <a:endParaRPr lang="en-US" sz="2900" kern="1200" dirty="0"/>
        </a:p>
      </dsp:txBody>
      <dsp:txXfrm>
        <a:off x="2037913" y="3515241"/>
        <a:ext cx="7619041" cy="1065224"/>
      </dsp:txXfrm>
    </dsp:sp>
    <dsp:sp modelId="{3D7ACB1B-0D85-462F-A47B-715309F5D2E0}">
      <dsp:nvSpPr>
        <dsp:cNvPr id="0" name=""/>
        <dsp:cNvSpPr/>
      </dsp:nvSpPr>
      <dsp:spPr>
        <a:xfrm>
          <a:off x="106522" y="3621763"/>
          <a:ext cx="1931391" cy="852179"/>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F7D940-3F5F-49A8-BE90-B95CAEEBFC15}">
      <dsp:nvSpPr>
        <dsp:cNvPr id="0" name=""/>
        <dsp:cNvSpPr/>
      </dsp:nvSpPr>
      <dsp:spPr>
        <a:xfrm>
          <a:off x="2257511" y="1722084"/>
          <a:ext cx="3612975" cy="361297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lvl="0" algn="ctr" defTabSz="2133600">
            <a:lnSpc>
              <a:spcPct val="90000"/>
            </a:lnSpc>
            <a:spcBef>
              <a:spcPct val="0"/>
            </a:spcBef>
            <a:spcAft>
              <a:spcPct val="35000"/>
            </a:spcAft>
          </a:pPr>
          <a:r>
            <a:rPr lang="en-US" sz="4800" kern="1200" dirty="0" smtClean="0"/>
            <a:t>Bad Character</a:t>
          </a:r>
          <a:endParaRPr lang="en-US" sz="4800" kern="1200" dirty="0"/>
        </a:p>
      </dsp:txBody>
      <dsp:txXfrm>
        <a:off x="2786619" y="2251192"/>
        <a:ext cx="2554759" cy="2554759"/>
      </dsp:txXfrm>
    </dsp:sp>
    <dsp:sp modelId="{C37A29A9-AEDD-44AC-886E-CA3B23DAF876}">
      <dsp:nvSpPr>
        <dsp:cNvPr id="0" name=""/>
        <dsp:cNvSpPr/>
      </dsp:nvSpPr>
      <dsp:spPr>
        <a:xfrm>
          <a:off x="3160755" y="274750"/>
          <a:ext cx="1806487" cy="180648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One aspect of a criminal investigation</a:t>
          </a:r>
          <a:endParaRPr lang="en-US" sz="1800" kern="1200" dirty="0"/>
        </a:p>
      </dsp:txBody>
      <dsp:txXfrm>
        <a:off x="3425309" y="539304"/>
        <a:ext cx="1277379" cy="1277379"/>
      </dsp:txXfrm>
    </dsp:sp>
    <dsp:sp modelId="{70F0CA2F-7F1F-4714-9B5A-F0C39DA49AD2}">
      <dsp:nvSpPr>
        <dsp:cNvPr id="0" name=""/>
        <dsp:cNvSpPr/>
      </dsp:nvSpPr>
      <dsp:spPr>
        <a:xfrm>
          <a:off x="5196416" y="3800617"/>
          <a:ext cx="1806487" cy="180648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It is there to add strength to your case</a:t>
          </a:r>
          <a:endParaRPr lang="en-US" sz="2000" kern="1200" dirty="0"/>
        </a:p>
      </dsp:txBody>
      <dsp:txXfrm>
        <a:off x="5460970" y="4065171"/>
        <a:ext cx="1277379" cy="1277379"/>
      </dsp:txXfrm>
    </dsp:sp>
    <dsp:sp modelId="{404B4EC3-D428-4732-A207-82544BED2182}">
      <dsp:nvSpPr>
        <dsp:cNvPr id="0" name=""/>
        <dsp:cNvSpPr/>
      </dsp:nvSpPr>
      <dsp:spPr>
        <a:xfrm>
          <a:off x="1125095" y="3800617"/>
          <a:ext cx="1806487" cy="180648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We cannot prosecute on B.C.E evidence alone !!</a:t>
          </a:r>
          <a:endParaRPr lang="en-US" sz="2000" kern="1200" dirty="0"/>
        </a:p>
      </dsp:txBody>
      <dsp:txXfrm>
        <a:off x="1389649" y="4065171"/>
        <a:ext cx="1277379" cy="127737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5D2B34A-C0F5-45AB-91AE-011F17E3C105}" type="datetimeFigureOut">
              <a:rPr lang="en-GB" smtClean="0"/>
              <a:t>05/03/2019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9CA8856-F161-4DE4-921E-0BCE9A07848D}" type="slidenum">
              <a:rPr lang="en-GB" smtClean="0"/>
              <a:t>‹#›</a:t>
            </a:fld>
            <a:endParaRPr lang="en-GB"/>
          </a:p>
        </p:txBody>
      </p:sp>
    </p:spTree>
    <p:extLst>
      <p:ext uri="{BB962C8B-B14F-4D97-AF65-F5344CB8AC3E}">
        <p14:creationId xmlns:p14="http://schemas.microsoft.com/office/powerpoint/2010/main" val="292131527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CFB58D-FEAE-40CE-818C-F779E0C26002}" type="datetimeFigureOut">
              <a:rPr lang="en-GB" smtClean="0"/>
              <a:t>05/03/2019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9B741C-3F3D-4802-8230-78415103EDFE}" type="slidenum">
              <a:rPr lang="en-GB" smtClean="0"/>
              <a:t>‹#›</a:t>
            </a:fld>
            <a:endParaRPr lang="en-GB"/>
          </a:p>
        </p:txBody>
      </p:sp>
    </p:spTree>
    <p:extLst>
      <p:ext uri="{BB962C8B-B14F-4D97-AF65-F5344CB8AC3E}">
        <p14:creationId xmlns:p14="http://schemas.microsoft.com/office/powerpoint/2010/main" val="291916396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smtClean="0">
                <a:latin typeface="Arial" panose="020B0604020202020204" pitchFamily="34" charset="0"/>
                <a:cs typeface="Arial" panose="020B0604020202020204" pitchFamily="34" charset="0"/>
              </a:rPr>
              <a:t>By the end of this lesson you will be able to:</a:t>
            </a:r>
          </a:p>
          <a:p>
            <a:endParaRPr lang="en-GB" sz="1100" b="0" dirty="0" smtClean="0">
              <a:latin typeface="Arial" panose="020B0604020202020204" pitchFamily="34" charset="0"/>
              <a:cs typeface="Arial" panose="020B0604020202020204" pitchFamily="34" charset="0"/>
            </a:endParaRP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State the role of legal advisors and the role they play within a suspect interview</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Special Measures and when to introduce them</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Bad Character and how this can be used as part of interviewing</a:t>
            </a:r>
          </a:p>
          <a:p>
            <a:endParaRPr lang="en-GB" dirty="0"/>
          </a:p>
        </p:txBody>
      </p:sp>
      <p:sp>
        <p:nvSpPr>
          <p:cNvPr id="4" name="Slide Number Placeholder 3"/>
          <p:cNvSpPr>
            <a:spLocks noGrp="1"/>
          </p:cNvSpPr>
          <p:nvPr>
            <p:ph type="sldNum" sz="quarter" idx="10"/>
          </p:nvPr>
        </p:nvSpPr>
        <p:spPr/>
        <p:txBody>
          <a:bodyPr/>
          <a:lstStyle/>
          <a:p>
            <a:fld id="{009B741C-3F3D-4802-8230-78415103EDFE}" type="slidenum">
              <a:rPr lang="en-GB" smtClean="0"/>
              <a:t>1</a:t>
            </a:fld>
            <a:endParaRPr lang="en-GB"/>
          </a:p>
        </p:txBody>
      </p:sp>
    </p:spTree>
    <p:extLst>
      <p:ext uri="{BB962C8B-B14F-4D97-AF65-F5344CB8AC3E}">
        <p14:creationId xmlns:p14="http://schemas.microsoft.com/office/powerpoint/2010/main" val="1427399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ask students to tell them one word which describes</a:t>
            </a:r>
            <a:r>
              <a:rPr lang="en-GB" sz="1100" baseline="0" dirty="0" smtClean="0">
                <a:latin typeface="Arial" panose="020B0604020202020204" pitchFamily="34" charset="0"/>
                <a:cs typeface="Arial" panose="020B0604020202020204" pitchFamily="34" charset="0"/>
              </a:rPr>
              <a:t> a solicitor, Trainer to discuss these terms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3994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00743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117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Particulars– will be custody record</a:t>
            </a:r>
          </a:p>
          <a:p>
            <a:r>
              <a:rPr lang="en-GB" sz="1100" dirty="0" smtClean="0">
                <a:latin typeface="Arial" panose="020B0604020202020204" pitchFamily="34" charset="0"/>
                <a:cs typeface="Arial" panose="020B0604020202020204" pitchFamily="34" charset="0"/>
              </a:rPr>
              <a:t>OIC</a:t>
            </a:r>
            <a:r>
              <a:rPr lang="en-GB" sz="1100" baseline="0" dirty="0" smtClean="0">
                <a:latin typeface="Arial" panose="020B0604020202020204" pitchFamily="34" charset="0"/>
                <a:cs typeface="Arial" panose="020B0604020202020204" pitchFamily="34" charset="0"/>
              </a:rPr>
              <a:t> will discuss with legal advisor.. remember ‘grooming’ by solicitor, they are not your friend, maintain professional boundaries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5669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give</a:t>
            </a:r>
            <a:r>
              <a:rPr lang="en-GB" sz="1100" baseline="0" dirty="0" smtClean="0">
                <a:latin typeface="Arial" panose="020B0604020202020204" pitchFamily="34" charset="0"/>
                <a:cs typeface="Arial" panose="020B0604020202020204" pitchFamily="34" charset="0"/>
              </a:rPr>
              <a:t> students “Example of MG 6A document” handout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682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Extent</a:t>
            </a:r>
            <a:r>
              <a:rPr lang="en-GB" sz="1100" baseline="0" dirty="0" smtClean="0">
                <a:latin typeface="Arial" panose="020B0604020202020204" pitchFamily="34" charset="0"/>
                <a:cs typeface="Arial" panose="020B0604020202020204" pitchFamily="34" charset="0"/>
              </a:rPr>
              <a:t> refers to how much info will be disclosed, trainer to give examples of disclosure such as CCTV.</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DO </a:t>
            </a:r>
            <a:r>
              <a:rPr lang="en-GB" sz="1100" baseline="0" dirty="0" smtClean="0">
                <a:latin typeface="Arial" panose="020B0604020202020204" pitchFamily="34" charset="0"/>
                <a:cs typeface="Arial" panose="020B0604020202020204" pitchFamily="34" charset="0"/>
              </a:rPr>
              <a:t>NOT hand over statements to the solicitor, chose what to disclose and when.</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Discuss </a:t>
            </a:r>
            <a:r>
              <a:rPr lang="en-GB" sz="1100" baseline="0" dirty="0" smtClean="0">
                <a:latin typeface="Arial" panose="020B0604020202020204" pitchFamily="34" charset="0"/>
                <a:cs typeface="Arial" panose="020B0604020202020204" pitchFamily="34" charset="0"/>
              </a:rPr>
              <a:t>how disclosure best practice is to write it on an MG6a but </a:t>
            </a:r>
            <a:r>
              <a:rPr lang="en-GB" sz="1100" baseline="0" dirty="0" smtClean="0">
                <a:latin typeface="Arial" panose="020B0604020202020204" pitchFamily="34" charset="0"/>
                <a:cs typeface="Arial" panose="020B0604020202020204" pitchFamily="34" charset="0"/>
              </a:rPr>
              <a:t>if </a:t>
            </a:r>
            <a:r>
              <a:rPr lang="en-GB" sz="1100" baseline="0" dirty="0" smtClean="0">
                <a:latin typeface="Arial" panose="020B0604020202020204" pitchFamily="34" charset="0"/>
                <a:cs typeface="Arial" panose="020B0604020202020204" pitchFamily="34" charset="0"/>
              </a:rPr>
              <a:t>verbally to record discussion</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92015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1863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21761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 investigator is not legally required to provide the legal adviser with any material prior to the interview of a suspect. </a:t>
            </a:r>
          </a:p>
          <a:p>
            <a:r>
              <a:rPr lang="en-GB" sz="1100" dirty="0" smtClean="0">
                <a:latin typeface="Arial" panose="020B0604020202020204" pitchFamily="34" charset="0"/>
                <a:cs typeface="Arial" panose="020B0604020202020204" pitchFamily="34" charset="0"/>
              </a:rPr>
              <a:t>There is also no requirement to explain to the legal adviser the reason for withholding material from the pre-interview briefing, although officers may subsequently need to explain their reasons to the court. NDM </a:t>
            </a:r>
          </a:p>
          <a:p>
            <a:r>
              <a:rPr lang="en-GB" sz="1100" dirty="0" smtClean="0">
                <a:latin typeface="Arial" panose="020B0604020202020204" pitchFamily="34" charset="0"/>
                <a:cs typeface="Arial" panose="020B0604020202020204" pitchFamily="34" charset="0"/>
              </a:rPr>
              <a:t>If the case then proceeds to a prosecution, there is a requirement on the prosecution team to disclose all material that is likely to undermine the prosecution or assist the defence.</a:t>
            </a:r>
          </a:p>
          <a:p>
            <a:r>
              <a:rPr lang="en-GB" sz="1100" dirty="0" smtClean="0">
                <a:latin typeface="Arial" panose="020B0604020202020204" pitchFamily="34" charset="0"/>
                <a:cs typeface="Arial" panose="020B0604020202020204" pitchFamily="34" charset="0"/>
              </a:rPr>
              <a:t>File Preparation by disclosure officer  - Form MG6 C&amp;D&amp;E</a:t>
            </a:r>
          </a:p>
          <a:p>
            <a:r>
              <a:rPr lang="en-GB" sz="1100" dirty="0" smtClean="0">
                <a:latin typeface="Arial" panose="020B0604020202020204" pitchFamily="34" charset="0"/>
                <a:cs typeface="Arial" panose="020B0604020202020204" pitchFamily="34" charset="0"/>
              </a:rPr>
              <a:t>Trainer to mention giving a copy of the custody record,</a:t>
            </a:r>
            <a:r>
              <a:rPr lang="en-GB" sz="1100" baseline="0" dirty="0" smtClean="0">
                <a:latin typeface="Arial" panose="020B0604020202020204" pitchFamily="34" charset="0"/>
                <a:cs typeface="Arial" panose="020B0604020202020204" pitchFamily="34" charset="0"/>
              </a:rPr>
              <a:t> first description of suspect</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53763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70176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8212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1599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14980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99076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46374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10412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100" b="1" dirty="0" smtClean="0">
                <a:latin typeface="Arial" panose="020B0604020202020204" pitchFamily="34" charset="0"/>
                <a:cs typeface="Arial" panose="020B0604020202020204" pitchFamily="34" charset="0"/>
              </a:rPr>
              <a:t>OIC Responsibility:</a:t>
            </a:r>
            <a:r>
              <a:rPr lang="en-GB" sz="1100" dirty="0" smtClean="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1100" i="1" dirty="0" smtClean="0">
                <a:latin typeface="Arial" panose="020B0604020202020204" pitchFamily="34" charset="0"/>
                <a:cs typeface="Arial" panose="020B0604020202020204" pitchFamily="34" charset="0"/>
              </a:rPr>
              <a:t>If your VA is being booked in by a BCU Sergeant enter their details on the appointment entry.</a:t>
            </a:r>
            <a:endParaRPr lang="en-GB" sz="11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Each appointment entry will require the following information:</a:t>
            </a:r>
          </a:p>
          <a:p>
            <a:pPr marL="285750" lvl="0" indent="-285750">
              <a:buFont typeface="Arial" panose="020B0604020202020204" pitchFamily="34" charset="0"/>
              <a:buChar char="•"/>
            </a:pPr>
            <a:r>
              <a:rPr lang="en-GB" sz="1100" b="1" dirty="0" smtClean="0">
                <a:latin typeface="Arial" panose="020B0604020202020204" pitchFamily="34" charset="0"/>
                <a:cs typeface="Arial" panose="020B0604020202020204" pitchFamily="34" charset="0"/>
              </a:rPr>
              <a:t>VA Station Name</a:t>
            </a:r>
            <a:endParaRPr lang="en-GB" sz="1100" dirty="0" smtClean="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100" b="1" dirty="0" smtClean="0">
                <a:latin typeface="Arial" panose="020B0604020202020204" pitchFamily="34" charset="0"/>
                <a:cs typeface="Arial" panose="020B0604020202020204" pitchFamily="34" charset="0"/>
              </a:rPr>
              <a:t>Occurrence Number</a:t>
            </a:r>
            <a:endParaRPr lang="en-GB" sz="1100" dirty="0" smtClean="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100" b="1" dirty="0" smtClean="0">
                <a:latin typeface="Arial" panose="020B0604020202020204" pitchFamily="34" charset="0"/>
                <a:cs typeface="Arial" panose="020B0604020202020204" pitchFamily="34" charset="0"/>
              </a:rPr>
              <a:t>VA Persons Name</a:t>
            </a:r>
            <a:endParaRPr lang="en-GB" sz="1100" dirty="0" smtClean="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100" b="1" dirty="0" smtClean="0">
                <a:latin typeface="Arial" panose="020B0604020202020204" pitchFamily="34" charset="0"/>
                <a:cs typeface="Arial" panose="020B0604020202020204" pitchFamily="34" charset="0"/>
              </a:rPr>
              <a:t>OIC collar number &amp; Name-contact number any VA vulnerabilities</a:t>
            </a:r>
            <a:endParaRPr lang="en-GB" sz="11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b="1" dirty="0" smtClean="0">
                <a:latin typeface="Arial" panose="020B0604020202020204" pitchFamily="34" charset="0"/>
                <a:cs typeface="Arial" panose="020B0604020202020204" pitchFamily="34" charset="0"/>
              </a:rPr>
              <a:t>Length of time interview room required to be amended accordingly</a:t>
            </a:r>
            <a:endParaRPr lang="en-GB" sz="1100" dirty="0" smtClean="0">
              <a:latin typeface="Arial" panose="020B0604020202020204" pitchFamily="34" charset="0"/>
              <a:cs typeface="Arial" panose="020B0604020202020204" pitchFamily="34" charset="0"/>
            </a:endParaRP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The OIC should carry out relevant checks on the suspect before he or she is brought into a VA suite. PNC and Niche Warning markers should be carried out in advance of the VA appointment and both the OIC and VA sergeant should fully understand who they are dealing with and the risks they may present, not least to themselves. If it is considered that the risk presented is sufficiently concerning, arrangements should be made by the OIC to take the VA to a location where a face to face record can be created with a designated VA sergeant, rather than have a remote record created.</a:t>
            </a:r>
          </a:p>
          <a:p>
            <a:r>
              <a:rPr lang="en-GB" sz="1100" kern="1200" dirty="0" smtClean="0">
                <a:solidFill>
                  <a:schemeClr val="tx1"/>
                </a:solidFill>
                <a:effectLst/>
                <a:latin typeface="Arial" panose="020B0604020202020204" pitchFamily="34" charset="0"/>
                <a:ea typeface="+mn-ea"/>
                <a:cs typeface="Arial" panose="020B0604020202020204" pitchFamily="34" charset="0"/>
              </a:rPr>
              <a:t>The OIC should always consider the fitness of a VA to be interviewed—remembering that the individual will on most occasions be invited to attend for interview at an appropriate time for all parties.</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b="1" u="sng" kern="1200" dirty="0" smtClean="0">
                <a:solidFill>
                  <a:schemeClr val="tx1"/>
                </a:solidFill>
                <a:effectLst/>
                <a:latin typeface="Arial" panose="020B0604020202020204" pitchFamily="34" charset="0"/>
                <a:ea typeface="+mn-ea"/>
                <a:cs typeface="Arial" panose="020B0604020202020204" pitchFamily="34" charset="0"/>
              </a:rPr>
              <a:t>KEY POINTS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The VA is entitled to leave the police station at any time unless they are placed under arrest. If the necessity to arrest is met under PACE Code G) </a:t>
            </a:r>
          </a:p>
          <a:p>
            <a:r>
              <a:rPr lang="en-GB" sz="1100" b="1" u="sng" kern="1200" dirty="0" smtClean="0">
                <a:solidFill>
                  <a:schemeClr val="tx1"/>
                </a:solidFill>
                <a:effectLst/>
                <a:latin typeface="Arial" panose="020B0604020202020204" pitchFamily="34" charset="0"/>
                <a:ea typeface="+mn-ea"/>
                <a:cs typeface="Arial" panose="020B0604020202020204" pitchFamily="34" charset="0"/>
              </a:rPr>
              <a:t>RIGHTS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When a suspect has attended a police station voluntarily for interview under caution, he/she must be given a copy of form “Remember your rights – Voluntary Interview.”. – “” and advised that:</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They are not under arrest,</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They are not obliged to remain at the police station.</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If they remain, they may obtain free and independent legal advice.</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EC41FC-22F7-4179-B061-E80F304E0DA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22408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38730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42870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36454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31151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69444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00951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37568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50158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Trainer to play …’Urgent interview video example’ video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interview relates to an armed robbery that occurred in the Caerphilly area. Reference- http://www.caerphillyobserver.co.uk/news/566243/two-to-appear-in-court-over-armed-robbery-at-pentwynmawr-takeaway/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On-line newspaper article- Caerphilly Observer Published in News at 09:00, Tuesday May 1st, 2012. Last updated at 10:15, Saturday May 5th, 2012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Two appear in court over robbery at </a:t>
            </a:r>
            <a:r>
              <a:rPr kumimoji="0" lang="en-GB" sz="1100" b="1"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Pentwynmawr</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takeaway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Two men have appeared in court charged over the robbery of an Indian takeaway in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Pentwynmawr</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Daniel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Burston</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23, of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Llanarth</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Road,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Pontllanfraith</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and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Kyran</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Peplar</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21, of Bryn House, Crumlin, are accused of stealing £300 from The Taste of India restaurant, in High Street.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Bueston</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is charged with one count of robbery, while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Peplar</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is charged with robbery and possession of an imitation forearm.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Both men were remanded in custody at Caerphilly Magistrates’ Court on Monday April 30 and will appear at Newport Crown Court on May 10.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Taste of India restaurant was raided at about 9.50pm on Sunday April 23 when male staff members were inside the premises. Two men came into the restaurant and demanded money.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men made off with cash and it is believed they ran down a lane opposite which leads to a sports field.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No one was injured in the incident and there were no members of the public inside the restaurant at the time.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third man arrested in connection with the crime, aged 25 from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Pontllanfraith</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has been released on bail pending further enquiries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Another article reference- http://www.southwalesargus.co.uk/news/9989797.___Masked_men_walked_into_Pentwynmawr_takeaway_with_fake_gun________court_hears/</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78012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78750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hand out full breakdown of sect 36 and 37 ..handout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In serious cases consideration should be given to the preparation of an adverse inference pack.</a:t>
            </a:r>
          </a:p>
          <a:p>
            <a:r>
              <a:rPr lang="en-GB" sz="1100" dirty="0" smtClean="0">
                <a:latin typeface="Arial" panose="020B0604020202020204" pitchFamily="34" charset="0"/>
                <a:cs typeface="Arial" panose="020B0604020202020204" pitchFamily="34" charset="0"/>
              </a:rPr>
              <a:t>Six conditions</a:t>
            </a:r>
          </a:p>
          <a:p>
            <a:r>
              <a:rPr lang="en-GB" sz="1100" dirty="0" smtClean="0">
                <a:latin typeface="Arial" panose="020B0604020202020204" pitchFamily="34" charset="0"/>
                <a:cs typeface="Arial" panose="020B0604020202020204" pitchFamily="34" charset="0"/>
              </a:rPr>
              <a:t>There are six conditions which must be met when showing adverse inference:</a:t>
            </a:r>
          </a:p>
          <a:p>
            <a:r>
              <a:rPr lang="en-GB" sz="1100" dirty="0" smtClean="0">
                <a:latin typeface="Arial" panose="020B0604020202020204" pitchFamily="34" charset="0"/>
                <a:cs typeface="Arial" panose="020B0604020202020204" pitchFamily="34" charset="0"/>
              </a:rPr>
              <a:t>1. The alleged failure to mention a fact which they later rely on in their defence must occur when the suspect is being questioned under caution.</a:t>
            </a:r>
          </a:p>
          <a:p>
            <a:r>
              <a:rPr lang="en-GB" sz="1100" dirty="0" smtClean="0">
                <a:latin typeface="Arial" panose="020B0604020202020204" pitchFamily="34" charset="0"/>
                <a:cs typeface="Arial" panose="020B0604020202020204" pitchFamily="34" charset="0"/>
              </a:rPr>
              <a:t>2. The failure to mention these facts must occur before or on being charged.</a:t>
            </a:r>
          </a:p>
          <a:p>
            <a:r>
              <a:rPr lang="en-GB" sz="1100" dirty="0" smtClean="0">
                <a:latin typeface="Arial" panose="020B0604020202020204" pitchFamily="34" charset="0"/>
                <a:cs typeface="Arial" panose="020B0604020202020204" pitchFamily="34" charset="0"/>
              </a:rPr>
              <a:t>3. The questions which were not answered were posed in an attempt to discover whether or by whom the offence had been committed.</a:t>
            </a:r>
          </a:p>
          <a:p>
            <a:r>
              <a:rPr lang="en-GB" sz="1100" dirty="0" smtClean="0">
                <a:latin typeface="Arial" panose="020B0604020202020204" pitchFamily="34" charset="0"/>
                <a:cs typeface="Arial" panose="020B0604020202020204" pitchFamily="34" charset="0"/>
              </a:rPr>
              <a:t>4. The suspect failed to mention a fact which was later relied on in their defence.</a:t>
            </a:r>
          </a:p>
          <a:p>
            <a:r>
              <a:rPr lang="en-GB" sz="1100" dirty="0" smtClean="0">
                <a:latin typeface="Arial" panose="020B0604020202020204" pitchFamily="34" charset="0"/>
                <a:cs typeface="Arial" panose="020B0604020202020204" pitchFamily="34" charset="0"/>
              </a:rPr>
              <a:t>5. The suspect could, in the circumstances existing at the time, reasonably have been expected to mention the facts they relied on at trial.</a:t>
            </a:r>
          </a:p>
          <a:p>
            <a:r>
              <a:rPr lang="en-GB" sz="1100" dirty="0" smtClean="0">
                <a:latin typeface="Arial" panose="020B0604020202020204" pitchFamily="34" charset="0"/>
                <a:cs typeface="Arial" panose="020B0604020202020204" pitchFamily="34" charset="0"/>
              </a:rPr>
              <a:t>6. The provision only applies to criminal proceedings.</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84161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hand out ‘Special Warnings definitions’ Handout</a:t>
            </a:r>
          </a:p>
          <a:p>
            <a:r>
              <a:rPr lang="en-GB" sz="1100" dirty="0" smtClean="0">
                <a:latin typeface="Arial" panose="020B0604020202020204" pitchFamily="34" charset="0"/>
                <a:cs typeface="Arial" panose="020B0604020202020204" pitchFamily="34" charset="0"/>
              </a:rPr>
              <a:t>Trainer to supply students</a:t>
            </a:r>
            <a:r>
              <a:rPr lang="en-GB" sz="1100" baseline="0" dirty="0" smtClean="0">
                <a:latin typeface="Arial" panose="020B0604020202020204" pitchFamily="34" charset="0"/>
                <a:cs typeface="Arial" panose="020B0604020202020204" pitchFamily="34" charset="0"/>
              </a:rPr>
              <a:t> ‘Special Warning sect 36 wording’ handout</a:t>
            </a:r>
          </a:p>
          <a:p>
            <a:r>
              <a:rPr lang="en-GB" sz="1100" baseline="0" dirty="0" smtClean="0">
                <a:latin typeface="Arial" panose="020B0604020202020204" pitchFamily="34" charset="0"/>
                <a:cs typeface="Arial" panose="020B0604020202020204" pitchFamily="34" charset="0"/>
              </a:rPr>
              <a:t>Trainer to supply students ‘special warning sect 37 wording’ handout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04941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76340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1200"/>
              </a:spcBef>
              <a:spcAft>
                <a:spcPts val="200"/>
              </a:spcAft>
              <a:buClr>
                <a:srgbClr val="E48312"/>
              </a:buClr>
              <a:buSzPct val="100000"/>
              <a:buFont typeface="Calibri" panose="020F0502020204030204" pitchFamily="34" charset="0"/>
              <a:buNone/>
              <a:tabLst/>
              <a:defRPr/>
            </a:pPr>
            <a:r>
              <a:rPr kumimoji="0" lang="en-GB" altLang="en-US" sz="1100" b="0" i="0" u="none" strike="noStrike" kern="1200" cap="none" spc="0" normalizeH="0" baseline="0" noProof="0" dirty="0" smtClean="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In serious cases consideration should be given to the preparation of an adverse inference pack.</a:t>
            </a:r>
          </a:p>
          <a:p>
            <a:pPr marL="91440" marR="0" lvl="0" indent="-91440" algn="l" defTabSz="914400" rtl="0" eaLnBrk="1" fontAlgn="auto" latinLnBrk="0" hangingPunct="1">
              <a:lnSpc>
                <a:spcPct val="100000"/>
              </a:lnSpc>
              <a:spcBef>
                <a:spcPts val="1200"/>
              </a:spcBef>
              <a:spcAft>
                <a:spcPts val="200"/>
              </a:spcAft>
              <a:buClr>
                <a:srgbClr val="E48312"/>
              </a:buClr>
              <a:buSzPct val="100000"/>
              <a:buFont typeface="Calibri" panose="020F0502020204030204" pitchFamily="34" charset="0"/>
              <a:buChar char=" "/>
              <a:tabLst/>
              <a:defRPr/>
            </a:pPr>
            <a:endParaRPr kumimoji="0" lang="en-GB" altLang="en-US" sz="1100" b="1" i="0" u="sng" strike="noStrike" kern="1200" cap="none" spc="0" normalizeH="0" baseline="0" noProof="0" dirty="0" smtClean="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1200"/>
              </a:spcBef>
              <a:spcAft>
                <a:spcPts val="200"/>
              </a:spcAft>
              <a:buClr>
                <a:srgbClr val="E48312"/>
              </a:buClr>
              <a:buSzPct val="100000"/>
              <a:buFont typeface="Calibri" panose="020F0502020204030204" pitchFamily="34" charset="0"/>
              <a:buNone/>
              <a:tabLst/>
              <a:defRPr/>
            </a:pPr>
            <a:r>
              <a:rPr kumimoji="0" lang="en-GB" altLang="en-US" sz="1100" b="1" i="0" u="sng" strike="noStrike" kern="1200" cap="none" spc="0" normalizeH="0" baseline="0" noProof="0" dirty="0" smtClean="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Six conditions</a:t>
            </a:r>
          </a:p>
          <a:p>
            <a:pPr marL="0" marR="0" lvl="0" indent="0" algn="l" defTabSz="914400" rtl="0" eaLnBrk="1" fontAlgn="auto" latinLnBrk="0" hangingPunct="1">
              <a:lnSpc>
                <a:spcPct val="100000"/>
              </a:lnSpc>
              <a:spcBef>
                <a:spcPts val="1200"/>
              </a:spcBef>
              <a:spcAft>
                <a:spcPts val="200"/>
              </a:spcAft>
              <a:buClr>
                <a:srgbClr val="E48312"/>
              </a:buClr>
              <a:buSzPct val="100000"/>
              <a:buFont typeface="Calibri" panose="020F0502020204030204" pitchFamily="34" charset="0"/>
              <a:buNone/>
              <a:tabLst/>
              <a:defRPr/>
            </a:pPr>
            <a:endParaRPr kumimoji="0" lang="en-GB" altLang="en-US" sz="1100" b="1" i="0" u="sng" strike="noStrike" kern="1200" cap="none" spc="0" normalizeH="0" baseline="0" noProof="0" dirty="0" smtClean="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Added</a:t>
            </a:r>
            <a:r>
              <a:rPr lang="en-GB" sz="1100" baseline="0" dirty="0" smtClean="0">
                <a:latin typeface="Arial" panose="020B0604020202020204" pitchFamily="34" charset="0"/>
                <a:cs typeface="Arial" panose="020B0604020202020204" pitchFamily="34" charset="0"/>
              </a:rPr>
              <a:t> to the handout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181904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handout wording of warning </a:t>
            </a:r>
            <a:r>
              <a:rPr lang="en-GB" sz="1100" dirty="0" smtClean="0">
                <a:latin typeface="Arial" panose="020B0604020202020204" pitchFamily="34" charset="0"/>
                <a:cs typeface="Arial" panose="020B0604020202020204" pitchFamily="34" charset="0"/>
              </a:rPr>
              <a:t>document.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081409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96955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646796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66448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919662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Aims of the Act</a:t>
            </a:r>
          </a:p>
          <a:p>
            <a:r>
              <a:rPr lang="en-GB" sz="1100" dirty="0" smtClean="0">
                <a:latin typeface="Arial" panose="020B0604020202020204" pitchFamily="34" charset="0"/>
                <a:cs typeface="Arial" panose="020B0604020202020204" pitchFamily="34" charset="0"/>
              </a:rPr>
              <a:t>	To rebalance the Criminal Justice System towards the victims and witnesses</a:t>
            </a:r>
          </a:p>
          <a:p>
            <a:r>
              <a:rPr lang="en-GB" sz="1100" dirty="0" smtClean="0">
                <a:latin typeface="Arial" panose="020B0604020202020204" pitchFamily="34" charset="0"/>
                <a:cs typeface="Arial" panose="020B0604020202020204" pitchFamily="34" charset="0"/>
              </a:rPr>
              <a:t>	To make it easier , where relevant , for the prosecution to introduce evidence of a defendant’s bad character</a:t>
            </a:r>
          </a:p>
          <a:p>
            <a:r>
              <a:rPr lang="en-GB" sz="1100" dirty="0" smtClean="0">
                <a:latin typeface="Arial" panose="020B0604020202020204" pitchFamily="34" charset="0"/>
                <a:cs typeface="Arial" panose="020B0604020202020204" pitchFamily="34" charset="0"/>
              </a:rPr>
              <a:t>	To make it harder for the defence to discredit victims and witnesses by reference to their character</a:t>
            </a:r>
          </a:p>
          <a:p>
            <a:r>
              <a:rPr lang="en-GB" sz="1100" dirty="0" smtClean="0">
                <a:latin typeface="Arial" panose="020B0604020202020204" pitchFamily="34" charset="0"/>
                <a:cs typeface="Arial" panose="020B0604020202020204" pitchFamily="34" charset="0"/>
              </a:rPr>
              <a:t>	To alter the way courts allow evidence to be presented</a:t>
            </a:r>
          </a:p>
          <a:p>
            <a:r>
              <a:rPr lang="en-GB" sz="1100" dirty="0" smtClean="0">
                <a:latin typeface="Arial" panose="020B0604020202020204" pitchFamily="34" charset="0"/>
                <a:cs typeface="Arial" panose="020B0604020202020204" pitchFamily="34" charset="0"/>
              </a:rPr>
              <a:t>	To emphasise that BCE should in many cases be included as part of the prosecution  case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90754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42324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07002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025163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65021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give</a:t>
            </a:r>
            <a:r>
              <a:rPr lang="en-GB" sz="1100" baseline="0" dirty="0" smtClean="0">
                <a:latin typeface="Arial" panose="020B0604020202020204" pitchFamily="34" charset="0"/>
                <a:cs typeface="Arial" panose="020B0604020202020204" pitchFamily="34" charset="0"/>
              </a:rPr>
              <a:t> </a:t>
            </a:r>
            <a:r>
              <a:rPr lang="en-GB" sz="1100" baseline="0" dirty="0" smtClean="0">
                <a:latin typeface="Arial" panose="020B0604020202020204" pitchFamily="34" charset="0"/>
                <a:cs typeface="Arial" panose="020B0604020202020204" pitchFamily="34" charset="0"/>
              </a:rPr>
              <a:t>students </a:t>
            </a:r>
            <a:r>
              <a:rPr lang="en-GB" sz="1100" baseline="0" dirty="0" smtClean="0">
                <a:latin typeface="Arial" panose="020B0604020202020204" pitchFamily="34" charset="0"/>
                <a:cs typeface="Arial" panose="020B0604020202020204" pitchFamily="34" charset="0"/>
              </a:rPr>
              <a:t>“Example of evidence of bad character” handout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014632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supply handout ‘wording for Bad Character evidence’ and discuss</a:t>
            </a:r>
            <a:r>
              <a:rPr lang="en-GB" sz="1100" baseline="0" dirty="0" smtClean="0">
                <a:latin typeface="Arial" panose="020B0604020202020204" pitchFamily="34" charset="0"/>
                <a:cs typeface="Arial" panose="020B0604020202020204" pitchFamily="34" charset="0"/>
              </a:rPr>
              <a:t> including on planning document/ MG6A and interview plan.</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388274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304112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show</a:t>
            </a:r>
            <a:r>
              <a:rPr lang="en-GB" sz="1100" baseline="0" dirty="0" smtClean="0">
                <a:latin typeface="Arial" panose="020B0604020202020204" pitchFamily="34" charset="0"/>
                <a:cs typeface="Arial" panose="020B0604020202020204" pitchFamily="34" charset="0"/>
              </a:rPr>
              <a:t> example in court and ask students.. ’why not use this type of evidence in court’</a:t>
            </a:r>
          </a:p>
          <a:p>
            <a:endParaRPr lang="en-GB" sz="1100" baseline="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https://youtu.be/xAjQEFu-evA</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30130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451067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4008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19887585"/>
      </p:ext>
    </p:extLst>
  </p:cSld>
  <p:clrMapOvr>
    <a:masterClrMapping/>
  </p:clrMapOvr>
  <p:timing>
    <p:tnLst>
      <p:par>
        <p:cTn id="1" dur="indefinite" restart="never" nodeType="tmRoot"/>
      </p:par>
    </p:tn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3418961"/>
      </p:ext>
    </p:extLst>
  </p:cSld>
  <p:clrMapOvr>
    <a:masterClrMapping/>
  </p:clrMapOvr>
  <p:timing>
    <p:tnLst>
      <p:par>
        <p:cT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24748442"/>
      </p:ext>
    </p:extLst>
  </p:cSld>
  <p:clrMapOvr>
    <a:masterClrMapping/>
  </p:clrMapOvr>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13159661"/>
      </p:ext>
    </p:extLst>
  </p:cSld>
  <p:clrMapOvr>
    <a:masterClrMapping/>
  </p:clrMapOvr>
  <p:timing>
    <p:tnLst>
      <p:par>
        <p:cT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24595931"/>
      </p:ext>
    </p:extLst>
  </p:cSld>
  <p:clrMapOvr>
    <a:masterClrMapping/>
  </p:clrMapOvr>
  <p:timing>
    <p:tnLst>
      <p:par>
        <p:cT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72014803"/>
      </p:ext>
    </p:extLst>
  </p:cSld>
  <p:clrMapOvr>
    <a:masterClrMapping/>
  </p:clrMapOvr>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89286697"/>
      </p:ext>
    </p:extLst>
  </p:cSld>
  <p:clrMapOvr>
    <a:masterClrMapping/>
  </p:clrMapOvr>
  <p:timing>
    <p:tnLst>
      <p:par>
        <p:cT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62141328"/>
      </p:ext>
    </p:extLst>
  </p:cSld>
  <p:clrMapOvr>
    <a:masterClrMapping/>
  </p:clrMapOvr>
  <p:timing>
    <p:tnLst>
      <p:par>
        <p:cTn id="1" dur="indefinite" restart="never" nodeType="tmRoot"/>
      </p:par>
    </p:tnLst>
  </p:timing>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54254379"/>
      </p:ext>
    </p:extLst>
  </p:cSld>
  <p:clrMapOvr>
    <a:masterClrMapping/>
  </p:clrMapOvr>
  <p:timing>
    <p:tnLst>
      <p:par>
        <p:cT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03925437"/>
      </p:ext>
    </p:extLst>
  </p:cSld>
  <p:clrMapOvr>
    <a:masterClrMapping/>
  </p:clrMapOvr>
  <p:timing>
    <p:tnLst>
      <p:par>
        <p:cT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04117697"/>
      </p:ext>
    </p:extLst>
  </p:cSld>
  <p:clrMapOvr>
    <a:masterClrMapping/>
  </p:clrMapOvr>
  <p:timing>
    <p:tnLst>
      <p:par>
        <p:cTn id="1" dur="indefinite" restart="never" nodeType="tmRoot"/>
      </p:par>
    </p:tn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05/03/2019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42168474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g"/><Relationship Id="rId7" Type="http://schemas.openxmlformats.org/officeDocument/2006/relationships/diagramColors" Target="../diagrams/colors3.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jpg"/><Relationship Id="rId7" Type="http://schemas.openxmlformats.org/officeDocument/2006/relationships/diagramColors" Target="../diagrams/colors4.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6.jp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hyperlink" Target="http://images.google.co.uk/imgres?imgurl=http://www.miamiduiattorneyblog.com/stop_sign.png&amp;imgrefurl=http://www.miamiduiattorneyblog.com/2009/09/broward-county-driver-charged.html&amp;usg=__Tiw1PKHJT0zCywZ727Ugk8ZI1rg=&amp;h=600&amp;w=600&amp;sz=20&amp;hl=en&amp;start=1&amp;tbnid=KmgR9WaTcYwtgM:&amp;tbnh=135&amp;tbnw=135&amp;prev=/images?q%3Dstop%2Bsign%26gbv%3D2%26hl%3Den"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22.jpg"/></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3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jpg"/><Relationship Id="rId7" Type="http://schemas.openxmlformats.org/officeDocument/2006/relationships/diagramColors" Target="../diagrams/colors5.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jpg"/><Relationship Id="rId7" Type="http://schemas.openxmlformats.org/officeDocument/2006/relationships/diagramColors" Target="../diagrams/colors6.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4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jpg"/><Relationship Id="rId7" Type="http://schemas.openxmlformats.org/officeDocument/2006/relationships/diagramColors" Target="../diagrams/colors7.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4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jpg"/><Relationship Id="rId7" Type="http://schemas.openxmlformats.org/officeDocument/2006/relationships/diagramColors" Target="../diagrams/colors8.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4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3.jpg"/><Relationship Id="rId7" Type="http://schemas.openxmlformats.org/officeDocument/2006/relationships/diagramColors" Target="../diagrams/colors9.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45.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3.jpg"/><Relationship Id="rId7" Type="http://schemas.openxmlformats.org/officeDocument/2006/relationships/diagramColors" Target="../diagrams/colors10.xml"/><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4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image" Target="../media/image35.jpg"/><Relationship Id="rId5" Type="http://schemas.openxmlformats.org/officeDocument/2006/relationships/image" Target="../media/image34.jpeg"/><Relationship Id="rId4" Type="http://schemas.openxmlformats.org/officeDocument/2006/relationships/hyperlink" Target="https://youtu.be/xAjQEFu-evA" TargetMode="External"/></Relationships>
</file>

<file path=ppt/slides/_rels/slide47.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jpg"/><Relationship Id="rId7" Type="http://schemas.openxmlformats.org/officeDocument/2006/relationships/diagramColors" Target="../diagrams/colors11.xml"/><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4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8.xml"/><Relationship Id="rId1" Type="http://schemas.openxmlformats.org/officeDocument/2006/relationships/slideLayout" Target="../slideLayouts/slideLayout7.xml"/><Relationship Id="rId4"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0" y="1455568"/>
            <a:ext cx="4551903" cy="212365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rPr>
              <a:t>Tier 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rPr>
              <a:t>Suspect Interviewing</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rPr>
              <a:t>Day 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4" y="126062"/>
            <a:ext cx="760287" cy="918193"/>
          </a:xfrm>
          <a:prstGeom prst="rect">
            <a:avLst/>
          </a:prstGeom>
        </p:spPr>
      </p:pic>
    </p:spTree>
    <p:extLst>
      <p:ext uri="{BB962C8B-B14F-4D97-AF65-F5344CB8AC3E}">
        <p14:creationId xmlns:p14="http://schemas.microsoft.com/office/powerpoint/2010/main" val="13209348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44966" y="2477661"/>
            <a:ext cx="9853863" cy="707886"/>
          </a:xfrm>
          <a:prstGeom prst="rect">
            <a:avLst/>
          </a:prstGeom>
          <a:noFill/>
        </p:spPr>
        <p:txBody>
          <a:bodyPr wrap="square" rtlCol="0">
            <a:spAutoFit/>
          </a:bodyPr>
          <a:lstStyle/>
          <a:p>
            <a:pPr algn="ctr"/>
            <a:endParaRPr lang="en-GB" sz="2000" dirty="0" smtClean="0"/>
          </a:p>
          <a:p>
            <a:pPr algn="ctr"/>
            <a:r>
              <a:rPr lang="en-GB" sz="2000" dirty="0" smtClean="0"/>
              <a:t>                                                           </a:t>
            </a:r>
            <a:endParaRPr lang="en-GB" sz="2000" dirty="0"/>
          </a:p>
        </p:txBody>
      </p:sp>
      <p:pic>
        <p:nvPicPr>
          <p:cNvPr id="4" name="Picture 3"/>
          <p:cNvPicPr>
            <a:picLocks noChangeAspect="1"/>
          </p:cNvPicPr>
          <p:nvPr/>
        </p:nvPicPr>
        <p:blipFill>
          <a:blip r:embed="rId4"/>
          <a:stretch>
            <a:fillRect/>
          </a:stretch>
        </p:blipFill>
        <p:spPr>
          <a:xfrm>
            <a:off x="782162" y="1544683"/>
            <a:ext cx="4289735" cy="2573841"/>
          </a:xfrm>
          <a:prstGeom prst="rect">
            <a:avLst/>
          </a:prstGeom>
        </p:spPr>
      </p:pic>
      <p:pic>
        <p:nvPicPr>
          <p:cNvPr id="5" name="Picture 4"/>
          <p:cNvPicPr>
            <a:picLocks noChangeAspect="1"/>
          </p:cNvPicPr>
          <p:nvPr/>
        </p:nvPicPr>
        <p:blipFill>
          <a:blip r:embed="rId5"/>
          <a:stretch>
            <a:fillRect/>
          </a:stretch>
        </p:blipFill>
        <p:spPr>
          <a:xfrm>
            <a:off x="5371647" y="3764581"/>
            <a:ext cx="5540995" cy="1783309"/>
          </a:xfrm>
          <a:prstGeom prst="rect">
            <a:avLst/>
          </a:prstGeom>
        </p:spPr>
      </p:pic>
      <p:sp>
        <p:nvSpPr>
          <p:cNvPr id="6" name="TextBox 5"/>
          <p:cNvSpPr txBox="1"/>
          <p:nvPr/>
        </p:nvSpPr>
        <p:spPr>
          <a:xfrm>
            <a:off x="5564459" y="1750741"/>
            <a:ext cx="4861931" cy="954107"/>
          </a:xfrm>
          <a:prstGeom prst="rect">
            <a:avLst/>
          </a:prstGeom>
          <a:noFill/>
        </p:spPr>
        <p:txBody>
          <a:bodyPr wrap="square" rtlCol="0">
            <a:spAutoFit/>
          </a:bodyPr>
          <a:lstStyle/>
          <a:p>
            <a:pPr lvl="0" algn="ctr"/>
            <a:r>
              <a:rPr lang="en-GB" sz="2800" dirty="0">
                <a:solidFill>
                  <a:prstClr val="black"/>
                </a:solidFill>
              </a:rPr>
              <a:t>What term/word would you use to describe a legal advisor ?</a:t>
            </a:r>
          </a:p>
        </p:txBody>
      </p:sp>
      <p:sp>
        <p:nvSpPr>
          <p:cNvPr id="7" name="TextBox 6"/>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Legal Advisors:  What do you think?</a:t>
            </a:r>
            <a:endParaRPr lang="en-GB" sz="3200" b="1" dirty="0">
              <a:solidFill>
                <a:schemeClr val="bg1"/>
              </a:solidFill>
            </a:endParaRPr>
          </a:p>
        </p:txBody>
      </p:sp>
    </p:spTree>
    <p:extLst>
      <p:ext uri="{BB962C8B-B14F-4D97-AF65-F5344CB8AC3E}">
        <p14:creationId xmlns:p14="http://schemas.microsoft.com/office/powerpoint/2010/main" val="3081384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166607" y="1133564"/>
            <a:ext cx="9565105" cy="4826129"/>
          </a:xfrm>
          <a:prstGeom prst="rect">
            <a:avLst/>
          </a:prstGeom>
          <a:noFill/>
        </p:spPr>
        <p:txBody>
          <a:bodyPr wrap="square" rtlCol="0">
            <a:spAutoFit/>
          </a:bodyPr>
          <a:lstStyle/>
          <a:p>
            <a:pPr marL="91440" lvl="0" indent="-91440">
              <a:lnSpc>
                <a:spcPct val="150000"/>
              </a:lnSpc>
              <a:spcBef>
                <a:spcPts val="1200"/>
              </a:spcBef>
              <a:spcAft>
                <a:spcPts val="200"/>
              </a:spcAft>
              <a:buClr>
                <a:srgbClr val="E48312"/>
              </a:buClr>
              <a:buSzPct val="100000"/>
              <a:buFont typeface="Calibri" panose="020F0502020204030204" pitchFamily="34" charset="0"/>
              <a:buChar char=" "/>
              <a:defRPr/>
            </a:pPr>
            <a:r>
              <a:rPr lang="en-GB" altLang="en-US" sz="2400" dirty="0">
                <a:solidFill>
                  <a:srgbClr val="000000">
                    <a:lumMod val="75000"/>
                    <a:lumOff val="25000"/>
                  </a:srgbClr>
                </a:solidFill>
              </a:rPr>
              <a:t>Investigators have a duty to maximise the amount of material available to the courts. </a:t>
            </a:r>
          </a:p>
          <a:p>
            <a:pPr marL="91440" lvl="0" indent="-91440">
              <a:lnSpc>
                <a:spcPct val="150000"/>
              </a:lnSpc>
              <a:spcBef>
                <a:spcPts val="1200"/>
              </a:spcBef>
              <a:spcAft>
                <a:spcPts val="200"/>
              </a:spcAft>
              <a:buClr>
                <a:srgbClr val="E48312"/>
              </a:buClr>
              <a:buSzPct val="100000"/>
              <a:buFont typeface="Calibri" panose="020F0502020204030204" pitchFamily="34" charset="0"/>
              <a:buChar char=" "/>
              <a:defRPr/>
            </a:pPr>
            <a:r>
              <a:rPr lang="en-GB" altLang="en-US" sz="2400" dirty="0">
                <a:solidFill>
                  <a:srgbClr val="000000">
                    <a:lumMod val="75000"/>
                    <a:lumOff val="25000"/>
                  </a:srgbClr>
                </a:solidFill>
              </a:rPr>
              <a:t>Legal </a:t>
            </a:r>
            <a:r>
              <a:rPr lang="en-GB" altLang="en-US" sz="2400" dirty="0" smtClean="0">
                <a:solidFill>
                  <a:srgbClr val="000000">
                    <a:lumMod val="75000"/>
                    <a:lumOff val="25000"/>
                  </a:srgbClr>
                </a:solidFill>
              </a:rPr>
              <a:t>advisors </a:t>
            </a:r>
            <a:r>
              <a:rPr lang="en-GB" altLang="en-US" sz="2400" dirty="0">
                <a:solidFill>
                  <a:srgbClr val="000000">
                    <a:lumMod val="75000"/>
                    <a:lumOff val="25000"/>
                  </a:srgbClr>
                </a:solidFill>
              </a:rPr>
              <a:t>will try to obtain as much information as possible from the investigator, custody staff and their client, while working within their legal framework.</a:t>
            </a:r>
          </a:p>
          <a:p>
            <a:pPr marL="91440" lvl="0" indent="-91440">
              <a:lnSpc>
                <a:spcPct val="150000"/>
              </a:lnSpc>
              <a:spcBef>
                <a:spcPts val="1200"/>
              </a:spcBef>
              <a:spcAft>
                <a:spcPts val="200"/>
              </a:spcAft>
              <a:buClr>
                <a:srgbClr val="E48312"/>
              </a:buClr>
              <a:buSzPct val="100000"/>
              <a:buFont typeface="Calibri" panose="020F0502020204030204" pitchFamily="34" charset="0"/>
              <a:buChar char=" "/>
              <a:defRPr/>
            </a:pPr>
            <a:r>
              <a:rPr lang="en-GB" altLang="en-US" sz="2400" dirty="0">
                <a:solidFill>
                  <a:srgbClr val="000000">
                    <a:lumMod val="75000"/>
                    <a:lumOff val="25000"/>
                  </a:srgbClr>
                </a:solidFill>
              </a:rPr>
              <a:t>This helps them to prepare and plan a strategy for advising their client in the police station, particularly during an interview. Legal advisers act in the best interests of their clients. </a:t>
            </a:r>
          </a:p>
        </p:txBody>
      </p:sp>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Working with Legal Advisors</a:t>
            </a:r>
            <a:endParaRPr lang="en-GB" sz="3200" b="1" dirty="0">
              <a:solidFill>
                <a:schemeClr val="bg1"/>
              </a:solidFill>
            </a:endParaRPr>
          </a:p>
        </p:txBody>
      </p:sp>
    </p:spTree>
    <p:extLst>
      <p:ext uri="{BB962C8B-B14F-4D97-AF65-F5344CB8AC3E}">
        <p14:creationId xmlns:p14="http://schemas.microsoft.com/office/powerpoint/2010/main" val="773417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284403851"/>
              </p:ext>
            </p:extLst>
          </p:nvPr>
        </p:nvGraphicFramePr>
        <p:xfrm>
          <a:off x="2072640" y="1451888"/>
          <a:ext cx="8382000" cy="44348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p:cNvPicPr>
            <a:picLocks noChangeAspect="1"/>
          </p:cNvPicPr>
          <p:nvPr/>
        </p:nvPicPr>
        <p:blipFill>
          <a:blip r:embed="rId9"/>
          <a:stretch>
            <a:fillRect/>
          </a:stretch>
        </p:blipFill>
        <p:spPr>
          <a:xfrm>
            <a:off x="4983480" y="3794728"/>
            <a:ext cx="5471160" cy="960152"/>
          </a:xfrm>
          <a:prstGeom prst="rect">
            <a:avLst/>
          </a:prstGeom>
        </p:spPr>
      </p:pic>
      <p:sp>
        <p:nvSpPr>
          <p:cNvPr id="5" name="TextBox 4"/>
          <p:cNvSpPr txBox="1"/>
          <p:nvPr/>
        </p:nvSpPr>
        <p:spPr>
          <a:xfrm>
            <a:off x="1918077" y="320040"/>
            <a:ext cx="8691126" cy="584775"/>
          </a:xfrm>
          <a:prstGeom prst="rect">
            <a:avLst/>
          </a:prstGeom>
          <a:solidFill>
            <a:srgbClr val="002060"/>
          </a:solidFill>
        </p:spPr>
        <p:txBody>
          <a:bodyPr wrap="square" rtlCol="0">
            <a:spAutoFit/>
          </a:bodyPr>
          <a:lstStyle/>
          <a:p>
            <a:pPr algn="ctr"/>
            <a:r>
              <a:rPr lang="en-GB" sz="3200" b="1" dirty="0" smtClean="0">
                <a:solidFill>
                  <a:schemeClr val="bg1"/>
                </a:solidFill>
              </a:rPr>
              <a:t>What are the best interests of their clients?</a:t>
            </a:r>
            <a:endParaRPr lang="en-GB" sz="3200" b="1" dirty="0">
              <a:solidFill>
                <a:schemeClr val="bg1"/>
              </a:solidFill>
            </a:endParaRPr>
          </a:p>
        </p:txBody>
      </p:sp>
    </p:spTree>
    <p:extLst>
      <p:ext uri="{BB962C8B-B14F-4D97-AF65-F5344CB8AC3E}">
        <p14:creationId xmlns:p14="http://schemas.microsoft.com/office/powerpoint/2010/main" val="97409073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1234018" y="1097280"/>
            <a:ext cx="9723963" cy="4968240"/>
          </a:xfrm>
          <a:prstGeom prst="rect">
            <a:avLst/>
          </a:prstGeom>
        </p:spPr>
      </p:pic>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Legal Advisor Arrives ….</a:t>
            </a:r>
            <a:endParaRPr lang="en-GB" sz="3200" b="1" dirty="0">
              <a:solidFill>
                <a:schemeClr val="bg1"/>
              </a:solidFill>
            </a:endParaRPr>
          </a:p>
        </p:txBody>
      </p:sp>
    </p:spTree>
    <p:extLst>
      <p:ext uri="{BB962C8B-B14F-4D97-AF65-F5344CB8AC3E}">
        <p14:creationId xmlns:p14="http://schemas.microsoft.com/office/powerpoint/2010/main" val="504559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723541773"/>
              </p:ext>
            </p:extLst>
          </p:nvPr>
        </p:nvGraphicFramePr>
        <p:xfrm>
          <a:off x="1304693" y="1349297"/>
          <a:ext cx="9311268" cy="45608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Pre-Interview Disclosure</a:t>
            </a:r>
            <a:endParaRPr lang="en-GB" sz="3200" b="1" dirty="0">
              <a:solidFill>
                <a:schemeClr val="bg1"/>
              </a:solidFill>
            </a:endParaRPr>
          </a:p>
        </p:txBody>
      </p:sp>
    </p:spTree>
    <p:extLst>
      <p:ext uri="{BB962C8B-B14F-4D97-AF65-F5344CB8AC3E}">
        <p14:creationId xmlns:p14="http://schemas.microsoft.com/office/powerpoint/2010/main" val="2556763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980843" y="1150440"/>
            <a:ext cx="8230313" cy="4838879"/>
          </a:xfrm>
          <a:prstGeom prst="rect">
            <a:avLst/>
          </a:prstGeom>
        </p:spPr>
      </p:pic>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Pre-Interview Disclosure</a:t>
            </a:r>
            <a:endParaRPr lang="en-GB" sz="3200" b="1" dirty="0">
              <a:solidFill>
                <a:schemeClr val="bg1"/>
              </a:solidFill>
            </a:endParaRPr>
          </a:p>
        </p:txBody>
      </p:sp>
    </p:spTree>
    <p:extLst>
      <p:ext uri="{BB962C8B-B14F-4D97-AF65-F5344CB8AC3E}">
        <p14:creationId xmlns:p14="http://schemas.microsoft.com/office/powerpoint/2010/main" val="2147119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985221" y="1261334"/>
            <a:ext cx="8230496" cy="4708981"/>
          </a:xfrm>
          <a:prstGeom prst="rect">
            <a:avLst/>
          </a:prstGeom>
          <a:noFill/>
        </p:spPr>
        <p:txBody>
          <a:bodyPr wrap="square" rtlCol="0">
            <a:spAutoFit/>
          </a:bodyPr>
          <a:lstStyle/>
          <a:p>
            <a:pPr marL="342900" lvl="0" indent="-342900" eaLnBrk="0" fontAlgn="base" hangingPunct="0">
              <a:spcBef>
                <a:spcPct val="20000"/>
              </a:spcBef>
              <a:spcAft>
                <a:spcPct val="0"/>
              </a:spcAft>
              <a:buFont typeface="Wingdings" panose="05000000000000000000" pitchFamily="2" charset="2"/>
              <a:buChar char="q"/>
            </a:pPr>
            <a:r>
              <a:rPr lang="en-GB" altLang="en-US" sz="2000" kern="0" dirty="0">
                <a:solidFill>
                  <a:srgbClr val="000000"/>
                </a:solidFill>
              </a:rPr>
              <a:t>Rests with investigating officer who has sufficient knowledge of the case.</a:t>
            </a:r>
          </a:p>
          <a:p>
            <a:pPr marL="342900" lvl="0" indent="-342900" eaLnBrk="0" fontAlgn="base" hangingPunct="0">
              <a:spcBef>
                <a:spcPct val="20000"/>
              </a:spcBef>
              <a:spcAft>
                <a:spcPct val="0"/>
              </a:spcAft>
              <a:buFont typeface="Wingdings" panose="05000000000000000000" pitchFamily="2" charset="2"/>
              <a:buChar char="q"/>
            </a:pPr>
            <a:endParaRPr lang="en-GB" altLang="en-US" sz="2000" kern="0" dirty="0">
              <a:solidFill>
                <a:srgbClr val="000000"/>
              </a:solidFill>
            </a:endParaRPr>
          </a:p>
          <a:p>
            <a:pPr marL="342900" lvl="0" indent="-342900" eaLnBrk="0" fontAlgn="base" hangingPunct="0">
              <a:spcBef>
                <a:spcPct val="20000"/>
              </a:spcBef>
              <a:spcAft>
                <a:spcPct val="0"/>
              </a:spcAft>
              <a:buFont typeface="Wingdings" panose="05000000000000000000" pitchFamily="2" charset="2"/>
              <a:buChar char="q"/>
            </a:pPr>
            <a:r>
              <a:rPr lang="en-GB" altLang="en-US" sz="2000" kern="0" dirty="0">
                <a:solidFill>
                  <a:srgbClr val="000000"/>
                </a:solidFill>
              </a:rPr>
              <a:t>The officer who discloses the interview shall make a record of the information disclosed.</a:t>
            </a:r>
          </a:p>
          <a:p>
            <a:pPr marL="342900" lvl="0" indent="-342900" eaLnBrk="0" fontAlgn="base" hangingPunct="0">
              <a:spcBef>
                <a:spcPct val="20000"/>
              </a:spcBef>
              <a:spcAft>
                <a:spcPct val="0"/>
              </a:spcAft>
              <a:buFont typeface="Wingdings" panose="05000000000000000000" pitchFamily="2" charset="2"/>
              <a:buChar char="q"/>
            </a:pPr>
            <a:endParaRPr lang="en-GB" altLang="en-US" sz="2000" kern="0" dirty="0">
              <a:solidFill>
                <a:srgbClr val="000000"/>
              </a:solidFill>
            </a:endParaRPr>
          </a:p>
          <a:p>
            <a:pPr marL="342900" lvl="0" indent="-342900" eaLnBrk="0" fontAlgn="base" hangingPunct="0">
              <a:spcBef>
                <a:spcPct val="20000"/>
              </a:spcBef>
              <a:spcAft>
                <a:spcPct val="0"/>
              </a:spcAft>
              <a:buFont typeface="Wingdings" panose="05000000000000000000" pitchFamily="2" charset="2"/>
              <a:buChar char="q"/>
            </a:pPr>
            <a:r>
              <a:rPr lang="en-GB" altLang="en-US" sz="2000" kern="0" dirty="0">
                <a:solidFill>
                  <a:srgbClr val="000000"/>
                </a:solidFill>
              </a:rPr>
              <a:t>And when it was disclosed</a:t>
            </a:r>
            <a:r>
              <a:rPr lang="en-GB" altLang="en-US" sz="2000" kern="0" dirty="0" smtClean="0">
                <a:solidFill>
                  <a:srgbClr val="000000"/>
                </a:solidFill>
              </a:rPr>
              <a:t>.</a:t>
            </a:r>
            <a:endParaRPr lang="en-GB" altLang="en-US" sz="2000" kern="0" dirty="0">
              <a:solidFill>
                <a:srgbClr val="000000"/>
              </a:solidFill>
            </a:endParaRPr>
          </a:p>
          <a:p>
            <a:pPr marL="342900" lvl="0" indent="-342900" eaLnBrk="0" fontAlgn="base" hangingPunct="0">
              <a:spcBef>
                <a:spcPct val="20000"/>
              </a:spcBef>
              <a:spcAft>
                <a:spcPct val="0"/>
              </a:spcAft>
              <a:buFont typeface="Wingdings" panose="05000000000000000000" pitchFamily="2" charset="2"/>
              <a:buChar char="q"/>
            </a:pPr>
            <a:endParaRPr lang="en-GB" altLang="en-US" sz="2000" kern="0" dirty="0">
              <a:solidFill>
                <a:srgbClr val="000000"/>
              </a:solidFill>
            </a:endParaRPr>
          </a:p>
          <a:p>
            <a:pPr marL="342900" lvl="0" indent="-342900" eaLnBrk="0" fontAlgn="base" hangingPunct="0">
              <a:spcBef>
                <a:spcPct val="20000"/>
              </a:spcBef>
              <a:spcAft>
                <a:spcPct val="0"/>
              </a:spcAft>
              <a:buFont typeface="Wingdings" panose="05000000000000000000" pitchFamily="2" charset="2"/>
              <a:buChar char="q"/>
            </a:pPr>
            <a:r>
              <a:rPr lang="en-GB" altLang="en-US" sz="2000" kern="0" dirty="0">
                <a:solidFill>
                  <a:srgbClr val="000000"/>
                </a:solidFill>
              </a:rPr>
              <a:t>MG6A</a:t>
            </a:r>
          </a:p>
          <a:p>
            <a:pPr marL="342900" lvl="0" indent="-342900" eaLnBrk="0" fontAlgn="base" hangingPunct="0">
              <a:spcBef>
                <a:spcPct val="20000"/>
              </a:spcBef>
              <a:spcAft>
                <a:spcPct val="0"/>
              </a:spcAft>
              <a:buFont typeface="Wingdings" panose="05000000000000000000" pitchFamily="2" charset="2"/>
              <a:buChar char="q"/>
            </a:pPr>
            <a:endParaRPr lang="en-GB" altLang="en-US" sz="2000" kern="0" dirty="0">
              <a:solidFill>
                <a:srgbClr val="000000"/>
              </a:solidFill>
            </a:endParaRPr>
          </a:p>
          <a:p>
            <a:pPr marL="342900" lvl="0" indent="-342900" eaLnBrk="0" fontAlgn="base" hangingPunct="0">
              <a:spcBef>
                <a:spcPct val="20000"/>
              </a:spcBef>
              <a:spcAft>
                <a:spcPct val="0"/>
              </a:spcAft>
              <a:buFont typeface="Wingdings" panose="05000000000000000000" pitchFamily="2" charset="2"/>
              <a:buChar char="q"/>
            </a:pPr>
            <a:r>
              <a:rPr lang="en-GB" altLang="en-US" sz="2000" kern="0" dirty="0">
                <a:solidFill>
                  <a:srgbClr val="000000"/>
                </a:solidFill>
              </a:rPr>
              <a:t>Digital</a:t>
            </a:r>
          </a:p>
          <a:p>
            <a:pPr marL="342900" lvl="0" indent="-342900" eaLnBrk="0" fontAlgn="base" hangingPunct="0">
              <a:spcBef>
                <a:spcPct val="20000"/>
              </a:spcBef>
              <a:spcAft>
                <a:spcPct val="0"/>
              </a:spcAft>
              <a:buFont typeface="Wingdings" panose="05000000000000000000" pitchFamily="2" charset="2"/>
              <a:buChar char="q"/>
            </a:pPr>
            <a:endParaRPr lang="en-GB" altLang="en-US" sz="2000" kern="0" dirty="0">
              <a:solidFill>
                <a:srgbClr val="000000"/>
              </a:solidFill>
            </a:endParaRPr>
          </a:p>
          <a:p>
            <a:pPr marL="342900" lvl="0" indent="-342900" eaLnBrk="0" fontAlgn="base" hangingPunct="0">
              <a:spcBef>
                <a:spcPct val="20000"/>
              </a:spcBef>
              <a:spcAft>
                <a:spcPct val="0"/>
              </a:spcAft>
              <a:buFont typeface="Wingdings" panose="05000000000000000000" pitchFamily="2" charset="2"/>
              <a:buChar char="q"/>
            </a:pPr>
            <a:r>
              <a:rPr lang="en-GB" altLang="en-US" sz="2000" kern="0" dirty="0">
                <a:solidFill>
                  <a:srgbClr val="000000"/>
                </a:solidFill>
              </a:rPr>
              <a:t>There is no obligation to disclose our case but sufficient information must be given.</a:t>
            </a:r>
          </a:p>
        </p:txBody>
      </p:sp>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Your Case .. Your Decision</a:t>
            </a:r>
            <a:endParaRPr lang="en-GB" sz="3200" b="1" dirty="0">
              <a:solidFill>
                <a:schemeClr val="bg1"/>
              </a:solidFill>
            </a:endParaRPr>
          </a:p>
        </p:txBody>
      </p:sp>
      <p:pic>
        <p:nvPicPr>
          <p:cNvPr id="3" name="Picture 2"/>
          <p:cNvPicPr>
            <a:picLocks noChangeAspect="1"/>
          </p:cNvPicPr>
          <p:nvPr/>
        </p:nvPicPr>
        <p:blipFill rotWithShape="1">
          <a:blip r:embed="rId4"/>
          <a:srcRect r="33006"/>
          <a:stretch/>
        </p:blipFill>
        <p:spPr>
          <a:xfrm>
            <a:off x="8718020" y="1861297"/>
            <a:ext cx="2743200" cy="3071046"/>
          </a:xfrm>
          <a:prstGeom prst="rect">
            <a:avLst/>
          </a:prstGeom>
        </p:spPr>
      </p:pic>
    </p:spTree>
    <p:extLst>
      <p:ext uri="{BB962C8B-B14F-4D97-AF65-F5344CB8AC3E}">
        <p14:creationId xmlns:p14="http://schemas.microsoft.com/office/powerpoint/2010/main" val="1805805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Effect transition="in" filter="fade">
                                      <p:cBhvr>
                                        <p:cTn id="27" dur="500"/>
                                        <p:tgtEl>
                                          <p:spTgt spid="4">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10" end="10"/>
                                            </p:txEl>
                                          </p:spTgt>
                                        </p:tgtEl>
                                        <p:attrNameLst>
                                          <p:attrName>style.visibility</p:attrName>
                                        </p:attrNameLst>
                                      </p:cBhvr>
                                      <p:to>
                                        <p:strVal val="visible"/>
                                      </p:to>
                                    </p:set>
                                    <p:animEffect transition="in" filter="fade">
                                      <p:cBhvr>
                                        <p:cTn id="32"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218369" y="1170617"/>
            <a:ext cx="9461582" cy="4689223"/>
          </a:xfrm>
          <a:prstGeom prst="rect">
            <a:avLst/>
          </a:prstGeom>
        </p:spPr>
        <p:txBody>
          <a:bodyPr vert="horz" lIns="0" tIns="45720" rIns="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R="0" lvl="0" algn="l" defTabSz="914400" rtl="0" eaLnBrk="1" fontAlgn="auto" latinLnBrk="0" hangingPunct="1">
              <a:lnSpc>
                <a:spcPct val="150000"/>
              </a:lnSpc>
              <a:spcBef>
                <a:spcPts val="1200"/>
              </a:spcBef>
              <a:spcAft>
                <a:spcPts val="200"/>
              </a:spcAft>
              <a:buClrTx/>
              <a:buSzPct val="100000"/>
              <a:buFont typeface="Wingdings" panose="05000000000000000000" pitchFamily="2" charset="2"/>
              <a:buChar char="q"/>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The investigator is not legally required to provide the legal adviser with any material prior to the interview of a suspect. </a:t>
            </a:r>
          </a:p>
          <a:p>
            <a:pPr marR="0" lvl="0" algn="l" defTabSz="914400" rtl="0" eaLnBrk="1" fontAlgn="auto" latinLnBrk="0" hangingPunct="1">
              <a:lnSpc>
                <a:spcPct val="150000"/>
              </a:lnSpc>
              <a:spcBef>
                <a:spcPts val="1200"/>
              </a:spcBef>
              <a:spcAft>
                <a:spcPts val="200"/>
              </a:spcAft>
              <a:buClrTx/>
              <a:buSzPct val="100000"/>
              <a:buFont typeface="Wingdings" panose="05000000000000000000" pitchFamily="2" charset="2"/>
              <a:buChar char="q"/>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There is also no requirement to explain to the legal adviser the reason for withholding material from the pre-interview briefing, although officers may subsequently need to explain their reasons to the court. NDM </a:t>
            </a:r>
          </a:p>
          <a:p>
            <a:pPr marR="0" lvl="0" algn="l" defTabSz="914400" rtl="0" eaLnBrk="1" fontAlgn="auto" latinLnBrk="0" hangingPunct="1">
              <a:lnSpc>
                <a:spcPct val="150000"/>
              </a:lnSpc>
              <a:spcBef>
                <a:spcPts val="1200"/>
              </a:spcBef>
              <a:spcAft>
                <a:spcPts val="200"/>
              </a:spcAft>
              <a:buClrTx/>
              <a:buSzPct val="100000"/>
              <a:buFont typeface="Wingdings" panose="05000000000000000000" pitchFamily="2" charset="2"/>
              <a:buChar char="q"/>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If the case then proceeds to a prosecution, there is a requirement on the prosecution team to disclose all material that is likely to undermine the prosecution or assist the defence.</a:t>
            </a:r>
          </a:p>
          <a:p>
            <a:pPr marR="0" lvl="0" algn="l" defTabSz="914400" rtl="0" eaLnBrk="1" fontAlgn="auto" latinLnBrk="0" hangingPunct="1">
              <a:lnSpc>
                <a:spcPct val="150000"/>
              </a:lnSpc>
              <a:spcBef>
                <a:spcPts val="1200"/>
              </a:spcBef>
              <a:spcAft>
                <a:spcPts val="200"/>
              </a:spcAft>
              <a:buClrTx/>
              <a:buSzPct val="100000"/>
              <a:buFont typeface="Wingdings" panose="05000000000000000000" pitchFamily="2" charset="2"/>
              <a:buChar char="q"/>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File Preparation by disclosure officer  - Form MG6 C&amp;D&amp;E</a:t>
            </a: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Disclosure</a:t>
            </a:r>
            <a:endParaRPr lang="en-GB" sz="3200" b="1" dirty="0">
              <a:solidFill>
                <a:schemeClr val="bg1"/>
              </a:solidFill>
            </a:endParaRPr>
          </a:p>
        </p:txBody>
      </p:sp>
    </p:spTree>
    <p:extLst>
      <p:ext uri="{BB962C8B-B14F-4D97-AF65-F5344CB8AC3E}">
        <p14:creationId xmlns:p14="http://schemas.microsoft.com/office/powerpoint/2010/main" val="2520930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3920538461"/>
              </p:ext>
            </p:extLst>
          </p:nvPr>
        </p:nvGraphicFramePr>
        <p:xfrm>
          <a:off x="1859760" y="1197685"/>
          <a:ext cx="8178800" cy="44924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What Do You Disclose?</a:t>
            </a:r>
            <a:endParaRPr lang="en-GB" sz="3200" b="1" dirty="0">
              <a:solidFill>
                <a:schemeClr val="bg1"/>
              </a:solidFill>
            </a:endParaRPr>
          </a:p>
        </p:txBody>
      </p:sp>
    </p:spTree>
    <p:extLst>
      <p:ext uri="{BB962C8B-B14F-4D97-AF65-F5344CB8AC3E}">
        <p14:creationId xmlns:p14="http://schemas.microsoft.com/office/powerpoint/2010/main" val="104095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441960" y="240254"/>
            <a:ext cx="1129284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noProof="0" dirty="0" smtClean="0">
                <a:solidFill>
                  <a:prstClr val="black"/>
                </a:solidFill>
                <a:latin typeface="Calibri" panose="020F0502020204030204"/>
              </a:rPr>
              <a:t>During Interview the legal advisor may intervene to:</a:t>
            </a:r>
            <a:endParaRPr kumimoji="0" lang="en-GB" sz="4000" b="0" i="0" u="none" strike="noStrike" kern="1200" cap="none" spc="0" normalizeH="0" baseline="0" noProof="0" dirty="0">
              <a:ln>
                <a:noFill/>
              </a:ln>
              <a:solidFill>
                <a:prstClr val="black"/>
              </a:solidFill>
              <a:effectLst/>
              <a:uLnTx/>
              <a:uFillTx/>
              <a:latin typeface="Calibri" panose="020F0502020204030204"/>
            </a:endParaRPr>
          </a:p>
        </p:txBody>
      </p:sp>
      <p:sp>
        <p:nvSpPr>
          <p:cNvPr id="3" name="TextBox 2"/>
          <p:cNvSpPr txBox="1"/>
          <p:nvPr/>
        </p:nvSpPr>
        <p:spPr>
          <a:xfrm>
            <a:off x="5931946" y="1095899"/>
            <a:ext cx="5334000" cy="4401205"/>
          </a:xfrm>
          <a:prstGeom prst="rect">
            <a:avLst/>
          </a:prstGeom>
          <a:noFill/>
        </p:spPr>
        <p:txBody>
          <a:bodyPr wrap="square" rtlCol="0">
            <a:spAutoFit/>
          </a:bodyPr>
          <a:lstStyle/>
          <a:p>
            <a:pPr marL="342900" lvl="0" indent="-342900">
              <a:buFont typeface="Wingdings" panose="05000000000000000000" pitchFamily="2" charset="2"/>
              <a:buChar char="q"/>
            </a:pPr>
            <a:r>
              <a:rPr lang="en-GB" sz="2000" dirty="0">
                <a:solidFill>
                  <a:prstClr val="black"/>
                </a:solidFill>
              </a:rPr>
              <a:t>Provide legal advice to their client</a:t>
            </a:r>
          </a:p>
          <a:p>
            <a:pPr marL="342900" lvl="0" indent="-342900">
              <a:buFont typeface="Wingdings" panose="05000000000000000000" pitchFamily="2" charset="2"/>
              <a:buChar char="q"/>
            </a:pPr>
            <a:r>
              <a:rPr lang="en-GB" sz="2000" dirty="0">
                <a:solidFill>
                  <a:prstClr val="black"/>
                </a:solidFill>
              </a:rPr>
              <a:t>Request clarity when the questions are unclear and ambiguous</a:t>
            </a:r>
          </a:p>
          <a:p>
            <a:pPr marL="342900" lvl="0" indent="-342900">
              <a:buFont typeface="Wingdings" panose="05000000000000000000" pitchFamily="2" charset="2"/>
              <a:buChar char="q"/>
            </a:pPr>
            <a:r>
              <a:rPr lang="en-GB" sz="2000" dirty="0">
                <a:solidFill>
                  <a:prstClr val="black"/>
                </a:solidFill>
              </a:rPr>
              <a:t>Prevent oppressive threatening or insulting questioning</a:t>
            </a:r>
          </a:p>
          <a:p>
            <a:pPr marL="342900" lvl="0" indent="-342900">
              <a:buFont typeface="Wingdings" panose="05000000000000000000" pitchFamily="2" charset="2"/>
              <a:buChar char="q"/>
            </a:pPr>
            <a:r>
              <a:rPr lang="en-GB" sz="2000" dirty="0">
                <a:solidFill>
                  <a:prstClr val="black"/>
                </a:solidFill>
              </a:rPr>
              <a:t>Prevent questioning based on </a:t>
            </a:r>
            <a:r>
              <a:rPr lang="en-GB" sz="2000" dirty="0" smtClean="0">
                <a:solidFill>
                  <a:prstClr val="black"/>
                </a:solidFill>
              </a:rPr>
              <a:t>supposition ‘what if ?’</a:t>
            </a:r>
            <a:endParaRPr lang="en-GB" sz="2000" dirty="0">
              <a:solidFill>
                <a:prstClr val="black"/>
              </a:solidFill>
            </a:endParaRPr>
          </a:p>
          <a:p>
            <a:pPr marL="342900" lvl="0" indent="-342900">
              <a:buFont typeface="Wingdings" panose="05000000000000000000" pitchFamily="2" charset="2"/>
              <a:buChar char="q"/>
            </a:pPr>
            <a:r>
              <a:rPr lang="en-GB" sz="2000" dirty="0">
                <a:solidFill>
                  <a:prstClr val="black"/>
                </a:solidFill>
              </a:rPr>
              <a:t>Prevent questioning based on material which has not been disclosed or summarised</a:t>
            </a:r>
          </a:p>
          <a:p>
            <a:pPr marL="342900" lvl="0" indent="-342900">
              <a:buFont typeface="Wingdings" panose="05000000000000000000" pitchFamily="2" charset="2"/>
              <a:buChar char="q"/>
            </a:pPr>
            <a:r>
              <a:rPr lang="en-GB" sz="2000" dirty="0">
                <a:solidFill>
                  <a:prstClr val="black"/>
                </a:solidFill>
              </a:rPr>
              <a:t>Object to questions which are not relevant to the offence under investigation</a:t>
            </a:r>
          </a:p>
          <a:p>
            <a:pPr marL="342900" lvl="0" indent="-342900">
              <a:buFont typeface="Wingdings" panose="05000000000000000000" pitchFamily="2" charset="2"/>
              <a:buChar char="q"/>
            </a:pPr>
            <a:r>
              <a:rPr lang="en-GB" sz="2000" dirty="0">
                <a:solidFill>
                  <a:prstClr val="black"/>
                </a:solidFill>
              </a:rPr>
              <a:t>Object to questions which are not directed at discovering whether and by whom the offence in question was committed.</a:t>
            </a:r>
          </a:p>
        </p:txBody>
      </p:sp>
      <p:pic>
        <p:nvPicPr>
          <p:cNvPr id="4" name="Picture 3"/>
          <p:cNvPicPr>
            <a:picLocks noChangeAspect="1"/>
          </p:cNvPicPr>
          <p:nvPr/>
        </p:nvPicPr>
        <p:blipFill>
          <a:blip r:embed="rId4"/>
          <a:stretch>
            <a:fillRect/>
          </a:stretch>
        </p:blipFill>
        <p:spPr>
          <a:xfrm>
            <a:off x="441960" y="1393835"/>
            <a:ext cx="4950434" cy="3805334"/>
          </a:xfrm>
          <a:prstGeom prst="rect">
            <a:avLst/>
          </a:prstGeom>
        </p:spPr>
      </p:pic>
    </p:spTree>
    <p:extLst>
      <p:ext uri="{BB962C8B-B14F-4D97-AF65-F5344CB8AC3E}">
        <p14:creationId xmlns:p14="http://schemas.microsoft.com/office/powerpoint/2010/main" val="3639122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arn(inVertical)">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437743276"/>
              </p:ext>
            </p:extLst>
          </p:nvPr>
        </p:nvGraphicFramePr>
        <p:xfrm>
          <a:off x="2032000" y="1325881"/>
          <a:ext cx="7614920" cy="44348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Advising their Clients</a:t>
            </a:r>
            <a:endParaRPr lang="en-GB" sz="3200" b="1" dirty="0">
              <a:solidFill>
                <a:schemeClr val="bg1"/>
              </a:solidFill>
            </a:endParaRPr>
          </a:p>
        </p:txBody>
      </p:sp>
    </p:spTree>
    <p:extLst>
      <p:ext uri="{BB962C8B-B14F-4D97-AF65-F5344CB8AC3E}">
        <p14:creationId xmlns:p14="http://schemas.microsoft.com/office/powerpoint/2010/main" val="38686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1808699" y="1135201"/>
            <a:ext cx="8280921" cy="4429418"/>
          </a:xfrm>
          <a:prstGeom prst="rect">
            <a:avLst/>
          </a:prstGeom>
          <a:noFill/>
        </p:spPr>
        <p:txBody>
          <a:bodyPr wrap="square" rtlCol="0">
            <a:spAutoFit/>
          </a:bodyPr>
          <a:lstStyle/>
          <a:p>
            <a:pPr marL="68580" lvl="0" indent="-68580" defTabSz="685800" eaLnBrk="0" hangingPunct="0">
              <a:spcBef>
                <a:spcPts val="900"/>
              </a:spcBef>
              <a:spcAft>
                <a:spcPts val="150"/>
              </a:spcAft>
              <a:buClr>
                <a:srgbClr val="E48312"/>
              </a:buClr>
              <a:defRPr/>
            </a:pPr>
            <a:endParaRPr lang="en-GB" altLang="en-US" sz="2000" dirty="0" smtClean="0">
              <a:solidFill>
                <a:srgbClr val="000000">
                  <a:lumMod val="75000"/>
                  <a:lumOff val="25000"/>
                </a:srgbClr>
              </a:solidFill>
              <a:cs typeface="Arial" panose="020B0604020202020204" pitchFamily="34" charset="0"/>
            </a:endParaRPr>
          </a:p>
          <a:p>
            <a:pPr marL="68580" lvl="0" indent="-68580" defTabSz="685800" eaLnBrk="0" hangingPunct="0">
              <a:spcBef>
                <a:spcPts val="900"/>
              </a:spcBef>
              <a:spcAft>
                <a:spcPts val="150"/>
              </a:spcAft>
              <a:buClr>
                <a:srgbClr val="E48312"/>
              </a:buClr>
              <a:defRPr/>
            </a:pPr>
            <a:r>
              <a:rPr lang="en-GB" altLang="en-US" sz="2400" dirty="0" smtClean="0">
                <a:solidFill>
                  <a:srgbClr val="000000">
                    <a:lumMod val="75000"/>
                    <a:lumOff val="25000"/>
                  </a:srgbClr>
                </a:solidFill>
                <a:cs typeface="Arial" panose="020B0604020202020204" pitchFamily="34" charset="0"/>
              </a:rPr>
              <a:t>Removing </a:t>
            </a:r>
            <a:r>
              <a:rPr lang="en-GB" altLang="en-US" sz="2400" dirty="0">
                <a:solidFill>
                  <a:srgbClr val="000000">
                    <a:lumMod val="75000"/>
                    <a:lumOff val="25000"/>
                  </a:srgbClr>
                </a:solidFill>
                <a:cs typeface="Arial" panose="020B0604020202020204" pitchFamily="34" charset="0"/>
              </a:rPr>
              <a:t>a legal adviser from an interview is an extreme step. </a:t>
            </a:r>
          </a:p>
          <a:p>
            <a:pPr marL="342900" lvl="0" indent="-342900" defTabSz="685800" eaLnBrk="0" hangingPunct="0">
              <a:spcBef>
                <a:spcPts val="900"/>
              </a:spcBef>
              <a:spcAft>
                <a:spcPts val="150"/>
              </a:spcAft>
              <a:buFont typeface="Wingdings" panose="05000000000000000000" pitchFamily="2" charset="2"/>
              <a:buChar char="q"/>
              <a:defRPr/>
            </a:pPr>
            <a:endParaRPr lang="en-GB" altLang="en-US" sz="2400" dirty="0" smtClean="0">
              <a:cs typeface="Arial" panose="020B0604020202020204" pitchFamily="34" charset="0"/>
            </a:endParaRPr>
          </a:p>
          <a:p>
            <a:pPr marL="342900" lvl="0" indent="-342900" defTabSz="685800" eaLnBrk="0" hangingPunct="0">
              <a:spcBef>
                <a:spcPts val="900"/>
              </a:spcBef>
              <a:spcAft>
                <a:spcPts val="150"/>
              </a:spcAft>
              <a:buFont typeface="Wingdings" panose="05000000000000000000" pitchFamily="2" charset="2"/>
              <a:buChar char="q"/>
              <a:defRPr/>
            </a:pPr>
            <a:r>
              <a:rPr lang="en-GB" altLang="en-US" sz="2400" dirty="0" smtClean="0">
                <a:cs typeface="Arial" panose="020B0604020202020204" pitchFamily="34" charset="0"/>
              </a:rPr>
              <a:t>It </a:t>
            </a:r>
            <a:r>
              <a:rPr lang="en-GB" altLang="en-US" sz="2400" dirty="0">
                <a:cs typeface="Arial" panose="020B0604020202020204" pitchFamily="34" charset="0"/>
              </a:rPr>
              <a:t>should be taken only if the legal adviser’s approach or conduct prevents, or unreasonably obstructs, questions being put to the suspect. </a:t>
            </a:r>
          </a:p>
          <a:p>
            <a:pPr marL="342900" lvl="0" indent="-342900" defTabSz="685800" eaLnBrk="0" hangingPunct="0">
              <a:spcBef>
                <a:spcPts val="900"/>
              </a:spcBef>
              <a:spcAft>
                <a:spcPts val="150"/>
              </a:spcAft>
              <a:buFont typeface="Wingdings" panose="05000000000000000000" pitchFamily="2" charset="2"/>
              <a:buChar char="q"/>
              <a:defRPr/>
            </a:pPr>
            <a:endParaRPr lang="en-GB" altLang="en-US" sz="2400" dirty="0" smtClean="0">
              <a:cs typeface="Arial" panose="020B0604020202020204" pitchFamily="34" charset="0"/>
            </a:endParaRPr>
          </a:p>
          <a:p>
            <a:pPr marL="342900" lvl="0" indent="-342900" defTabSz="685800" eaLnBrk="0" hangingPunct="0">
              <a:spcBef>
                <a:spcPts val="900"/>
              </a:spcBef>
              <a:spcAft>
                <a:spcPts val="150"/>
              </a:spcAft>
              <a:buFont typeface="Wingdings" panose="05000000000000000000" pitchFamily="2" charset="2"/>
              <a:buChar char="q"/>
              <a:defRPr/>
            </a:pPr>
            <a:r>
              <a:rPr lang="en-GB" altLang="en-US" sz="2400" dirty="0" smtClean="0">
                <a:cs typeface="Arial" panose="020B0604020202020204" pitchFamily="34" charset="0"/>
              </a:rPr>
              <a:t>It </a:t>
            </a:r>
            <a:r>
              <a:rPr lang="en-GB" altLang="en-US" sz="2400" dirty="0">
                <a:cs typeface="Arial" panose="020B0604020202020204" pitchFamily="34" charset="0"/>
              </a:rPr>
              <a:t>may also be necessary if the legal adviser prevents the suspect’s response from being recorded by talking over them or constantly interrupting them.</a:t>
            </a:r>
          </a:p>
        </p:txBody>
      </p:sp>
      <p:sp>
        <p:nvSpPr>
          <p:cNvPr id="6" name="TextBox 5"/>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Removal of a Legal Advisor</a:t>
            </a:r>
            <a:endParaRPr lang="en-GB" sz="3200" b="1" dirty="0">
              <a:solidFill>
                <a:schemeClr val="bg1"/>
              </a:solidFill>
            </a:endParaRPr>
          </a:p>
        </p:txBody>
      </p:sp>
    </p:spTree>
    <p:extLst>
      <p:ext uri="{BB962C8B-B14F-4D97-AF65-F5344CB8AC3E}">
        <p14:creationId xmlns:p14="http://schemas.microsoft.com/office/powerpoint/2010/main" val="160779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3" end="3"/>
                                            </p:txEl>
                                          </p:spTgt>
                                        </p:tgtEl>
                                        <p:attrNameLst>
                                          <p:attrName>style.visibility</p:attrName>
                                        </p:attrNameLst>
                                      </p:cBhvr>
                                      <p:to>
                                        <p:strVal val="visible"/>
                                      </p:to>
                                    </p:set>
                                    <p:animEffect transition="in" filter="fade">
                                      <p:cBhvr>
                                        <p:cTn id="7" dur="500"/>
                                        <p:tgtEl>
                                          <p:spTgt spid="5">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5" end="5"/>
                                            </p:txEl>
                                          </p:spTgt>
                                        </p:tgtEl>
                                        <p:attrNameLst>
                                          <p:attrName>style.visibility</p:attrName>
                                        </p:attrNameLst>
                                      </p:cBhvr>
                                      <p:to>
                                        <p:strVal val="visible"/>
                                      </p:to>
                                    </p:set>
                                    <p:animEffect transition="in" filter="fade">
                                      <p:cBhvr>
                                        <p:cTn id="12"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560379" y="1356360"/>
            <a:ext cx="10130175" cy="4581559"/>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a:t>
            </a: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Provides examples of misconduct by the legal adviser:</a:t>
            </a:r>
          </a:p>
          <a:p>
            <a:pPr marR="0" lvl="0" algn="l" defTabSz="914400" rtl="0" eaLnBrk="1" fontAlgn="auto" latinLnBrk="0" hangingPunct="1">
              <a:lnSpc>
                <a:spcPct val="90000"/>
              </a:lnSpc>
              <a:spcBef>
                <a:spcPts val="1200"/>
              </a:spcBef>
              <a:spcAft>
                <a:spcPts val="200"/>
              </a:spcAft>
              <a:buClrTx/>
              <a:buSzPct val="100000"/>
              <a:buFont typeface="Wingdings" panose="05000000000000000000" pitchFamily="2" charset="2"/>
              <a:buChar char="q"/>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Answering questions on the client’s behalf</a:t>
            </a:r>
          </a:p>
          <a:p>
            <a:pPr marR="0" lvl="0" algn="l" defTabSz="914400" rtl="0" eaLnBrk="1" fontAlgn="auto" latinLnBrk="0" hangingPunct="1">
              <a:lnSpc>
                <a:spcPct val="90000"/>
              </a:lnSpc>
              <a:spcBef>
                <a:spcPts val="1200"/>
              </a:spcBef>
              <a:spcAft>
                <a:spcPts val="200"/>
              </a:spcAft>
              <a:buClrTx/>
              <a:buSzPct val="100000"/>
              <a:buFont typeface="Wingdings" panose="05000000000000000000" pitchFamily="2" charset="2"/>
              <a:buChar char="q"/>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Providing written replies for the client to quote.</a:t>
            </a:r>
          </a:p>
          <a:p>
            <a:pPr marR="0" lvl="0" algn="l" defTabSz="914400" rtl="0" eaLnBrk="1" fontAlgn="auto" latinLnBrk="0" hangingPunct="1">
              <a:lnSpc>
                <a:spcPct val="90000"/>
              </a:lnSpc>
              <a:spcBef>
                <a:spcPts val="1200"/>
              </a:spcBef>
              <a:spcAft>
                <a:spcPts val="200"/>
              </a:spcAft>
              <a:buClrTx/>
              <a:buSzPct val="100000"/>
              <a:buFont typeface="Wingdings" panose="05000000000000000000" pitchFamily="2" charset="2"/>
              <a:buChar char="q"/>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Prior to removing a legal adviser, the investigator must seek authority from a superintendent or above, or, if one is not readily available, an inspector. </a:t>
            </a:r>
          </a:p>
          <a:p>
            <a:pPr marR="0" lvl="0" algn="l" defTabSz="914400" rtl="0" eaLnBrk="1" fontAlgn="auto" latinLnBrk="0" hangingPunct="1">
              <a:lnSpc>
                <a:spcPct val="90000"/>
              </a:lnSpc>
              <a:spcBef>
                <a:spcPts val="1200"/>
              </a:spcBef>
              <a:spcAft>
                <a:spcPts val="200"/>
              </a:spcAft>
              <a:buClrTx/>
              <a:buSzPct val="100000"/>
              <a:buFont typeface="Wingdings" panose="05000000000000000000" pitchFamily="2" charset="2"/>
              <a:buChar char="q"/>
              <a:tabLst/>
              <a:defRPr/>
            </a:pPr>
            <a:endPar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The authorising officer should:</a:t>
            </a:r>
          </a:p>
          <a:p>
            <a:pPr marR="0" lvl="0" algn="l" defTabSz="914400" rtl="0" eaLnBrk="1" fontAlgn="auto" latinLnBrk="0" hangingPunct="1">
              <a:lnSpc>
                <a:spcPct val="90000"/>
              </a:lnSpc>
              <a:spcBef>
                <a:spcPts val="1200"/>
              </a:spcBef>
              <a:spcAft>
                <a:spcPts val="200"/>
              </a:spcAft>
              <a:buClrTx/>
              <a:buSzPct val="100000"/>
              <a:buFont typeface="Wingdings" panose="05000000000000000000" pitchFamily="2" charset="2"/>
              <a:buChar char="q"/>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Witness the behaviour themselves (which may include listening to interview)</a:t>
            </a:r>
          </a:p>
          <a:p>
            <a:pPr marR="0" lvl="0" algn="l" defTabSz="914400" rtl="0" eaLnBrk="1" fontAlgn="auto" latinLnBrk="0" hangingPunct="1">
              <a:lnSpc>
                <a:spcPct val="90000"/>
              </a:lnSpc>
              <a:spcBef>
                <a:spcPts val="1200"/>
              </a:spcBef>
              <a:spcAft>
                <a:spcPts val="200"/>
              </a:spcAft>
              <a:buClrTx/>
              <a:buSzPct val="100000"/>
              <a:buFont typeface="Wingdings" panose="05000000000000000000" pitchFamily="2" charset="2"/>
              <a:buChar char="q"/>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Be prepared to justify their reasons to a court. NDM</a:t>
            </a:r>
          </a:p>
          <a:p>
            <a:pPr marR="0" lvl="0" algn="l" defTabSz="914400" rtl="0" eaLnBrk="1" fontAlgn="auto" latinLnBrk="0" hangingPunct="1">
              <a:lnSpc>
                <a:spcPct val="90000"/>
              </a:lnSpc>
              <a:spcBef>
                <a:spcPts val="1200"/>
              </a:spcBef>
              <a:spcAft>
                <a:spcPts val="200"/>
              </a:spcAft>
              <a:buClrTx/>
              <a:buSzPct val="100000"/>
              <a:buFont typeface="Wingdings" panose="05000000000000000000" pitchFamily="2" charset="2"/>
              <a:buChar char="q"/>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PACE Code C Note 6D</a:t>
            </a:r>
            <a:endParaRPr lang="en-GB" sz="3200" b="1" dirty="0">
              <a:solidFill>
                <a:schemeClr val="bg1"/>
              </a:solidFill>
            </a:endParaRPr>
          </a:p>
        </p:txBody>
      </p:sp>
    </p:spTree>
    <p:extLst>
      <p:ext uri="{BB962C8B-B14F-4D97-AF65-F5344CB8AC3E}">
        <p14:creationId xmlns:p14="http://schemas.microsoft.com/office/powerpoint/2010/main" val="323603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5546558" y="1600200"/>
            <a:ext cx="5293895" cy="3847207"/>
          </a:xfrm>
          <a:prstGeom prst="rect">
            <a:avLst/>
          </a:prstGeom>
          <a:noFill/>
        </p:spPr>
        <p:txBody>
          <a:bodyPr wrap="square" rtlCol="0">
            <a:spAutoFit/>
          </a:bodyPr>
          <a:lstStyle/>
          <a:p>
            <a:pPr lvl="0" algn="ctr"/>
            <a:r>
              <a:rPr lang="en-GB" sz="2800" dirty="0"/>
              <a:t>Representation is made when the legal adviser wishes to bring a critical matter to the attention of the custody officer, any officer or civilian employed or instructed by the police</a:t>
            </a:r>
            <a:r>
              <a:rPr lang="en-GB" sz="2800" dirty="0" smtClean="0"/>
              <a:t>.</a:t>
            </a:r>
          </a:p>
          <a:p>
            <a:pPr lvl="0" algn="ctr"/>
            <a:endParaRPr lang="en-GB" sz="2000" dirty="0"/>
          </a:p>
          <a:p>
            <a:pPr lvl="0" algn="ctr"/>
            <a:r>
              <a:rPr lang="en-GB" i="1" dirty="0"/>
              <a:t>Law Society (2004) Police Station Skills for Legal Advisers</a:t>
            </a:r>
            <a:endParaRPr lang="en-GB" dirty="0"/>
          </a:p>
          <a:p>
            <a:pPr lvl="0"/>
            <a:endParaRPr lang="en-GB" sz="2000" dirty="0"/>
          </a:p>
        </p:txBody>
      </p:sp>
      <p:pic>
        <p:nvPicPr>
          <p:cNvPr id="5" name="Picture 4"/>
          <p:cNvPicPr>
            <a:picLocks noChangeAspect="1"/>
          </p:cNvPicPr>
          <p:nvPr/>
        </p:nvPicPr>
        <p:blipFill>
          <a:blip r:embed="rId4"/>
          <a:stretch>
            <a:fillRect/>
          </a:stretch>
        </p:blipFill>
        <p:spPr>
          <a:xfrm>
            <a:off x="1808700" y="1394513"/>
            <a:ext cx="3162300" cy="4514850"/>
          </a:xfrm>
          <a:prstGeom prst="rect">
            <a:avLst/>
          </a:prstGeom>
        </p:spPr>
      </p:pic>
      <p:sp>
        <p:nvSpPr>
          <p:cNvPr id="6" name="TextBox 5"/>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Representations by Legal Advisors</a:t>
            </a:r>
            <a:endParaRPr lang="en-GB" sz="3200" b="1" dirty="0">
              <a:solidFill>
                <a:schemeClr val="bg1"/>
              </a:solidFill>
            </a:endParaRPr>
          </a:p>
        </p:txBody>
      </p:sp>
    </p:spTree>
    <p:extLst>
      <p:ext uri="{BB962C8B-B14F-4D97-AF65-F5344CB8AC3E}">
        <p14:creationId xmlns:p14="http://schemas.microsoft.com/office/powerpoint/2010/main" val="413334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4">
                                            <p:txEl>
                                              <p:pRg st="2" end="2"/>
                                            </p:txEl>
                                          </p:spTgt>
                                        </p:tgtEl>
                                        <p:attrNameLst>
                                          <p:attrName>style.visibility</p:attrName>
                                        </p:attrNameLst>
                                      </p:cBhvr>
                                      <p:to>
                                        <p:strVal val="visible"/>
                                      </p:to>
                                    </p:set>
                                    <p:animEffect transition="in" filter="barn(inVertical)">
                                      <p:cBhvr>
                                        <p:cTn id="10"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4668018" y="1112727"/>
            <a:ext cx="7158788" cy="3962623"/>
          </a:xfrm>
          <a:prstGeom prst="rect">
            <a:avLst/>
          </a:prstGeom>
          <a:noFill/>
        </p:spPr>
        <p:txBody>
          <a:bodyPr wrap="square" rtlCol="0">
            <a:spAutoFit/>
          </a:bodyPr>
          <a:lstStyle/>
          <a:p>
            <a:pPr marL="342900" lvl="0" indent="-342900" defTabSz="685800" eaLnBrk="0" hangingPunct="0">
              <a:lnSpc>
                <a:spcPct val="160000"/>
              </a:lnSpc>
              <a:spcBef>
                <a:spcPts val="900"/>
              </a:spcBef>
              <a:spcAft>
                <a:spcPts val="150"/>
              </a:spcAft>
              <a:buFont typeface="Wingdings" panose="05000000000000000000" pitchFamily="2" charset="2"/>
              <a:buChar char="q"/>
              <a:defRPr/>
            </a:pPr>
            <a:r>
              <a:rPr lang="en-GB" sz="2000" dirty="0">
                <a:solidFill>
                  <a:srgbClr val="000000">
                    <a:lumMod val="75000"/>
                    <a:lumOff val="25000"/>
                  </a:srgbClr>
                </a:solidFill>
                <a:cs typeface="Arial" panose="020B0604020202020204" pitchFamily="34" charset="0"/>
              </a:rPr>
              <a:t>any risk or disadvantage to the defence of the suspect</a:t>
            </a:r>
          </a:p>
          <a:p>
            <a:pPr marL="342900" lvl="0" indent="-342900" defTabSz="685800" eaLnBrk="0" hangingPunct="0">
              <a:lnSpc>
                <a:spcPct val="160000"/>
              </a:lnSpc>
              <a:spcBef>
                <a:spcPts val="900"/>
              </a:spcBef>
              <a:spcAft>
                <a:spcPts val="150"/>
              </a:spcAft>
              <a:buFont typeface="Wingdings" panose="05000000000000000000" pitchFamily="2" charset="2"/>
              <a:buChar char="q"/>
              <a:defRPr/>
            </a:pPr>
            <a:r>
              <a:rPr lang="en-GB" sz="2000" dirty="0">
                <a:solidFill>
                  <a:srgbClr val="000000">
                    <a:lumMod val="75000"/>
                    <a:lumOff val="25000"/>
                  </a:srgbClr>
                </a:solidFill>
                <a:cs typeface="Arial" panose="020B0604020202020204" pitchFamily="34" charset="0"/>
              </a:rPr>
              <a:t>the suspect’s legal position</a:t>
            </a:r>
          </a:p>
          <a:p>
            <a:pPr marL="342900" lvl="0" indent="-342900" defTabSz="685800" eaLnBrk="0" hangingPunct="0">
              <a:lnSpc>
                <a:spcPct val="160000"/>
              </a:lnSpc>
              <a:spcBef>
                <a:spcPts val="900"/>
              </a:spcBef>
              <a:spcAft>
                <a:spcPts val="150"/>
              </a:spcAft>
              <a:buFont typeface="Wingdings" panose="05000000000000000000" pitchFamily="2" charset="2"/>
              <a:buChar char="q"/>
              <a:defRPr/>
            </a:pPr>
            <a:r>
              <a:rPr lang="en-GB" sz="2000" dirty="0">
                <a:solidFill>
                  <a:srgbClr val="000000">
                    <a:lumMod val="75000"/>
                    <a:lumOff val="25000"/>
                  </a:srgbClr>
                </a:solidFill>
                <a:cs typeface="Arial" panose="020B0604020202020204" pitchFamily="34" charset="0"/>
              </a:rPr>
              <a:t>the suspect’s psychological or physical wellbeing or integrity.</a:t>
            </a:r>
          </a:p>
          <a:p>
            <a:pPr marL="342900" lvl="0" indent="-342900" defTabSz="685800" eaLnBrk="0" hangingPunct="0">
              <a:lnSpc>
                <a:spcPct val="160000"/>
              </a:lnSpc>
              <a:spcBef>
                <a:spcPts val="900"/>
              </a:spcBef>
              <a:spcAft>
                <a:spcPts val="150"/>
              </a:spcAft>
              <a:buFont typeface="Wingdings" panose="05000000000000000000" pitchFamily="2" charset="2"/>
              <a:buChar char="q"/>
              <a:defRPr/>
            </a:pPr>
            <a:r>
              <a:rPr lang="en-GB" sz="2000" dirty="0">
                <a:solidFill>
                  <a:srgbClr val="000000">
                    <a:lumMod val="75000"/>
                    <a:lumOff val="25000"/>
                  </a:srgbClr>
                </a:solidFill>
                <a:cs typeface="Arial" panose="020B0604020202020204" pitchFamily="34" charset="0"/>
              </a:rPr>
              <a:t>A representation can be based on a fact or law, putting forward the suspect’s point of view. They can be made by the legal adviser, a third party acting on behalf of the suspect or by the suspect specifically in respect of detention reviews.</a:t>
            </a:r>
          </a:p>
        </p:txBody>
      </p:sp>
      <p:pic>
        <p:nvPicPr>
          <p:cNvPr id="6" name="Picture 5"/>
          <p:cNvPicPr>
            <a:picLocks noChangeAspect="1"/>
          </p:cNvPicPr>
          <p:nvPr/>
        </p:nvPicPr>
        <p:blipFill>
          <a:blip r:embed="rId4"/>
          <a:stretch>
            <a:fillRect/>
          </a:stretch>
        </p:blipFill>
        <p:spPr>
          <a:xfrm>
            <a:off x="735106" y="1560263"/>
            <a:ext cx="3569774" cy="3067550"/>
          </a:xfrm>
          <a:prstGeom prst="rect">
            <a:avLst/>
          </a:prstGeom>
        </p:spPr>
      </p:pic>
      <p:sp>
        <p:nvSpPr>
          <p:cNvPr id="8" name="TextBox 7"/>
          <p:cNvSpPr txBox="1"/>
          <p:nvPr/>
        </p:nvSpPr>
        <p:spPr>
          <a:xfrm>
            <a:off x="1287379" y="5233819"/>
            <a:ext cx="9541042" cy="792781"/>
          </a:xfrm>
          <a:prstGeom prst="rect">
            <a:avLst/>
          </a:prstGeom>
          <a:noFill/>
        </p:spPr>
        <p:txBody>
          <a:bodyPr wrap="square" rtlCol="0">
            <a:spAutoFit/>
          </a:bodyPr>
          <a:lstStyle/>
          <a:p>
            <a:pPr marL="68580" lvl="0" indent="-68580" defTabSz="685800" eaLnBrk="0" hangingPunct="0">
              <a:lnSpc>
                <a:spcPct val="150000"/>
              </a:lnSpc>
              <a:spcBef>
                <a:spcPts val="900"/>
              </a:spcBef>
              <a:spcAft>
                <a:spcPts val="150"/>
              </a:spcAft>
              <a:buClr>
                <a:srgbClr val="E48312"/>
              </a:buClr>
              <a:defRPr/>
            </a:pPr>
            <a:r>
              <a:rPr lang="en-GB" sz="1600" dirty="0">
                <a:solidFill>
                  <a:srgbClr val="000000">
                    <a:lumMod val="75000"/>
                    <a:lumOff val="25000"/>
                  </a:srgbClr>
                </a:solidFill>
                <a:cs typeface="Arial" panose="020B0604020202020204" pitchFamily="34" charset="0"/>
              </a:rPr>
              <a:t>Representations may be made to: Custody officers, Investigators, Reviewing officers, Identification officers, Any police officer of member of police staff concerned with the investigation or detention of the suspect.</a:t>
            </a:r>
          </a:p>
        </p:txBody>
      </p:sp>
      <p:sp>
        <p:nvSpPr>
          <p:cNvPr id="7" name="TextBox 6"/>
          <p:cNvSpPr txBox="1"/>
          <p:nvPr/>
        </p:nvSpPr>
        <p:spPr>
          <a:xfrm>
            <a:off x="1287379" y="307927"/>
            <a:ext cx="9426232" cy="584775"/>
          </a:xfrm>
          <a:prstGeom prst="rect">
            <a:avLst/>
          </a:prstGeom>
          <a:solidFill>
            <a:srgbClr val="002060"/>
          </a:solidFill>
        </p:spPr>
        <p:txBody>
          <a:bodyPr wrap="square" rtlCol="0">
            <a:spAutoFit/>
          </a:bodyPr>
          <a:lstStyle/>
          <a:p>
            <a:pPr algn="ctr"/>
            <a:r>
              <a:rPr lang="en-GB" sz="3200" b="1" dirty="0" smtClean="0">
                <a:solidFill>
                  <a:schemeClr val="bg1"/>
                </a:solidFill>
              </a:rPr>
              <a:t>Representations can be made in relation to …</a:t>
            </a:r>
            <a:endParaRPr lang="en-GB" sz="3200" b="1" dirty="0">
              <a:solidFill>
                <a:schemeClr val="bg1"/>
              </a:solidFill>
            </a:endParaRPr>
          </a:p>
        </p:txBody>
      </p:sp>
    </p:spTree>
    <p:extLst>
      <p:ext uri="{BB962C8B-B14F-4D97-AF65-F5344CB8AC3E}">
        <p14:creationId xmlns:p14="http://schemas.microsoft.com/office/powerpoint/2010/main" val="187226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arn(inVertical)">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barn(inVertical)">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barn(inVertical)">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barn(inVertical)">
                                      <p:cBhvr>
                                        <p:cTn id="2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5352585" y="1298237"/>
            <a:ext cx="6255835" cy="5132174"/>
          </a:xfrm>
          <a:prstGeom prst="rect">
            <a:avLst/>
          </a:prstGeom>
          <a:noFill/>
        </p:spPr>
        <p:txBody>
          <a:bodyPr wrap="square" rtlCol="0">
            <a:spAutoFit/>
          </a:bodyPr>
          <a:lstStyle/>
          <a:p>
            <a:pPr marL="342900" lvl="0" indent="-342900" defTabSz="685800" eaLnBrk="0" hangingPunct="0">
              <a:lnSpc>
                <a:spcPct val="150000"/>
              </a:lnSpc>
              <a:spcBef>
                <a:spcPts val="900"/>
              </a:spcBef>
              <a:spcAft>
                <a:spcPts val="150"/>
              </a:spcAft>
              <a:buFont typeface="Wingdings" panose="05000000000000000000" pitchFamily="2" charset="2"/>
              <a:buChar char="q"/>
              <a:defRPr/>
            </a:pPr>
            <a:r>
              <a:rPr lang="en-GB" sz="2000" dirty="0">
                <a:solidFill>
                  <a:srgbClr val="000000">
                    <a:lumMod val="75000"/>
                    <a:lumOff val="25000"/>
                  </a:srgbClr>
                </a:solidFill>
                <a:cs typeface="Arial" panose="020B0604020202020204" pitchFamily="34" charset="0"/>
              </a:rPr>
              <a:t>The police officer or member of police staff should accurately record the content and context of the representation in the custody or identification parade record, or in their pocket notebook.</a:t>
            </a:r>
          </a:p>
          <a:p>
            <a:pPr marL="342900" lvl="0" indent="-342900" defTabSz="685800" eaLnBrk="0" hangingPunct="0">
              <a:lnSpc>
                <a:spcPct val="150000"/>
              </a:lnSpc>
              <a:spcBef>
                <a:spcPts val="900"/>
              </a:spcBef>
              <a:spcAft>
                <a:spcPts val="150"/>
              </a:spcAft>
              <a:buFont typeface="Wingdings" panose="05000000000000000000" pitchFamily="2" charset="2"/>
              <a:buChar char="q"/>
              <a:defRPr/>
            </a:pPr>
            <a:r>
              <a:rPr lang="en-GB" sz="2000" dirty="0">
                <a:solidFill>
                  <a:srgbClr val="000000">
                    <a:lumMod val="75000"/>
                    <a:lumOff val="25000"/>
                  </a:srgbClr>
                </a:solidFill>
                <a:cs typeface="Arial" panose="020B0604020202020204" pitchFamily="34" charset="0"/>
              </a:rPr>
              <a:t>The facts or arguments presented by the legal adviser may become a matter of issue in legal proceedings. </a:t>
            </a:r>
          </a:p>
          <a:p>
            <a:pPr marL="342900" lvl="0" indent="-342900" defTabSz="685800" eaLnBrk="0" hangingPunct="0">
              <a:lnSpc>
                <a:spcPct val="150000"/>
              </a:lnSpc>
              <a:spcBef>
                <a:spcPts val="900"/>
              </a:spcBef>
              <a:spcAft>
                <a:spcPts val="150"/>
              </a:spcAft>
              <a:buFont typeface="Wingdings" panose="05000000000000000000" pitchFamily="2" charset="2"/>
              <a:buChar char="q"/>
              <a:defRPr/>
            </a:pPr>
            <a:r>
              <a:rPr lang="en-GB" sz="2000" dirty="0">
                <a:solidFill>
                  <a:srgbClr val="000000">
                    <a:lumMod val="75000"/>
                    <a:lumOff val="25000"/>
                  </a:srgbClr>
                </a:solidFill>
                <a:cs typeface="Arial" panose="020B0604020202020204" pitchFamily="34" charset="0"/>
              </a:rPr>
              <a:t>Maintaining records of all representations and how they were resolved will assist in the event of any subsequent review.</a:t>
            </a:r>
          </a:p>
          <a:p>
            <a:pPr marL="68580" lvl="0" indent="-68580" defTabSz="685800" eaLnBrk="0" hangingPunct="0">
              <a:lnSpc>
                <a:spcPct val="150000"/>
              </a:lnSpc>
              <a:spcBef>
                <a:spcPts val="900"/>
              </a:spcBef>
              <a:spcAft>
                <a:spcPts val="150"/>
              </a:spcAft>
              <a:buClr>
                <a:srgbClr val="E48312"/>
              </a:buClr>
              <a:defRPr/>
            </a:pPr>
            <a:endParaRPr lang="en-GB" sz="2000" dirty="0">
              <a:solidFill>
                <a:srgbClr val="000000">
                  <a:lumMod val="75000"/>
                  <a:lumOff val="25000"/>
                </a:srgbClr>
              </a:solidFill>
              <a:cs typeface="Arial" panose="020B0604020202020204" pitchFamily="34" charset="0"/>
            </a:endParaRPr>
          </a:p>
        </p:txBody>
      </p:sp>
      <p:pic>
        <p:nvPicPr>
          <p:cNvPr id="4" name="Picture 3"/>
          <p:cNvPicPr>
            <a:picLocks noChangeAspect="1"/>
          </p:cNvPicPr>
          <p:nvPr/>
        </p:nvPicPr>
        <p:blipFill>
          <a:blip r:embed="rId4"/>
          <a:stretch>
            <a:fillRect/>
          </a:stretch>
        </p:blipFill>
        <p:spPr>
          <a:xfrm>
            <a:off x="819787" y="1793879"/>
            <a:ext cx="4332371" cy="3050005"/>
          </a:xfrm>
          <a:prstGeom prst="rect">
            <a:avLst/>
          </a:prstGeom>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Recording any representation</a:t>
            </a:r>
            <a:endParaRPr lang="en-GB" sz="3200" b="1" dirty="0">
              <a:solidFill>
                <a:schemeClr val="bg1"/>
              </a:solidFill>
            </a:endParaRPr>
          </a:p>
        </p:txBody>
      </p:sp>
    </p:spTree>
    <p:extLst>
      <p:ext uri="{BB962C8B-B14F-4D97-AF65-F5344CB8AC3E}">
        <p14:creationId xmlns:p14="http://schemas.microsoft.com/office/powerpoint/2010/main" val="508740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60700" y="1524000"/>
            <a:ext cx="6070600" cy="3810000"/>
          </a:xfrm>
          <a:prstGeom prst="rect">
            <a:avLst/>
          </a:prstGeom>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VA: Voluntary Attendance</a:t>
            </a:r>
            <a:endParaRPr lang="en-GB" sz="3200" b="1" dirty="0">
              <a:solidFill>
                <a:schemeClr val="bg1"/>
              </a:solidFill>
            </a:endParaRPr>
          </a:p>
        </p:txBody>
      </p:sp>
    </p:spTree>
    <p:extLst>
      <p:ext uri="{BB962C8B-B14F-4D97-AF65-F5344CB8AC3E}">
        <p14:creationId xmlns:p14="http://schemas.microsoft.com/office/powerpoint/2010/main" val="386165796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1338146" y="2305012"/>
            <a:ext cx="9456234" cy="2836177"/>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dirty="0" smtClean="0"/>
              <a:t>Urgent and Safety Interviews</a:t>
            </a:r>
          </a:p>
        </p:txBody>
      </p:sp>
    </p:spTree>
    <p:extLst>
      <p:ext uri="{BB962C8B-B14F-4D97-AF65-F5344CB8AC3E}">
        <p14:creationId xmlns:p14="http://schemas.microsoft.com/office/powerpoint/2010/main" val="241778042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1"/>
          <p:cNvSpPr txBox="1">
            <a:spLocks/>
          </p:cNvSpPr>
          <p:nvPr/>
        </p:nvSpPr>
        <p:spPr>
          <a:xfrm>
            <a:off x="6188927" y="1227222"/>
            <a:ext cx="5084955" cy="421457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q"/>
            </a:pPr>
            <a:r>
              <a:rPr lang="en-GB" sz="2000" dirty="0" smtClean="0"/>
              <a:t>Protection of Life.</a:t>
            </a:r>
          </a:p>
          <a:p>
            <a:pPr>
              <a:buFont typeface="Wingdings" panose="05000000000000000000" pitchFamily="2" charset="2"/>
              <a:buChar char="q"/>
            </a:pPr>
            <a:endParaRPr lang="en-GB" sz="2000" dirty="0" smtClean="0"/>
          </a:p>
          <a:p>
            <a:pPr>
              <a:buFont typeface="Wingdings" panose="05000000000000000000" pitchFamily="2" charset="2"/>
              <a:buChar char="q"/>
            </a:pPr>
            <a:r>
              <a:rPr lang="en-GB" sz="2000" dirty="0" smtClean="0"/>
              <a:t>Protection of Property.</a:t>
            </a:r>
          </a:p>
          <a:p>
            <a:pPr>
              <a:buFont typeface="Wingdings" panose="05000000000000000000" pitchFamily="2" charset="2"/>
              <a:buChar char="q"/>
            </a:pPr>
            <a:endParaRPr lang="en-GB" sz="2000" dirty="0" smtClean="0"/>
          </a:p>
          <a:p>
            <a:pPr>
              <a:buFont typeface="Wingdings" panose="05000000000000000000" pitchFamily="2" charset="2"/>
              <a:buChar char="q"/>
            </a:pPr>
            <a:r>
              <a:rPr lang="en-GB" sz="2000" dirty="0" smtClean="0"/>
              <a:t>Prevention of Crime.</a:t>
            </a:r>
          </a:p>
          <a:p>
            <a:pPr>
              <a:buFont typeface="Wingdings" panose="05000000000000000000" pitchFamily="2" charset="2"/>
              <a:buChar char="q"/>
            </a:pPr>
            <a:endParaRPr lang="en-GB" sz="2000" dirty="0" smtClean="0"/>
          </a:p>
          <a:p>
            <a:pPr>
              <a:buFont typeface="Wingdings" panose="05000000000000000000" pitchFamily="2" charset="2"/>
              <a:buChar char="q"/>
            </a:pPr>
            <a:r>
              <a:rPr lang="en-GB" sz="2000" dirty="0" smtClean="0"/>
              <a:t>Apprehension of Offenders.</a:t>
            </a:r>
          </a:p>
          <a:p>
            <a:pPr>
              <a:buFont typeface="Wingdings" panose="05000000000000000000" pitchFamily="2" charset="2"/>
              <a:buChar char="q"/>
            </a:pPr>
            <a:endParaRPr lang="en-GB" sz="2000" dirty="0" smtClean="0"/>
          </a:p>
          <a:p>
            <a:pPr>
              <a:buFont typeface="Wingdings" panose="05000000000000000000" pitchFamily="2" charset="2"/>
              <a:buChar char="q"/>
            </a:pPr>
            <a:r>
              <a:rPr lang="en-GB" sz="2000" dirty="0" smtClean="0"/>
              <a:t>Detection of Crime.</a:t>
            </a:r>
          </a:p>
          <a:p>
            <a:pPr>
              <a:buFont typeface="Wingdings" panose="05000000000000000000" pitchFamily="2" charset="2"/>
              <a:buChar char="q"/>
            </a:pPr>
            <a:endParaRPr lang="en-GB" sz="2000" dirty="0" smtClean="0"/>
          </a:p>
          <a:p>
            <a:pPr>
              <a:buFont typeface="Wingdings" panose="05000000000000000000" pitchFamily="2" charset="2"/>
              <a:buChar char="q"/>
            </a:pPr>
            <a:r>
              <a:rPr lang="en-GB" sz="2000" dirty="0" smtClean="0"/>
              <a:t>Successful / Ethical lawful prosecution of Offenders</a:t>
            </a:r>
            <a:endParaRPr lang="en-GB" sz="2000" dirty="0"/>
          </a:p>
        </p:txBody>
      </p:sp>
      <p:pic>
        <p:nvPicPr>
          <p:cNvPr id="4" name="Picture 3"/>
          <p:cNvPicPr>
            <a:picLocks noChangeAspect="1"/>
          </p:cNvPicPr>
          <p:nvPr/>
        </p:nvPicPr>
        <p:blipFill>
          <a:blip r:embed="rId4"/>
          <a:stretch>
            <a:fillRect/>
          </a:stretch>
        </p:blipFill>
        <p:spPr>
          <a:xfrm>
            <a:off x="1501464" y="1728439"/>
            <a:ext cx="4140037" cy="3133493"/>
          </a:xfrm>
          <a:prstGeom prst="rect">
            <a:avLst/>
          </a:prstGeom>
          <a:ln>
            <a:solidFill>
              <a:schemeClr val="tx1"/>
            </a:solidFill>
          </a:ln>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Fundamental Roles</a:t>
            </a:r>
            <a:endParaRPr lang="en-GB" sz="3200" b="1" dirty="0">
              <a:solidFill>
                <a:schemeClr val="bg1"/>
              </a:solidFill>
            </a:endParaRPr>
          </a:p>
        </p:txBody>
      </p:sp>
    </p:spTree>
    <p:extLst>
      <p:ext uri="{BB962C8B-B14F-4D97-AF65-F5344CB8AC3E}">
        <p14:creationId xmlns:p14="http://schemas.microsoft.com/office/powerpoint/2010/main" val="3222472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arn(inVertical)">
                                      <p:cBhvr>
                                        <p:cTn id="10" dur="500"/>
                                        <p:tgtEl>
                                          <p:spTgt spid="3">
                                            <p:txEl>
                                              <p:pRg st="2" end="2"/>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barn(inVertical)">
                                      <p:cBhvr>
                                        <p:cTn id="13" dur="500"/>
                                        <p:tgtEl>
                                          <p:spTgt spid="3">
                                            <p:txEl>
                                              <p:pRg st="4" end="4"/>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barn(inVertical)">
                                      <p:cBhvr>
                                        <p:cTn id="16" dur="500"/>
                                        <p:tgtEl>
                                          <p:spTgt spid="3">
                                            <p:txEl>
                                              <p:pRg st="6" end="6"/>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Effect transition="in" filter="barn(inVertical)">
                                      <p:cBhvr>
                                        <p:cTn id="19" dur="500"/>
                                        <p:tgtEl>
                                          <p:spTgt spid="3">
                                            <p:txEl>
                                              <p:pRg st="8" end="8"/>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3">
                                            <p:txEl>
                                              <p:pRg st="10" end="10"/>
                                            </p:txEl>
                                          </p:spTgt>
                                        </p:tgtEl>
                                        <p:attrNameLst>
                                          <p:attrName>style.visibility</p:attrName>
                                        </p:attrNameLst>
                                      </p:cBhvr>
                                      <p:to>
                                        <p:strVal val="visible"/>
                                      </p:to>
                                    </p:set>
                                    <p:animEffect transition="in" filter="barn(inVertical)">
                                      <p:cBhvr>
                                        <p:cTn id="2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5799220" y="1167063"/>
            <a:ext cx="6027821" cy="4932948"/>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Font typeface="Wingdings" panose="05000000000000000000" pitchFamily="2" charset="2"/>
              <a:buChar char="q"/>
            </a:pPr>
            <a:r>
              <a:rPr lang="en-GB" altLang="en-US" sz="2000" dirty="0" smtClean="0"/>
              <a:t>Conducted immediately.</a:t>
            </a:r>
          </a:p>
          <a:p>
            <a:pPr>
              <a:lnSpc>
                <a:spcPct val="150000"/>
              </a:lnSpc>
              <a:buFont typeface="Wingdings" panose="05000000000000000000" pitchFamily="2" charset="2"/>
              <a:buChar char="q"/>
            </a:pPr>
            <a:r>
              <a:rPr lang="en-GB" altLang="en-US" sz="2000" dirty="0" smtClean="0"/>
              <a:t>Power 11.1 code C PACE</a:t>
            </a:r>
          </a:p>
          <a:p>
            <a:pPr>
              <a:lnSpc>
                <a:spcPct val="150000"/>
              </a:lnSpc>
              <a:buFont typeface="Wingdings" panose="05000000000000000000" pitchFamily="2" charset="2"/>
              <a:buChar char="q"/>
            </a:pPr>
            <a:r>
              <a:rPr lang="en-GB" altLang="en-US" sz="2000" dirty="0" smtClean="0"/>
              <a:t>Interference with Harm to evidence.</a:t>
            </a:r>
          </a:p>
          <a:p>
            <a:pPr>
              <a:lnSpc>
                <a:spcPct val="150000"/>
              </a:lnSpc>
              <a:buFont typeface="Wingdings" panose="05000000000000000000" pitchFamily="2" charset="2"/>
              <a:buChar char="q"/>
            </a:pPr>
            <a:r>
              <a:rPr lang="en-GB" altLang="en-US" sz="2000" dirty="0" smtClean="0"/>
              <a:t>Physical Harm.</a:t>
            </a:r>
          </a:p>
          <a:p>
            <a:pPr>
              <a:lnSpc>
                <a:spcPct val="150000"/>
              </a:lnSpc>
              <a:buFont typeface="Wingdings" panose="05000000000000000000" pitchFamily="2" charset="2"/>
              <a:buChar char="q"/>
            </a:pPr>
            <a:r>
              <a:rPr lang="en-GB" altLang="en-US" sz="2000" dirty="0" smtClean="0"/>
              <a:t>Serious Loss.</a:t>
            </a:r>
          </a:p>
          <a:p>
            <a:pPr>
              <a:lnSpc>
                <a:spcPct val="150000"/>
              </a:lnSpc>
              <a:buFont typeface="Wingdings" panose="05000000000000000000" pitchFamily="2" charset="2"/>
              <a:buChar char="q"/>
            </a:pPr>
            <a:r>
              <a:rPr lang="en-GB" altLang="en-US" sz="2000" dirty="0" smtClean="0"/>
              <a:t>Serious Damage.</a:t>
            </a:r>
          </a:p>
          <a:p>
            <a:pPr>
              <a:lnSpc>
                <a:spcPct val="150000"/>
              </a:lnSpc>
              <a:buFont typeface="Wingdings" panose="05000000000000000000" pitchFamily="2" charset="2"/>
              <a:buChar char="q"/>
            </a:pPr>
            <a:r>
              <a:rPr lang="en-GB" altLang="en-US" sz="2000" dirty="0" smtClean="0"/>
              <a:t>Alerting Others.</a:t>
            </a:r>
          </a:p>
          <a:p>
            <a:pPr>
              <a:lnSpc>
                <a:spcPct val="150000"/>
              </a:lnSpc>
              <a:buFont typeface="Wingdings" panose="05000000000000000000" pitchFamily="2" charset="2"/>
              <a:buChar char="q"/>
            </a:pPr>
            <a:r>
              <a:rPr lang="en-GB" altLang="en-US" sz="2000" dirty="0" smtClean="0"/>
              <a:t>Hinder Recover of Property.</a:t>
            </a:r>
          </a:p>
        </p:txBody>
      </p:sp>
      <p:pic>
        <p:nvPicPr>
          <p:cNvPr id="4" name="Picture 3"/>
          <p:cNvPicPr>
            <a:picLocks noChangeAspect="1"/>
          </p:cNvPicPr>
          <p:nvPr/>
        </p:nvPicPr>
        <p:blipFill>
          <a:blip r:embed="rId4"/>
          <a:stretch>
            <a:fillRect/>
          </a:stretch>
        </p:blipFill>
        <p:spPr>
          <a:xfrm>
            <a:off x="806823" y="1588168"/>
            <a:ext cx="4571313" cy="3369591"/>
          </a:xfrm>
          <a:prstGeom prst="rect">
            <a:avLst/>
          </a:prstGeom>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Public Safety at time of Arrest</a:t>
            </a:r>
            <a:endParaRPr lang="en-GB" sz="3200" b="1" dirty="0">
              <a:solidFill>
                <a:schemeClr val="bg1"/>
              </a:solidFill>
            </a:endParaRPr>
          </a:p>
        </p:txBody>
      </p:sp>
    </p:spTree>
    <p:extLst>
      <p:ext uri="{BB962C8B-B14F-4D97-AF65-F5344CB8AC3E}">
        <p14:creationId xmlns:p14="http://schemas.microsoft.com/office/powerpoint/2010/main" val="2367281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arn(inVertical)">
                                      <p:cBhvr>
                                        <p:cTn id="10" dur="500"/>
                                        <p:tgtEl>
                                          <p:spTgt spid="3">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arn(inVertical)">
                                      <p:cBhvr>
                                        <p:cTn id="13" dur="500"/>
                                        <p:tgtEl>
                                          <p:spTgt spid="3">
                                            <p:txEl>
                                              <p:pRg st="2" end="2"/>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arn(inVertical)">
                                      <p:cBhvr>
                                        <p:cTn id="16" dur="500"/>
                                        <p:tgtEl>
                                          <p:spTgt spid="3">
                                            <p:txEl>
                                              <p:pRg st="3" end="3"/>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arn(inVertical)">
                                      <p:cBhvr>
                                        <p:cTn id="19" dur="500"/>
                                        <p:tgtEl>
                                          <p:spTgt spid="3">
                                            <p:txEl>
                                              <p:pRg st="4" end="4"/>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arn(inVertical)">
                                      <p:cBhvr>
                                        <p:cTn id="22" dur="500"/>
                                        <p:tgtEl>
                                          <p:spTgt spid="3">
                                            <p:txEl>
                                              <p:pRg st="5" end="5"/>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barn(inVertical)">
                                      <p:cBhvr>
                                        <p:cTn id="25" dur="500"/>
                                        <p:tgtEl>
                                          <p:spTgt spid="3">
                                            <p:txEl>
                                              <p:pRg st="6" end="6"/>
                                            </p:txEl>
                                          </p:spTgt>
                                        </p:tgtEl>
                                      </p:cBhvr>
                                    </p:animEffect>
                                  </p:childTnLst>
                                </p:cTn>
                              </p:par>
                              <p:par>
                                <p:cTn id="26" presetID="16" presetClass="entr" presetSubtype="21"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barn(inVertical)">
                                      <p:cBhvr>
                                        <p:cTn id="2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2177260" y="1688558"/>
            <a:ext cx="7543800" cy="3603324"/>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q"/>
            </a:pPr>
            <a:r>
              <a:rPr lang="en-GB" altLang="en-US" sz="2400" dirty="0" smtClean="0"/>
              <a:t> Due to the circumstances, no legal representative present.</a:t>
            </a:r>
          </a:p>
          <a:p>
            <a:pPr marL="0" indent="0">
              <a:buNone/>
            </a:pPr>
            <a:endParaRPr lang="en-GB" altLang="en-US" sz="2400" dirty="0" smtClean="0"/>
          </a:p>
          <a:p>
            <a:pPr>
              <a:buFont typeface="Wingdings" panose="05000000000000000000" pitchFamily="2" charset="2"/>
              <a:buChar char="q"/>
            </a:pPr>
            <a:r>
              <a:rPr lang="en-GB" altLang="en-US" sz="2400" dirty="0" smtClean="0"/>
              <a:t> Old Caution must be given. (Paragraph 1(b))</a:t>
            </a:r>
          </a:p>
          <a:p>
            <a:pPr>
              <a:buFont typeface="Wingdings" panose="05000000000000000000" pitchFamily="2" charset="2"/>
              <a:buChar char="q"/>
            </a:pPr>
            <a:endParaRPr lang="en-GB" altLang="en-US" sz="2400" dirty="0" smtClean="0"/>
          </a:p>
          <a:p>
            <a:pPr>
              <a:buFont typeface="Wingdings" panose="05000000000000000000" pitchFamily="2" charset="2"/>
              <a:buChar char="q"/>
            </a:pPr>
            <a:r>
              <a:rPr lang="en-GB" altLang="en-US" sz="2400" dirty="0" smtClean="0"/>
              <a:t> Explain when the restriction, either begins or ends.</a:t>
            </a:r>
          </a:p>
          <a:p>
            <a:pPr>
              <a:buFont typeface="Wingdings" panose="05000000000000000000" pitchFamily="2" charset="2"/>
              <a:buChar char="q"/>
            </a:pPr>
            <a:endParaRPr lang="en-GB" altLang="en-US" sz="2400" dirty="0" smtClean="0"/>
          </a:p>
          <a:p>
            <a:pPr>
              <a:buFont typeface="Wingdings" panose="05000000000000000000" pitchFamily="2" charset="2"/>
              <a:buChar char="q"/>
            </a:pPr>
            <a:r>
              <a:rPr lang="en-GB" altLang="en-US" sz="2400" i="1" dirty="0" smtClean="0"/>
              <a:t> “You do not have to say anything but anything you do say may be given in evidence.”</a:t>
            </a:r>
          </a:p>
          <a:p>
            <a:pPr>
              <a:buFont typeface="Wingdings" panose="05000000000000000000" pitchFamily="2" charset="2"/>
              <a:buChar char="q"/>
            </a:pPr>
            <a:endParaRPr lang="en-GB" altLang="en-US" sz="2400" i="1" dirty="0" smtClean="0"/>
          </a:p>
          <a:p>
            <a:pPr>
              <a:buFont typeface="Wingdings" panose="05000000000000000000" pitchFamily="2" charset="2"/>
              <a:buChar char="q"/>
            </a:pPr>
            <a:r>
              <a:rPr lang="en-GB" altLang="en-US" sz="2400" dirty="0" smtClean="0"/>
              <a:t> Conduct Urgent Interview.</a:t>
            </a:r>
          </a:p>
        </p:txBody>
      </p:sp>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Remember Annex C …..</a:t>
            </a:r>
            <a:endParaRPr lang="en-GB" sz="3200" b="1" dirty="0">
              <a:solidFill>
                <a:schemeClr val="bg1"/>
              </a:solidFill>
            </a:endParaRPr>
          </a:p>
        </p:txBody>
      </p:sp>
    </p:spTree>
    <p:extLst>
      <p:ext uri="{BB962C8B-B14F-4D97-AF65-F5344CB8AC3E}">
        <p14:creationId xmlns:p14="http://schemas.microsoft.com/office/powerpoint/2010/main" val="3182079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arn(inVertic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barn(inVertic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barn(inVertical)">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2228973" y="1892144"/>
            <a:ext cx="7543800" cy="360332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altLang="en-US" sz="2400" dirty="0" smtClean="0"/>
          </a:p>
          <a:p>
            <a:pPr algn="ctr">
              <a:buFont typeface="Wingdings" panose="05000000000000000000" pitchFamily="2" charset="2"/>
              <a:buChar char="q"/>
            </a:pPr>
            <a:r>
              <a:rPr lang="en-GB" altLang="en-US" sz="2400" dirty="0" smtClean="0"/>
              <a:t>Forget PEACE.</a:t>
            </a:r>
          </a:p>
          <a:p>
            <a:pPr algn="ctr">
              <a:buFont typeface="Wingdings" panose="05000000000000000000" pitchFamily="2" charset="2"/>
              <a:buChar char="q"/>
            </a:pPr>
            <a:r>
              <a:rPr lang="en-GB" altLang="en-US" sz="2400" dirty="0" smtClean="0"/>
              <a:t>Get to the heart of the matter.</a:t>
            </a:r>
          </a:p>
          <a:p>
            <a:pPr algn="ctr">
              <a:buFont typeface="Wingdings" panose="05000000000000000000" pitchFamily="2" charset="2"/>
              <a:buChar char="q"/>
            </a:pPr>
            <a:r>
              <a:rPr lang="en-GB" altLang="en-US" sz="2400" dirty="0" smtClean="0"/>
              <a:t>Question for as long as necessary to avert the risk.</a:t>
            </a:r>
          </a:p>
          <a:p>
            <a:pPr algn="ctr">
              <a:buFont typeface="Wingdings" panose="05000000000000000000" pitchFamily="2" charset="2"/>
              <a:buChar char="q"/>
            </a:pPr>
            <a:r>
              <a:rPr lang="en-GB" altLang="en-US" sz="2400" dirty="0" smtClean="0"/>
              <a:t>Remember not to be oppressive</a:t>
            </a:r>
          </a:p>
          <a:p>
            <a:pPr algn="ctr">
              <a:buFont typeface="Wingdings" panose="05000000000000000000" pitchFamily="2" charset="2"/>
              <a:buChar char="q"/>
            </a:pPr>
            <a:r>
              <a:rPr lang="en-GB" altLang="en-US" sz="2400" dirty="0" smtClean="0"/>
              <a:t>Not evidence gathering.</a:t>
            </a:r>
          </a:p>
          <a:p>
            <a:pPr algn="ctr">
              <a:buFont typeface="Wingdings" panose="05000000000000000000" pitchFamily="2" charset="2"/>
              <a:buChar char="q"/>
            </a:pPr>
            <a:r>
              <a:rPr lang="en-GB" altLang="en-US" sz="2400" dirty="0" smtClean="0"/>
              <a:t>Then………</a:t>
            </a:r>
          </a:p>
          <a:p>
            <a:pPr algn="ctr">
              <a:buFont typeface="Wingdings" panose="05000000000000000000" pitchFamily="2" charset="2"/>
              <a:buChar char="q"/>
            </a:pPr>
            <a:endParaRPr lang="en-GB" altLang="en-US" sz="2400" dirty="0" smtClean="0"/>
          </a:p>
        </p:txBody>
      </p:sp>
      <p:pic>
        <p:nvPicPr>
          <p:cNvPr id="4" name="Picture 5" descr="stop_sign">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66586" y="1583176"/>
            <a:ext cx="5357030" cy="4016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Interviewing Style</a:t>
            </a:r>
            <a:endParaRPr lang="en-GB" sz="3200" b="1" dirty="0">
              <a:solidFill>
                <a:schemeClr val="bg1"/>
              </a:solidFill>
            </a:endParaRPr>
          </a:p>
        </p:txBody>
      </p:sp>
    </p:spTree>
    <p:extLst>
      <p:ext uri="{BB962C8B-B14F-4D97-AF65-F5344CB8AC3E}">
        <p14:creationId xmlns:p14="http://schemas.microsoft.com/office/powerpoint/2010/main" val="3939186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barn(inVertic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1"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p:cTn id="37" dur="1000" fill="hold"/>
                                        <p:tgtEl>
                                          <p:spTgt spid="4"/>
                                        </p:tgtEl>
                                        <p:attrNameLst>
                                          <p:attrName>ppt_w</p:attrName>
                                        </p:attrNameLst>
                                      </p:cBhvr>
                                      <p:tavLst>
                                        <p:tav tm="0">
                                          <p:val>
                                            <p:fltVal val="0"/>
                                          </p:val>
                                        </p:tav>
                                        <p:tav tm="100000">
                                          <p:val>
                                            <p:strVal val="#ppt_w"/>
                                          </p:val>
                                        </p:tav>
                                      </p:tavLst>
                                    </p:anim>
                                    <p:anim calcmode="lin" valueType="num">
                                      <p:cBhvr>
                                        <p:cTn id="38" dur="1000" fill="hold"/>
                                        <p:tgtEl>
                                          <p:spTgt spid="4"/>
                                        </p:tgtEl>
                                        <p:attrNameLst>
                                          <p:attrName>ppt_h</p:attrName>
                                        </p:attrNameLst>
                                      </p:cBhvr>
                                      <p:tavLst>
                                        <p:tav tm="0">
                                          <p:val>
                                            <p:fltVal val="0"/>
                                          </p:val>
                                        </p:tav>
                                        <p:tav tm="100000">
                                          <p:val>
                                            <p:strVal val="#ppt_h"/>
                                          </p:val>
                                        </p:tav>
                                      </p:tavLst>
                                    </p:anim>
                                    <p:anim calcmode="lin" valueType="num">
                                      <p:cBhvr>
                                        <p:cTn id="39" dur="1000" fill="hold"/>
                                        <p:tgtEl>
                                          <p:spTgt spid="4"/>
                                        </p:tgtEl>
                                        <p:attrNameLst>
                                          <p:attrName>style.rotation</p:attrName>
                                        </p:attrNameLst>
                                      </p:cBhvr>
                                      <p:tavLst>
                                        <p:tav tm="0">
                                          <p:val>
                                            <p:fltVal val="90"/>
                                          </p:val>
                                        </p:tav>
                                        <p:tav tm="100000">
                                          <p:val>
                                            <p:fltVal val="0"/>
                                          </p:val>
                                        </p:tav>
                                      </p:tavLst>
                                    </p:anim>
                                    <p:animEffect transition="in" filter="fade">
                                      <p:cBhvr>
                                        <p:cTn id="4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6652519" y="1787664"/>
            <a:ext cx="4100489" cy="309197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tLang="en-US" dirty="0" smtClean="0"/>
              <a:t>PACE paragraph 6.6 code C</a:t>
            </a:r>
          </a:p>
          <a:p>
            <a:pPr>
              <a:buFont typeface="Wingdings" panose="05000000000000000000" pitchFamily="2" charset="2"/>
              <a:buChar char="q"/>
            </a:pPr>
            <a:endParaRPr lang="en-GB" altLang="en-US" dirty="0" smtClean="0"/>
          </a:p>
          <a:p>
            <a:pPr algn="ctr">
              <a:buFont typeface="Wingdings" panose="05000000000000000000" pitchFamily="2" charset="2"/>
              <a:buChar char="q"/>
            </a:pPr>
            <a:r>
              <a:rPr lang="en-GB" altLang="en-US" dirty="0" smtClean="0"/>
              <a:t>Suspect who wants legal advice, may not be interviewed or continued to be interviewed unless Annex B applies.</a:t>
            </a:r>
          </a:p>
          <a:p>
            <a:pPr>
              <a:buFont typeface="Wingdings" panose="05000000000000000000" pitchFamily="2" charset="2"/>
              <a:buChar char="q"/>
            </a:pPr>
            <a:endParaRPr lang="en-GB" altLang="en-US" sz="2400" dirty="0" smtClean="0"/>
          </a:p>
          <a:p>
            <a:pPr algn="ctr"/>
            <a:endParaRPr lang="en-GB" altLang="en-US" sz="2400" dirty="0" smtClean="0"/>
          </a:p>
          <a:p>
            <a:pPr algn="ctr">
              <a:buFontTx/>
              <a:buNone/>
            </a:pPr>
            <a:endParaRPr lang="en-GB" altLang="en-US" sz="2400" dirty="0" smtClean="0"/>
          </a:p>
          <a:p>
            <a:pPr algn="ctr">
              <a:buFontTx/>
              <a:buNone/>
            </a:pPr>
            <a:endParaRPr lang="en-GB" altLang="en-US" sz="2400" dirty="0" smtClean="0"/>
          </a:p>
          <a:p>
            <a:pPr algn="ctr"/>
            <a:endParaRPr lang="en-GB" altLang="en-US" dirty="0" smtClean="0"/>
          </a:p>
        </p:txBody>
      </p:sp>
      <p:pic>
        <p:nvPicPr>
          <p:cNvPr id="4" name="Picture 3"/>
          <p:cNvPicPr>
            <a:picLocks noChangeAspect="1"/>
          </p:cNvPicPr>
          <p:nvPr/>
        </p:nvPicPr>
        <p:blipFill>
          <a:blip r:embed="rId4"/>
          <a:stretch>
            <a:fillRect/>
          </a:stretch>
        </p:blipFill>
        <p:spPr>
          <a:xfrm>
            <a:off x="1506071" y="1853699"/>
            <a:ext cx="4678161" cy="3025942"/>
          </a:xfrm>
          <a:prstGeom prst="rect">
            <a:avLst/>
          </a:prstGeom>
        </p:spPr>
      </p:pic>
      <p:sp>
        <p:nvSpPr>
          <p:cNvPr id="5" name="TextBox 4"/>
          <p:cNvSpPr txBox="1"/>
          <p:nvPr/>
        </p:nvSpPr>
        <p:spPr>
          <a:xfrm>
            <a:off x="1506071" y="287670"/>
            <a:ext cx="9103502" cy="584775"/>
          </a:xfrm>
          <a:prstGeom prst="rect">
            <a:avLst/>
          </a:prstGeom>
          <a:solidFill>
            <a:srgbClr val="002060"/>
          </a:solidFill>
        </p:spPr>
        <p:txBody>
          <a:bodyPr wrap="square" rtlCol="0">
            <a:spAutoFit/>
          </a:bodyPr>
          <a:lstStyle/>
          <a:p>
            <a:pPr algn="ctr"/>
            <a:r>
              <a:rPr lang="en-GB" sz="3200" b="1" dirty="0" smtClean="0">
                <a:solidFill>
                  <a:schemeClr val="bg1"/>
                </a:solidFill>
              </a:rPr>
              <a:t>Urgent Interview at Designated Police Station</a:t>
            </a:r>
            <a:endParaRPr lang="en-GB" sz="3200" b="1" dirty="0">
              <a:solidFill>
                <a:schemeClr val="bg1"/>
              </a:solidFill>
            </a:endParaRPr>
          </a:p>
        </p:txBody>
      </p:sp>
    </p:spTree>
    <p:extLst>
      <p:ext uri="{BB962C8B-B14F-4D97-AF65-F5344CB8AC3E}">
        <p14:creationId xmlns:p14="http://schemas.microsoft.com/office/powerpoint/2010/main" val="2103691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arn(inVertical)">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a:xfrm>
            <a:off x="6112042" y="2923674"/>
            <a:ext cx="5414210" cy="2999005"/>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160000"/>
              </a:lnSpc>
              <a:spcBef>
                <a:spcPts val="1200"/>
              </a:spcBef>
              <a:spcAft>
                <a:spcPts val="200"/>
              </a:spcAft>
              <a:buClr>
                <a:srgbClr val="E48312"/>
              </a:buClr>
              <a:buSzPct val="100000"/>
              <a:buFontTx/>
              <a:buNone/>
              <a:tabLst/>
              <a:defRPr/>
            </a:pPr>
            <a:endParaRPr kumimoji="0" lang="en-GB" altLang="en-US" sz="22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6689558" y="2803357"/>
            <a:ext cx="4547937" cy="3076227"/>
          </a:xfrm>
          <a:prstGeom prst="rect">
            <a:avLst/>
          </a:prstGeom>
          <a:noFill/>
        </p:spPr>
        <p:txBody>
          <a:bodyPr wrap="square" rtlCol="0">
            <a:spAutoFit/>
          </a:bodyPr>
          <a:lstStyle/>
          <a:p>
            <a:pPr marL="285750" lvl="0" indent="-285750" defTabSz="685800" eaLnBrk="0" hangingPunct="0">
              <a:lnSpc>
                <a:spcPct val="160000"/>
              </a:lnSpc>
              <a:spcBef>
                <a:spcPts val="900"/>
              </a:spcBef>
              <a:spcAft>
                <a:spcPts val="150"/>
              </a:spcAft>
              <a:buFont typeface="Wingdings" panose="05000000000000000000" pitchFamily="2" charset="2"/>
              <a:buChar char="q"/>
              <a:defRPr/>
            </a:pPr>
            <a:r>
              <a:rPr lang="en-GB" altLang="en-US" sz="2000" dirty="0">
                <a:solidFill>
                  <a:srgbClr val="000000">
                    <a:lumMod val="75000"/>
                    <a:lumOff val="25000"/>
                  </a:srgbClr>
                </a:solidFill>
                <a:cs typeface="Arial" panose="020B0604020202020204" pitchFamily="34" charset="0"/>
              </a:rPr>
              <a:t>Interference with Evidence.</a:t>
            </a:r>
          </a:p>
          <a:p>
            <a:pPr marL="285750" lvl="0" indent="-285750" defTabSz="685800" eaLnBrk="0" hangingPunct="0">
              <a:lnSpc>
                <a:spcPct val="160000"/>
              </a:lnSpc>
              <a:spcBef>
                <a:spcPts val="900"/>
              </a:spcBef>
              <a:spcAft>
                <a:spcPts val="150"/>
              </a:spcAft>
              <a:buFont typeface="Wingdings" panose="05000000000000000000" pitchFamily="2" charset="2"/>
              <a:buChar char="q"/>
              <a:defRPr/>
            </a:pPr>
            <a:r>
              <a:rPr lang="en-GB" altLang="en-US" sz="2000" dirty="0">
                <a:solidFill>
                  <a:srgbClr val="000000">
                    <a:lumMod val="75000"/>
                    <a:lumOff val="25000"/>
                  </a:srgbClr>
                </a:solidFill>
                <a:cs typeface="Arial" panose="020B0604020202020204" pitchFamily="34" charset="0"/>
              </a:rPr>
              <a:t>Physical Harm to other people.</a:t>
            </a:r>
          </a:p>
          <a:p>
            <a:pPr marL="285750" lvl="0" indent="-285750" defTabSz="685800" eaLnBrk="0" hangingPunct="0">
              <a:lnSpc>
                <a:spcPct val="160000"/>
              </a:lnSpc>
              <a:spcBef>
                <a:spcPts val="900"/>
              </a:spcBef>
              <a:spcAft>
                <a:spcPts val="150"/>
              </a:spcAft>
              <a:buFont typeface="Wingdings" panose="05000000000000000000" pitchFamily="2" charset="2"/>
              <a:buChar char="q"/>
              <a:defRPr/>
            </a:pPr>
            <a:r>
              <a:rPr lang="en-GB" altLang="en-US" sz="2000" dirty="0">
                <a:solidFill>
                  <a:srgbClr val="000000">
                    <a:lumMod val="75000"/>
                    <a:lumOff val="25000"/>
                  </a:srgbClr>
                </a:solidFill>
                <a:cs typeface="Arial" panose="020B0604020202020204" pitchFamily="34" charset="0"/>
              </a:rPr>
              <a:t>The alerting of others suspected of committing an indictable offence.</a:t>
            </a:r>
          </a:p>
          <a:p>
            <a:pPr marL="285750" lvl="0" indent="-285750" defTabSz="685800" eaLnBrk="0" hangingPunct="0">
              <a:lnSpc>
                <a:spcPct val="160000"/>
              </a:lnSpc>
              <a:spcBef>
                <a:spcPts val="900"/>
              </a:spcBef>
              <a:spcAft>
                <a:spcPts val="150"/>
              </a:spcAft>
              <a:buFont typeface="Wingdings" panose="05000000000000000000" pitchFamily="2" charset="2"/>
              <a:buChar char="q"/>
              <a:defRPr/>
            </a:pPr>
            <a:r>
              <a:rPr lang="en-GB" altLang="en-US" sz="2000" dirty="0">
                <a:solidFill>
                  <a:srgbClr val="000000">
                    <a:lumMod val="75000"/>
                    <a:lumOff val="25000"/>
                  </a:srgbClr>
                </a:solidFill>
                <a:cs typeface="Arial" panose="020B0604020202020204" pitchFamily="34" charset="0"/>
              </a:rPr>
              <a:t>Hinder recover of property.</a:t>
            </a:r>
          </a:p>
        </p:txBody>
      </p:sp>
      <p:sp>
        <p:nvSpPr>
          <p:cNvPr id="5" name="TextBox 4"/>
          <p:cNvSpPr txBox="1"/>
          <p:nvPr/>
        </p:nvSpPr>
        <p:spPr>
          <a:xfrm>
            <a:off x="517358" y="1145116"/>
            <a:ext cx="11429999" cy="1569660"/>
          </a:xfrm>
          <a:prstGeom prst="rect">
            <a:avLst/>
          </a:prstGeom>
          <a:noFill/>
        </p:spPr>
        <p:txBody>
          <a:bodyPr wrap="square" rtlCol="0">
            <a:spAutoFit/>
          </a:bodyPr>
          <a:lstStyle/>
          <a:p>
            <a:r>
              <a:rPr lang="en-GB" altLang="en-US" sz="2400" b="1" dirty="0" smtClean="0">
                <a:solidFill>
                  <a:srgbClr val="FF0000"/>
                </a:solidFill>
                <a:cs typeface="Arial" panose="020B0604020202020204" pitchFamily="34" charset="0"/>
              </a:rPr>
              <a:t>Superintendent </a:t>
            </a:r>
            <a:r>
              <a:rPr lang="en-GB" altLang="en-US" sz="2400" dirty="0">
                <a:solidFill>
                  <a:srgbClr val="000000">
                    <a:lumMod val="75000"/>
                    <a:lumOff val="25000"/>
                  </a:srgbClr>
                </a:solidFill>
                <a:cs typeface="Arial" panose="020B0604020202020204" pitchFamily="34" charset="0"/>
              </a:rPr>
              <a:t>or above may authorise that a suspect is held incommunicado and have his right to legal advice delayed for an indictable offence and not yet charged as long as he/she has reasonable grounds for believing the exercise of either right, will have one of the following consequences:</a:t>
            </a:r>
            <a:endParaRPr lang="en-GB" sz="2400" dirty="0"/>
          </a:p>
        </p:txBody>
      </p:sp>
      <p:pic>
        <p:nvPicPr>
          <p:cNvPr id="6" name="Picture 5"/>
          <p:cNvPicPr>
            <a:picLocks noChangeAspect="1"/>
          </p:cNvPicPr>
          <p:nvPr/>
        </p:nvPicPr>
        <p:blipFill>
          <a:blip r:embed="rId4"/>
          <a:stretch>
            <a:fillRect/>
          </a:stretch>
        </p:blipFill>
        <p:spPr>
          <a:xfrm>
            <a:off x="1916649" y="2923674"/>
            <a:ext cx="4195393" cy="2790107"/>
          </a:xfrm>
          <a:prstGeom prst="rect">
            <a:avLst/>
          </a:prstGeom>
        </p:spPr>
      </p:pic>
      <p:sp>
        <p:nvSpPr>
          <p:cNvPr id="7" name="TextBox 6"/>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Annex B</a:t>
            </a:r>
            <a:endParaRPr lang="en-GB" sz="3200" b="1" dirty="0">
              <a:solidFill>
                <a:schemeClr val="bg1"/>
              </a:solidFill>
            </a:endParaRPr>
          </a:p>
        </p:txBody>
      </p:sp>
    </p:spTree>
    <p:extLst>
      <p:ext uri="{BB962C8B-B14F-4D97-AF65-F5344CB8AC3E}">
        <p14:creationId xmlns:p14="http://schemas.microsoft.com/office/powerpoint/2010/main" val="4057754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arn(inVertical)">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barn(inVertical)">
                                      <p:cBhvr>
                                        <p:cTn id="17" dur="500"/>
                                        <p:tgtEl>
                                          <p:spTgt spid="4">
                                            <p:txEl>
                                              <p:pRg st="0" end="0"/>
                                            </p:txEl>
                                          </p:spTgt>
                                        </p:tgtEl>
                                      </p:cBhvr>
                                    </p:animEffect>
                                  </p:childTnLst>
                                </p:cTn>
                              </p:par>
                              <p:par>
                                <p:cTn id="18" presetID="16" presetClass="entr" presetSubtype="21" fill="hold" nodeType="with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Effect transition="in" filter="barn(inVertical)">
                                      <p:cBhvr>
                                        <p:cTn id="20" dur="500"/>
                                        <p:tgtEl>
                                          <p:spTgt spid="4">
                                            <p:txEl>
                                              <p:pRg st="1" end="1"/>
                                            </p:txEl>
                                          </p:spTgt>
                                        </p:tgtEl>
                                      </p:cBhvr>
                                    </p:animEffect>
                                  </p:childTnLst>
                                </p:cTn>
                              </p:par>
                              <p:par>
                                <p:cTn id="21" presetID="16" presetClass="entr" presetSubtype="21"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barn(inVertical)">
                                      <p:cBhvr>
                                        <p:cTn id="23" dur="500"/>
                                        <p:tgtEl>
                                          <p:spTgt spid="4">
                                            <p:txEl>
                                              <p:pRg st="2" end="2"/>
                                            </p:txEl>
                                          </p:spTgt>
                                        </p:tgtEl>
                                      </p:cBhvr>
                                    </p:animEffect>
                                  </p:childTnLst>
                                </p:cTn>
                              </p:par>
                              <p:par>
                                <p:cTn id="24" presetID="16" presetClass="entr" presetSubtype="21" fill="hold" nodeType="with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barn(inVertical)">
                                      <p:cBhvr>
                                        <p:cTn id="26"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1855347" y="1803654"/>
            <a:ext cx="8124994" cy="360332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altLang="en-US" sz="2400" dirty="0" smtClean="0"/>
              <a:t>Remember the word </a:t>
            </a:r>
            <a:r>
              <a:rPr lang="en-GB" altLang="en-US" sz="2400" b="1" dirty="0" smtClean="0">
                <a:solidFill>
                  <a:srgbClr val="FF0000"/>
                </a:solidFill>
              </a:rPr>
              <a:t>“URGENT”</a:t>
            </a:r>
          </a:p>
          <a:p>
            <a:pPr algn="ctr">
              <a:buFont typeface="Wingdings" panose="05000000000000000000" pitchFamily="2" charset="2"/>
              <a:buChar char="q"/>
            </a:pPr>
            <a:endParaRPr lang="en-GB" altLang="en-US" sz="2400" b="1" dirty="0" smtClean="0">
              <a:solidFill>
                <a:srgbClr val="FF0000"/>
              </a:solidFill>
            </a:endParaRPr>
          </a:p>
          <a:p>
            <a:pPr marL="0" indent="0" algn="ctr">
              <a:buNone/>
            </a:pPr>
            <a:r>
              <a:rPr lang="en-GB" altLang="en-US" sz="2400" dirty="0" smtClean="0"/>
              <a:t>Interview commences as soon as authorisation is given,</a:t>
            </a:r>
            <a:r>
              <a:rPr lang="en-GB" altLang="en-US" sz="2400" b="1" dirty="0" smtClean="0"/>
              <a:t> </a:t>
            </a:r>
            <a:endParaRPr lang="en-GB" altLang="en-US" sz="2400" b="1" dirty="0" smtClean="0"/>
          </a:p>
          <a:p>
            <a:pPr marL="0" indent="0" algn="ctr">
              <a:buNone/>
            </a:pPr>
            <a:r>
              <a:rPr lang="en-GB" altLang="en-US" sz="2400" b="1" dirty="0" smtClean="0">
                <a:solidFill>
                  <a:srgbClr val="FF0000"/>
                </a:solidFill>
              </a:rPr>
              <a:t>DON’T </a:t>
            </a:r>
            <a:r>
              <a:rPr lang="en-GB" altLang="en-US" sz="2400" b="1" dirty="0" smtClean="0">
                <a:solidFill>
                  <a:srgbClr val="FF0000"/>
                </a:solidFill>
              </a:rPr>
              <a:t>DELAY</a:t>
            </a:r>
            <a:endParaRPr lang="en-GB" altLang="en-US" sz="2400" b="1" dirty="0" smtClean="0"/>
          </a:p>
          <a:p>
            <a:pPr algn="ctr">
              <a:buFont typeface="Wingdings" panose="05000000000000000000" pitchFamily="2" charset="2"/>
              <a:buChar char="q"/>
            </a:pPr>
            <a:endParaRPr lang="en-GB" altLang="en-US" sz="2400" b="1" dirty="0" smtClean="0"/>
          </a:p>
          <a:p>
            <a:pPr marL="0" indent="0" algn="ctr">
              <a:buNone/>
            </a:pPr>
            <a:r>
              <a:rPr lang="en-GB" altLang="en-US" sz="2400" dirty="0" smtClean="0"/>
              <a:t>This is not an evidence gathering interview, you must stop the interview once the risk you have identified in 6.6 Code C has been averted.</a:t>
            </a:r>
          </a:p>
        </p:txBody>
      </p:sp>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Conduct Interview</a:t>
            </a:r>
            <a:endParaRPr lang="en-GB" sz="3200" b="1" dirty="0">
              <a:solidFill>
                <a:schemeClr val="bg1"/>
              </a:solidFill>
            </a:endParaRPr>
          </a:p>
        </p:txBody>
      </p:sp>
    </p:spTree>
    <p:extLst>
      <p:ext uri="{BB962C8B-B14F-4D97-AF65-F5344CB8AC3E}">
        <p14:creationId xmlns:p14="http://schemas.microsoft.com/office/powerpoint/2010/main" val="347658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arn(inVertical)">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588207" y="1649507"/>
            <a:ext cx="5060200" cy="3333446"/>
          </a:xfrm>
          <a:prstGeom prst="rect">
            <a:avLst/>
          </a:prstGeom>
        </p:spPr>
        <p:txBody>
          <a:bodyPr vert="horz" lIns="0" tIns="45720" rIns="0" bIns="45720" rtlCol="0">
            <a:normAutofit fontScale="92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R="0" lvl="0" algn="l" defTabSz="914400" rtl="0" eaLnBrk="1" fontAlgn="auto" latinLnBrk="0" hangingPunct="1">
              <a:lnSpc>
                <a:spcPct val="90000"/>
              </a:lnSpc>
              <a:spcBef>
                <a:spcPts val="1200"/>
              </a:spcBef>
              <a:spcAft>
                <a:spcPts val="200"/>
              </a:spcAft>
              <a:buClrTx/>
              <a:buSzPct val="100000"/>
              <a:buFont typeface="Wingdings" panose="05000000000000000000" pitchFamily="2" charset="2"/>
              <a:buChar char="q"/>
              <a:tabLst/>
              <a:defRPr/>
            </a:pPr>
            <a:r>
              <a:rPr kumimoji="0" lang="en-GB" altLang="en-US"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Taste of India- Armed Robbery</a:t>
            </a:r>
          </a:p>
          <a:p>
            <a:pPr marL="0" marR="0" lvl="0" indent="0" algn="l" defTabSz="914400" rtl="0" eaLnBrk="1" fontAlgn="auto" latinLnBrk="0" hangingPunct="1">
              <a:lnSpc>
                <a:spcPct val="90000"/>
              </a:lnSpc>
              <a:spcBef>
                <a:spcPts val="1200"/>
              </a:spcBef>
              <a:spcAft>
                <a:spcPts val="200"/>
              </a:spcAft>
              <a:buClrTx/>
              <a:buSzPct val="100000"/>
              <a:buNone/>
              <a:tabLst/>
              <a:defRPr/>
            </a:pPr>
            <a:endParaRPr kumimoji="0" lang="en-GB" altLang="en-US"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R="0" lvl="0" algn="l" defTabSz="914400" rtl="0" eaLnBrk="1" fontAlgn="auto" latinLnBrk="0" hangingPunct="1">
              <a:lnSpc>
                <a:spcPct val="90000"/>
              </a:lnSpc>
              <a:spcBef>
                <a:spcPts val="1200"/>
              </a:spcBef>
              <a:spcAft>
                <a:spcPts val="200"/>
              </a:spcAft>
              <a:buClrTx/>
              <a:buSzPct val="100000"/>
              <a:buFont typeface="Wingdings" panose="05000000000000000000" pitchFamily="2" charset="2"/>
              <a:buChar char="q"/>
              <a:tabLst/>
              <a:defRPr/>
            </a:pPr>
            <a:r>
              <a:rPr kumimoji="0" lang="en-GB" altLang="en-US"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Suspect  Kieran </a:t>
            </a:r>
            <a:r>
              <a:rPr kumimoji="0" lang="en-GB" altLang="en-US" sz="2800" b="0" i="0" u="none" strike="noStrike" kern="1200" cap="none" spc="0" normalizeH="0" baseline="0" noProof="0" dirty="0" err="1" smtClean="0">
                <a:ln>
                  <a:noFill/>
                </a:ln>
                <a:solidFill>
                  <a:srgbClr val="000000">
                    <a:lumMod val="75000"/>
                    <a:lumOff val="25000"/>
                  </a:srgbClr>
                </a:solidFill>
                <a:effectLst/>
                <a:uLnTx/>
                <a:uFillTx/>
                <a:latin typeface="Calibri" panose="020F0502020204030204"/>
                <a:ea typeface="+mn-ea"/>
                <a:cs typeface="+mn-cs"/>
              </a:rPr>
              <a:t>Peplar</a:t>
            </a:r>
            <a:endParaRPr kumimoji="0" lang="en-GB" altLang="en-US"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Tx/>
              <a:buSzPct val="100000"/>
              <a:buNone/>
              <a:tabLst/>
              <a:defRPr/>
            </a:pPr>
            <a:endParaRPr kumimoji="0" lang="en-GB" altLang="en-US"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R="0" lvl="0" algn="l" defTabSz="914400" rtl="0" eaLnBrk="1" fontAlgn="auto" latinLnBrk="0" hangingPunct="1">
              <a:lnSpc>
                <a:spcPct val="90000"/>
              </a:lnSpc>
              <a:spcBef>
                <a:spcPts val="1200"/>
              </a:spcBef>
              <a:spcAft>
                <a:spcPts val="200"/>
              </a:spcAft>
              <a:buClrTx/>
              <a:buSzPct val="100000"/>
              <a:buFont typeface="Wingdings" panose="05000000000000000000" pitchFamily="2" charset="2"/>
              <a:buChar char="q"/>
              <a:tabLst/>
              <a:defRPr/>
            </a:pPr>
            <a:r>
              <a:rPr kumimoji="0" lang="en-GB" altLang="en-US"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Experienced in custody procedure</a:t>
            </a:r>
          </a:p>
          <a:p>
            <a:pPr marL="0" marR="0" lvl="0" indent="0" algn="l" defTabSz="914400" rtl="0" eaLnBrk="1" fontAlgn="auto" latinLnBrk="0" hangingPunct="1">
              <a:lnSpc>
                <a:spcPct val="90000"/>
              </a:lnSpc>
              <a:spcBef>
                <a:spcPts val="1200"/>
              </a:spcBef>
              <a:spcAft>
                <a:spcPts val="200"/>
              </a:spcAft>
              <a:buClrTx/>
              <a:buSzPct val="100000"/>
              <a:buNone/>
              <a:tabLst/>
              <a:defRPr/>
            </a:pPr>
            <a:endParaRPr kumimoji="0" lang="en-GB" altLang="en-US"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R="0" lvl="0" algn="l" defTabSz="914400" rtl="0" eaLnBrk="1" fontAlgn="auto" latinLnBrk="0" hangingPunct="1">
              <a:lnSpc>
                <a:spcPct val="90000"/>
              </a:lnSpc>
              <a:spcBef>
                <a:spcPts val="1200"/>
              </a:spcBef>
              <a:spcAft>
                <a:spcPts val="200"/>
              </a:spcAft>
              <a:buClrTx/>
              <a:buSzPct val="100000"/>
              <a:buFont typeface="Wingdings" panose="05000000000000000000" pitchFamily="2" charset="2"/>
              <a:buChar char="q"/>
              <a:tabLst/>
              <a:defRPr/>
            </a:pPr>
            <a:r>
              <a:rPr kumimoji="0" lang="en-GB" altLang="en-US"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Known to Police</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51248" y="1649507"/>
            <a:ext cx="4283968" cy="3333446"/>
          </a:xfrm>
          <a:prstGeom prst="rect">
            <a:avLst/>
          </a:prstGeom>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Case Study: Armed Robber</a:t>
            </a:r>
            <a:endParaRPr lang="en-GB" sz="3200" b="1" dirty="0">
              <a:solidFill>
                <a:schemeClr val="bg1"/>
              </a:solidFill>
            </a:endParaRPr>
          </a:p>
        </p:txBody>
      </p:sp>
    </p:spTree>
    <p:extLst>
      <p:ext uri="{BB962C8B-B14F-4D97-AF65-F5344CB8AC3E}">
        <p14:creationId xmlns:p14="http://schemas.microsoft.com/office/powerpoint/2010/main" val="4134006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arn(inVertical)">
                                      <p:cBhvr>
                                        <p:cTn id="10" dur="500"/>
                                        <p:tgtEl>
                                          <p:spTgt spid="3">
                                            <p:txEl>
                                              <p:pRg st="2" end="2"/>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barn(inVertical)">
                                      <p:cBhvr>
                                        <p:cTn id="13" dur="500"/>
                                        <p:tgtEl>
                                          <p:spTgt spid="3">
                                            <p:txEl>
                                              <p:pRg st="4" end="4"/>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barn(inVertical)">
                                      <p:cBhvr>
                                        <p:cTn id="1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579863" y="1349298"/>
            <a:ext cx="5341435" cy="1808572"/>
          </a:xfrm>
          <a:prstGeom prst="rect">
            <a:avLst/>
          </a:prstGeom>
          <a:noFill/>
        </p:spPr>
        <p:txBody>
          <a:bodyPr wrap="square" rtlCol="0">
            <a:spAutoFit/>
          </a:bodyPr>
          <a:lstStyle/>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Section 36 of the Criminal Justice and Public Order Act 1994 puts an onus on a suspect to account for objects, marks or substances found on him at the time of arrest.</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p:txBody>
      </p:sp>
      <p:sp>
        <p:nvSpPr>
          <p:cNvPr id="4" name="TextBox 3"/>
          <p:cNvSpPr txBox="1"/>
          <p:nvPr/>
        </p:nvSpPr>
        <p:spPr>
          <a:xfrm>
            <a:off x="6032810" y="1349298"/>
            <a:ext cx="5977053" cy="1394997"/>
          </a:xfrm>
          <a:prstGeom prst="rect">
            <a:avLst/>
          </a:prstGeom>
          <a:noFill/>
        </p:spPr>
        <p:txBody>
          <a:bodyPr wrap="square" rtlCol="0">
            <a:spAutoFit/>
          </a:bodyPr>
          <a:lstStyle/>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Section 37 of the Criminal Justice and Public Order Act 1994 puts the onus on a suspect to account for their presence in suspicious circumstances at the time of arrest.</a:t>
            </a:r>
          </a:p>
        </p:txBody>
      </p:sp>
      <p:sp>
        <p:nvSpPr>
          <p:cNvPr id="6" name="TextBox 5"/>
          <p:cNvSpPr txBox="1"/>
          <p:nvPr/>
        </p:nvSpPr>
        <p:spPr>
          <a:xfrm>
            <a:off x="680223" y="2866952"/>
            <a:ext cx="11073161" cy="3412088"/>
          </a:xfrm>
          <a:prstGeom prst="rect">
            <a:avLst/>
          </a:prstGeom>
          <a:noFill/>
        </p:spPr>
        <p:txBody>
          <a:bodyPr wrap="square" rtlCol="0">
            <a:spAutoFit/>
          </a:bodyPr>
          <a:lstStyle/>
          <a:p>
            <a:pPr algn="ct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And you as the investigating officer </a:t>
            </a:r>
          </a:p>
          <a:p>
            <a:pPr algn="ct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 </a:t>
            </a:r>
          </a:p>
          <a:p>
            <a:pPr algn="ct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believe either the presence of the object, mark or substance located on him </a:t>
            </a:r>
          </a:p>
          <a:p>
            <a:pPr algn="ct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or </a:t>
            </a:r>
          </a:p>
          <a:p>
            <a:pPr algn="ct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believe his presence in suspicious circumstances at the time of arrest  </a:t>
            </a:r>
          </a:p>
          <a:p>
            <a:pPr algn="ct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 </a:t>
            </a:r>
          </a:p>
          <a:p>
            <a:pPr algn="ct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MAY BE BECAUSE </a:t>
            </a:r>
            <a:r>
              <a:rPr lang="en-GB" sz="2000" dirty="0" smtClean="0">
                <a:latin typeface="Calibri" panose="020F0502020204030204" pitchFamily="34" charset="0"/>
                <a:ea typeface="Calibri" panose="020F0502020204030204" pitchFamily="34" charset="0"/>
                <a:cs typeface="Times New Roman" panose="02020603050405020304" pitchFamily="18" charset="0"/>
              </a:rPr>
              <a:t>HE </a:t>
            </a:r>
            <a:r>
              <a:rPr lang="en-GB" sz="2000" dirty="0">
                <a:latin typeface="Calibri" panose="020F0502020204030204" pitchFamily="34" charset="0"/>
                <a:ea typeface="Calibri" panose="020F0502020204030204" pitchFamily="34" charset="0"/>
                <a:cs typeface="Times New Roman" panose="02020603050405020304" pitchFamily="18" charset="0"/>
              </a:rPr>
              <a:t>TOOK PART IN THAT OFFENCE </a:t>
            </a:r>
          </a:p>
          <a:p>
            <a:pPr algn="ct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p:txBody>
      </p:sp>
      <p:sp>
        <p:nvSpPr>
          <p:cNvPr id="7" name="TextBox 6"/>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What is a Special Warning?</a:t>
            </a:r>
            <a:endParaRPr lang="en-GB" sz="3200" b="1" dirty="0">
              <a:solidFill>
                <a:schemeClr val="bg1"/>
              </a:solidFill>
            </a:endParaRPr>
          </a:p>
        </p:txBody>
      </p:sp>
    </p:spTree>
    <p:extLst>
      <p:ext uri="{BB962C8B-B14F-4D97-AF65-F5344CB8AC3E}">
        <p14:creationId xmlns:p14="http://schemas.microsoft.com/office/powerpoint/2010/main" val="655564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barn(inVertical)">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barn(inVertical)">
                                      <p:cBhvr>
                                        <p:cTn id="17" dur="500"/>
                                        <p:tgtEl>
                                          <p:spTgt spid="6">
                                            <p:txEl>
                                              <p:pRg st="0" end="0"/>
                                            </p:txEl>
                                          </p:spTgt>
                                        </p:tgtEl>
                                      </p:cBhvr>
                                    </p:animEffect>
                                  </p:childTnLst>
                                </p:cTn>
                              </p:par>
                              <p:par>
                                <p:cTn id="18" presetID="16" presetClass="entr" presetSubtype="21" fill="hold" nodeType="with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barn(inVertical)">
                                      <p:cBhvr>
                                        <p:cTn id="20" dur="500"/>
                                        <p:tgtEl>
                                          <p:spTgt spid="6">
                                            <p:txEl>
                                              <p:pRg st="1" end="1"/>
                                            </p:txEl>
                                          </p:spTgt>
                                        </p:tgtEl>
                                      </p:cBhvr>
                                    </p:animEffect>
                                  </p:childTnLst>
                                </p:cTn>
                              </p:par>
                              <p:par>
                                <p:cTn id="21" presetID="16" presetClass="entr" presetSubtype="21" fill="hold" nodeType="with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animEffect transition="in" filter="barn(inVertical)">
                                      <p:cBhvr>
                                        <p:cTn id="23" dur="500"/>
                                        <p:tgtEl>
                                          <p:spTgt spid="6">
                                            <p:txEl>
                                              <p:pRg st="2" end="2"/>
                                            </p:txEl>
                                          </p:spTgt>
                                        </p:tgtEl>
                                      </p:cBhvr>
                                    </p:animEffect>
                                  </p:childTnLst>
                                </p:cTn>
                              </p:par>
                              <p:par>
                                <p:cTn id="24" presetID="16" presetClass="entr" presetSubtype="21" fill="hold" nodeType="withEffect">
                                  <p:stCondLst>
                                    <p:cond delay="0"/>
                                  </p:stCondLst>
                                  <p:childTnLst>
                                    <p:set>
                                      <p:cBhvr>
                                        <p:cTn id="25" dur="1" fill="hold">
                                          <p:stCondLst>
                                            <p:cond delay="0"/>
                                          </p:stCondLst>
                                        </p:cTn>
                                        <p:tgtEl>
                                          <p:spTgt spid="6">
                                            <p:txEl>
                                              <p:pRg st="3" end="3"/>
                                            </p:txEl>
                                          </p:spTgt>
                                        </p:tgtEl>
                                        <p:attrNameLst>
                                          <p:attrName>style.visibility</p:attrName>
                                        </p:attrNameLst>
                                      </p:cBhvr>
                                      <p:to>
                                        <p:strVal val="visible"/>
                                      </p:to>
                                    </p:set>
                                    <p:animEffect transition="in" filter="barn(inVertical)">
                                      <p:cBhvr>
                                        <p:cTn id="26" dur="500"/>
                                        <p:tgtEl>
                                          <p:spTgt spid="6">
                                            <p:txEl>
                                              <p:pRg st="3" end="3"/>
                                            </p:txEl>
                                          </p:spTgt>
                                        </p:tgtEl>
                                      </p:cBhvr>
                                    </p:animEffect>
                                  </p:childTnLst>
                                </p:cTn>
                              </p:par>
                              <p:par>
                                <p:cTn id="27" presetID="16" presetClass="entr" presetSubtype="21" fill="hold"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barn(inVertical)">
                                      <p:cBhvr>
                                        <p:cTn id="29" dur="500"/>
                                        <p:tgtEl>
                                          <p:spTgt spid="6">
                                            <p:txEl>
                                              <p:pRg st="4" end="4"/>
                                            </p:txEl>
                                          </p:spTgt>
                                        </p:tgtEl>
                                      </p:cBhvr>
                                    </p:animEffect>
                                  </p:childTnLst>
                                </p:cTn>
                              </p:par>
                              <p:par>
                                <p:cTn id="30" presetID="16" presetClass="entr" presetSubtype="21" fill="hold" nodeType="with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barn(inVertical)">
                                      <p:cBhvr>
                                        <p:cTn id="32" dur="500"/>
                                        <p:tgtEl>
                                          <p:spTgt spid="6">
                                            <p:txEl>
                                              <p:pRg st="5" end="5"/>
                                            </p:txEl>
                                          </p:spTgt>
                                        </p:tgtEl>
                                      </p:cBhvr>
                                    </p:animEffect>
                                  </p:childTnLst>
                                </p:cTn>
                              </p:par>
                              <p:par>
                                <p:cTn id="33" presetID="16" presetClass="entr" presetSubtype="21" fill="hold" nodeType="with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animEffect transition="in" filter="barn(inVertical)">
                                      <p:cBhvr>
                                        <p:cTn id="35"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656074" y="1067925"/>
            <a:ext cx="5883916" cy="4708981"/>
          </a:xfrm>
          <a:prstGeom prst="rect">
            <a:avLst/>
          </a:prstGeom>
          <a:noFill/>
        </p:spPr>
        <p:txBody>
          <a:bodyPr wrap="square" rtlCol="0">
            <a:spAutoFit/>
          </a:bodyPr>
          <a:lstStyle/>
          <a:p>
            <a:r>
              <a:rPr lang="en-GB" sz="2400" dirty="0" smtClean="0"/>
              <a:t>And….</a:t>
            </a:r>
          </a:p>
          <a:p>
            <a:endParaRPr lang="en-GB" sz="2400" dirty="0"/>
          </a:p>
          <a:p>
            <a:r>
              <a:rPr lang="en-GB" sz="2400" dirty="0" smtClean="0"/>
              <a:t>The suspect has either refused to give an explanation or not supplied a satisfactory explanation </a:t>
            </a:r>
          </a:p>
          <a:p>
            <a:r>
              <a:rPr lang="en-GB" sz="2400" dirty="0" smtClean="0"/>
              <a:t>for either of these facts (sect36) (sect 37)</a:t>
            </a:r>
          </a:p>
          <a:p>
            <a:endParaRPr lang="en-GB" sz="2400" dirty="0"/>
          </a:p>
          <a:p>
            <a:r>
              <a:rPr lang="en-GB" sz="2400" dirty="0" smtClean="0"/>
              <a:t>At any future trial, the court may be made aware of this failure or refusal, and may draw conclusions which would not be helpful to their defence.</a:t>
            </a:r>
          </a:p>
          <a:p>
            <a:endParaRPr lang="en-GB" dirty="0"/>
          </a:p>
          <a:p>
            <a:endParaRPr lang="en-GB" dirty="0"/>
          </a:p>
        </p:txBody>
      </p:sp>
      <p:pic>
        <p:nvPicPr>
          <p:cNvPr id="4" name="Picture 3"/>
          <p:cNvPicPr>
            <a:picLocks noChangeAspect="1"/>
          </p:cNvPicPr>
          <p:nvPr/>
        </p:nvPicPr>
        <p:blipFill>
          <a:blip r:embed="rId4"/>
          <a:stretch>
            <a:fillRect/>
          </a:stretch>
        </p:blipFill>
        <p:spPr>
          <a:xfrm>
            <a:off x="6916508" y="1750271"/>
            <a:ext cx="4143625" cy="3344287"/>
          </a:xfrm>
          <a:prstGeom prst="rect">
            <a:avLst/>
          </a:prstGeom>
        </p:spPr>
      </p:pic>
      <p:sp>
        <p:nvSpPr>
          <p:cNvPr id="5" name="Oval Callout 4"/>
          <p:cNvSpPr/>
          <p:nvPr/>
        </p:nvSpPr>
        <p:spPr>
          <a:xfrm>
            <a:off x="8198910" y="1067925"/>
            <a:ext cx="3459480" cy="1478280"/>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Why’s he not telling us how that blood got on his shoe???</a:t>
            </a:r>
            <a:endParaRPr lang="en-GB" dirty="0"/>
          </a:p>
        </p:txBody>
      </p:sp>
    </p:spTree>
    <p:extLst>
      <p:ext uri="{BB962C8B-B14F-4D97-AF65-F5344CB8AC3E}">
        <p14:creationId xmlns:p14="http://schemas.microsoft.com/office/powerpoint/2010/main" val="3500008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barn(inVertical)">
                                      <p:cBhvr>
                                        <p:cTn id="10" dur="500"/>
                                        <p:tgtEl>
                                          <p:spTgt spid="3">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barn(inVertical)">
                                      <p:cBhvr>
                                        <p:cTn id="2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720031" y="-247634"/>
            <a:ext cx="8820149" cy="1409168"/>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marL="0" marR="0" lvl="0" indent="0" algn="ctr" defTabSz="914400" rtl="0" eaLnBrk="1" fontAlgn="auto" latinLnBrk="0" hangingPunct="1">
              <a:lnSpc>
                <a:spcPct val="85000"/>
              </a:lnSpc>
              <a:spcBef>
                <a:spcPct val="0"/>
              </a:spcBef>
              <a:spcAft>
                <a:spcPts val="0"/>
              </a:spcAft>
              <a:buClrTx/>
              <a:buSzTx/>
              <a:buFontTx/>
              <a:buNone/>
              <a:tabLst/>
              <a:defRPr/>
            </a:pPr>
            <a:endParaRPr kumimoji="0" lang="en-GB" altLang="en-US" sz="4000" b="0" i="0" u="none" strike="noStrike" kern="1200" cap="none" spc="-50" normalizeH="0" baseline="0" noProof="0" dirty="0" smtClean="0">
              <a:ln>
                <a:noFill/>
              </a:ln>
              <a:solidFill>
                <a:prstClr val="black">
                  <a:lumMod val="75000"/>
                  <a:lumOff val="25000"/>
                </a:prstClr>
              </a:solidFill>
              <a:effectLst/>
              <a:uLnTx/>
              <a:uFillTx/>
              <a:latin typeface="Calibri" panose="020F0502020204030204" pitchFamily="34" charset="0"/>
              <a:ea typeface="+mj-ea"/>
              <a:cs typeface="Calibri" panose="020F0502020204030204" pitchFamily="34" charset="0"/>
            </a:endParaRPr>
          </a:p>
        </p:txBody>
      </p:sp>
      <p:pic>
        <p:nvPicPr>
          <p:cNvPr id="9" name="Picture 8"/>
          <p:cNvPicPr>
            <a:picLocks noChangeAspect="1"/>
          </p:cNvPicPr>
          <p:nvPr/>
        </p:nvPicPr>
        <p:blipFill>
          <a:blip r:embed="rId3"/>
          <a:stretch>
            <a:fillRect/>
          </a:stretch>
        </p:blipFill>
        <p:spPr>
          <a:xfrm>
            <a:off x="2117557" y="312821"/>
            <a:ext cx="7840481" cy="4608095"/>
          </a:xfrm>
          <a:prstGeom prst="rect">
            <a:avLst/>
          </a:prstGeom>
        </p:spPr>
      </p:pic>
      <p:pic>
        <p:nvPicPr>
          <p:cNvPr id="10" name="Picture 9"/>
          <p:cNvPicPr>
            <a:picLocks noChangeAspect="1"/>
          </p:cNvPicPr>
          <p:nvPr/>
        </p:nvPicPr>
        <p:blipFill>
          <a:blip r:embed="rId4"/>
          <a:stretch>
            <a:fillRect/>
          </a:stretch>
        </p:blipFill>
        <p:spPr>
          <a:xfrm>
            <a:off x="4313339" y="4676207"/>
            <a:ext cx="3633531" cy="1524132"/>
          </a:xfrm>
          <a:prstGeom prst="rect">
            <a:avLst/>
          </a:prstGeom>
        </p:spPr>
      </p:pic>
    </p:spTree>
    <p:extLst>
      <p:ext uri="{BB962C8B-B14F-4D97-AF65-F5344CB8AC3E}">
        <p14:creationId xmlns:p14="http://schemas.microsoft.com/office/powerpoint/2010/main" val="122054767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3300689" y="377889"/>
            <a:ext cx="7543800" cy="2836177"/>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8000" kern="1200" spc="-50" baseline="0">
                <a:solidFill>
                  <a:schemeClr val="tx1">
                    <a:lumMod val="85000"/>
                    <a:lumOff val="15000"/>
                  </a:schemeClr>
                </a:solidFill>
                <a:latin typeface="+mj-lt"/>
                <a:ea typeface="+mj-ea"/>
                <a:cs typeface="+mj-cs"/>
              </a:defRPr>
            </a:lvl1pPr>
          </a:lstStyle>
          <a:p>
            <a:pPr marL="0" marR="0" lvl="0" indent="0" algn="l" defTabSz="914400" rtl="0" eaLnBrk="1" fontAlgn="auto" latinLnBrk="0" hangingPunct="1">
              <a:lnSpc>
                <a:spcPct val="85000"/>
              </a:lnSpc>
              <a:spcBef>
                <a:spcPct val="0"/>
              </a:spcBef>
              <a:spcAft>
                <a:spcPts val="0"/>
              </a:spcAft>
              <a:buClrTx/>
              <a:buSzTx/>
              <a:buFontTx/>
              <a:buNone/>
              <a:tabLst/>
              <a:defRPr/>
            </a:pPr>
            <a:endParaRPr kumimoji="0" lang="en-GB" altLang="en-US" sz="6000" b="0" i="0" u="none" strike="noStrike" kern="1200" cap="none" spc="-50" normalizeH="0" baseline="0" noProof="0" dirty="0" smtClean="0">
              <a:ln>
                <a:noFill/>
              </a:ln>
              <a:solidFill>
                <a:prstClr val="black">
                  <a:lumMod val="85000"/>
                  <a:lumOff val="15000"/>
                </a:prstClr>
              </a:solidFill>
              <a:effectLst/>
              <a:uLnTx/>
              <a:uFillTx/>
              <a:latin typeface="Calibri Light" panose="020F0302020204030204"/>
              <a:ea typeface="+mj-ea"/>
              <a:cs typeface="Arial" charset="0"/>
            </a:endParaRPr>
          </a:p>
        </p:txBody>
      </p:sp>
      <p:pic>
        <p:nvPicPr>
          <p:cNvPr id="4" name="Picture 3"/>
          <p:cNvPicPr>
            <a:picLocks noChangeAspect="1"/>
          </p:cNvPicPr>
          <p:nvPr/>
        </p:nvPicPr>
        <p:blipFill>
          <a:blip r:embed="rId4"/>
          <a:stretch>
            <a:fillRect/>
          </a:stretch>
        </p:blipFill>
        <p:spPr>
          <a:xfrm>
            <a:off x="1120526" y="377889"/>
            <a:ext cx="9723963" cy="4925995"/>
          </a:xfrm>
          <a:prstGeom prst="rect">
            <a:avLst/>
          </a:prstGeom>
        </p:spPr>
      </p:pic>
    </p:spTree>
    <p:extLst>
      <p:ext uri="{BB962C8B-B14F-4D97-AF65-F5344CB8AC3E}">
        <p14:creationId xmlns:p14="http://schemas.microsoft.com/office/powerpoint/2010/main" val="400110748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986118" y="1315511"/>
            <a:ext cx="10165976" cy="4296395"/>
          </a:xfrm>
          <a:prstGeom prst="rect">
            <a:avLst/>
          </a:prstGeom>
        </p:spPr>
        <p:txBody>
          <a:bodyPr vert="horz" lIns="0" tIns="45720" rIns="0" bIns="45720" rtlCol="0">
            <a:normAutofit fontScale="850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There are </a:t>
            </a:r>
            <a:r>
              <a:rPr kumimoji="0" lang="en-GB" altLang="en-US" sz="28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six</a:t>
            </a:r>
            <a:r>
              <a:rPr kumimoji="0" lang="en-GB" altLang="en-US"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conditions which must be met when showing adverse inference: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1. </a:t>
            </a:r>
            <a:r>
              <a:rPr kumimoji="0" lang="en-GB" altLang="en-US"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The alleged failure to mention a fact which they later rely on in their defence must occur when the suspect is being questioned under caution.</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2. </a:t>
            </a:r>
            <a:r>
              <a:rPr kumimoji="0" lang="en-GB" altLang="en-US"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The failure to mention these facts must occur before or on being charged.</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3. </a:t>
            </a:r>
            <a:r>
              <a:rPr kumimoji="0" lang="en-GB" altLang="en-US"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The questions which were not answered were posed in an attempt to discover whether or by whom the offence had been committed.</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4. </a:t>
            </a:r>
            <a:r>
              <a:rPr kumimoji="0" lang="en-GB" altLang="en-US"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The suspect failed to mention a fact which was later relied on in their defence.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5. </a:t>
            </a:r>
            <a:r>
              <a:rPr kumimoji="0" lang="en-GB" altLang="en-US"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The suspect could, in the circumstances existing at the time, reasonably have been expected to mention the facts they relied on at trial.</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6. </a:t>
            </a:r>
            <a:r>
              <a:rPr kumimoji="0" lang="en-GB" altLang="en-US"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The provision only applies to criminal proceedings</a:t>
            </a:r>
            <a:r>
              <a:rPr kumimoji="0" lang="en-GB" altLang="en-US"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altLang="en-US"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808700" y="323528"/>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Adverse inference Pack</a:t>
            </a:r>
            <a:endParaRPr lang="en-GB" sz="3600" b="1" dirty="0">
              <a:solidFill>
                <a:schemeClr val="bg1"/>
              </a:solidFill>
            </a:endParaRPr>
          </a:p>
        </p:txBody>
      </p:sp>
    </p:spTree>
    <p:extLst>
      <p:ext uri="{BB962C8B-B14F-4D97-AF65-F5344CB8AC3E}">
        <p14:creationId xmlns:p14="http://schemas.microsoft.com/office/powerpoint/2010/main" val="35351894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additive="base">
                                        <p:cTn id="4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579120" y="1402080"/>
            <a:ext cx="10195560" cy="3974871"/>
          </a:xfrm>
          <a:prstGeom prst="rect">
            <a:avLst/>
          </a:prstGeom>
          <a:noFill/>
        </p:spPr>
        <p:txBody>
          <a:bodyPr wrap="square" rtlCol="0">
            <a:spAutoFit/>
          </a:bodyPr>
          <a:lstStyle/>
          <a:p>
            <a:pPr marL="342900" lvl="0" indent="-342900" fontAlgn="base">
              <a:lnSpc>
                <a:spcPct val="150000"/>
              </a:lnSpc>
              <a:spcBef>
                <a:spcPct val="20000"/>
              </a:spcBef>
              <a:spcAft>
                <a:spcPct val="0"/>
              </a:spcAft>
              <a:buFont typeface="Wingdings" panose="05000000000000000000" pitchFamily="2" charset="2"/>
              <a:buChar char="q"/>
            </a:pPr>
            <a:r>
              <a:rPr lang="en-GB" altLang="en-US" sz="2000" kern="0" dirty="0">
                <a:solidFill>
                  <a:srgbClr val="000000"/>
                </a:solidFill>
                <a:latin typeface="Calibri" panose="020F0502020204030204" pitchFamily="34" charset="0"/>
                <a:cs typeface="Arial" panose="020B0604020202020204" pitchFamily="34" charset="0"/>
              </a:rPr>
              <a:t>What offence they are investigating.</a:t>
            </a:r>
          </a:p>
          <a:p>
            <a:pPr marL="342900" lvl="0" indent="-342900" fontAlgn="base">
              <a:lnSpc>
                <a:spcPct val="150000"/>
              </a:lnSpc>
              <a:spcBef>
                <a:spcPct val="20000"/>
              </a:spcBef>
              <a:spcAft>
                <a:spcPct val="0"/>
              </a:spcAft>
              <a:buFont typeface="Wingdings" panose="05000000000000000000" pitchFamily="2" charset="2"/>
              <a:buChar char="q"/>
            </a:pPr>
            <a:r>
              <a:rPr lang="en-GB" altLang="en-US" sz="2000" kern="0" dirty="0">
                <a:solidFill>
                  <a:srgbClr val="000000"/>
                </a:solidFill>
                <a:latin typeface="Calibri" panose="020F0502020204030204" pitchFamily="34" charset="0"/>
                <a:cs typeface="Arial" panose="020B0604020202020204" pitchFamily="34" charset="0"/>
              </a:rPr>
              <a:t>What fact that they are asking the suspect to account for.</a:t>
            </a:r>
          </a:p>
          <a:p>
            <a:pPr marL="342900" lvl="0" indent="-342900" fontAlgn="base">
              <a:lnSpc>
                <a:spcPct val="150000"/>
              </a:lnSpc>
              <a:spcBef>
                <a:spcPct val="20000"/>
              </a:spcBef>
              <a:spcAft>
                <a:spcPct val="0"/>
              </a:spcAft>
              <a:buFont typeface="Wingdings" panose="05000000000000000000" pitchFamily="2" charset="2"/>
              <a:buChar char="q"/>
            </a:pPr>
            <a:r>
              <a:rPr lang="en-GB" altLang="en-US" sz="2000" kern="0" dirty="0">
                <a:solidFill>
                  <a:srgbClr val="000000"/>
                </a:solidFill>
                <a:latin typeface="Calibri" panose="020F0502020204030204" pitchFamily="34" charset="0"/>
                <a:cs typeface="Arial" panose="020B0604020202020204" pitchFamily="34" charset="0"/>
              </a:rPr>
              <a:t>That they believe this fact may be due to the suspects involvement in the commission of the offence in question.</a:t>
            </a:r>
          </a:p>
          <a:p>
            <a:pPr marL="342900" lvl="0" indent="-342900" fontAlgn="base">
              <a:lnSpc>
                <a:spcPct val="150000"/>
              </a:lnSpc>
              <a:spcBef>
                <a:spcPct val="20000"/>
              </a:spcBef>
              <a:spcAft>
                <a:spcPct val="0"/>
              </a:spcAft>
              <a:buFont typeface="Wingdings" panose="05000000000000000000" pitchFamily="2" charset="2"/>
              <a:buChar char="q"/>
            </a:pPr>
            <a:r>
              <a:rPr lang="en-GB" altLang="en-US" sz="2000" kern="0" dirty="0">
                <a:solidFill>
                  <a:srgbClr val="000000"/>
                </a:solidFill>
                <a:latin typeface="Calibri" panose="020F0502020204030204" pitchFamily="34" charset="0"/>
                <a:cs typeface="Arial" panose="020B0604020202020204" pitchFamily="34" charset="0"/>
              </a:rPr>
              <a:t>That the court may draw proper inference if the suspect  fails/refuses or satisfactorily account for that fact.</a:t>
            </a:r>
          </a:p>
          <a:p>
            <a:pPr marL="342900" lvl="0" indent="-342900" fontAlgn="base">
              <a:lnSpc>
                <a:spcPct val="150000"/>
              </a:lnSpc>
              <a:spcBef>
                <a:spcPct val="20000"/>
              </a:spcBef>
              <a:spcAft>
                <a:spcPct val="0"/>
              </a:spcAft>
              <a:buFont typeface="Wingdings" panose="05000000000000000000" pitchFamily="2" charset="2"/>
              <a:buChar char="q"/>
            </a:pPr>
            <a:r>
              <a:rPr lang="en-GB" altLang="en-US" sz="2000" kern="0" dirty="0">
                <a:solidFill>
                  <a:srgbClr val="000000"/>
                </a:solidFill>
                <a:latin typeface="Calibri" panose="020F0502020204030204" pitchFamily="34" charset="0"/>
                <a:cs typeface="Arial" panose="020B0604020202020204" pitchFamily="34" charset="0"/>
              </a:rPr>
              <a:t>That a record is being made of the interview and that it may be given in evidence if the suspect is brought to trial.</a:t>
            </a:r>
          </a:p>
        </p:txBody>
      </p:sp>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Procedure ‘In Ordinary Language’</a:t>
            </a:r>
            <a:endParaRPr lang="en-GB" sz="3200" b="1" dirty="0">
              <a:solidFill>
                <a:schemeClr val="bg1"/>
              </a:solidFill>
            </a:endParaRPr>
          </a:p>
        </p:txBody>
      </p:sp>
    </p:spTree>
    <p:extLst>
      <p:ext uri="{BB962C8B-B14F-4D97-AF65-F5344CB8AC3E}">
        <p14:creationId xmlns:p14="http://schemas.microsoft.com/office/powerpoint/2010/main" val="3049515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arn(inVertical)">
                                      <p:cBhvr>
                                        <p:cTn id="10" dur="500"/>
                                        <p:tgtEl>
                                          <p:spTgt spid="3">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arn(inVertical)">
                                      <p:cBhvr>
                                        <p:cTn id="13" dur="500"/>
                                        <p:tgtEl>
                                          <p:spTgt spid="3">
                                            <p:txEl>
                                              <p:pRg st="2" end="2"/>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arn(inVertical)">
                                      <p:cBhvr>
                                        <p:cTn id="16" dur="500"/>
                                        <p:tgtEl>
                                          <p:spTgt spid="3">
                                            <p:txEl>
                                              <p:pRg st="3" end="3"/>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arn(inVertical)">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880479" y="1281503"/>
            <a:ext cx="10188186" cy="1606589"/>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To comply with these requirements, the investigator must ensure that the suspect is at an authorised place of detention and has been told that they have the right to consult a legal representative prior to being questioned, charged or informed that they may be prosecuted.</a:t>
            </a:r>
          </a:p>
        </p:txBody>
      </p:sp>
      <p:pic>
        <p:nvPicPr>
          <p:cNvPr id="4" name="Picture 3"/>
          <p:cNvPicPr>
            <a:picLocks noChangeAspect="1"/>
          </p:cNvPicPr>
          <p:nvPr/>
        </p:nvPicPr>
        <p:blipFill>
          <a:blip r:embed="rId4"/>
          <a:stretch>
            <a:fillRect/>
          </a:stretch>
        </p:blipFill>
        <p:spPr>
          <a:xfrm>
            <a:off x="6047338" y="2888092"/>
            <a:ext cx="4300994" cy="2431967"/>
          </a:xfrm>
          <a:prstGeom prst="rect">
            <a:avLst/>
          </a:prstGeom>
        </p:spPr>
      </p:pic>
      <p:pic>
        <p:nvPicPr>
          <p:cNvPr id="5" name="Picture 4"/>
          <p:cNvPicPr>
            <a:picLocks noChangeAspect="1"/>
          </p:cNvPicPr>
          <p:nvPr/>
        </p:nvPicPr>
        <p:blipFill>
          <a:blip r:embed="rId5"/>
          <a:stretch>
            <a:fillRect/>
          </a:stretch>
        </p:blipFill>
        <p:spPr>
          <a:xfrm>
            <a:off x="1471311" y="2888092"/>
            <a:ext cx="4308581" cy="2419888"/>
          </a:xfrm>
          <a:prstGeom prst="rect">
            <a:avLst/>
          </a:prstGeom>
        </p:spPr>
      </p:pic>
      <p:sp>
        <p:nvSpPr>
          <p:cNvPr id="6" name="TextBox 5"/>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Requirements</a:t>
            </a:r>
            <a:endParaRPr lang="en-GB" sz="3200" b="1" dirty="0">
              <a:solidFill>
                <a:schemeClr val="bg1"/>
              </a:solidFill>
            </a:endParaRPr>
          </a:p>
        </p:txBody>
      </p:sp>
    </p:spTree>
    <p:extLst>
      <p:ext uri="{BB962C8B-B14F-4D97-AF65-F5344CB8AC3E}">
        <p14:creationId xmlns:p14="http://schemas.microsoft.com/office/powerpoint/2010/main" val="399987760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372473" y="1270906"/>
            <a:ext cx="9897035" cy="4343186"/>
          </a:xfrm>
          <a:prstGeom prst="rect">
            <a:avLst/>
          </a:prstGeom>
        </p:spPr>
        <p:txBody>
          <a:bodyPr vert="horz" lIns="0" tIns="45720" rIns="0" bIns="45720" rtlCol="0">
            <a:normAutofit fontScale="77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altLang="en-US" sz="32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Discuss:</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altLang="en-US" sz="32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What does APP suggest:</a:t>
            </a:r>
          </a:p>
          <a:p>
            <a:pPr marR="0" lvl="0" algn="l" defTabSz="914400" rtl="0" eaLnBrk="1" fontAlgn="auto" latinLnBrk="0" hangingPunct="1">
              <a:lnSpc>
                <a:spcPct val="170000"/>
              </a:lnSpc>
              <a:spcBef>
                <a:spcPts val="1200"/>
              </a:spcBef>
              <a:spcAft>
                <a:spcPts val="200"/>
              </a:spcAft>
              <a:buClrTx/>
              <a:buSzPct val="100000"/>
              <a:buFont typeface="Wingdings" panose="05000000000000000000" pitchFamily="2" charset="2"/>
              <a:buChar char="q"/>
              <a:tabLst/>
              <a:defRPr/>
            </a:pPr>
            <a:r>
              <a:rPr kumimoji="0" lang="en-GB" altLang="en-US" sz="32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At the end of a relevant topic, in the early stages of an interview</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altLang="en-US" sz="32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Investigative Interviewing the Conversation Management Approach- Eric </a:t>
            </a:r>
            <a:r>
              <a:rPr kumimoji="0" lang="en-GB" altLang="en-US" sz="3200" b="0" i="0" u="none" strike="noStrike" kern="1200" cap="none" spc="0" normalizeH="0" baseline="0" noProof="0" dirty="0" err="1" smtClean="0">
                <a:ln>
                  <a:noFill/>
                </a:ln>
                <a:solidFill>
                  <a:srgbClr val="000000">
                    <a:lumMod val="75000"/>
                    <a:lumOff val="25000"/>
                  </a:srgbClr>
                </a:solidFill>
                <a:effectLst/>
                <a:uLnTx/>
                <a:uFillTx/>
                <a:latin typeface="Calibri" panose="020F0502020204030204"/>
                <a:ea typeface="+mn-ea"/>
                <a:cs typeface="+mn-cs"/>
              </a:rPr>
              <a:t>Shepperd</a:t>
            </a:r>
            <a:r>
              <a:rPr kumimoji="0" lang="en-GB" altLang="en-US" sz="32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and Andy Griffiths</a:t>
            </a:r>
          </a:p>
          <a:p>
            <a:pPr lvl="0">
              <a:lnSpc>
                <a:spcPct val="170000"/>
              </a:lnSpc>
              <a:buClrTx/>
              <a:buFont typeface="Wingdings" panose="05000000000000000000" pitchFamily="2" charset="2"/>
              <a:buChar char="q"/>
              <a:defRPr/>
            </a:pPr>
            <a:r>
              <a:rPr lang="en-GB" altLang="en-US" sz="3200" dirty="0">
                <a:solidFill>
                  <a:srgbClr val="000000">
                    <a:lumMod val="75000"/>
                    <a:lumOff val="25000"/>
                  </a:srgbClr>
                </a:solidFill>
              </a:rPr>
              <a:t>in the latter stages of the interview, prior to the challenge phase</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endParaRPr kumimoji="0" lang="en-GB" altLang="en-US" sz="32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170000"/>
              </a:lnSpc>
              <a:spcBef>
                <a:spcPts val="1200"/>
              </a:spcBef>
              <a:spcAft>
                <a:spcPts val="200"/>
              </a:spcAft>
              <a:buClr>
                <a:srgbClr val="E48312"/>
              </a:buClr>
              <a:buSzPct val="100000"/>
              <a:buNone/>
              <a:tabLst/>
              <a:defRPr/>
            </a:pPr>
            <a:endParaRPr kumimoji="0" lang="en-GB" altLang="en-US" sz="32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endParaRPr kumimoji="0" lang="en-GB" altLang="en-US"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When to Introduce a Special Warning</a:t>
            </a:r>
            <a:endParaRPr lang="en-GB" sz="3200" b="1" dirty="0">
              <a:solidFill>
                <a:schemeClr val="bg1"/>
              </a:solidFill>
            </a:endParaRPr>
          </a:p>
        </p:txBody>
      </p:sp>
    </p:spTree>
    <p:extLst>
      <p:ext uri="{BB962C8B-B14F-4D97-AF65-F5344CB8AC3E}">
        <p14:creationId xmlns:p14="http://schemas.microsoft.com/office/powerpoint/2010/main" val="500350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arn(inVertic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arn(inVertical)">
                                      <p:cBhvr>
                                        <p:cTn id="20" dur="500"/>
                                        <p:tgtEl>
                                          <p:spTgt spid="3">
                                            <p:txEl>
                                              <p:pRg st="3" end="3"/>
                                            </p:txEl>
                                          </p:spTgt>
                                        </p:tgtEl>
                                      </p:cBhvr>
                                    </p:animEffect>
                                  </p:childTnLst>
                                </p:cTn>
                              </p:par>
                              <p:par>
                                <p:cTn id="21" presetID="16" presetClass="entr" presetSubtype="21"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barn(inVertical)">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a:xfrm>
            <a:off x="3054881" y="1041445"/>
            <a:ext cx="5459853" cy="4803170"/>
          </a:xfrm>
          <a:prstGeom prst="rect">
            <a:avLst/>
          </a:prstGeom>
          <a:noFill/>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Our Suggestion</a:t>
            </a:r>
            <a:endParaRPr lang="en-GB" sz="3200" b="1" dirty="0">
              <a:solidFill>
                <a:schemeClr val="bg1"/>
              </a:solidFill>
            </a:endParaRPr>
          </a:p>
        </p:txBody>
      </p:sp>
    </p:spTree>
    <p:extLst>
      <p:ext uri="{BB962C8B-B14F-4D97-AF65-F5344CB8AC3E}">
        <p14:creationId xmlns:p14="http://schemas.microsoft.com/office/powerpoint/2010/main" val="104447736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2026024" y="3287642"/>
            <a:ext cx="8426824" cy="1446550"/>
          </a:xfrm>
          <a:prstGeom prst="rect">
            <a:avLst/>
          </a:prstGeom>
          <a:solidFill>
            <a:schemeClr val="accent1">
              <a:lumMod val="20000"/>
              <a:lumOff val="80000"/>
            </a:schemeClr>
          </a:solidFill>
        </p:spPr>
        <p:txBody>
          <a:bodyPr wrap="square" rtlCol="0">
            <a:spAutoFit/>
          </a:bodyPr>
          <a:lstStyle/>
          <a:p>
            <a:pPr algn="ctr"/>
            <a:r>
              <a:rPr lang="en-GB" sz="4400" b="1" dirty="0" smtClean="0">
                <a:solidFill>
                  <a:srgbClr val="002060"/>
                </a:solidFill>
              </a:rPr>
              <a:t>Bad </a:t>
            </a:r>
            <a:r>
              <a:rPr lang="en-GB" sz="4400" b="1" dirty="0">
                <a:solidFill>
                  <a:srgbClr val="002060"/>
                </a:solidFill>
              </a:rPr>
              <a:t>Character </a:t>
            </a:r>
            <a:r>
              <a:rPr lang="en-GB" sz="4400" b="1" dirty="0" smtClean="0">
                <a:solidFill>
                  <a:srgbClr val="002060"/>
                </a:solidFill>
              </a:rPr>
              <a:t>Evidence (Sections  </a:t>
            </a:r>
            <a:r>
              <a:rPr lang="en-GB" sz="4400" b="1" dirty="0">
                <a:solidFill>
                  <a:srgbClr val="002060"/>
                </a:solidFill>
              </a:rPr>
              <a:t>98-112</a:t>
            </a:r>
            <a:r>
              <a:rPr lang="en-GB" sz="4400" b="1" dirty="0" smtClean="0">
                <a:solidFill>
                  <a:srgbClr val="002060"/>
                </a:solidFill>
              </a:rPr>
              <a:t>)</a:t>
            </a:r>
            <a:endParaRPr lang="en-GB" sz="4400" b="1" dirty="0">
              <a:solidFill>
                <a:srgbClr val="002060"/>
              </a:solidFill>
            </a:endParaRPr>
          </a:p>
        </p:txBody>
      </p:sp>
      <p:sp>
        <p:nvSpPr>
          <p:cNvPr id="3" name="Rectangle 2"/>
          <p:cNvSpPr/>
          <p:nvPr/>
        </p:nvSpPr>
        <p:spPr>
          <a:xfrm>
            <a:off x="2465295" y="1312894"/>
            <a:ext cx="7548282" cy="769441"/>
          </a:xfrm>
          <a:prstGeom prst="rect">
            <a:avLst/>
          </a:prstGeom>
          <a:solidFill>
            <a:schemeClr val="accent1">
              <a:lumMod val="20000"/>
              <a:lumOff val="80000"/>
            </a:schemeClr>
          </a:solidFill>
        </p:spPr>
        <p:txBody>
          <a:bodyPr wrap="square">
            <a:spAutoFit/>
          </a:bodyPr>
          <a:lstStyle/>
          <a:p>
            <a:pPr algn="ctr"/>
            <a:r>
              <a:rPr lang="en-GB" sz="4400" b="1" dirty="0">
                <a:solidFill>
                  <a:srgbClr val="002060"/>
                </a:solidFill>
              </a:rPr>
              <a:t>Criminal </a:t>
            </a:r>
            <a:r>
              <a:rPr lang="en-GB" sz="4400" b="1" dirty="0" smtClean="0">
                <a:solidFill>
                  <a:srgbClr val="002060"/>
                </a:solidFill>
              </a:rPr>
              <a:t>Justice Act </a:t>
            </a:r>
            <a:r>
              <a:rPr lang="en-GB" sz="4400" b="1" dirty="0">
                <a:solidFill>
                  <a:srgbClr val="002060"/>
                </a:solidFill>
              </a:rPr>
              <a:t>2003</a:t>
            </a:r>
          </a:p>
        </p:txBody>
      </p:sp>
    </p:spTree>
    <p:extLst>
      <p:ext uri="{BB962C8B-B14F-4D97-AF65-F5344CB8AC3E}">
        <p14:creationId xmlns:p14="http://schemas.microsoft.com/office/powerpoint/2010/main" val="191570222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2266903615"/>
              </p:ext>
            </p:extLst>
          </p:nvPr>
        </p:nvGraphicFramePr>
        <p:xfrm>
          <a:off x="2031999" y="1326996"/>
          <a:ext cx="8037551" cy="44827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Definition of Bad Character</a:t>
            </a:r>
            <a:endParaRPr lang="en-GB" sz="3200" b="1" dirty="0">
              <a:solidFill>
                <a:schemeClr val="bg1"/>
              </a:solidFill>
            </a:endParaRPr>
          </a:p>
        </p:txBody>
      </p:sp>
    </p:spTree>
    <p:extLst>
      <p:ext uri="{BB962C8B-B14F-4D97-AF65-F5344CB8AC3E}">
        <p14:creationId xmlns:p14="http://schemas.microsoft.com/office/powerpoint/2010/main" val="376496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3987573716"/>
              </p:ext>
            </p:extLst>
          </p:nvPr>
        </p:nvGraphicFramePr>
        <p:xfrm>
          <a:off x="2032000" y="1550021"/>
          <a:ext cx="7591502" cy="43043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p:cNvSpPr txBox="1"/>
          <p:nvPr/>
        </p:nvSpPr>
        <p:spPr>
          <a:xfrm>
            <a:off x="1808700" y="50194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Conduct???</a:t>
            </a:r>
            <a:endParaRPr lang="en-GB" sz="3200" b="1" dirty="0">
              <a:solidFill>
                <a:schemeClr val="bg1"/>
              </a:solidFill>
            </a:endParaRPr>
          </a:p>
        </p:txBody>
      </p:sp>
    </p:spTree>
    <p:extLst>
      <p:ext uri="{BB962C8B-B14F-4D97-AF65-F5344CB8AC3E}">
        <p14:creationId xmlns:p14="http://schemas.microsoft.com/office/powerpoint/2010/main" val="4144595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808700" y="1042189"/>
            <a:ext cx="8280920" cy="1569660"/>
          </a:xfrm>
          <a:prstGeom prst="rect">
            <a:avLst/>
          </a:prstGeom>
          <a:noFill/>
        </p:spPr>
        <p:txBody>
          <a:bodyPr wrap="square" rtlCol="0">
            <a:spAutoFit/>
          </a:bodyPr>
          <a:lstStyle/>
          <a:p>
            <a:pPr lvl="0" algn="ctr"/>
            <a:endParaRPr lang="en-GB" sz="2000" dirty="0">
              <a:solidFill>
                <a:prstClr val="black"/>
              </a:solidFill>
            </a:endParaRPr>
          </a:p>
          <a:p>
            <a:pPr lvl="0" algn="ctr" defTabSz="685800"/>
            <a:r>
              <a:rPr lang="en-GB" sz="2800" dirty="0">
                <a:solidFill>
                  <a:prstClr val="black"/>
                </a:solidFill>
                <a:ea typeface="ＭＳ Ｐゴシック" panose="020B0600070205080204" pitchFamily="34" charset="-128"/>
              </a:rPr>
              <a:t>A particular kind of conduct which may be regarded as reprehensible by the public </a:t>
            </a:r>
            <a:r>
              <a:rPr lang="en-GB" sz="2000" dirty="0">
                <a:solidFill>
                  <a:prstClr val="black"/>
                </a:solidFill>
                <a:ea typeface="ＭＳ Ｐゴシック" panose="020B0600070205080204" pitchFamily="34" charset="-128"/>
              </a:rPr>
              <a:t>:</a:t>
            </a:r>
          </a:p>
          <a:p>
            <a:pPr lvl="0"/>
            <a:endParaRPr lang="en-GB" sz="2000" dirty="0">
              <a:solidFill>
                <a:prstClr val="black"/>
              </a:solidFill>
            </a:endParaRPr>
          </a:p>
        </p:txBody>
      </p:sp>
      <p:graphicFrame>
        <p:nvGraphicFramePr>
          <p:cNvPr id="3" name="Diagram 2"/>
          <p:cNvGraphicFramePr/>
          <p:nvPr>
            <p:extLst>
              <p:ext uri="{D42A27DB-BD31-4B8C-83A1-F6EECF244321}">
                <p14:modId xmlns:p14="http://schemas.microsoft.com/office/powerpoint/2010/main" val="2766074076"/>
              </p:ext>
            </p:extLst>
          </p:nvPr>
        </p:nvGraphicFramePr>
        <p:xfrm>
          <a:off x="2153409" y="2034115"/>
          <a:ext cx="7591502" cy="43043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Reprehensible Conduct???</a:t>
            </a:r>
            <a:endParaRPr lang="en-GB" sz="3200" b="1" dirty="0">
              <a:solidFill>
                <a:schemeClr val="bg1"/>
              </a:solidFill>
            </a:endParaRPr>
          </a:p>
        </p:txBody>
      </p:sp>
    </p:spTree>
    <p:extLst>
      <p:ext uri="{BB962C8B-B14F-4D97-AF65-F5344CB8AC3E}">
        <p14:creationId xmlns:p14="http://schemas.microsoft.com/office/powerpoint/2010/main" val="4162745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arn(inVertical)">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444067" y="1313738"/>
            <a:ext cx="9010185" cy="4770537"/>
          </a:xfrm>
          <a:prstGeom prst="rect">
            <a:avLst/>
          </a:prstGeom>
          <a:noFill/>
        </p:spPr>
        <p:txBody>
          <a:bodyPr wrap="square" rtlCol="0">
            <a:spAutoFit/>
          </a:bodyPr>
          <a:lstStyle/>
          <a:p>
            <a:r>
              <a:rPr lang="en-GB" sz="2400" dirty="0"/>
              <a:t>Section 101 of the Act sets out Seven “Gateways” which can be explored in order to introduce evidence of Bad Character and its </a:t>
            </a:r>
            <a:r>
              <a:rPr lang="en-GB" sz="2400" dirty="0" smtClean="0"/>
              <a:t>admissibility.  These </a:t>
            </a:r>
            <a:r>
              <a:rPr lang="en-GB" sz="2400" dirty="0"/>
              <a:t>“ Gateways” are</a:t>
            </a:r>
            <a:r>
              <a:rPr lang="en-GB" sz="2400" dirty="0" smtClean="0"/>
              <a:t>,</a:t>
            </a:r>
          </a:p>
          <a:p>
            <a:endParaRPr lang="en-GB" sz="2400" dirty="0"/>
          </a:p>
          <a:p>
            <a:r>
              <a:rPr lang="en-GB" sz="2400" dirty="0"/>
              <a:t>A. All parties agree.</a:t>
            </a:r>
          </a:p>
          <a:p>
            <a:r>
              <a:rPr lang="en-GB" sz="2400" dirty="0"/>
              <a:t>B. Adduced by the defendant.(101)</a:t>
            </a:r>
          </a:p>
          <a:p>
            <a:r>
              <a:rPr lang="en-GB" sz="2400" dirty="0"/>
              <a:t>C. Important explanatory evidence.(102)</a:t>
            </a:r>
          </a:p>
          <a:p>
            <a:r>
              <a:rPr lang="en-GB" sz="2400" dirty="0"/>
              <a:t>D. Important matter in issue.(103)</a:t>
            </a:r>
          </a:p>
          <a:p>
            <a:r>
              <a:rPr lang="en-GB" sz="2400" dirty="0"/>
              <a:t>E. Substantive probative value in an issue between defendants.(104)</a:t>
            </a:r>
          </a:p>
          <a:p>
            <a:r>
              <a:rPr lang="en-GB" sz="2400" dirty="0"/>
              <a:t>F. Creation of a false impression.(105)</a:t>
            </a:r>
          </a:p>
          <a:p>
            <a:r>
              <a:rPr lang="en-GB" sz="2400" dirty="0"/>
              <a:t>G. Attack against another’s character. (106)</a:t>
            </a:r>
          </a:p>
          <a:p>
            <a:endParaRPr lang="en-GB" sz="2000" dirty="0"/>
          </a:p>
          <a:p>
            <a:endParaRPr lang="en-GB" sz="2000" dirty="0"/>
          </a:p>
        </p:txBody>
      </p:sp>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When can B.C.E. be used?</a:t>
            </a:r>
            <a:endParaRPr lang="en-GB" sz="3200" b="1" dirty="0">
              <a:solidFill>
                <a:schemeClr val="bg1"/>
              </a:solidFill>
            </a:endParaRPr>
          </a:p>
        </p:txBody>
      </p:sp>
    </p:spTree>
    <p:extLst>
      <p:ext uri="{BB962C8B-B14F-4D97-AF65-F5344CB8AC3E}">
        <p14:creationId xmlns:p14="http://schemas.microsoft.com/office/powerpoint/2010/main" val="3082028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 calcmode="lin" valueType="num">
                                      <p:cBhvr additive="base">
                                        <p:cTn id="12"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 calcmode="lin" valueType="num">
                                      <p:cBhvr additive="base">
                                        <p:cTn id="16"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4">
                                            <p:txEl>
                                              <p:pRg st="4" end="4"/>
                                            </p:txEl>
                                          </p:spTgt>
                                        </p:tgtEl>
                                        <p:attrNameLst>
                                          <p:attrName>style.visibility</p:attrName>
                                        </p:attrNameLst>
                                      </p:cBhvr>
                                      <p:to>
                                        <p:strVal val="visible"/>
                                      </p:to>
                                    </p:set>
                                    <p:anim calcmode="lin" valueType="num">
                                      <p:cBhvr additive="base">
                                        <p:cTn id="20"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4">
                                            <p:txEl>
                                              <p:pRg st="5" end="5"/>
                                            </p:txEl>
                                          </p:spTgt>
                                        </p:tgtEl>
                                        <p:attrNameLst>
                                          <p:attrName>style.visibility</p:attrName>
                                        </p:attrNameLst>
                                      </p:cBhvr>
                                      <p:to>
                                        <p:strVal val="visible"/>
                                      </p:to>
                                    </p:set>
                                    <p:anim calcmode="lin" valueType="num">
                                      <p:cBhvr additive="base">
                                        <p:cTn id="24"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4">
                                            <p:txEl>
                                              <p:pRg st="6" end="6"/>
                                            </p:txEl>
                                          </p:spTgt>
                                        </p:tgtEl>
                                        <p:attrNameLst>
                                          <p:attrName>style.visibility</p:attrName>
                                        </p:attrNameLst>
                                      </p:cBhvr>
                                      <p:to>
                                        <p:strVal val="visible"/>
                                      </p:to>
                                    </p:set>
                                    <p:anim calcmode="lin" valueType="num">
                                      <p:cBhvr additive="base">
                                        <p:cTn id="28"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6" end="6"/>
                                            </p:txEl>
                                          </p:spTgt>
                                        </p:tgtEl>
                                        <p:attrNameLst>
                                          <p:attrName>ppt_y</p:attrName>
                                        </p:attrNameLst>
                                      </p:cBhvr>
                                      <p:tavLst>
                                        <p:tav tm="0">
                                          <p:val>
                                            <p:strVal val="1+#ppt_h/2"/>
                                          </p:val>
                                        </p:tav>
                                        <p:tav tm="100000">
                                          <p:val>
                                            <p:strVal val="#ppt_y"/>
                                          </p:val>
                                        </p:tav>
                                      </p:tavLst>
                                    </p:anim>
                                  </p:childTnLst>
                                </p:cTn>
                              </p:par>
                              <p:par>
                                <p:cTn id="30" presetID="2" presetClass="entr" presetSubtype="4" fill="hold" nodeType="withEffect">
                                  <p:stCondLst>
                                    <p:cond delay="0"/>
                                  </p:stCondLst>
                                  <p:childTnLst>
                                    <p:set>
                                      <p:cBhvr>
                                        <p:cTn id="31" dur="1" fill="hold">
                                          <p:stCondLst>
                                            <p:cond delay="0"/>
                                          </p:stCondLst>
                                        </p:cTn>
                                        <p:tgtEl>
                                          <p:spTgt spid="4">
                                            <p:txEl>
                                              <p:pRg st="7" end="7"/>
                                            </p:txEl>
                                          </p:spTgt>
                                        </p:tgtEl>
                                        <p:attrNameLst>
                                          <p:attrName>style.visibility</p:attrName>
                                        </p:attrNameLst>
                                      </p:cBhvr>
                                      <p:to>
                                        <p:strVal val="visible"/>
                                      </p:to>
                                    </p:set>
                                    <p:anim calcmode="lin" valueType="num">
                                      <p:cBhvr additive="base">
                                        <p:cTn id="32"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4">
                                            <p:txEl>
                                              <p:pRg st="7" end="7"/>
                                            </p:txEl>
                                          </p:spTgt>
                                        </p:tgtEl>
                                        <p:attrNameLst>
                                          <p:attrName>ppt_y</p:attrName>
                                        </p:attrNameLst>
                                      </p:cBhvr>
                                      <p:tavLst>
                                        <p:tav tm="0">
                                          <p:val>
                                            <p:strVal val="1+#ppt_h/2"/>
                                          </p:val>
                                        </p:tav>
                                        <p:tav tm="100000">
                                          <p:val>
                                            <p:strVal val="#ppt_y"/>
                                          </p:val>
                                        </p:tav>
                                      </p:tavLst>
                                    </p:anim>
                                  </p:childTnLst>
                                </p:cTn>
                              </p:par>
                              <p:par>
                                <p:cTn id="34" presetID="2" presetClass="entr" presetSubtype="4" fill="hold" nodeType="withEffect">
                                  <p:stCondLst>
                                    <p:cond delay="0"/>
                                  </p:stCondLst>
                                  <p:childTnLst>
                                    <p:set>
                                      <p:cBhvr>
                                        <p:cTn id="35" dur="1" fill="hold">
                                          <p:stCondLst>
                                            <p:cond delay="0"/>
                                          </p:stCondLst>
                                        </p:cTn>
                                        <p:tgtEl>
                                          <p:spTgt spid="4">
                                            <p:txEl>
                                              <p:pRg st="8" end="8"/>
                                            </p:txEl>
                                          </p:spTgt>
                                        </p:tgtEl>
                                        <p:attrNameLst>
                                          <p:attrName>style.visibility</p:attrName>
                                        </p:attrNameLst>
                                      </p:cBhvr>
                                      <p:to>
                                        <p:strVal val="visible"/>
                                      </p:to>
                                    </p:set>
                                    <p:anim calcmode="lin" valueType="num">
                                      <p:cBhvr additive="base">
                                        <p:cTn id="36"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448877" y="1159470"/>
            <a:ext cx="9000565" cy="830997"/>
          </a:xfrm>
          <a:prstGeom prst="rect">
            <a:avLst/>
          </a:prstGeom>
          <a:noFill/>
        </p:spPr>
        <p:txBody>
          <a:bodyPr wrap="square" rtlCol="0">
            <a:spAutoFit/>
          </a:bodyPr>
          <a:lstStyle/>
          <a:p>
            <a:pPr algn="ctr"/>
            <a:r>
              <a:rPr lang="en-GB" sz="2400" dirty="0"/>
              <a:t>The most useful aspects of this legislation for the Police are likely to be the ability to show the defendant </a:t>
            </a:r>
            <a:r>
              <a:rPr lang="en-GB" sz="2400" dirty="0" smtClean="0"/>
              <a:t>has:</a:t>
            </a:r>
            <a:endParaRPr lang="en-GB" sz="2400" dirty="0"/>
          </a:p>
        </p:txBody>
      </p:sp>
      <p:graphicFrame>
        <p:nvGraphicFramePr>
          <p:cNvPr id="5" name="Diagram 4"/>
          <p:cNvGraphicFramePr/>
          <p:nvPr>
            <p:extLst>
              <p:ext uri="{D42A27DB-BD31-4B8C-83A1-F6EECF244321}">
                <p14:modId xmlns:p14="http://schemas.microsoft.com/office/powerpoint/2010/main" val="1589219742"/>
              </p:ext>
            </p:extLst>
          </p:nvPr>
        </p:nvGraphicFramePr>
        <p:xfrm>
          <a:off x="2448916" y="2040308"/>
          <a:ext cx="7000488" cy="24479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p:cNvSpPr txBox="1"/>
          <p:nvPr/>
        </p:nvSpPr>
        <p:spPr>
          <a:xfrm>
            <a:off x="1219200" y="4677827"/>
            <a:ext cx="10040471" cy="830997"/>
          </a:xfrm>
          <a:prstGeom prst="rect">
            <a:avLst/>
          </a:prstGeom>
          <a:noFill/>
        </p:spPr>
        <p:txBody>
          <a:bodyPr wrap="square" rtlCol="0">
            <a:spAutoFit/>
          </a:bodyPr>
          <a:lstStyle/>
          <a:p>
            <a:pPr algn="ctr"/>
            <a:r>
              <a:rPr lang="en-GB" sz="2400" dirty="0"/>
              <a:t>The most likely way of admitting </a:t>
            </a:r>
            <a:r>
              <a:rPr lang="en-GB" sz="2400" dirty="0" smtClean="0"/>
              <a:t>B.C.E </a:t>
            </a:r>
            <a:r>
              <a:rPr lang="en-GB" sz="2400" dirty="0"/>
              <a:t>is by use of previous convictions which may be admitted if they demonstrate the above </a:t>
            </a:r>
            <a:r>
              <a:rPr lang="en-GB" sz="2400" dirty="0" smtClean="0"/>
              <a:t>points.</a:t>
            </a:r>
            <a:endParaRPr lang="en-GB" sz="2400" dirty="0"/>
          </a:p>
        </p:txBody>
      </p:sp>
      <p:sp>
        <p:nvSpPr>
          <p:cNvPr id="7" name="TextBox 6"/>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How will Bad Character Evidence be used?</a:t>
            </a:r>
            <a:endParaRPr lang="en-GB" sz="3200" b="1" dirty="0">
              <a:solidFill>
                <a:schemeClr val="bg1"/>
              </a:solidFill>
            </a:endParaRPr>
          </a:p>
        </p:txBody>
      </p:sp>
    </p:spTree>
    <p:extLst>
      <p:ext uri="{BB962C8B-B14F-4D97-AF65-F5344CB8AC3E}">
        <p14:creationId xmlns:p14="http://schemas.microsoft.com/office/powerpoint/2010/main" val="1796092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barn(inVertical)">
                                      <p:cBhvr>
                                        <p:cTn id="18"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7081024" y="3534937"/>
            <a:ext cx="11084312"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rPr>
              <a:t/>
            </a:r>
            <a:br>
              <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rPr>
            </a:br>
            <a:endPar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Box 3"/>
          <p:cNvSpPr txBox="1"/>
          <p:nvPr/>
        </p:nvSpPr>
        <p:spPr>
          <a:xfrm>
            <a:off x="1808699" y="1441938"/>
            <a:ext cx="8280921" cy="3785652"/>
          </a:xfrm>
          <a:prstGeom prst="rect">
            <a:avLst/>
          </a:prstGeom>
          <a:noFill/>
        </p:spPr>
        <p:txBody>
          <a:bodyPr wrap="square" rtlCol="0">
            <a:spAutoFit/>
          </a:bodyPr>
          <a:lstStyle/>
          <a:p>
            <a:pPr marL="285750" indent="-285750">
              <a:buFont typeface="Wingdings" panose="05000000000000000000" pitchFamily="2" charset="2"/>
              <a:buChar char="q"/>
            </a:pPr>
            <a:r>
              <a:rPr lang="en-GB" sz="2400" dirty="0"/>
              <a:t>Officers must research the suspect prior to interview </a:t>
            </a:r>
            <a:r>
              <a:rPr lang="en-GB" sz="2400" dirty="0" smtClean="0"/>
              <a:t>(Not Intelligence)</a:t>
            </a:r>
            <a:endParaRPr lang="en-GB" sz="2400" dirty="0"/>
          </a:p>
          <a:p>
            <a:pPr marL="285750" indent="-285750">
              <a:buFont typeface="Wingdings" panose="05000000000000000000" pitchFamily="2" charset="2"/>
              <a:buChar char="q"/>
            </a:pPr>
            <a:r>
              <a:rPr lang="en-GB" sz="2400" dirty="0"/>
              <a:t> Consider Divisional/Section packages on known offenders</a:t>
            </a:r>
          </a:p>
          <a:p>
            <a:pPr marL="285750" indent="-285750">
              <a:buFont typeface="Wingdings" panose="05000000000000000000" pitchFamily="2" charset="2"/>
              <a:buChar char="q"/>
            </a:pPr>
            <a:r>
              <a:rPr lang="en-GB" sz="2400" dirty="0"/>
              <a:t> </a:t>
            </a:r>
            <a:r>
              <a:rPr lang="en-GB" sz="2400" dirty="0" smtClean="0"/>
              <a:t>B.C.E </a:t>
            </a:r>
            <a:r>
              <a:rPr lang="en-GB" sz="2400" dirty="0"/>
              <a:t>issues must be considered at the planning stage of </a:t>
            </a:r>
            <a:r>
              <a:rPr lang="en-GB" sz="2400" dirty="0" smtClean="0"/>
              <a:t>interviews</a:t>
            </a:r>
          </a:p>
          <a:p>
            <a:pPr marL="285750" indent="-285750">
              <a:buFont typeface="Wingdings" panose="05000000000000000000" pitchFamily="2" charset="2"/>
              <a:buChar char="q"/>
            </a:pPr>
            <a:endParaRPr lang="en-GB" sz="2400" dirty="0"/>
          </a:p>
          <a:p>
            <a:pPr marL="285750" indent="-285750">
              <a:buFont typeface="Wingdings" panose="05000000000000000000" pitchFamily="2" charset="2"/>
              <a:buChar char="q"/>
            </a:pPr>
            <a:r>
              <a:rPr lang="en-GB" sz="2400" dirty="0"/>
              <a:t> Interview suspect about current </a:t>
            </a:r>
            <a:r>
              <a:rPr lang="en-GB" sz="2400" dirty="0" smtClean="0"/>
              <a:t>offence</a:t>
            </a:r>
          </a:p>
          <a:p>
            <a:pPr marL="285750" indent="-285750">
              <a:buFont typeface="Wingdings" panose="05000000000000000000" pitchFamily="2" charset="2"/>
              <a:buChar char="q"/>
            </a:pPr>
            <a:endParaRPr lang="en-GB" sz="2400" dirty="0"/>
          </a:p>
          <a:p>
            <a:pPr marL="285750" indent="-285750">
              <a:buFont typeface="Wingdings" panose="05000000000000000000" pitchFamily="2" charset="2"/>
              <a:buChar char="q"/>
            </a:pPr>
            <a:r>
              <a:rPr lang="en-GB" sz="2400" dirty="0"/>
              <a:t> If suspect fully admits allegation BCE may not be required</a:t>
            </a:r>
          </a:p>
          <a:p>
            <a:pPr marL="285750" indent="-285750">
              <a:buFont typeface="Wingdings" panose="05000000000000000000" pitchFamily="2" charset="2"/>
              <a:buChar char="q"/>
            </a:pPr>
            <a:r>
              <a:rPr lang="en-GB" sz="2400" dirty="0"/>
              <a:t> However if suspect is denying offence consider the use of BCE</a:t>
            </a:r>
          </a:p>
        </p:txBody>
      </p:sp>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What should we consider?</a:t>
            </a:r>
            <a:endParaRPr lang="en-GB" sz="3200" b="1" dirty="0">
              <a:solidFill>
                <a:schemeClr val="bg1"/>
              </a:solidFill>
            </a:endParaRPr>
          </a:p>
        </p:txBody>
      </p:sp>
    </p:spTree>
    <p:extLst>
      <p:ext uri="{BB962C8B-B14F-4D97-AF65-F5344CB8AC3E}">
        <p14:creationId xmlns:p14="http://schemas.microsoft.com/office/powerpoint/2010/main" val="3294622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barn(inVertical)">
                                      <p:cBhvr>
                                        <p:cTn id="10" dur="500"/>
                                        <p:tgtEl>
                                          <p:spTgt spid="4">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barn(inVertical)">
                                      <p:cBhvr>
                                        <p:cTn id="13" dur="500"/>
                                        <p:tgtEl>
                                          <p:spTgt spid="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4">
                                            <p:txEl>
                                              <p:pRg st="4" end="4"/>
                                            </p:txEl>
                                          </p:spTgt>
                                        </p:tgtEl>
                                        <p:attrNameLst>
                                          <p:attrName>style.visibility</p:attrName>
                                        </p:attrNameLst>
                                      </p:cBhvr>
                                      <p:to>
                                        <p:strVal val="visible"/>
                                      </p:to>
                                    </p:set>
                                    <p:animEffect transition="in" filter="barn(inVertical)">
                                      <p:cBhvr>
                                        <p:cTn id="18" dur="500"/>
                                        <p:tgtEl>
                                          <p:spTgt spid="4">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anim calcmode="lin" valueType="num">
                                      <p:cBhvr additive="base">
                                        <p:cTn id="2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 calcmode="lin" valueType="num">
                                      <p:cBhvr additive="base">
                                        <p:cTn id="2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1994829101"/>
              </p:ext>
            </p:extLst>
          </p:nvPr>
        </p:nvGraphicFramePr>
        <p:xfrm>
          <a:off x="1215484" y="1198539"/>
          <a:ext cx="9656956" cy="47227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Wording …..</a:t>
            </a:r>
            <a:endParaRPr lang="en-GB" sz="3200" b="1" dirty="0">
              <a:solidFill>
                <a:schemeClr val="bg1"/>
              </a:solidFill>
            </a:endParaRPr>
          </a:p>
        </p:txBody>
      </p:sp>
    </p:spTree>
    <p:extLst>
      <p:ext uri="{BB962C8B-B14F-4D97-AF65-F5344CB8AC3E}">
        <p14:creationId xmlns:p14="http://schemas.microsoft.com/office/powerpoint/2010/main" val="1101652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201870414"/>
              </p:ext>
            </p:extLst>
          </p:nvPr>
        </p:nvGraphicFramePr>
        <p:xfrm>
          <a:off x="1159727" y="1271239"/>
          <a:ext cx="9656955" cy="45831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Admissibility in Court</a:t>
            </a:r>
            <a:endParaRPr lang="en-GB" sz="3200" b="1" dirty="0">
              <a:solidFill>
                <a:schemeClr val="bg1"/>
              </a:solidFill>
            </a:endParaRPr>
          </a:p>
        </p:txBody>
      </p:sp>
    </p:spTree>
    <p:extLst>
      <p:ext uri="{BB962C8B-B14F-4D97-AF65-F5344CB8AC3E}">
        <p14:creationId xmlns:p14="http://schemas.microsoft.com/office/powerpoint/2010/main" val="1457261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Example ……</a:t>
            </a:r>
            <a:endParaRPr lang="en-GB" sz="3200" b="1" dirty="0">
              <a:solidFill>
                <a:schemeClr val="bg1"/>
              </a:solidFill>
            </a:endParaRPr>
          </a:p>
        </p:txBody>
      </p:sp>
      <p:pic>
        <p:nvPicPr>
          <p:cNvPr id="5" name="Picture 4">
            <a:hlinkClick r:id="rId4"/>
          </p:cNvPr>
          <p:cNvPicPr>
            <a:picLocks noChangeAspect="1"/>
          </p:cNvPicPr>
          <p:nvPr/>
        </p:nvPicPr>
        <p:blipFill rotWithShape="1">
          <a:blip r:embed="rId5" cstate="print">
            <a:extLst>
              <a:ext uri="{28A0092B-C50C-407E-A947-70E740481C1C}">
                <a14:useLocalDpi xmlns:a14="http://schemas.microsoft.com/office/drawing/2010/main" val="0"/>
              </a:ext>
            </a:extLst>
          </a:blip>
          <a:srcRect l="13178" t="7445" r="12518" b="5697"/>
          <a:stretch/>
        </p:blipFill>
        <p:spPr>
          <a:xfrm>
            <a:off x="10465391" y="4464423"/>
            <a:ext cx="1099078" cy="788894"/>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91000" y="1524000"/>
            <a:ext cx="3810000" cy="3810000"/>
          </a:xfrm>
          <a:prstGeom prst="rect">
            <a:avLst/>
          </a:prstGeom>
        </p:spPr>
      </p:pic>
    </p:spTree>
    <p:extLst>
      <p:ext uri="{BB962C8B-B14F-4D97-AF65-F5344CB8AC3E}">
        <p14:creationId xmlns:p14="http://schemas.microsoft.com/office/powerpoint/2010/main" val="351661862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512956" y="490654"/>
            <a:ext cx="11084312"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rPr>
              <a:t/>
            </a:r>
            <a:br>
              <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rPr>
            </a:br>
            <a:endPar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3" name="Diagram 2"/>
          <p:cNvGraphicFramePr/>
          <p:nvPr>
            <p:extLst>
              <p:ext uri="{D42A27DB-BD31-4B8C-83A1-F6EECF244321}">
                <p14:modId xmlns:p14="http://schemas.microsoft.com/office/powerpoint/2010/main" val="3788692115"/>
              </p:ext>
            </p:extLst>
          </p:nvPr>
        </p:nvGraphicFramePr>
        <p:xfrm>
          <a:off x="2032000" y="256478"/>
          <a:ext cx="8128000" cy="58818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92989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260304" y="944806"/>
            <a:ext cx="5899407" cy="4307419"/>
          </a:xfrm>
          <a:prstGeom prst="rect">
            <a:avLst/>
          </a:prstGeom>
        </p:spPr>
      </p:pic>
    </p:spTree>
    <p:extLst>
      <p:ext uri="{BB962C8B-B14F-4D97-AF65-F5344CB8AC3E}">
        <p14:creationId xmlns:p14="http://schemas.microsoft.com/office/powerpoint/2010/main" val="662638554"/>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1307</TotalTime>
  <Words>3268</Words>
  <Application>Microsoft Office PowerPoint</Application>
  <PresentationFormat>Widescreen</PresentationFormat>
  <Paragraphs>424</Paragraphs>
  <Slides>48</Slides>
  <Notes>48</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48</vt:i4>
      </vt:variant>
    </vt:vector>
  </HeadingPairs>
  <TitlesOfParts>
    <vt:vector size="57" baseType="lpstr">
      <vt:lpstr>ＭＳ Ｐゴシック</vt:lpstr>
      <vt:lpstr>Arial</vt:lpstr>
      <vt:lpstr>Calibri</vt:lpstr>
      <vt:lpstr>Calibri Light</vt:lpstr>
      <vt:lpstr>Microsoft Sans Serif</vt:lpstr>
      <vt:lpstr>Tahoma</vt:lpstr>
      <vt:lpstr>Times New Roman</vt:lpstr>
      <vt:lpstr>Wingdings</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Jones,Sarah swp5354</cp:lastModifiedBy>
  <cp:revision>112</cp:revision>
  <dcterms:created xsi:type="dcterms:W3CDTF">2018-10-19T13:25:13Z</dcterms:created>
  <dcterms:modified xsi:type="dcterms:W3CDTF">2019-03-05T08:28:31Z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467ec29b-7104-4b65-b9ea-cd134b64c5bb</vt:lpwstr>
  </property>
  <property fmtid="{D5CDD505-2E9C-101B-9397-08002B2CF9AE}" pid="6" name="Classification">
    <vt:lpwstr>OFFICIAL</vt:lpwstr>
  </property>
  <property fmtid="{D5CDD505-2E9C-101B-9397-08002B2CF9AE}" pid="7" name="Visibility">
    <vt:lpwstr>NOT VISIBLE</vt:lpwstr>
  </property>
</Properties>
</file>