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 varScale="1">
        <p:scale>
          <a:sx n="92" d="100"/>
          <a:sy n="92" d="100"/>
        </p:scale>
        <p:origin x="72" y="3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5A9A0-2EAE-4D90-8212-209EEF4C4427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8826-229E-47E3-A127-C9B73B38BA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611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5A9A0-2EAE-4D90-8212-209EEF4C4427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8826-229E-47E3-A127-C9B73B38BA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788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5A9A0-2EAE-4D90-8212-209EEF4C4427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8826-229E-47E3-A127-C9B73B38BA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1849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5A9A0-2EAE-4D90-8212-209EEF4C4427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8826-229E-47E3-A127-C9B73B38BA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235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5A9A0-2EAE-4D90-8212-209EEF4C4427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8826-229E-47E3-A127-C9B73B38BA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5040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5A9A0-2EAE-4D90-8212-209EEF4C4427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8826-229E-47E3-A127-C9B73B38BA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477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5A9A0-2EAE-4D90-8212-209EEF4C4427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8826-229E-47E3-A127-C9B73B38BA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380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5A9A0-2EAE-4D90-8212-209EEF4C4427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8826-229E-47E3-A127-C9B73B38BA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863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5A9A0-2EAE-4D90-8212-209EEF4C4427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8826-229E-47E3-A127-C9B73B38BA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6046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5A9A0-2EAE-4D90-8212-209EEF4C4427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8826-229E-47E3-A127-C9B73B38BA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586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5A9A0-2EAE-4D90-8212-209EEF4C4427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8826-229E-47E3-A127-C9B73B38BA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0167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15A9A0-2EAE-4D90-8212-209EEF4C4427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268826-229E-47E3-A127-C9B73B38BA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9104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817418"/>
            <a:ext cx="9144000" cy="444038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Example on 3D Constitutive Equation</a:t>
            </a:r>
          </a:p>
          <a:p>
            <a:endParaRPr lang="en-GB" dirty="0"/>
          </a:p>
          <a:p>
            <a:pPr algn="l"/>
            <a:r>
              <a:rPr lang="en-GB" dirty="0"/>
              <a:t>An isotropic material has material properties:</a:t>
            </a:r>
          </a:p>
          <a:p>
            <a:pPr algn="l"/>
            <a:r>
              <a:rPr lang="en-GB" dirty="0"/>
              <a:t> E=  100 </a:t>
            </a:r>
            <a:r>
              <a:rPr lang="en-GB" dirty="0" err="1"/>
              <a:t>Gpa</a:t>
            </a:r>
            <a:r>
              <a:rPr lang="en-GB" dirty="0"/>
              <a:t>    and </a:t>
            </a:r>
            <a:r>
              <a:rPr lang="el-GR" dirty="0"/>
              <a:t>ν</a:t>
            </a:r>
            <a:r>
              <a:rPr lang="en-GB" dirty="0"/>
              <a:t> = 0.2 . Calculate to 1DP: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dirty="0"/>
              <a:t>The Stiffness matrix 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dirty="0"/>
              <a:t>The Lame constants 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dirty="0"/>
              <a:t>The value of the three hydrostatic stress when the strain vector is </a:t>
            </a:r>
          </a:p>
          <a:p>
            <a:pPr lvl="4" algn="l"/>
            <a:r>
              <a:rPr lang="en-GB" dirty="0"/>
              <a:t>0.1</a:t>
            </a:r>
          </a:p>
          <a:p>
            <a:pPr lvl="4" algn="l"/>
            <a:r>
              <a:rPr lang="en-GB" dirty="0"/>
              <a:t>0.2</a:t>
            </a:r>
          </a:p>
          <a:p>
            <a:pPr lvl="4" algn="l"/>
            <a:r>
              <a:rPr lang="en-GB" dirty="0"/>
              <a:t>0.3</a:t>
            </a:r>
          </a:p>
          <a:p>
            <a:pPr lvl="4" algn="l"/>
            <a:r>
              <a:rPr lang="en-GB" dirty="0"/>
              <a:t>0.1</a:t>
            </a:r>
          </a:p>
          <a:p>
            <a:pPr lvl="4" algn="l"/>
            <a:r>
              <a:rPr lang="en-GB" dirty="0"/>
              <a:t>0.1</a:t>
            </a:r>
          </a:p>
          <a:p>
            <a:pPr lvl="4" algn="l"/>
            <a:r>
              <a:rPr lang="en-GB" dirty="0"/>
              <a:t>0.1</a:t>
            </a:r>
          </a:p>
          <a:p>
            <a:pPr lvl="1" algn="l"/>
            <a:endParaRPr lang="en-GB" dirty="0"/>
          </a:p>
          <a:p>
            <a:pPr lvl="1" algn="l"/>
            <a:endParaRPr lang="en-GB" dirty="0"/>
          </a:p>
          <a:p>
            <a:pPr lvl="1" algn="l"/>
            <a:r>
              <a:rPr lang="en-GB" dirty="0"/>
              <a:t>		</a:t>
            </a:r>
          </a:p>
        </p:txBody>
      </p:sp>
      <p:sp>
        <p:nvSpPr>
          <p:cNvPr id="4" name="Left Bracket 3"/>
          <p:cNvSpPr/>
          <p:nvPr/>
        </p:nvSpPr>
        <p:spPr>
          <a:xfrm>
            <a:off x="3096883" y="3078192"/>
            <a:ext cx="148740" cy="1191491"/>
          </a:xfrm>
          <a:prstGeom prst="leftBracket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>
              <a:ln w="57150">
                <a:solidFill>
                  <a:schemeClr val="tx1"/>
                </a:solidFill>
              </a:ln>
            </a:endParaRPr>
          </a:p>
        </p:txBody>
      </p:sp>
      <p:sp>
        <p:nvSpPr>
          <p:cNvPr id="5" name="Right Bracket 4"/>
          <p:cNvSpPr/>
          <p:nvPr/>
        </p:nvSpPr>
        <p:spPr>
          <a:xfrm>
            <a:off x="3737460" y="3079630"/>
            <a:ext cx="161679" cy="1190053"/>
          </a:xfrm>
          <a:prstGeom prst="rightBracket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>
              <a:ln w="57150">
                <a:solidFill>
                  <a:schemeClr val="tx1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9698227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66004" y="583421"/>
            <a:ext cx="10515600" cy="4351338"/>
          </a:xfrm>
          <a:noFill/>
        </p:spPr>
        <p:txBody>
          <a:bodyPr/>
          <a:lstStyle/>
          <a:p>
            <a:r>
              <a:rPr lang="en-GB" dirty="0"/>
              <a:t>The stiffness matrix is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10844" r="6876"/>
          <a:stretch/>
        </p:blipFill>
        <p:spPr>
          <a:xfrm>
            <a:off x="4865298" y="583421"/>
            <a:ext cx="5693434" cy="2334970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4675518" y="3700732"/>
            <a:ext cx="3485072" cy="17715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0.8       0.2      0.2       0        0       0</a:t>
            </a:r>
          </a:p>
          <a:p>
            <a:r>
              <a:rPr lang="en-GB" dirty="0"/>
              <a:t>0.2       0.8      0.2       0        0       0</a:t>
            </a:r>
          </a:p>
          <a:p>
            <a:r>
              <a:rPr lang="en-GB" dirty="0"/>
              <a:t>0.2       0.8      0.8       0        0       0</a:t>
            </a:r>
          </a:p>
          <a:p>
            <a:r>
              <a:rPr lang="en-GB" dirty="0"/>
              <a:t>0            0         0        0.6      0       0</a:t>
            </a:r>
          </a:p>
          <a:p>
            <a:r>
              <a:rPr lang="en-GB" dirty="0"/>
              <a:t>0            0         0          0       0.6    0</a:t>
            </a:r>
          </a:p>
          <a:p>
            <a:r>
              <a:rPr lang="en-GB" dirty="0"/>
              <a:t>0            0         0          0        0      0.6 </a:t>
            </a:r>
          </a:p>
        </p:txBody>
      </p:sp>
      <p:sp>
        <p:nvSpPr>
          <p:cNvPr id="7" name="Left Bracket 6"/>
          <p:cNvSpPr/>
          <p:nvPr/>
        </p:nvSpPr>
        <p:spPr>
          <a:xfrm>
            <a:off x="4528868" y="3476446"/>
            <a:ext cx="336430" cy="2145245"/>
          </a:xfrm>
          <a:prstGeom prst="leftBracket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ight Bracket 7"/>
          <p:cNvSpPr/>
          <p:nvPr/>
        </p:nvSpPr>
        <p:spPr>
          <a:xfrm>
            <a:off x="8031193" y="3476446"/>
            <a:ext cx="196970" cy="2145246"/>
          </a:xfrm>
          <a:prstGeom prst="rightBracket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3286664" y="4225902"/>
            <a:ext cx="13888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100e9</a:t>
            </a:r>
          </a:p>
          <a:p>
            <a:r>
              <a:rPr lang="en-GB" dirty="0"/>
              <a:t>(1.2)(0.6)</a:t>
            </a:r>
          </a:p>
        </p:txBody>
      </p:sp>
    </p:spTree>
    <p:extLst>
      <p:ext uri="{BB962C8B-B14F-4D97-AF65-F5344CB8AC3E}">
        <p14:creationId xmlns:p14="http://schemas.microsoft.com/office/powerpoint/2010/main" val="29488031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70139675"/>
              </p:ext>
            </p:extLst>
          </p:nvPr>
        </p:nvGraphicFramePr>
        <p:xfrm>
          <a:off x="933450" y="330200"/>
          <a:ext cx="10325100" cy="6197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name="Worksheet" r:id="rId3" imgW="10324988" imgH="6197707" progId="Excel.Sheet.12">
                  <p:embed/>
                </p:oleObj>
              </mc:Choice>
              <mc:Fallback>
                <p:oleObj name="Worksheet" r:id="rId3" imgW="10324988" imgH="6197707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933450" y="330200"/>
                        <a:ext cx="10325100" cy="61976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117819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4079" y="1834252"/>
            <a:ext cx="10515600" cy="4351338"/>
          </a:xfrm>
        </p:spPr>
        <p:txBody>
          <a:bodyPr/>
          <a:lstStyle/>
          <a:p>
            <a:r>
              <a:rPr lang="en-GB" dirty="0"/>
              <a:t>The Lame Constants are:</a:t>
            </a:r>
          </a:p>
          <a:p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/>
              <p:nvPr/>
            </p:nvSpPr>
            <p:spPr>
              <a:xfrm>
                <a:off x="2610255" y="2503694"/>
                <a:ext cx="2448272" cy="5691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el-GR" sz="2000" dirty="0" smtClean="0"/>
                      <m:t>λ</m:t>
                    </m:r>
                    <m:r>
                      <a:rPr lang="el-GR" sz="200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l-GR" sz="200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b="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𝐸</m:t>
                        </m:r>
                        <m:r>
                          <m:rPr>
                            <m:sty m:val="p"/>
                          </m:rPr>
                          <a:rPr lang="el-GR" sz="2000" b="1" i="1" dirty="0" smtClean="0">
                            <a:latin typeface="Cambria Math" panose="02040503050406030204" pitchFamily="18" charset="0"/>
                          </a:rPr>
                          <m:t>ν</m:t>
                        </m:r>
                      </m:num>
                      <m:den>
                        <m:r>
                          <a:rPr lang="en-GB" sz="2000" b="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(1+</m:t>
                        </m:r>
                        <m:r>
                          <m:rPr>
                            <m:sty m:val="p"/>
                          </m:rPr>
                          <a:rPr lang="el-GR" sz="2000" b="1" i="1" dirty="0">
                            <a:latin typeface="Cambria Math" panose="02040503050406030204" pitchFamily="18" charset="0"/>
                          </a:rPr>
                          <m:t>ν</m:t>
                        </m:r>
                        <m:r>
                          <a:rPr lang="en-GB" sz="2000" b="0" i="1" dirty="0" smtClean="0">
                            <a:latin typeface="Cambria Math" panose="02040503050406030204" pitchFamily="18" charset="0"/>
                          </a:rPr>
                          <m:t>)(1−2</m:t>
                        </m:r>
                        <m:r>
                          <m:rPr>
                            <m:sty m:val="p"/>
                          </m:rPr>
                          <a:rPr lang="el-GR" sz="2000" b="1" i="1" dirty="0">
                            <a:latin typeface="Cambria Math" panose="02040503050406030204" pitchFamily="18" charset="0"/>
                          </a:rPr>
                          <m:t>ν</m:t>
                        </m:r>
                        <m:r>
                          <a:rPr lang="en-GB" sz="2000" b="0" i="1" dirty="0" smtClean="0">
                            <a:latin typeface="Cambria Math" panose="02040503050406030204" pitchFamily="18" charset="0"/>
                          </a:rPr>
                          <m:t>)</m:t>
                        </m:r>
                      </m:den>
                    </m:f>
                  </m:oMath>
                </a14:m>
                <a:r>
                  <a:rPr lang="en-GB" dirty="0"/>
                  <a:t> </a:t>
                </a:r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10255" y="2503694"/>
                <a:ext cx="2448272" cy="569130"/>
              </a:xfrm>
              <a:prstGeom prst="rect">
                <a:avLst/>
              </a:prstGeom>
              <a:blipFill>
                <a:blip r:embed="rId2"/>
                <a:stretch>
                  <a:fillRect b="-752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/>
              <p:nvPr/>
            </p:nvSpPr>
            <p:spPr>
              <a:xfrm>
                <a:off x="5243769" y="2503694"/>
                <a:ext cx="3339513" cy="52136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𝜇</m:t>
                    </m:r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𝐺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𝐸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2(1+</m:t>
                        </m:r>
                        <m:r>
                          <m:rPr>
                            <m:sty m:val="p"/>
                          </m:rPr>
                          <a:rPr lang="el-GR" b="1" i="1" dirty="0">
                            <a:latin typeface="Cambria Math" panose="02040503050406030204" pitchFamily="18" charset="0"/>
                          </a:rPr>
                          <m:t>ν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)</m:t>
                        </m:r>
                      </m:den>
                    </m:f>
                  </m:oMath>
                </a14:m>
                <a:r>
                  <a:rPr lang="en-GB" dirty="0"/>
                  <a:t> </a:t>
                </a:r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3769" y="2503694"/>
                <a:ext cx="3339513" cy="521361"/>
              </a:xfrm>
              <a:prstGeom prst="rect">
                <a:avLst/>
              </a:prstGeom>
              <a:blipFill>
                <a:blip r:embed="rId3"/>
                <a:stretch>
                  <a:fillRect b="-705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/>
              <p:cNvSpPr txBox="1"/>
              <p:nvPr/>
            </p:nvSpPr>
            <p:spPr>
              <a:xfrm>
                <a:off x="1449238" y="3821502"/>
                <a:ext cx="39469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i="1" dirty="0" smtClean="0">
                        <a:latin typeface="Cambria Math" panose="02040503050406030204" pitchFamily="18" charset="0"/>
                      </a:rPr>
                      <m:t>λ</m:t>
                    </m:r>
                  </m:oMath>
                </a14:m>
                <a:r>
                  <a:rPr lang="en-GB" dirty="0"/>
                  <a:t> =   100e09 * 0.2 /( 1.2 * 0.6)  =  2.8e10</a:t>
                </a:r>
              </a:p>
            </p:txBody>
          </p:sp>
        </mc:Choice>
        <mc:Fallback xmlns="">
          <p:sp>
            <p:nvSpPr>
              <p:cNvPr id="7" name="TextBox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9238" y="3821502"/>
                <a:ext cx="3946914" cy="369332"/>
              </a:xfrm>
              <a:prstGeom prst="rect">
                <a:avLst/>
              </a:prstGeom>
              <a:blipFill>
                <a:blip r:embed="rId4"/>
                <a:stretch>
                  <a:fillRect t="-10000" r="-464" b="-266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/>
              <p:cNvSpPr txBox="1"/>
              <p:nvPr/>
            </p:nvSpPr>
            <p:spPr>
              <a:xfrm>
                <a:off x="1354348" y="4425351"/>
                <a:ext cx="284225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𝜇</m:t>
                    </m:r>
                  </m:oMath>
                </a14:m>
                <a:r>
                  <a:rPr lang="en-GB" dirty="0"/>
                  <a:t>= 100e9/(2*1.2)   =  4.2E10</a:t>
                </a:r>
              </a:p>
            </p:txBody>
          </p:sp>
        </mc:Choice>
        <mc:Fallback xmlns="">
          <p:sp>
            <p:nvSpPr>
              <p:cNvPr id="8" name="TextBox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54348" y="4425351"/>
                <a:ext cx="2842253" cy="369332"/>
              </a:xfrm>
              <a:prstGeom prst="rect">
                <a:avLst/>
              </a:prstGeom>
              <a:blipFill>
                <a:blip r:embed="rId5"/>
                <a:stretch>
                  <a:fillRect t="-9836" r="-1502" b="-245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474489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131</Words>
  <Application>Microsoft Office PowerPoint</Application>
  <PresentationFormat>Widescreen</PresentationFormat>
  <Paragraphs>30</Paragraphs>
  <Slides>4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Arial</vt:lpstr>
      <vt:lpstr>Calibri</vt:lpstr>
      <vt:lpstr>Calibri Light</vt:lpstr>
      <vt:lpstr>Cambria Math</vt:lpstr>
      <vt:lpstr>Office Theme</vt:lpstr>
      <vt:lpstr>Worksheet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Kelvin Donne</dc:creator>
  <cp:lastModifiedBy>Kelvin Donne</cp:lastModifiedBy>
  <cp:revision>9</cp:revision>
  <dcterms:created xsi:type="dcterms:W3CDTF">2020-10-18T21:46:17Z</dcterms:created>
  <dcterms:modified xsi:type="dcterms:W3CDTF">2021-10-24T18:37:46Z</dcterms:modified>
</cp:coreProperties>
</file>