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77" r:id="rId5"/>
    <p:sldId id="257" r:id="rId6"/>
    <p:sldId id="334" r:id="rId7"/>
    <p:sldId id="336" r:id="rId8"/>
    <p:sldId id="409" r:id="rId9"/>
    <p:sldId id="391" r:id="rId10"/>
    <p:sldId id="405" r:id="rId11"/>
    <p:sldId id="406" r:id="rId12"/>
    <p:sldId id="407" r:id="rId13"/>
    <p:sldId id="408" r:id="rId14"/>
    <p:sldId id="410" r:id="rId15"/>
    <p:sldId id="338" r:id="rId16"/>
    <p:sldId id="411" r:id="rId17"/>
    <p:sldId id="395" r:id="rId18"/>
    <p:sldId id="412" r:id="rId19"/>
    <p:sldId id="276" r:id="rId20"/>
    <p:sldId id="27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5192"/>
    <p:restoredTop sz="94690"/>
  </p:normalViewPr>
  <p:slideViewPr>
    <p:cSldViewPr>
      <p:cViewPr varScale="1">
        <p:scale>
          <a:sx n="106" d="100"/>
          <a:sy n="106" d="100"/>
        </p:scale>
        <p:origin x="1362"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1/21/2025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A07285FB-8AAE-6F4C-BEB7-17087CD293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D5632D7-F4B9-924F-9316-9AE0F3071BA8}" type="slidenum">
              <a:rPr lang="en-GB" altLang="en-US"/>
              <a:pPr>
                <a:spcBef>
                  <a:spcPct val="0"/>
                </a:spcBef>
              </a:pPr>
              <a:t>3</a:t>
            </a:fld>
            <a:endParaRPr lang="en-GB" altLang="en-US"/>
          </a:p>
        </p:txBody>
      </p:sp>
      <p:sp>
        <p:nvSpPr>
          <p:cNvPr id="22531" name="Rectangle 2">
            <a:extLst>
              <a:ext uri="{FF2B5EF4-FFF2-40B4-BE49-F238E27FC236}">
                <a16:creationId xmlns:a16="http://schemas.microsoft.com/office/drawing/2014/main" id="{9243AC5D-7A8F-2847-8713-DD3B995078BB}"/>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03C2E775-28B6-8047-89EB-381D30E10B1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8006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4</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515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5</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5011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6</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0112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7</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1221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8</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9801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9</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9489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10</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1741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11</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5815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12</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3331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13</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2127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14</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72796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moodle.uwtsd.ac.uk/mod/scorm/player.php?a=7560&amp;currentorg=articulate_rise&amp;scoid=16492&amp;sesskey=pD9QewDzCI&amp;display=popup&amp;mode=norma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learncomputerscienceonline.com/computer-bu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139952" y="3717032"/>
            <a:ext cx="4896543" cy="749945"/>
          </a:xfrm>
          <a:prstGeom prst="rect">
            <a:avLst/>
          </a:prstGeom>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3: Session 2: </a:t>
            </a:r>
          </a:p>
          <a:p>
            <a:r>
              <a:rPr lang="en-GB" sz="2400" b="1" dirty="0"/>
              <a:t>Computer Buses</a:t>
            </a:r>
          </a:p>
        </p:txBody>
      </p:sp>
    </p:spTree>
    <p:extLst>
      <p:ext uri="{BB962C8B-B14F-4D97-AF65-F5344CB8AC3E}">
        <p14:creationId xmlns:p14="http://schemas.microsoft.com/office/powerpoint/2010/main" val="3235437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755576" y="1600201"/>
            <a:ext cx="7704856" cy="391703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400" dirty="0"/>
              <a:t>What is Computer bus?</a:t>
            </a:r>
          </a:p>
          <a:p>
            <a:pPr>
              <a:spcBef>
                <a:spcPct val="0"/>
              </a:spcBef>
            </a:pPr>
            <a:r>
              <a:rPr lang="en-US" altLang="en-US" sz="2400" dirty="0"/>
              <a:t>How to describe Computer bus?</a:t>
            </a:r>
          </a:p>
          <a:p>
            <a:pPr>
              <a:spcBef>
                <a:spcPct val="0"/>
              </a:spcBef>
            </a:pPr>
            <a:r>
              <a:rPr lang="en-US" altLang="en-US" sz="2400" dirty="0"/>
              <a:t>Types of Computer bus</a:t>
            </a:r>
          </a:p>
          <a:p>
            <a:pPr>
              <a:spcBef>
                <a:spcPct val="0"/>
              </a:spcBef>
            </a:pPr>
            <a:r>
              <a:rPr lang="en-US" altLang="en-US" sz="2400" dirty="0"/>
              <a:t>Functions of Computer bus</a:t>
            </a:r>
          </a:p>
          <a:p>
            <a:pPr>
              <a:spcBef>
                <a:spcPct val="0"/>
              </a:spcBef>
            </a:pPr>
            <a:r>
              <a:rPr lang="en-US" altLang="en-US" sz="2400" dirty="0"/>
              <a:t>Structure and Topologies of Computer bus</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EAE62BA-A502-46E4-A9A1-4A695E96F850}"/>
              </a:ext>
            </a:extLst>
          </p:cNvPr>
          <p:cNvSpPr>
            <a:spLocks noGrp="1" noChangeArrowheads="1"/>
          </p:cNvSpPr>
          <p:nvPr>
            <p:ph type="title"/>
          </p:nvPr>
        </p:nvSpPr>
        <p:spPr>
          <a:xfrm>
            <a:off x="827584" y="548680"/>
            <a:ext cx="6992938" cy="504825"/>
          </a:xfrm>
        </p:spPr>
        <p:txBody>
          <a:bodyPr>
            <a:normAutofit fontScale="90000"/>
          </a:bodyPr>
          <a:lstStyle/>
          <a:p>
            <a:pPr>
              <a:defRPr/>
            </a:pPr>
            <a:r>
              <a:rPr lang="en-GB" altLang="en-US" sz="3200" b="1" dirty="0"/>
              <a:t>What is Computer Bus?</a:t>
            </a:r>
            <a:endParaRPr lang="en-US" altLang="en-US" sz="3200" b="1" dirty="0"/>
          </a:p>
        </p:txBody>
      </p:sp>
      <p:sp>
        <p:nvSpPr>
          <p:cNvPr id="12" name="TextBox 11">
            <a:extLst>
              <a:ext uri="{FF2B5EF4-FFF2-40B4-BE49-F238E27FC236}">
                <a16:creationId xmlns:a16="http://schemas.microsoft.com/office/drawing/2014/main" id="{2A495431-3E5E-B147-9ADE-2911EA5A1F6A}"/>
              </a:ext>
            </a:extLst>
          </p:cNvPr>
          <p:cNvSpPr txBox="1">
            <a:spLocks noChangeArrowheads="1"/>
          </p:cNvSpPr>
          <p:nvPr/>
        </p:nvSpPr>
        <p:spPr bwMode="auto">
          <a:xfrm>
            <a:off x="503548" y="1268760"/>
            <a:ext cx="8136903"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algn="just" eaLnBrk="1" hangingPunct="1">
              <a:buFont typeface="Arial" panose="020B0604020202020204" pitchFamily="34" charset="0"/>
              <a:buChar char="•"/>
            </a:pPr>
            <a:r>
              <a:rPr lang="en-IE" altLang="en-US" dirty="0">
                <a:latin typeface="+mj-lt"/>
              </a:rPr>
              <a:t>A computer bus is also known as a local bus, data bus and address bus, where a bus is a link between components or devices linked to a computer </a:t>
            </a:r>
          </a:p>
          <a:p>
            <a:pPr marL="457200" indent="-457200" algn="just" eaLnBrk="1" hangingPunct="1">
              <a:buFont typeface="Arial" panose="020B0604020202020204" pitchFamily="34" charset="0"/>
              <a:buChar char="•"/>
            </a:pPr>
            <a:endParaRPr lang="en-IE" altLang="en-US" dirty="0">
              <a:latin typeface="+mj-lt"/>
            </a:endParaRPr>
          </a:p>
          <a:p>
            <a:pPr marL="457200" indent="-457200" algn="just" eaLnBrk="1" hangingPunct="1">
              <a:buFont typeface="Arial" panose="020B0604020202020204" pitchFamily="34" charset="0"/>
              <a:buChar char="•"/>
            </a:pPr>
            <a:r>
              <a:rPr lang="en-IE" altLang="en-US" dirty="0">
                <a:latin typeface="+mj-lt"/>
              </a:rPr>
              <a:t>A bus is a communication system in computer architecture that transfer data between components inside a computer, or between computers </a:t>
            </a:r>
          </a:p>
          <a:p>
            <a:pPr algn="just" eaLnBrk="1" hangingPunct="1"/>
            <a:endParaRPr lang="en-IE" altLang="en-US" dirty="0">
              <a:latin typeface="+mj-lt"/>
            </a:endParaRPr>
          </a:p>
          <a:p>
            <a:pPr marL="457200" indent="-457200" algn="just" eaLnBrk="1" hangingPunct="1">
              <a:buFont typeface="Arial" panose="020B0604020202020204" pitchFamily="34" charset="0"/>
              <a:buChar char="•"/>
            </a:pPr>
            <a:r>
              <a:rPr lang="en-IE" altLang="en-US" dirty="0">
                <a:latin typeface="+mj-lt"/>
              </a:rPr>
              <a:t>Computer bus is collection of wires through which data is transmitted from one part of a computer to another </a:t>
            </a:r>
          </a:p>
          <a:p>
            <a:pPr marL="457200" indent="-457200" algn="just" eaLnBrk="1" hangingPunct="1">
              <a:buFont typeface="Arial" panose="020B0604020202020204" pitchFamily="34" charset="0"/>
              <a:buChar char="•"/>
            </a:pPr>
            <a:endParaRPr lang="en-IE" altLang="en-US" dirty="0">
              <a:latin typeface="+mj-lt"/>
            </a:endParaRPr>
          </a:p>
          <a:p>
            <a:pPr marL="457200" indent="-457200" algn="just" eaLnBrk="1" hangingPunct="1">
              <a:buFont typeface="Arial" panose="020B0604020202020204" pitchFamily="34" charset="0"/>
              <a:buChar char="•"/>
            </a:pPr>
            <a:r>
              <a:rPr lang="en-IE" altLang="en-US" dirty="0">
                <a:latin typeface="+mj-lt"/>
              </a:rPr>
              <a:t>It is an electrical or digital pathway through which bits are transmitted between the various computer components</a:t>
            </a:r>
          </a:p>
          <a:p>
            <a:pPr marL="457200" indent="-457200" algn="just" eaLnBrk="1" hangingPunct="1">
              <a:buFont typeface="Arial" panose="020B0604020202020204" pitchFamily="34" charset="0"/>
              <a:buChar char="•"/>
            </a:pPr>
            <a:endParaRPr lang="en-IE" altLang="en-US" dirty="0">
              <a:latin typeface="+mj-lt"/>
            </a:endParaRPr>
          </a:p>
          <a:p>
            <a:pPr marL="457200" indent="-457200" algn="just" eaLnBrk="1" hangingPunct="1">
              <a:buFont typeface="Arial" panose="020B0604020202020204" pitchFamily="34" charset="0"/>
              <a:buChar char="•"/>
            </a:pPr>
            <a:r>
              <a:rPr lang="en-IE" altLang="en-US" dirty="0">
                <a:latin typeface="+mj-lt"/>
              </a:rPr>
              <a:t>In other words, computer bus is the channel which lets the parts of a computer communicates with each other </a:t>
            </a:r>
          </a:p>
          <a:p>
            <a:pPr marL="457200" indent="-457200" algn="just" eaLnBrk="1" hangingPunct="1">
              <a:buFont typeface="Arial" panose="020B0604020202020204" pitchFamily="34" charset="0"/>
              <a:buChar char="•"/>
            </a:pPr>
            <a:endParaRPr lang="en-IE" altLang="en-US" dirty="0">
              <a:latin typeface="+mj-lt"/>
            </a:endParaRPr>
          </a:p>
        </p:txBody>
      </p:sp>
    </p:spTree>
    <p:extLst>
      <p:ext uri="{BB962C8B-B14F-4D97-AF65-F5344CB8AC3E}">
        <p14:creationId xmlns:p14="http://schemas.microsoft.com/office/powerpoint/2010/main" val="684711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75531" y="259892"/>
            <a:ext cx="6992938" cy="504825"/>
          </a:xfrm>
        </p:spPr>
        <p:txBody>
          <a:bodyPr>
            <a:normAutofit fontScale="90000"/>
          </a:bodyPr>
          <a:lstStyle/>
          <a:p>
            <a:pPr>
              <a:defRPr/>
            </a:pPr>
            <a:r>
              <a:rPr lang="en-GB" altLang="en-US" sz="3200" b="1" dirty="0"/>
              <a:t>How to Describe Computer Bus?</a:t>
            </a:r>
            <a:endParaRPr lang="en-US" altLang="en-US" sz="3200" b="1" dirty="0"/>
          </a:p>
        </p:txBody>
      </p:sp>
      <p:sp>
        <p:nvSpPr>
          <p:cNvPr id="29" name="TextBox 28">
            <a:extLst>
              <a:ext uri="{FF2B5EF4-FFF2-40B4-BE49-F238E27FC236}">
                <a16:creationId xmlns:a16="http://schemas.microsoft.com/office/drawing/2014/main" id="{9A944312-DF20-9745-9F54-4630DC54F1BF}"/>
              </a:ext>
            </a:extLst>
          </p:cNvPr>
          <p:cNvSpPr txBox="1">
            <a:spLocks noChangeArrowheads="1"/>
          </p:cNvSpPr>
          <p:nvPr/>
        </p:nvSpPr>
        <p:spPr bwMode="auto">
          <a:xfrm>
            <a:off x="611560" y="980728"/>
            <a:ext cx="7920880"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A bus group of lines/wires which carry computer signals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A bus is the means of shared transmission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Data can be transferred from one computer system location to another between different I/O modules, memory, and CPU</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bus is not only cable but also hardware (bus architecture), protocol, program, and bus controller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term bus refers to the internal bus of a computer system. It is also known as communication pathways</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Every bus has a clock speed measured in </a:t>
            </a:r>
            <a:r>
              <a:rPr lang="en-IE" altLang="en-US" sz="2000" dirty="0" err="1">
                <a:latin typeface="+mn-lt"/>
              </a:rPr>
              <a:t>MHz.</a:t>
            </a:r>
            <a:r>
              <a:rPr lang="en-IE" altLang="en-US" sz="2000" dirty="0">
                <a:latin typeface="+mn-lt"/>
              </a:rPr>
              <a:t> In a 32 bit bus, data are sent over 32 wires simultaneously </a:t>
            </a:r>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327179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75531" y="259892"/>
            <a:ext cx="6992938" cy="504825"/>
          </a:xfrm>
        </p:spPr>
        <p:txBody>
          <a:bodyPr>
            <a:normAutofit fontScale="90000"/>
          </a:bodyPr>
          <a:lstStyle/>
          <a:p>
            <a:pPr>
              <a:defRPr/>
            </a:pPr>
            <a:r>
              <a:rPr lang="en-GB" altLang="en-US" sz="3200" b="1" dirty="0"/>
              <a:t>How does Computer Bus Look Like?</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pic>
        <p:nvPicPr>
          <p:cNvPr id="2" name="Picture 1">
            <a:extLst>
              <a:ext uri="{FF2B5EF4-FFF2-40B4-BE49-F238E27FC236}">
                <a16:creationId xmlns:a16="http://schemas.microsoft.com/office/drawing/2014/main" id="{11AC3CA1-267B-4C4B-AB63-A18970FA2D99}"/>
              </a:ext>
            </a:extLst>
          </p:cNvPr>
          <p:cNvPicPr>
            <a:picLocks noChangeAspect="1"/>
          </p:cNvPicPr>
          <p:nvPr/>
        </p:nvPicPr>
        <p:blipFill>
          <a:blip r:embed="rId3"/>
          <a:stretch>
            <a:fillRect/>
          </a:stretch>
        </p:blipFill>
        <p:spPr>
          <a:xfrm>
            <a:off x="305780" y="1566071"/>
            <a:ext cx="8532440" cy="4019363"/>
          </a:xfrm>
          <a:prstGeom prst="rect">
            <a:avLst/>
          </a:prstGeom>
        </p:spPr>
      </p:pic>
      <p:sp>
        <p:nvSpPr>
          <p:cNvPr id="3" name="TextBox 2">
            <a:extLst>
              <a:ext uri="{FF2B5EF4-FFF2-40B4-BE49-F238E27FC236}">
                <a16:creationId xmlns:a16="http://schemas.microsoft.com/office/drawing/2014/main" id="{1C7B2163-F69E-F344-8AC8-ACE4E1824316}"/>
              </a:ext>
            </a:extLst>
          </p:cNvPr>
          <p:cNvSpPr txBox="1"/>
          <p:nvPr/>
        </p:nvSpPr>
        <p:spPr>
          <a:xfrm>
            <a:off x="305780" y="980728"/>
            <a:ext cx="3978188" cy="369332"/>
          </a:xfrm>
          <a:prstGeom prst="rect">
            <a:avLst/>
          </a:prstGeom>
          <a:noFill/>
        </p:spPr>
        <p:txBody>
          <a:bodyPr wrap="square" rtlCol="0">
            <a:spAutoFit/>
          </a:bodyPr>
          <a:lstStyle/>
          <a:p>
            <a:r>
              <a:rPr lang="en-US" dirty="0"/>
              <a:t>Cable buses – connection cables </a:t>
            </a:r>
          </a:p>
        </p:txBody>
      </p:sp>
      <p:sp>
        <p:nvSpPr>
          <p:cNvPr id="7" name="TextBox 6">
            <a:extLst>
              <a:ext uri="{FF2B5EF4-FFF2-40B4-BE49-F238E27FC236}">
                <a16:creationId xmlns:a16="http://schemas.microsoft.com/office/drawing/2014/main" id="{ED32C7E2-058A-0141-8CB7-ED213BEB876F}"/>
              </a:ext>
            </a:extLst>
          </p:cNvPr>
          <p:cNvSpPr txBox="1"/>
          <p:nvPr/>
        </p:nvSpPr>
        <p:spPr>
          <a:xfrm>
            <a:off x="4862701" y="980728"/>
            <a:ext cx="3978188" cy="369332"/>
          </a:xfrm>
          <a:prstGeom prst="rect">
            <a:avLst/>
          </a:prstGeom>
          <a:noFill/>
        </p:spPr>
        <p:txBody>
          <a:bodyPr wrap="square" rtlCol="0">
            <a:spAutoFit/>
          </a:bodyPr>
          <a:lstStyle/>
          <a:p>
            <a:pPr algn="ctr"/>
            <a:r>
              <a:rPr lang="en-US" dirty="0"/>
              <a:t>Motherboard buses</a:t>
            </a:r>
          </a:p>
        </p:txBody>
      </p:sp>
    </p:spTree>
    <p:extLst>
      <p:ext uri="{BB962C8B-B14F-4D97-AF65-F5344CB8AC3E}">
        <p14:creationId xmlns:p14="http://schemas.microsoft.com/office/powerpoint/2010/main" val="3004361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Types of Computer Bus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pic>
        <p:nvPicPr>
          <p:cNvPr id="2" name="Picture 1">
            <a:extLst>
              <a:ext uri="{FF2B5EF4-FFF2-40B4-BE49-F238E27FC236}">
                <a16:creationId xmlns:a16="http://schemas.microsoft.com/office/drawing/2014/main" id="{79B743BD-4F32-F94B-84F4-61E1BD2C1E86}"/>
              </a:ext>
            </a:extLst>
          </p:cNvPr>
          <p:cNvPicPr>
            <a:picLocks noChangeAspect="1"/>
          </p:cNvPicPr>
          <p:nvPr/>
        </p:nvPicPr>
        <p:blipFill>
          <a:blip r:embed="rId3"/>
          <a:stretch>
            <a:fillRect/>
          </a:stretch>
        </p:blipFill>
        <p:spPr>
          <a:xfrm>
            <a:off x="683568" y="1268761"/>
            <a:ext cx="7776864" cy="4281996"/>
          </a:xfrm>
          <a:prstGeom prst="rect">
            <a:avLst/>
          </a:prstGeom>
        </p:spPr>
      </p:pic>
    </p:spTree>
    <p:extLst>
      <p:ext uri="{BB962C8B-B14F-4D97-AF65-F5344CB8AC3E}">
        <p14:creationId xmlns:p14="http://schemas.microsoft.com/office/powerpoint/2010/main" val="3228633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332656"/>
            <a:ext cx="6992938" cy="504825"/>
          </a:xfrm>
        </p:spPr>
        <p:txBody>
          <a:bodyPr>
            <a:normAutofit fontScale="90000"/>
          </a:bodyPr>
          <a:lstStyle/>
          <a:p>
            <a:pPr>
              <a:defRPr/>
            </a:pPr>
            <a:r>
              <a:rPr lang="en-GB" altLang="en-US" sz="3200" b="1" dirty="0"/>
              <a:t>Types of Computer Bus – Address Bus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 name="TextBox 4">
            <a:extLst>
              <a:ext uri="{FF2B5EF4-FFF2-40B4-BE49-F238E27FC236}">
                <a16:creationId xmlns:a16="http://schemas.microsoft.com/office/drawing/2014/main" id="{CC45559F-D80F-DE45-81EB-5420F1A5CF79}"/>
              </a:ext>
            </a:extLst>
          </p:cNvPr>
          <p:cNvSpPr txBox="1">
            <a:spLocks noChangeArrowheads="1"/>
          </p:cNvSpPr>
          <p:nvPr/>
        </p:nvSpPr>
        <p:spPr bwMode="auto">
          <a:xfrm>
            <a:off x="611560" y="980728"/>
            <a:ext cx="7920880"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It is a channel which transmits address of data (not the data) from the CPU to memory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address bus is a one-way pathway that allows information to pass in one direction only, carries information about where data is stored in memory</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address bus consists of 16, 24, or 32 parallel signal lines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number of lines (wires) determines the amount of memory that can directly addressed as each line carries one bit of the address </a:t>
            </a:r>
          </a:p>
          <a:p>
            <a:pPr algn="just" eaLnBrk="1" hangingPunct="1"/>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For example, a computer with 32 bit address can address 4GB of physical memory  </a:t>
            </a:r>
          </a:p>
        </p:txBody>
      </p:sp>
    </p:spTree>
    <p:extLst>
      <p:ext uri="{BB962C8B-B14F-4D97-AF65-F5344CB8AC3E}">
        <p14:creationId xmlns:p14="http://schemas.microsoft.com/office/powerpoint/2010/main" val="264605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Types of Computer Bus – Data Bus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 name="TextBox 4">
            <a:extLst>
              <a:ext uri="{FF2B5EF4-FFF2-40B4-BE49-F238E27FC236}">
                <a16:creationId xmlns:a16="http://schemas.microsoft.com/office/drawing/2014/main" id="{CC45559F-D80F-DE45-81EB-5420F1A5CF79}"/>
              </a:ext>
            </a:extLst>
          </p:cNvPr>
          <p:cNvSpPr txBox="1">
            <a:spLocks noChangeArrowheads="1"/>
          </p:cNvSpPr>
          <p:nvPr/>
        </p:nvSpPr>
        <p:spPr bwMode="auto">
          <a:xfrm>
            <a:off x="611560" y="1351796"/>
            <a:ext cx="7920880"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Data bus is a channel across which actual data are transferred between the CPU, memory and I/O devices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data bus consists of 8, 16, 32, or 64 parallel signal lines. Each wire can transfer 1 bit of data at a time. For example: an 8 wire bus can move 8 bits at a time which is byte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number of wires in the bus affects the speed at which data can travel between hardware components. The wider the data bus, more data it can carry at one time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The data bus is bidirectional. This means that the CPU can read data in from memory or it can send data out to memory </a:t>
            </a:r>
          </a:p>
        </p:txBody>
      </p:sp>
    </p:spTree>
    <p:extLst>
      <p:ext uri="{BB962C8B-B14F-4D97-AF65-F5344CB8AC3E}">
        <p14:creationId xmlns:p14="http://schemas.microsoft.com/office/powerpoint/2010/main" val="2377720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Types of Computer Bus – Control Bus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 name="TextBox 4">
            <a:extLst>
              <a:ext uri="{FF2B5EF4-FFF2-40B4-BE49-F238E27FC236}">
                <a16:creationId xmlns:a16="http://schemas.microsoft.com/office/drawing/2014/main" id="{CC45559F-D80F-DE45-81EB-5420F1A5CF79}"/>
              </a:ext>
            </a:extLst>
          </p:cNvPr>
          <p:cNvSpPr txBox="1">
            <a:spLocks noChangeArrowheads="1"/>
          </p:cNvSpPr>
          <p:nvPr/>
        </p:nvSpPr>
        <p:spPr bwMode="auto">
          <a:xfrm>
            <a:off x="611560" y="1351796"/>
            <a:ext cx="7920880"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The physical connections that carry control information between the CPU and other devices within the computer.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This bus is mostly a collection of unidirectional signals</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It is the path for all timing and controlling functions sent by the control units to other units of the system</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It carries signals that report the status of various devices </a:t>
            </a:r>
          </a:p>
          <a:p>
            <a:pPr marL="342900" indent="-342900" algn="just" eaLnBrk="1" hangingPunct="1">
              <a:buFont typeface="Arial" panose="020B0604020202020204" pitchFamily="34" charset="0"/>
              <a:buChar char="•"/>
            </a:pPr>
            <a:endParaRPr lang="en-IE" altLang="en-US" sz="2000" dirty="0">
              <a:latin typeface="+mn-lt"/>
            </a:endParaRPr>
          </a:p>
          <a:p>
            <a:pPr marL="342900" indent="-342900" algn="just" eaLnBrk="1" hangingPunct="1">
              <a:buFont typeface="Arial" panose="020B0604020202020204" pitchFamily="34" charset="0"/>
              <a:buChar char="•"/>
            </a:pPr>
            <a:r>
              <a:rPr lang="en-IE" altLang="en-US" sz="2000" dirty="0">
                <a:latin typeface="+mn-lt"/>
              </a:rPr>
              <a:t>For example: one line of the bus is used to indicate whether the CPU is currently reading from or writing to main memory. Others are </a:t>
            </a:r>
            <a:r>
              <a:rPr lang="en-IE" altLang="en-US" sz="2000" i="1" dirty="0">
                <a:latin typeface="+mn-lt"/>
              </a:rPr>
              <a:t>I/O Read/Write</a:t>
            </a:r>
          </a:p>
        </p:txBody>
      </p:sp>
    </p:spTree>
    <p:extLst>
      <p:ext uri="{BB962C8B-B14F-4D97-AF65-F5344CB8AC3E}">
        <p14:creationId xmlns:p14="http://schemas.microsoft.com/office/powerpoint/2010/main" val="2415965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Types of Computer Bus – System Bus</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 name="TextBox 4">
            <a:extLst>
              <a:ext uri="{FF2B5EF4-FFF2-40B4-BE49-F238E27FC236}">
                <a16:creationId xmlns:a16="http://schemas.microsoft.com/office/drawing/2014/main" id="{CC45559F-D80F-DE45-81EB-5420F1A5CF79}"/>
              </a:ext>
            </a:extLst>
          </p:cNvPr>
          <p:cNvSpPr txBox="1">
            <a:spLocks noChangeArrowheads="1"/>
          </p:cNvSpPr>
          <p:nvPr/>
        </p:nvSpPr>
        <p:spPr bwMode="auto">
          <a:xfrm>
            <a:off x="611560" y="1268760"/>
            <a:ext cx="7920880"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342900" indent="-342900" algn="just" eaLnBrk="1" hangingPunct="1">
              <a:buFont typeface="Arial" panose="020B0604020202020204" pitchFamily="34" charset="0"/>
              <a:buChar char="•"/>
            </a:pPr>
            <a:r>
              <a:rPr lang="en-IE" altLang="en-US" sz="2000" dirty="0">
                <a:latin typeface="+mn-lt"/>
              </a:rPr>
              <a:t>System bus is the set of wires, that interconnects all the components (subsystems) of a computer </a:t>
            </a:r>
          </a:p>
          <a:p>
            <a:pPr algn="just" eaLnBrk="1" hangingPunct="1"/>
            <a:endParaRPr lang="en-IE" altLang="en-US" sz="2000" i="1" dirty="0">
              <a:latin typeface="+mn-lt"/>
            </a:endParaRPr>
          </a:p>
          <a:p>
            <a:pPr algn="just" eaLnBrk="1" hangingPunct="1"/>
            <a:r>
              <a:rPr lang="en-IE" altLang="en-US" sz="2000" i="1" dirty="0">
                <a:latin typeface="+mn-lt"/>
              </a:rPr>
              <a:t>	- A source component sources out data onto the bus</a:t>
            </a:r>
          </a:p>
          <a:p>
            <a:pPr algn="just" eaLnBrk="1" hangingPunct="1"/>
            <a:r>
              <a:rPr lang="en-IE" altLang="en-US" sz="2000" i="1" dirty="0">
                <a:latin typeface="+mn-lt"/>
              </a:rPr>
              <a:t>	- A destination component inputs data from the bus </a:t>
            </a:r>
          </a:p>
          <a:p>
            <a:pPr algn="just" eaLnBrk="1" hangingPunct="1"/>
            <a:endParaRPr lang="en-IE" altLang="en-US" sz="2000" i="1" dirty="0">
              <a:latin typeface="+mn-lt"/>
            </a:endParaRPr>
          </a:p>
          <a:p>
            <a:pPr marL="342900" indent="-342900" algn="just" eaLnBrk="1" hangingPunct="1">
              <a:buFont typeface="Arial" panose="020B0604020202020204" pitchFamily="34" charset="0"/>
              <a:buChar char="•"/>
            </a:pPr>
            <a:r>
              <a:rPr lang="en-IE" altLang="en-US" sz="2000" dirty="0">
                <a:latin typeface="+mn-lt"/>
              </a:rPr>
              <a:t>May have a hierarchy of buses</a:t>
            </a:r>
          </a:p>
          <a:p>
            <a:pPr marL="342900" indent="-342900" algn="just" eaLnBrk="1" hangingPunct="1">
              <a:buFont typeface="Arial" panose="020B0604020202020204" pitchFamily="34" charset="0"/>
              <a:buChar char="•"/>
            </a:pPr>
            <a:endParaRPr lang="en-IE" altLang="en-US" sz="2000" dirty="0">
              <a:latin typeface="+mn-lt"/>
            </a:endParaRPr>
          </a:p>
          <a:p>
            <a:pPr marL="1257300" lvl="1" indent="-342900" algn="just">
              <a:buFontTx/>
              <a:buChar char="-"/>
            </a:pPr>
            <a:r>
              <a:rPr lang="en-IE" altLang="en-US" sz="2000" i="1" dirty="0">
                <a:latin typeface="+mn-lt"/>
              </a:rPr>
              <a:t>Address, data and control buses to access memory and an I/O controller </a:t>
            </a:r>
          </a:p>
          <a:p>
            <a:pPr marL="1257300" lvl="1" indent="-342900" algn="just">
              <a:buFontTx/>
              <a:buChar char="-"/>
            </a:pPr>
            <a:r>
              <a:rPr lang="en-IE" altLang="en-US" sz="2000" i="1" dirty="0">
                <a:latin typeface="+mn-lt"/>
              </a:rPr>
              <a:t>Second set of buses from I/O controller to attached devices/peripherals </a:t>
            </a:r>
          </a:p>
          <a:p>
            <a:pPr marL="1257300" lvl="1" indent="-342900" algn="just">
              <a:buFontTx/>
              <a:buChar char="-"/>
            </a:pPr>
            <a:r>
              <a:rPr lang="en-IE" altLang="en-US" sz="2000" i="1" dirty="0">
                <a:latin typeface="+mn-lt"/>
              </a:rPr>
              <a:t>Peripheral Component Interconnect (PCI) bus is an example of a very common local bus</a:t>
            </a:r>
          </a:p>
          <a:p>
            <a:pPr algn="just" eaLnBrk="1" hangingPunct="1"/>
            <a:endParaRPr lang="en-IE" altLang="en-US" sz="2000" dirty="0">
              <a:latin typeface="+mn-lt"/>
            </a:endParaRPr>
          </a:p>
        </p:txBody>
      </p:sp>
    </p:spTree>
    <p:extLst>
      <p:ext uri="{BB962C8B-B14F-4D97-AF65-F5344CB8AC3E}">
        <p14:creationId xmlns:p14="http://schemas.microsoft.com/office/powerpoint/2010/main" val="971707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1044326" y="529255"/>
            <a:ext cx="6992938" cy="504825"/>
          </a:xfrm>
        </p:spPr>
        <p:txBody>
          <a:bodyPr>
            <a:normAutofit fontScale="90000"/>
          </a:bodyPr>
          <a:lstStyle/>
          <a:p>
            <a:pPr>
              <a:defRPr/>
            </a:pPr>
            <a:r>
              <a:rPr lang="en-GB" altLang="en-US" sz="3200" b="1" dirty="0"/>
              <a:t>Types of Computer Bus (Additional)</a:t>
            </a:r>
            <a:endParaRPr lang="en-US" altLang="en-US" sz="3200" b="1" dirty="0"/>
          </a:p>
        </p:txBody>
      </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 name="TextBox 4">
            <a:extLst>
              <a:ext uri="{FF2B5EF4-FFF2-40B4-BE49-F238E27FC236}">
                <a16:creationId xmlns:a16="http://schemas.microsoft.com/office/drawing/2014/main" id="{CC45559F-D80F-DE45-81EB-5420F1A5CF79}"/>
              </a:ext>
            </a:extLst>
          </p:cNvPr>
          <p:cNvSpPr txBox="1">
            <a:spLocks noChangeArrowheads="1"/>
          </p:cNvSpPr>
          <p:nvPr/>
        </p:nvSpPr>
        <p:spPr bwMode="auto">
          <a:xfrm>
            <a:off x="611560" y="1268760"/>
            <a:ext cx="7920880"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Bus types based on the components being connected: </a:t>
            </a:r>
            <a:r>
              <a:rPr lang="en-IE" altLang="en-US" sz="2000" dirty="0">
                <a:latin typeface="+mn-lt"/>
              </a:rPr>
              <a:t>The computer system buses can be classified on the basis of type of the components being connected as: </a:t>
            </a:r>
          </a:p>
          <a:p>
            <a:pPr algn="just" eaLnBrk="1" hangingPunct="1"/>
            <a:r>
              <a:rPr lang="en-IE" altLang="en-US" sz="2000" dirty="0">
                <a:latin typeface="+mn-lt"/>
              </a:rPr>
              <a:t>	- System bus </a:t>
            </a:r>
          </a:p>
          <a:p>
            <a:pPr algn="just" eaLnBrk="1" hangingPunct="1"/>
            <a:r>
              <a:rPr lang="en-IE" altLang="en-US" sz="2000" dirty="0">
                <a:latin typeface="+mn-lt"/>
              </a:rPr>
              <a:t>	- Expansion bus </a:t>
            </a:r>
          </a:p>
          <a:p>
            <a:pPr algn="just" eaLnBrk="1" hangingPunct="1"/>
            <a:r>
              <a:rPr lang="en-IE" altLang="en-US" sz="2000" dirty="0">
                <a:latin typeface="+mn-lt"/>
              </a:rPr>
              <a:t>	- Input and Output bus </a:t>
            </a:r>
          </a:p>
          <a:p>
            <a:pPr algn="just" eaLnBrk="1" hangingPunct="1"/>
            <a:endParaRPr lang="en-IE" altLang="en-US" sz="2000" dirty="0">
              <a:latin typeface="+mn-lt"/>
            </a:endParaRPr>
          </a:p>
          <a:p>
            <a:pPr algn="just" eaLnBrk="1" hangingPunct="1"/>
            <a:endParaRPr lang="en-IE" altLang="en-US" sz="2000" b="1" dirty="0">
              <a:latin typeface="+mn-lt"/>
            </a:endParaRPr>
          </a:p>
          <a:p>
            <a:pPr algn="just" eaLnBrk="1" hangingPunct="1"/>
            <a:r>
              <a:rPr lang="en-IE" altLang="en-US" sz="2000" b="1" dirty="0">
                <a:latin typeface="+mn-lt"/>
              </a:rPr>
              <a:t>Bus types based on the location of components: </a:t>
            </a:r>
            <a:r>
              <a:rPr lang="en-IE" altLang="en-US" sz="2000" dirty="0">
                <a:latin typeface="+mn-lt"/>
              </a:rPr>
              <a:t>The computer system buses can also be classified on the basis of location of the component being connected as: </a:t>
            </a:r>
          </a:p>
          <a:p>
            <a:pPr algn="just" eaLnBrk="1" hangingPunct="1"/>
            <a:r>
              <a:rPr lang="en-IE" altLang="en-US" sz="2000" dirty="0">
                <a:latin typeface="+mn-lt"/>
              </a:rPr>
              <a:t>	- Internal bus </a:t>
            </a:r>
          </a:p>
          <a:p>
            <a:pPr algn="just" eaLnBrk="1" hangingPunct="1"/>
            <a:r>
              <a:rPr lang="en-IE" altLang="en-US" sz="2000" dirty="0">
                <a:latin typeface="+mn-lt"/>
              </a:rPr>
              <a:t>	- external bus </a:t>
            </a:r>
          </a:p>
        </p:txBody>
      </p:sp>
    </p:spTree>
    <p:extLst>
      <p:ext uri="{BB962C8B-B14F-4D97-AF65-F5344CB8AC3E}">
        <p14:creationId xmlns:p14="http://schemas.microsoft.com/office/powerpoint/2010/main" val="3399505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Computer Buses</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611560" y="980728"/>
            <a:ext cx="7992887"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Below are a few of the functions in a computer bus: </a:t>
            </a:r>
          </a:p>
          <a:p>
            <a:pPr algn="just" eaLnBrk="1" hangingPunct="1"/>
            <a:endParaRPr lang="en-IE" altLang="en-US" sz="2200" dirty="0">
              <a:latin typeface="+mn-lt"/>
            </a:endParaRPr>
          </a:p>
          <a:p>
            <a:pPr marL="342900" indent="-342900" algn="just" eaLnBrk="1" hangingPunct="1">
              <a:buFont typeface="Arial" panose="020B0604020202020204" pitchFamily="34" charset="0"/>
              <a:buChar char="•"/>
            </a:pPr>
            <a:r>
              <a:rPr lang="en-IE" altLang="en-US" sz="2200" b="1" dirty="0">
                <a:latin typeface="+mn-lt"/>
              </a:rPr>
              <a:t>Data sharing: </a:t>
            </a:r>
          </a:p>
          <a:p>
            <a:pPr marL="1257300" lvl="1" indent="-342900" algn="just">
              <a:buFontTx/>
              <a:buChar char="-"/>
            </a:pPr>
            <a:r>
              <a:rPr lang="en-IE" altLang="en-US" sz="2200" dirty="0">
                <a:latin typeface="+mn-lt"/>
              </a:rPr>
              <a:t>All types of buses used in network transfer data between the connected computer peripherals</a:t>
            </a:r>
          </a:p>
          <a:p>
            <a:pPr marL="1257300" lvl="1" indent="-342900" algn="just">
              <a:buFontTx/>
              <a:buChar char="-"/>
            </a:pPr>
            <a:r>
              <a:rPr lang="en-IE" altLang="en-US" sz="2200" dirty="0">
                <a:latin typeface="+mn-lt"/>
              </a:rPr>
              <a:t>The buses either transfer or send data in serial or parallel transfer method</a:t>
            </a:r>
          </a:p>
          <a:p>
            <a:pPr marL="342900" indent="-342900" algn="just" eaLnBrk="1" hangingPunct="1">
              <a:buFont typeface="Arial" panose="020B0604020202020204" pitchFamily="34" charset="0"/>
              <a:buChar char="•"/>
            </a:pPr>
            <a:endParaRPr lang="en-IE" altLang="en-US" sz="2200" b="1" dirty="0">
              <a:latin typeface="+mn-lt"/>
            </a:endParaRPr>
          </a:p>
          <a:p>
            <a:pPr marL="342900" indent="-342900" algn="just" eaLnBrk="1" hangingPunct="1">
              <a:buFont typeface="Arial" panose="020B0604020202020204" pitchFamily="34" charset="0"/>
              <a:buChar char="•"/>
            </a:pPr>
            <a:r>
              <a:rPr lang="en-IE" altLang="en-US" sz="2200" b="1" dirty="0">
                <a:latin typeface="+mn-lt"/>
              </a:rPr>
              <a:t>Addressing: </a:t>
            </a:r>
            <a:r>
              <a:rPr lang="en-IE" altLang="en-US" sz="2200" dirty="0">
                <a:latin typeface="+mn-lt"/>
              </a:rPr>
              <a:t>A bus has address lines that suit the processors. This allows us to transfer data to or from different locations in the memory </a:t>
            </a:r>
            <a:endParaRPr lang="en-IE" altLang="en-US" sz="2200" b="1" dirty="0">
              <a:latin typeface="+mn-lt"/>
            </a:endParaRPr>
          </a:p>
          <a:p>
            <a:pPr marL="342900" indent="-342900" algn="just" eaLnBrk="1" hangingPunct="1">
              <a:buFont typeface="Arial" panose="020B0604020202020204" pitchFamily="34" charset="0"/>
              <a:buChar char="•"/>
            </a:pPr>
            <a:endParaRPr lang="en-IE" altLang="en-US" sz="2200" b="1" dirty="0">
              <a:latin typeface="+mn-lt"/>
            </a:endParaRPr>
          </a:p>
          <a:p>
            <a:pPr marL="342900" indent="-342900" algn="just" eaLnBrk="1" hangingPunct="1">
              <a:buFont typeface="Arial" panose="020B0604020202020204" pitchFamily="34" charset="0"/>
              <a:buChar char="•"/>
            </a:pPr>
            <a:r>
              <a:rPr lang="en-IE" altLang="en-US" sz="2200" b="1" dirty="0">
                <a:latin typeface="+mn-lt"/>
              </a:rPr>
              <a:t>Power: </a:t>
            </a:r>
            <a:r>
              <a:rPr lang="en-IE" altLang="en-US" sz="2200" dirty="0">
                <a:latin typeface="+mn-lt"/>
              </a:rPr>
              <a:t>A bus supplies the power to various connected peripherals</a:t>
            </a:r>
            <a:endParaRPr lang="en-IE" altLang="en-US" sz="2200" b="1" dirty="0">
              <a:latin typeface="+mn-lt"/>
            </a:endParaRPr>
          </a:p>
        </p:txBody>
      </p:sp>
    </p:spTree>
    <p:extLst>
      <p:ext uri="{BB962C8B-B14F-4D97-AF65-F5344CB8AC3E}">
        <p14:creationId xmlns:p14="http://schemas.microsoft.com/office/powerpoint/2010/main" val="1916610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Functions of Computer Buses - Summary</a:t>
            </a:r>
            <a:endParaRPr lang="en-US" altLang="en-US" sz="3200" b="1" dirty="0"/>
          </a:p>
        </p:txBody>
      </p:sp>
      <p:pic>
        <p:nvPicPr>
          <p:cNvPr id="2" name="Picture 1">
            <a:extLst>
              <a:ext uri="{FF2B5EF4-FFF2-40B4-BE49-F238E27FC236}">
                <a16:creationId xmlns:a16="http://schemas.microsoft.com/office/drawing/2014/main" id="{5AF15F76-7A45-B04E-8067-50FD8C62AB20}"/>
              </a:ext>
            </a:extLst>
          </p:cNvPr>
          <p:cNvPicPr>
            <a:picLocks noChangeAspect="1"/>
          </p:cNvPicPr>
          <p:nvPr/>
        </p:nvPicPr>
        <p:blipFill>
          <a:blip r:embed="rId3"/>
          <a:stretch>
            <a:fillRect/>
          </a:stretch>
        </p:blipFill>
        <p:spPr>
          <a:xfrm>
            <a:off x="323528" y="909489"/>
            <a:ext cx="8496944" cy="4751760"/>
          </a:xfrm>
          <a:prstGeom prst="rect">
            <a:avLst/>
          </a:prstGeom>
        </p:spPr>
      </p:pic>
    </p:spTree>
    <p:extLst>
      <p:ext uri="{BB962C8B-B14F-4D97-AF65-F5344CB8AC3E}">
        <p14:creationId xmlns:p14="http://schemas.microsoft.com/office/powerpoint/2010/main" val="20262714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4" y="404664"/>
            <a:ext cx="7839273" cy="504825"/>
          </a:xfrm>
        </p:spPr>
        <p:txBody>
          <a:bodyPr>
            <a:normAutofit fontScale="90000"/>
          </a:bodyPr>
          <a:lstStyle/>
          <a:p>
            <a:pPr>
              <a:defRPr/>
            </a:pPr>
            <a:r>
              <a:rPr lang="en-GB" altLang="en-US" sz="3200" b="1" dirty="0"/>
              <a:t>Structure and Topologies of Computer Buses</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765174" y="1136476"/>
            <a:ext cx="7556041" cy="449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Lines are grouped as mentioned below: </a:t>
            </a:r>
          </a:p>
          <a:p>
            <a:pPr algn="just" eaLnBrk="1" hangingPunct="1"/>
            <a:endParaRPr lang="en-IE" altLang="en-US" sz="2200" dirty="0">
              <a:latin typeface="+mn-lt"/>
            </a:endParaRPr>
          </a:p>
          <a:p>
            <a:pPr marL="342900" indent="-342900" algn="just" eaLnBrk="1" hangingPunct="1">
              <a:buFont typeface="Arial" panose="020B0604020202020204" pitchFamily="34" charset="0"/>
              <a:buChar char="•"/>
            </a:pPr>
            <a:r>
              <a:rPr lang="en-IE" altLang="en-US" sz="2200" b="1" dirty="0">
                <a:latin typeface="+mn-lt"/>
              </a:rPr>
              <a:t>Power </a:t>
            </a:r>
            <a:r>
              <a:rPr lang="en-IE" altLang="en-US" sz="2200" dirty="0">
                <a:latin typeface="+mn-lt"/>
              </a:rPr>
              <a:t>line provided electrical power to the components connected </a:t>
            </a:r>
          </a:p>
          <a:p>
            <a:pPr marL="342900" indent="-342900" algn="just" eaLnBrk="1" hangingPunct="1">
              <a:buFont typeface="Arial" panose="020B0604020202020204" pitchFamily="34" charset="0"/>
              <a:buChar char="•"/>
            </a:pPr>
            <a:endParaRPr lang="en-IE" altLang="en-US" sz="2200" b="1" dirty="0">
              <a:latin typeface="+mn-lt"/>
            </a:endParaRPr>
          </a:p>
          <a:p>
            <a:pPr marL="342900" indent="-342900" algn="just" eaLnBrk="1" hangingPunct="1">
              <a:buFont typeface="Arial" panose="020B0604020202020204" pitchFamily="34" charset="0"/>
              <a:buChar char="•"/>
            </a:pPr>
            <a:r>
              <a:rPr lang="en-IE" altLang="en-US" sz="2200" b="1" dirty="0">
                <a:latin typeface="+mn-lt"/>
              </a:rPr>
              <a:t>Data </a:t>
            </a:r>
            <a:r>
              <a:rPr lang="en-IE" altLang="en-US" sz="2200" dirty="0">
                <a:latin typeface="+mn-lt"/>
              </a:rPr>
              <a:t>lines carrying data or instructions between modules of the system </a:t>
            </a:r>
          </a:p>
          <a:p>
            <a:pPr marL="342900" indent="-342900" algn="just" eaLnBrk="1" hangingPunct="1">
              <a:buFont typeface="Arial" panose="020B0604020202020204" pitchFamily="34" charset="0"/>
              <a:buChar char="•"/>
            </a:pPr>
            <a:endParaRPr lang="en-IE" altLang="en-US" sz="2200" b="1" dirty="0">
              <a:latin typeface="+mn-lt"/>
            </a:endParaRPr>
          </a:p>
          <a:p>
            <a:pPr marL="342900" indent="-342900" algn="just" eaLnBrk="1" hangingPunct="1">
              <a:buFont typeface="Arial" panose="020B0604020202020204" pitchFamily="34" charset="0"/>
              <a:buChar char="•"/>
            </a:pPr>
            <a:r>
              <a:rPr lang="en-IE" altLang="en-US" sz="2200" b="1" dirty="0">
                <a:latin typeface="+mn-lt"/>
              </a:rPr>
              <a:t>Address </a:t>
            </a:r>
            <a:r>
              <a:rPr lang="en-IE" altLang="en-US" sz="2200" dirty="0">
                <a:latin typeface="+mn-lt"/>
              </a:rPr>
              <a:t>lines indicate the recipient of the bus data</a:t>
            </a:r>
          </a:p>
          <a:p>
            <a:pPr marL="342900" indent="-342900" algn="just" eaLnBrk="1" hangingPunct="1">
              <a:buFont typeface="Arial" panose="020B0604020202020204" pitchFamily="34" charset="0"/>
              <a:buChar char="•"/>
            </a:pPr>
            <a:endParaRPr lang="en-IE" altLang="en-US" sz="2200" b="1" dirty="0">
              <a:latin typeface="+mn-lt"/>
            </a:endParaRPr>
          </a:p>
          <a:p>
            <a:pPr marL="342900" indent="-342900" algn="just">
              <a:buFont typeface="Arial" panose="020B0604020202020204" pitchFamily="34" charset="0"/>
              <a:buChar char="•"/>
            </a:pPr>
            <a:r>
              <a:rPr lang="en-IE" altLang="en-US" sz="2200" b="1" dirty="0">
                <a:latin typeface="+mn-lt"/>
              </a:rPr>
              <a:t>Control </a:t>
            </a:r>
            <a:r>
              <a:rPr lang="en-IE" altLang="en-US" sz="2200" dirty="0">
                <a:latin typeface="+mn-lt"/>
              </a:rPr>
              <a:t>lines control the synchronization and operation of the bus and the modules linked to the bus</a:t>
            </a:r>
          </a:p>
          <a:p>
            <a:pPr marL="342900" indent="-342900" algn="just" eaLnBrk="1" hangingPunct="1">
              <a:buFont typeface="Arial" panose="020B0604020202020204" pitchFamily="34" charset="0"/>
              <a:buChar char="•"/>
            </a:pPr>
            <a:endParaRPr lang="en-IE" altLang="en-US" sz="2200" b="1" dirty="0">
              <a:latin typeface="+mn-lt"/>
            </a:endParaRPr>
          </a:p>
        </p:txBody>
      </p:sp>
    </p:spTree>
    <p:extLst>
      <p:ext uri="{BB962C8B-B14F-4D97-AF65-F5344CB8AC3E}">
        <p14:creationId xmlns:p14="http://schemas.microsoft.com/office/powerpoint/2010/main" val="116651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4351F3-1CD7-C090-D2B4-B1A9500013E1}"/>
              </a:ext>
            </a:extLst>
          </p:cNvPr>
          <p:cNvSpPr>
            <a:spLocks noGrp="1"/>
          </p:cNvSpPr>
          <p:nvPr>
            <p:ph type="title"/>
          </p:nvPr>
        </p:nvSpPr>
        <p:spPr/>
        <p:txBody>
          <a:bodyPr>
            <a:normAutofit fontScale="90000"/>
          </a:bodyPr>
          <a:lstStyle/>
          <a:p>
            <a:r>
              <a:rPr lang="en-GB" dirty="0"/>
              <a:t>Online Assignment Skills Programme</a:t>
            </a:r>
            <a:endParaRPr lang="en-US" dirty="0"/>
          </a:p>
        </p:txBody>
      </p:sp>
      <p:sp>
        <p:nvSpPr>
          <p:cNvPr id="5" name="Content Placeholder 4">
            <a:extLst>
              <a:ext uri="{FF2B5EF4-FFF2-40B4-BE49-F238E27FC236}">
                <a16:creationId xmlns:a16="http://schemas.microsoft.com/office/drawing/2014/main" id="{B0BC1064-FBCB-D53C-B9B4-7F700EE41552}"/>
              </a:ext>
            </a:extLst>
          </p:cNvPr>
          <p:cNvSpPr>
            <a:spLocks noGrp="1"/>
          </p:cNvSpPr>
          <p:nvPr>
            <p:ph idx="1"/>
          </p:nvPr>
        </p:nvSpPr>
        <p:spPr/>
        <p:txBody>
          <a:bodyPr>
            <a:normAutofit/>
          </a:bodyPr>
          <a:lstStyle/>
          <a:p>
            <a:r>
              <a:rPr lang="en-GB" sz="1350" dirty="0">
                <a:latin typeface="Aptos" panose="020B0004020202020204" pitchFamily="34" charset="0"/>
                <a:ea typeface="DengXian" panose="02010600030101010101" pitchFamily="2" charset="-122"/>
                <a:cs typeface="Arial" panose="020B0604020202020204" pitchFamily="34" charset="0"/>
              </a:rPr>
              <a:t>Finding and Using Information Unit 2 Section 1: Introduction to Searching</a:t>
            </a:r>
          </a:p>
          <a:p>
            <a:endParaRPr lang="en-GB" sz="1350" dirty="0">
              <a:latin typeface="Aptos" panose="020B0004020202020204" pitchFamily="34" charset="0"/>
              <a:ea typeface="DengXian" panose="02010600030101010101" pitchFamily="2" charset="-122"/>
              <a:cs typeface="Arial" panose="020B0604020202020204" pitchFamily="34" charset="0"/>
            </a:endParaRPr>
          </a:p>
          <a:p>
            <a:r>
              <a:rPr lang="en-GB" sz="1350" dirty="0">
                <a:hlinkClick r:id="rId2"/>
              </a:rPr>
              <a:t>moodle.uwtsd.ac.uk/mod/</a:t>
            </a:r>
            <a:r>
              <a:rPr lang="en-GB" sz="1350" dirty="0" err="1">
                <a:hlinkClick r:id="rId2"/>
              </a:rPr>
              <a:t>scorm</a:t>
            </a:r>
            <a:r>
              <a:rPr lang="en-GB" sz="1350" dirty="0">
                <a:hlinkClick r:id="rId2"/>
              </a:rPr>
              <a:t>/</a:t>
            </a:r>
            <a:r>
              <a:rPr lang="en-GB" sz="1350" dirty="0" err="1">
                <a:hlinkClick r:id="rId2"/>
              </a:rPr>
              <a:t>player.php?a</a:t>
            </a:r>
            <a:r>
              <a:rPr lang="en-GB" sz="1350" dirty="0">
                <a:hlinkClick r:id="rId2"/>
              </a:rPr>
              <a:t>=7560&amp;currentorg=</a:t>
            </a:r>
            <a:r>
              <a:rPr lang="en-GB" sz="1350" dirty="0" err="1">
                <a:hlinkClick r:id="rId2"/>
              </a:rPr>
              <a:t>articulate_rise&amp;scoid</a:t>
            </a:r>
            <a:r>
              <a:rPr lang="en-GB" sz="1350" dirty="0">
                <a:hlinkClick r:id="rId2"/>
              </a:rPr>
              <a:t>=16492&amp;sesskey=pD9QewDzCI&amp;display=</a:t>
            </a:r>
            <a:r>
              <a:rPr lang="en-GB" sz="1350" dirty="0" err="1">
                <a:hlinkClick r:id="rId2"/>
              </a:rPr>
              <a:t>popup&amp;mode</a:t>
            </a:r>
            <a:r>
              <a:rPr lang="en-GB" sz="1350" dirty="0">
                <a:hlinkClick r:id="rId2"/>
              </a:rPr>
              <a:t>=normal</a:t>
            </a:r>
            <a:r>
              <a:rPr lang="en-GB" sz="1350" dirty="0">
                <a:latin typeface="Aptos" panose="020B0004020202020204" pitchFamily="34" charset="0"/>
                <a:ea typeface="DengXian" panose="02010600030101010101" pitchFamily="2" charset="-122"/>
                <a:cs typeface="Arial" panose="020B0604020202020204" pitchFamily="34" charset="0"/>
              </a:rPr>
              <a:t> </a:t>
            </a:r>
            <a:endParaRPr lang="en-GB" sz="1350" dirty="0"/>
          </a:p>
        </p:txBody>
      </p:sp>
      <p:pic>
        <p:nvPicPr>
          <p:cNvPr id="3" name="Picture 2">
            <a:extLst>
              <a:ext uri="{FF2B5EF4-FFF2-40B4-BE49-F238E27FC236}">
                <a16:creationId xmlns:a16="http://schemas.microsoft.com/office/drawing/2014/main" id="{BED89DFF-47A5-67A7-B8B1-C0CED073904F}"/>
              </a:ext>
            </a:extLst>
          </p:cNvPr>
          <p:cNvPicPr>
            <a:picLocks noChangeAspect="1"/>
          </p:cNvPicPr>
          <p:nvPr/>
        </p:nvPicPr>
        <p:blipFill rotWithShape="1">
          <a:blip r:embed="rId3"/>
          <a:srcRect l="63827" t="22777" r="18518" b="53704"/>
          <a:stretch/>
        </p:blipFill>
        <p:spPr>
          <a:xfrm>
            <a:off x="6715125" y="3747439"/>
            <a:ext cx="2228850" cy="1979468"/>
          </a:xfrm>
          <a:prstGeom prst="rect">
            <a:avLst/>
          </a:prstGeom>
        </p:spPr>
      </p:pic>
    </p:spTree>
    <p:extLst>
      <p:ext uri="{BB962C8B-B14F-4D97-AF65-F5344CB8AC3E}">
        <p14:creationId xmlns:p14="http://schemas.microsoft.com/office/powerpoint/2010/main" val="14323675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620688"/>
            <a:ext cx="8229600" cy="922114"/>
          </a:xfrm>
        </p:spPr>
        <p:txBody>
          <a:bodyPr>
            <a:normAutofit/>
          </a:bodyPr>
          <a:lstStyle/>
          <a:p>
            <a:r>
              <a:rPr lang="en-GB" sz="3200" b="1" dirty="0"/>
              <a:t>References</a:t>
            </a:r>
          </a:p>
        </p:txBody>
      </p:sp>
      <p:sp>
        <p:nvSpPr>
          <p:cNvPr id="5" name="TextBox 4">
            <a:extLst>
              <a:ext uri="{FF2B5EF4-FFF2-40B4-BE49-F238E27FC236}">
                <a16:creationId xmlns:a16="http://schemas.microsoft.com/office/drawing/2014/main" id="{DB6174AB-9AC3-4444-953B-C78F6B5F0E1B}"/>
              </a:ext>
            </a:extLst>
          </p:cNvPr>
          <p:cNvSpPr txBox="1"/>
          <p:nvPr/>
        </p:nvSpPr>
        <p:spPr>
          <a:xfrm>
            <a:off x="827584" y="1340768"/>
            <a:ext cx="7560840" cy="4832092"/>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t>W. Stallings, Computer Organisation and Architecture, London: Pearson, 2016</a:t>
            </a:r>
          </a:p>
          <a:p>
            <a:pPr marL="342900" indent="-342900" algn="just">
              <a:buFont typeface="Arial" panose="020B0604020202020204" pitchFamily="34" charset="0"/>
              <a:buChar char="•"/>
            </a:pPr>
            <a:r>
              <a:rPr lang="en-US" sz="2200" dirty="0"/>
              <a:t>I. Englander, The architecture of Computer Hardware, Systems Software &amp; Networking – An Information Technology Approach, London: John Wiley &amp; Sons, 2014</a:t>
            </a:r>
          </a:p>
          <a:p>
            <a:pPr marL="342900" indent="-342900" algn="just">
              <a:buFont typeface="Arial" panose="020B0604020202020204" pitchFamily="34" charset="0"/>
              <a:buChar char="•"/>
            </a:pPr>
            <a:r>
              <a:rPr lang="en-US" sz="2200" dirty="0"/>
              <a:t>M. M. Mano, Digital Logic and Computer Design, India: Prentice-Hall, 2003</a:t>
            </a:r>
          </a:p>
          <a:p>
            <a:pPr marL="342900" indent="-342900" algn="just">
              <a:buFont typeface="Arial" panose="020B0604020202020204" pitchFamily="34" charset="0"/>
              <a:buChar char="•"/>
            </a:pPr>
            <a:r>
              <a:rPr lang="en-US" sz="2200" dirty="0"/>
              <a:t>V. </a:t>
            </a:r>
            <a:r>
              <a:rPr lang="en-US" sz="2200" dirty="0" err="1"/>
              <a:t>Vijayendran</a:t>
            </a:r>
            <a:r>
              <a:rPr lang="en-US" sz="2200" dirty="0"/>
              <a:t>, Fundamentals of Microprocessor – 8085, Chennai: S. Viswanathan (Printers &amp; Publishers), PVT. LTD, 2004</a:t>
            </a:r>
          </a:p>
          <a:p>
            <a:pPr marL="342900" indent="-342900" algn="just">
              <a:buFont typeface="Arial" panose="020B0604020202020204" pitchFamily="34" charset="0"/>
              <a:buChar char="•"/>
            </a:pPr>
            <a:r>
              <a:rPr lang="en-US" sz="2200" dirty="0"/>
              <a:t>Learn Computer Science (2021) Computer Bus [Online] </a:t>
            </a:r>
            <a:r>
              <a:rPr lang="en-US" sz="2200" dirty="0">
                <a:hlinkClick r:id="rId2"/>
              </a:rPr>
              <a:t>https://www.learncomputerscienceonline.com/computer-bus/</a:t>
            </a:r>
            <a:r>
              <a:rPr lang="en-US" sz="2200" dirty="0"/>
              <a:t> </a:t>
            </a:r>
          </a:p>
          <a:p>
            <a:pPr marL="342900" indent="-342900" algn="just">
              <a:buFont typeface="Arial" panose="020B0604020202020204" pitchFamily="34" charset="0"/>
              <a:buChar char="•"/>
            </a:pPr>
            <a:endParaRPr lang="en-US" sz="2200" dirty="0"/>
          </a:p>
        </p:txBody>
      </p:sp>
    </p:spTree>
    <p:extLst>
      <p:ext uri="{BB962C8B-B14F-4D97-AF65-F5344CB8AC3E}">
        <p14:creationId xmlns:p14="http://schemas.microsoft.com/office/powerpoint/2010/main" val="3981441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57200" y="2485485"/>
            <a:ext cx="8229600" cy="922114"/>
          </a:xfrm>
        </p:spPr>
        <p:txBody>
          <a:bodyPr>
            <a:normAutofit/>
          </a:bodyPr>
          <a:lstStyle/>
          <a:p>
            <a:r>
              <a:rPr lang="en-GB" sz="3200" b="1" dirty="0"/>
              <a:t>Any Questions? </a:t>
            </a:r>
          </a:p>
        </p:txBody>
      </p:sp>
    </p:spTree>
    <p:extLst>
      <p:ext uri="{BB962C8B-B14F-4D97-AF65-F5344CB8AC3E}">
        <p14:creationId xmlns:p14="http://schemas.microsoft.com/office/powerpoint/2010/main" val="26368513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38642</TotalTime>
  <Words>1139</Words>
  <Application>Microsoft Office PowerPoint</Application>
  <PresentationFormat>On-screen Show (4:3)</PresentationFormat>
  <Paragraphs>130</Paragraphs>
  <Slides>17</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Myriad Pro</vt:lpstr>
      <vt:lpstr>Aptos</vt:lpstr>
      <vt:lpstr>Arial</vt:lpstr>
      <vt:lpstr>Calibri</vt:lpstr>
      <vt:lpstr>20140311PresentationUWTSDTemplate</vt:lpstr>
      <vt:lpstr>Computer Architecture &amp; OS  ACCA4022</vt:lpstr>
      <vt:lpstr>Learning Outcome</vt:lpstr>
      <vt:lpstr>What is Computer Bus?</vt:lpstr>
      <vt:lpstr>How to Describe Computer Bus?</vt:lpstr>
      <vt:lpstr>How does Computer Bus Look Like?</vt:lpstr>
      <vt:lpstr>Types of Computer Bus</vt:lpstr>
      <vt:lpstr>Types of Computer Bus – Address Bus</vt:lpstr>
      <vt:lpstr>Types of Computer Bus – Data Bus</vt:lpstr>
      <vt:lpstr>Types of Computer Bus – Control Bus</vt:lpstr>
      <vt:lpstr>Types of Computer Bus – System Bus</vt:lpstr>
      <vt:lpstr>Types of Computer Bus (Additional)</vt:lpstr>
      <vt:lpstr>Functions of Computer Buses</vt:lpstr>
      <vt:lpstr>Functions of Computer Buses - Summary</vt:lpstr>
      <vt:lpstr>Structure and Topologies of Computer Buses</vt:lpstr>
      <vt:lpstr>Online Assignment Skills Programme</vt:lpstr>
      <vt:lpstr>References</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Md Shantanu Islam</cp:lastModifiedBy>
  <cp:revision>219</cp:revision>
  <dcterms:created xsi:type="dcterms:W3CDTF">2015-04-14T15:21:28Z</dcterms:created>
  <dcterms:modified xsi:type="dcterms:W3CDTF">2025-01-21T15:55:27Z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