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95" r:id="rId1"/>
  </p:sldMasterIdLst>
  <p:notesMasterIdLst>
    <p:notesMasterId r:id="rId11"/>
  </p:notesMasterIdLst>
  <p:sldIdLst>
    <p:sldId id="256" r:id="rId2"/>
    <p:sldId id="264" r:id="rId3"/>
    <p:sldId id="258" r:id="rId4"/>
    <p:sldId id="265" r:id="rId5"/>
    <p:sldId id="263" r:id="rId6"/>
    <p:sldId id="259" r:id="rId7"/>
    <p:sldId id="260"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0"/>
  </p:normalViewPr>
  <p:slideViewPr>
    <p:cSldViewPr snapToGrid="0" snapToObjects="1">
      <p:cViewPr varScale="1">
        <p:scale>
          <a:sx n="103" d="100"/>
          <a:sy n="103" d="100"/>
        </p:scale>
        <p:origin x="8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220CE-B299-AC41-9B28-90976A793C14}" type="datetimeFigureOut">
              <a:rPr lang="en-US" smtClean="0"/>
              <a:t>11/6/19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36A1A4-8716-DC40-8A28-E8EB759026A1}" type="slidenum">
              <a:rPr lang="en-US" smtClean="0"/>
              <a:t>‹#›</a:t>
            </a:fld>
            <a:endParaRPr lang="en-US"/>
          </a:p>
        </p:txBody>
      </p:sp>
    </p:spTree>
    <p:extLst>
      <p:ext uri="{BB962C8B-B14F-4D97-AF65-F5344CB8AC3E}">
        <p14:creationId xmlns:p14="http://schemas.microsoft.com/office/powerpoint/2010/main" val="3561583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36A1A4-8716-DC40-8A28-E8EB759026A1}" type="slidenum">
              <a:rPr lang="en-US" smtClean="0"/>
              <a:t>1</a:t>
            </a:fld>
            <a:endParaRPr lang="en-US"/>
          </a:p>
        </p:txBody>
      </p:sp>
    </p:spTree>
    <p:extLst>
      <p:ext uri="{BB962C8B-B14F-4D97-AF65-F5344CB8AC3E}">
        <p14:creationId xmlns:p14="http://schemas.microsoft.com/office/powerpoint/2010/main" val="1784589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128941A7-1E04-CC45-B32C-EF8E31FB4261}" type="datetimeFigureOut">
              <a:rPr lang="en-US" smtClean="0"/>
              <a:t>11/6/19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FD2768E0-2776-0048-AB34-4B52E99B4EF6}"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1384058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8941A7-1E04-CC45-B32C-EF8E31FB4261}" type="datetimeFigureOut">
              <a:rPr lang="en-US" smtClean="0"/>
              <a:t>11/6/19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2768E0-2776-0048-AB34-4B52E99B4EF6}" type="slidenum">
              <a:rPr lang="en-US" smtClean="0"/>
              <a:t>‹#›</a:t>
            </a:fld>
            <a:endParaRPr lang="en-US"/>
          </a:p>
        </p:txBody>
      </p:sp>
    </p:spTree>
    <p:extLst>
      <p:ext uri="{BB962C8B-B14F-4D97-AF65-F5344CB8AC3E}">
        <p14:creationId xmlns:p14="http://schemas.microsoft.com/office/powerpoint/2010/main" val="1037127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128941A7-1E04-CC45-B32C-EF8E31FB4261}" type="datetimeFigureOut">
              <a:rPr lang="en-US" smtClean="0"/>
              <a:t>11/6/19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FD2768E0-2776-0048-AB34-4B52E99B4EF6}"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427092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28941A7-1E04-CC45-B32C-EF8E31FB4261}" type="datetimeFigureOut">
              <a:rPr lang="en-US" smtClean="0"/>
              <a:t>11/6/19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2768E0-2776-0048-AB34-4B52E99B4EF6}" type="slidenum">
              <a:rPr lang="en-US" smtClean="0"/>
              <a:t>‹#›</a:t>
            </a:fld>
            <a:endParaRPr lang="en-US"/>
          </a:p>
        </p:txBody>
      </p:sp>
    </p:spTree>
    <p:extLst>
      <p:ext uri="{BB962C8B-B14F-4D97-AF65-F5344CB8AC3E}">
        <p14:creationId xmlns:p14="http://schemas.microsoft.com/office/powerpoint/2010/main" val="212375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28941A7-1E04-CC45-B32C-EF8E31FB4261}" type="datetimeFigureOut">
              <a:rPr lang="en-US" smtClean="0"/>
              <a:t>11/6/19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2768E0-2776-0048-AB34-4B52E99B4EF6}" type="slidenum">
              <a:rPr lang="en-US" smtClean="0"/>
              <a:t>‹#›</a:t>
            </a:fld>
            <a:endParaRPr lang="en-US"/>
          </a:p>
        </p:txBody>
      </p:sp>
    </p:spTree>
    <p:extLst>
      <p:ext uri="{BB962C8B-B14F-4D97-AF65-F5344CB8AC3E}">
        <p14:creationId xmlns:p14="http://schemas.microsoft.com/office/powerpoint/2010/main" val="1435181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28941A7-1E04-CC45-B32C-EF8E31FB4261}" type="datetimeFigureOut">
              <a:rPr lang="en-US" smtClean="0"/>
              <a:t>11/6/19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2768E0-2776-0048-AB34-4B52E99B4EF6}" type="slidenum">
              <a:rPr lang="en-US" smtClean="0"/>
              <a:t>‹#›</a:t>
            </a:fld>
            <a:endParaRPr lang="en-US"/>
          </a:p>
        </p:txBody>
      </p:sp>
    </p:spTree>
    <p:extLst>
      <p:ext uri="{BB962C8B-B14F-4D97-AF65-F5344CB8AC3E}">
        <p14:creationId xmlns:p14="http://schemas.microsoft.com/office/powerpoint/2010/main" val="3527329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8941A7-1E04-CC45-B32C-EF8E31FB4261}" type="datetimeFigureOut">
              <a:rPr lang="en-US" smtClean="0"/>
              <a:t>11/6/19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2768E0-2776-0048-AB34-4B52E99B4EF6}" type="slidenum">
              <a:rPr lang="en-US" smtClean="0"/>
              <a:t>‹#›</a:t>
            </a:fld>
            <a:endParaRPr lang="en-US"/>
          </a:p>
        </p:txBody>
      </p:sp>
    </p:spTree>
    <p:extLst>
      <p:ext uri="{BB962C8B-B14F-4D97-AF65-F5344CB8AC3E}">
        <p14:creationId xmlns:p14="http://schemas.microsoft.com/office/powerpoint/2010/main" val="2132691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28941A7-1E04-CC45-B32C-EF8E31FB4261}" type="datetimeFigureOut">
              <a:rPr lang="en-US" smtClean="0"/>
              <a:t>11/6/19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FD2768E0-2776-0048-AB34-4B52E99B4EF6}"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6158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28941A7-1E04-CC45-B32C-EF8E31FB4261}" type="datetimeFigureOut">
              <a:rPr lang="en-US" smtClean="0"/>
              <a:t>11/6/19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FD2768E0-2776-0048-AB34-4B52E99B4EF6}"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58636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8941A7-1E04-CC45-B32C-EF8E31FB4261}" type="datetimeFigureOut">
              <a:rPr lang="en-US" smtClean="0"/>
              <a:t>11/6/19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2768E0-2776-0048-AB34-4B52E99B4EF6}" type="slidenum">
              <a:rPr lang="en-US" smtClean="0"/>
              <a:t>‹#›</a:t>
            </a:fld>
            <a:endParaRPr lang="en-US"/>
          </a:p>
        </p:txBody>
      </p:sp>
    </p:spTree>
    <p:extLst>
      <p:ext uri="{BB962C8B-B14F-4D97-AF65-F5344CB8AC3E}">
        <p14:creationId xmlns:p14="http://schemas.microsoft.com/office/powerpoint/2010/main" val="2320967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8941A7-1E04-CC45-B32C-EF8E31FB4261}" type="datetimeFigureOut">
              <a:rPr lang="en-US" smtClean="0"/>
              <a:t>11/6/19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2768E0-2776-0048-AB34-4B52E99B4EF6}" type="slidenum">
              <a:rPr lang="en-US" smtClean="0"/>
              <a:t>‹#›</a:t>
            </a:fld>
            <a:endParaRPr lang="en-US"/>
          </a:p>
        </p:txBody>
      </p:sp>
    </p:spTree>
    <p:extLst>
      <p:ext uri="{BB962C8B-B14F-4D97-AF65-F5344CB8AC3E}">
        <p14:creationId xmlns:p14="http://schemas.microsoft.com/office/powerpoint/2010/main" val="3797488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128941A7-1E04-CC45-B32C-EF8E31FB4261}" type="datetimeFigureOut">
              <a:rPr lang="en-US" smtClean="0"/>
              <a:t>11/6/19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FD2768E0-2776-0048-AB34-4B52E99B4EF6}"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33105258"/>
      </p:ext>
    </p:extLst>
  </p:cSld>
  <p:clrMap bg1="lt1" tx1="dk1" bg2="lt2" tx2="dk2" accent1="accent1" accent2="accent2" accent3="accent3" accent4="accent4" accent5="accent5" accent6="accent6" hlink="hlink" folHlink="folHlink"/>
  <p:sldLayoutIdLst>
    <p:sldLayoutId id="2147483996"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83992">
              <a:srgbClr val="C7C1AF"/>
            </a:gs>
            <a:gs pos="73991">
              <a:srgbClr val="CBC4B2"/>
            </a:gs>
            <a:gs pos="58982">
              <a:srgbClr val="D0C9B7"/>
            </a:gs>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6DBC1-7A33-124E-9493-ED9950FB831F}"/>
              </a:ext>
            </a:extLst>
          </p:cNvPr>
          <p:cNvSpPr>
            <a:spLocks noGrp="1"/>
          </p:cNvSpPr>
          <p:nvPr>
            <p:ph type="ctrTitle"/>
          </p:nvPr>
        </p:nvSpPr>
        <p:spPr>
          <a:xfrm>
            <a:off x="1524000" y="2235200"/>
            <a:ext cx="9144000" cy="2387600"/>
          </a:xfrm>
        </p:spPr>
        <p:txBody>
          <a:bodyPr/>
          <a:lstStyle/>
          <a:p>
            <a:r>
              <a:rPr lang="en-GB" b="1" dirty="0"/>
              <a:t>PR crisis campaign </a:t>
            </a:r>
            <a:br>
              <a:rPr lang="en-GB" b="1" dirty="0"/>
            </a:br>
            <a:endParaRPr lang="en-US" b="1" dirty="0"/>
          </a:p>
        </p:txBody>
      </p:sp>
      <p:sp>
        <p:nvSpPr>
          <p:cNvPr id="3" name="Subtitle 2">
            <a:extLst>
              <a:ext uri="{FF2B5EF4-FFF2-40B4-BE49-F238E27FC236}">
                <a16:creationId xmlns:a16="http://schemas.microsoft.com/office/drawing/2014/main" id="{AB9B8B99-63BE-2F4E-A16D-7F58ADA2281E}"/>
              </a:ext>
            </a:extLst>
          </p:cNvPr>
          <p:cNvSpPr>
            <a:spLocks noGrp="1"/>
          </p:cNvSpPr>
          <p:nvPr>
            <p:ph type="subTitle" idx="1"/>
          </p:nvPr>
        </p:nvSpPr>
        <p:spPr>
          <a:xfrm>
            <a:off x="4835610" y="4806822"/>
            <a:ext cx="9144000" cy="1655762"/>
          </a:xfrm>
        </p:spPr>
        <p:txBody>
          <a:bodyPr/>
          <a:lstStyle/>
          <a:p>
            <a:r>
              <a:rPr lang="en-US" b="1" dirty="0"/>
              <a:t>Glesni Loveridge</a:t>
            </a:r>
          </a:p>
          <a:p>
            <a:r>
              <a:rPr lang="en-US" b="1" dirty="0"/>
              <a:t>1804647</a:t>
            </a:r>
          </a:p>
          <a:p>
            <a:endParaRPr lang="en-US" dirty="0"/>
          </a:p>
        </p:txBody>
      </p:sp>
    </p:spTree>
    <p:extLst>
      <p:ext uri="{BB962C8B-B14F-4D97-AF65-F5344CB8AC3E}">
        <p14:creationId xmlns:p14="http://schemas.microsoft.com/office/powerpoint/2010/main" val="166406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726920-B52F-2142-B5F8-F387AC83600E}"/>
              </a:ext>
            </a:extLst>
          </p:cNvPr>
          <p:cNvPicPr>
            <a:picLocks noChangeAspect="1"/>
          </p:cNvPicPr>
          <p:nvPr/>
        </p:nvPicPr>
        <p:blipFill>
          <a:blip r:embed="rId2"/>
          <a:stretch>
            <a:fillRect/>
          </a:stretch>
        </p:blipFill>
        <p:spPr>
          <a:xfrm>
            <a:off x="3083718" y="1622210"/>
            <a:ext cx="6472238" cy="4314825"/>
          </a:xfrm>
          <a:prstGeom prst="rect">
            <a:avLst/>
          </a:prstGeom>
        </p:spPr>
      </p:pic>
      <p:sp>
        <p:nvSpPr>
          <p:cNvPr id="4" name="TextBox 3">
            <a:extLst>
              <a:ext uri="{FF2B5EF4-FFF2-40B4-BE49-F238E27FC236}">
                <a16:creationId xmlns:a16="http://schemas.microsoft.com/office/drawing/2014/main" id="{55DD4FA0-37BC-9947-980A-7208D2F767E8}"/>
              </a:ext>
            </a:extLst>
          </p:cNvPr>
          <p:cNvSpPr txBox="1"/>
          <p:nvPr/>
        </p:nvSpPr>
        <p:spPr>
          <a:xfrm>
            <a:off x="2526506" y="707811"/>
            <a:ext cx="8503444"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RECALL OF COCOA CHOCOLATE BAR!</a:t>
            </a:r>
          </a:p>
        </p:txBody>
      </p:sp>
    </p:spTree>
    <p:extLst>
      <p:ext uri="{BB962C8B-B14F-4D97-AF65-F5344CB8AC3E}">
        <p14:creationId xmlns:p14="http://schemas.microsoft.com/office/powerpoint/2010/main" val="1529703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0C63-8038-3846-90B1-16858E3D5585}"/>
              </a:ext>
            </a:extLst>
          </p:cNvPr>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Identification of key issues</a:t>
            </a:r>
          </a:p>
        </p:txBody>
      </p:sp>
      <p:sp>
        <p:nvSpPr>
          <p:cNvPr id="5" name="Content Placeholder 4">
            <a:extLst>
              <a:ext uri="{FF2B5EF4-FFF2-40B4-BE49-F238E27FC236}">
                <a16:creationId xmlns:a16="http://schemas.microsoft.com/office/drawing/2014/main" id="{8118386E-8FD5-A34E-A4FC-6D9308953A44}"/>
              </a:ext>
            </a:extLst>
          </p:cNvPr>
          <p:cNvSpPr>
            <a:spLocks noGrp="1"/>
          </p:cNvSpPr>
          <p:nvPr>
            <p:ph idx="1"/>
          </p:nvPr>
        </p:nvSpPr>
        <p:spPr>
          <a:xfrm>
            <a:off x="1090612" y="685800"/>
            <a:ext cx="9601200" cy="3581400"/>
          </a:xfrm>
        </p:spPr>
        <p:txBody>
          <a:bodyPr>
            <a:normAutofit fontScale="25000" lnSpcReduction="20000"/>
          </a:bodyPr>
          <a:lstStyle/>
          <a:p>
            <a:pPr marL="0" indent="0">
              <a:buNone/>
            </a:pPr>
            <a:endParaRPr lang="en-US" b="1" dirty="0"/>
          </a:p>
          <a:p>
            <a:pPr marL="0" indent="0">
              <a:buNone/>
            </a:pPr>
            <a:endParaRPr lang="en-US" b="1" dirty="0"/>
          </a:p>
          <a:p>
            <a:pPr marL="0" indent="0">
              <a:buNone/>
            </a:pPr>
            <a:endParaRPr lang="en-US" b="1" dirty="0"/>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sz="6400" b="1" dirty="0">
              <a:latin typeface="Times New Roman" panose="02020603050405020304" pitchFamily="18" charset="0"/>
              <a:cs typeface="Times New Roman" panose="02020603050405020304" pitchFamily="18" charset="0"/>
            </a:endParaRPr>
          </a:p>
          <a:p>
            <a:endParaRPr lang="en-US" sz="6400" dirty="0">
              <a:latin typeface="Times New Roman" panose="02020603050405020304" pitchFamily="18" charset="0"/>
              <a:cs typeface="Times New Roman" panose="02020603050405020304" pitchFamily="18" charset="0"/>
            </a:endParaRPr>
          </a:p>
          <a:p>
            <a:pPr>
              <a:buFont typeface="Wingdings" pitchFamily="2" charset="2"/>
              <a:buChar char="Ø"/>
            </a:pPr>
            <a:r>
              <a:rPr lang="en-US" sz="8000" dirty="0">
                <a:latin typeface="Times New Roman" panose="02020603050405020304" pitchFamily="18" charset="0"/>
                <a:cs typeface="Times New Roman" panose="02020603050405020304" pitchFamily="18" charset="0"/>
              </a:rPr>
              <a:t>One of the main key issues is the fact of some of the ingredients not being declared on the packing. This is a massive problem due to some people having allergies and intolerances. </a:t>
            </a:r>
          </a:p>
          <a:p>
            <a:pPr>
              <a:buFont typeface="Wingdings" pitchFamily="2" charset="2"/>
              <a:buChar char="Ø"/>
            </a:pPr>
            <a:endParaRPr lang="en-US" sz="8000" dirty="0">
              <a:latin typeface="Times New Roman" panose="02020603050405020304" pitchFamily="18" charset="0"/>
              <a:cs typeface="Times New Roman" panose="02020603050405020304" pitchFamily="18" charset="0"/>
            </a:endParaRPr>
          </a:p>
          <a:p>
            <a:pPr>
              <a:buFont typeface="Wingdings" pitchFamily="2" charset="2"/>
              <a:buChar char="Ø"/>
            </a:pPr>
            <a:r>
              <a:rPr lang="en-US" sz="8000" dirty="0">
                <a:latin typeface="Times New Roman" panose="02020603050405020304" pitchFamily="18" charset="0"/>
                <a:cs typeface="Times New Roman" panose="02020603050405020304" pitchFamily="18" charset="0"/>
              </a:rPr>
              <a:t>This could impact badly on our place on the market competition can occur. </a:t>
            </a:r>
          </a:p>
          <a:p>
            <a:pPr>
              <a:buFont typeface="Wingdings" pitchFamily="2" charset="2"/>
              <a:buChar char="Ø"/>
            </a:pPr>
            <a:endParaRPr lang="en-US" sz="8000" dirty="0">
              <a:latin typeface="Times New Roman" panose="02020603050405020304" pitchFamily="18" charset="0"/>
              <a:cs typeface="Times New Roman" panose="02020603050405020304" pitchFamily="18" charset="0"/>
            </a:endParaRPr>
          </a:p>
          <a:p>
            <a:pPr>
              <a:buFont typeface="Wingdings" pitchFamily="2" charset="2"/>
              <a:buChar char="Ø"/>
            </a:pPr>
            <a:r>
              <a:rPr lang="en-US" sz="8000" dirty="0">
                <a:latin typeface="Times New Roman" panose="02020603050405020304" pitchFamily="18" charset="0"/>
                <a:cs typeface="Times New Roman" panose="02020603050405020304" pitchFamily="18" charset="0"/>
              </a:rPr>
              <a:t>False advising, customers may not want to trust ‘Cocoa’ again and may not buy from us as they may be thinking it could happen again. </a:t>
            </a:r>
          </a:p>
          <a:p>
            <a:pPr marL="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b="1" dirty="0"/>
          </a:p>
          <a:p>
            <a:endParaRPr lang="en-US" b="1" dirty="0"/>
          </a:p>
          <a:p>
            <a:endParaRPr lang="en-US" b="1" dirty="0"/>
          </a:p>
          <a:p>
            <a:endParaRPr lang="en-US" b="1" dirty="0"/>
          </a:p>
          <a:p>
            <a:endParaRPr lang="en-US" b="1" dirty="0"/>
          </a:p>
          <a:p>
            <a:endParaRPr lang="en-US" b="1" dirty="0"/>
          </a:p>
          <a:p>
            <a:endParaRPr lang="en-US" b="1" dirty="0"/>
          </a:p>
          <a:p>
            <a:pPr marL="0" indent="0">
              <a:buNone/>
            </a:pPr>
            <a:endParaRPr lang="en-US" b="1" dirty="0"/>
          </a:p>
          <a:p>
            <a:pPr marL="0" indent="0">
              <a:buNone/>
            </a:pPr>
            <a:endParaRPr lang="en-US" dirty="0"/>
          </a:p>
          <a:p>
            <a:pPr marL="0" indent="0">
              <a:buNone/>
            </a:pPr>
            <a:r>
              <a:rPr lang="en-US" b="1" dirty="0"/>
              <a:t> </a:t>
            </a:r>
          </a:p>
          <a:p>
            <a:endParaRPr lang="en-US" dirty="0"/>
          </a:p>
        </p:txBody>
      </p:sp>
    </p:spTree>
    <p:extLst>
      <p:ext uri="{BB962C8B-B14F-4D97-AF65-F5344CB8AC3E}">
        <p14:creationId xmlns:p14="http://schemas.microsoft.com/office/powerpoint/2010/main" val="217043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xEl>
                                              <p:pRg st="8" end="8"/>
                                            </p:txEl>
                                          </p:spTgt>
                                        </p:tgtEl>
                                        <p:attrNameLst>
                                          <p:attrName>style.visibility</p:attrName>
                                        </p:attrNameLst>
                                      </p:cBhvr>
                                      <p:to>
                                        <p:strVal val="visible"/>
                                      </p:to>
                                    </p:set>
                                    <p:animEffect transition="in" filter="dissolve">
                                      <p:cBhvr>
                                        <p:cTn id="7" dur="500"/>
                                        <p:tgtEl>
                                          <p:spTgt spid="5">
                                            <p:txEl>
                                              <p:pRg st="8" end="8"/>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xEl>
                                              <p:pRg st="10" end="10"/>
                                            </p:txEl>
                                          </p:spTgt>
                                        </p:tgtEl>
                                        <p:attrNameLst>
                                          <p:attrName>style.visibility</p:attrName>
                                        </p:attrNameLst>
                                      </p:cBhvr>
                                      <p:to>
                                        <p:strVal val="visible"/>
                                      </p:to>
                                    </p:set>
                                    <p:animEffect transition="in" filter="dissolve">
                                      <p:cBhvr>
                                        <p:cTn id="12" dur="500"/>
                                        <p:tgtEl>
                                          <p:spTgt spid="5">
                                            <p:txEl>
                                              <p:pRg st="10" end="1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
                                            <p:txEl>
                                              <p:pRg st="12" end="12"/>
                                            </p:txEl>
                                          </p:spTgt>
                                        </p:tgtEl>
                                        <p:attrNameLst>
                                          <p:attrName>style.visibility</p:attrName>
                                        </p:attrNameLst>
                                      </p:cBhvr>
                                      <p:to>
                                        <p:strVal val="visible"/>
                                      </p:to>
                                    </p:set>
                                    <p:animEffect transition="in" filter="dissolve">
                                      <p:cBhvr>
                                        <p:cTn id="17" dur="500"/>
                                        <p:tgtEl>
                                          <p:spTgt spid="5">
                                            <p:txEl>
                                              <p:pRg st="12" end="1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
                                            <p:txEl>
                                              <p:pRg st="24" end="24"/>
                                            </p:txEl>
                                          </p:spTgt>
                                        </p:tgtEl>
                                        <p:attrNameLst>
                                          <p:attrName>style.visibility</p:attrName>
                                        </p:attrNameLst>
                                      </p:cBhvr>
                                      <p:to>
                                        <p:strVal val="visible"/>
                                      </p:to>
                                    </p:set>
                                    <p:animEffect transition="in" filter="dissolve">
                                      <p:cBhvr>
                                        <p:cTn id="22" dur="500"/>
                                        <p:tgtEl>
                                          <p:spTgt spid="5">
                                            <p:txEl>
                                              <p:pRg st="24" end="2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CC053-1466-704E-9CBB-C285801F1F20}"/>
              </a:ext>
            </a:extLst>
          </p:cNvPr>
          <p:cNvSpPr>
            <a:spLocks noGrp="1"/>
          </p:cNvSpPr>
          <p:nvPr>
            <p:ph type="title"/>
          </p:nvPr>
        </p:nvSpPr>
        <p:spPr>
          <a:xfrm>
            <a:off x="1295400" y="412492"/>
            <a:ext cx="9601200" cy="1485900"/>
          </a:xfrm>
        </p:spPr>
        <p:txBody>
          <a:bodyPr/>
          <a:lstStyle/>
          <a:p>
            <a:r>
              <a:rPr lang="en-US" dirty="0"/>
              <a:t>Types of stakeholders  </a:t>
            </a:r>
            <a:br>
              <a:rPr lang="en-US" dirty="0"/>
            </a:br>
            <a:endParaRPr lang="en-US" dirty="0"/>
          </a:p>
        </p:txBody>
      </p:sp>
      <p:sp>
        <p:nvSpPr>
          <p:cNvPr id="3" name="Content Placeholder 2">
            <a:extLst>
              <a:ext uri="{FF2B5EF4-FFF2-40B4-BE49-F238E27FC236}">
                <a16:creationId xmlns:a16="http://schemas.microsoft.com/office/drawing/2014/main" id="{4B55613E-D679-9147-AC8B-820F0C01F1CC}"/>
              </a:ext>
            </a:extLst>
          </p:cNvPr>
          <p:cNvSpPr>
            <a:spLocks noGrp="1"/>
          </p:cNvSpPr>
          <p:nvPr>
            <p:ph idx="1"/>
          </p:nvPr>
        </p:nvSpPr>
        <p:spPr>
          <a:xfrm>
            <a:off x="1023543" y="1289362"/>
            <a:ext cx="4077715" cy="4396946"/>
          </a:xfrm>
        </p:spPr>
        <p:txBody>
          <a:bodyPr>
            <a:noAutofit/>
          </a:bodyPr>
          <a:lstStyle/>
          <a:p>
            <a:pPr marL="0" indent="0">
              <a:buNone/>
            </a:pPr>
            <a:r>
              <a:rPr lang="en-US" sz="2400" u="sng" dirty="0">
                <a:latin typeface="Times New Roman" panose="02020603050405020304" pitchFamily="18" charset="0"/>
                <a:cs typeface="Times New Roman" panose="02020603050405020304" pitchFamily="18" charset="0"/>
              </a:rPr>
              <a:t>Internal </a:t>
            </a:r>
            <a:r>
              <a:rPr lang="en-US" sz="2400" dirty="0">
                <a:latin typeface="Times New Roman" panose="02020603050405020304" pitchFamily="18" charset="0"/>
                <a:cs typeface="Times New Roman" panose="02020603050405020304" pitchFamily="18" charset="0"/>
              </a:rPr>
              <a:t>	</a:t>
            </a:r>
          </a:p>
          <a:p>
            <a:pPr marL="0" indent="0">
              <a:buNone/>
            </a:pPr>
            <a:r>
              <a:rPr lang="en-US" sz="1800" dirty="0">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Owners</a:t>
            </a:r>
            <a:r>
              <a:rPr lang="en-US" sz="1800" dirty="0">
                <a:latin typeface="Times New Roman" panose="02020603050405020304" pitchFamily="18" charset="0"/>
                <a:cs typeface="Times New Roman" panose="02020603050405020304" pitchFamily="18" charset="0"/>
              </a:rPr>
              <a:t> </a:t>
            </a:r>
          </a:p>
          <a:p>
            <a:pPr marL="0" indent="0">
              <a:buNone/>
            </a:pPr>
            <a:r>
              <a:rPr lang="en-US" dirty="0">
                <a:latin typeface="Times New Roman" panose="02020603050405020304" pitchFamily="18" charset="0"/>
                <a:cs typeface="Times New Roman" panose="02020603050405020304" pitchFamily="18" charset="0"/>
              </a:rPr>
              <a:t>First set stakeholders</a:t>
            </a:r>
          </a:p>
          <a:p>
            <a:pPr marL="0" indent="0">
              <a:buNone/>
            </a:pPr>
            <a:endParaRPr lang="en-US" sz="1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managers</a:t>
            </a:r>
            <a:r>
              <a:rPr lang="en-US" sz="1800" dirty="0">
                <a:latin typeface="Times New Roman" panose="02020603050405020304" pitchFamily="18" charset="0"/>
                <a:cs typeface="Times New Roman" panose="02020603050405020304" pitchFamily="18" charset="0"/>
              </a:rPr>
              <a:t> </a:t>
            </a:r>
          </a:p>
          <a:p>
            <a:pPr marL="0" indent="0">
              <a:buNone/>
            </a:pPr>
            <a:r>
              <a:rPr lang="en-GB" dirty="0">
                <a:latin typeface="Times New Roman" panose="02020603050405020304" pitchFamily="18" charset="0"/>
                <a:cs typeface="Times New Roman" panose="02020603050405020304" pitchFamily="18" charset="0"/>
              </a:rPr>
              <a:t>Managers play a substantial role in determining the strategy of the organization, and a significant voice in operational decisions.</a:t>
            </a:r>
            <a:endParaRPr lang="en-US"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Employees</a:t>
            </a:r>
            <a:r>
              <a:rPr lang="en-US" sz="1800" dirty="0">
                <a:latin typeface="Times New Roman" panose="02020603050405020304" pitchFamily="18" charset="0"/>
                <a:cs typeface="Times New Roman" panose="02020603050405020304" pitchFamily="18" charset="0"/>
              </a:rPr>
              <a:t> </a:t>
            </a:r>
          </a:p>
          <a:p>
            <a:pPr marL="0" indent="0">
              <a:buNone/>
            </a:pPr>
            <a:r>
              <a:rPr lang="en-US" dirty="0">
                <a:latin typeface="Times New Roman" panose="02020603050405020304" pitchFamily="18" charset="0"/>
                <a:cs typeface="Times New Roman" panose="02020603050405020304" pitchFamily="18" charset="0"/>
              </a:rPr>
              <a:t>At stake by a source of income and value</a:t>
            </a:r>
          </a:p>
        </p:txBody>
      </p:sp>
      <p:cxnSp>
        <p:nvCxnSpPr>
          <p:cNvPr id="8" name="Straight Connector 7">
            <a:extLst>
              <a:ext uri="{FF2B5EF4-FFF2-40B4-BE49-F238E27FC236}">
                <a16:creationId xmlns:a16="http://schemas.microsoft.com/office/drawing/2014/main" id="{770D2022-14D9-A640-8AC6-926F99F96862}"/>
              </a:ext>
            </a:extLst>
          </p:cNvPr>
          <p:cNvCxnSpPr>
            <a:cxnSpLocks/>
          </p:cNvCxnSpPr>
          <p:nvPr/>
        </p:nvCxnSpPr>
        <p:spPr>
          <a:xfrm>
            <a:off x="5276320" y="1260390"/>
            <a:ext cx="0" cy="5078627"/>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061680CF-2001-AF4C-BE0D-00C1CAEB533D}"/>
              </a:ext>
            </a:extLst>
          </p:cNvPr>
          <p:cNvSpPr txBox="1"/>
          <p:nvPr/>
        </p:nvSpPr>
        <p:spPr>
          <a:xfrm>
            <a:off x="6096000" y="1285103"/>
            <a:ext cx="4275437" cy="4401205"/>
          </a:xfrm>
          <a:prstGeom prst="rect">
            <a:avLst/>
          </a:prstGeom>
          <a:noFill/>
        </p:spPr>
        <p:txBody>
          <a:bodyPr wrap="square" rtlCol="0">
            <a:spAutoFit/>
          </a:bodyPr>
          <a:lstStyle/>
          <a:p>
            <a:r>
              <a:rPr lang="en-US" sz="2400" u="sng" dirty="0">
                <a:latin typeface="Times New Roman" panose="02020603050405020304" pitchFamily="18" charset="0"/>
                <a:cs typeface="Times New Roman" panose="02020603050405020304" pitchFamily="18" charset="0"/>
              </a:rPr>
              <a:t>External</a:t>
            </a:r>
          </a:p>
          <a:p>
            <a:endParaRPr lang="en-US" sz="1600" u="sng" dirty="0"/>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Customers</a:t>
            </a:r>
            <a:r>
              <a:rPr lang="en-US" sz="2000" dirty="0"/>
              <a:t> </a:t>
            </a:r>
          </a:p>
          <a:p>
            <a:r>
              <a:rPr lang="en-US" sz="2000" dirty="0"/>
              <a:t>Impacts customers by the quality and service they are receiving.</a:t>
            </a:r>
          </a:p>
          <a:p>
            <a:endParaRPr lang="en-US" sz="2000" u="sng" dirty="0"/>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Suppliers</a:t>
            </a:r>
          </a:p>
          <a:p>
            <a:r>
              <a:rPr lang="en-US" sz="2000" dirty="0">
                <a:latin typeface="Times New Roman" panose="02020603050405020304" pitchFamily="18" charset="0"/>
                <a:cs typeface="Times New Roman" panose="02020603050405020304" pitchFamily="18" charset="0"/>
              </a:rPr>
              <a:t>Suppliers rely on generation of the business.</a:t>
            </a:r>
          </a:p>
          <a:p>
            <a:endParaRPr lang="en-US" sz="2000" u="sng" dirty="0"/>
          </a:p>
          <a:p>
            <a:pPr marL="285750" indent="-285750">
              <a:buFont typeface="Arial" panose="020B0604020202020204" pitchFamily="34" charset="0"/>
              <a:buChar char="•"/>
            </a:pPr>
            <a:endParaRPr lang="en-US" sz="2000" u="sng" dirty="0"/>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Governments</a:t>
            </a:r>
          </a:p>
          <a:p>
            <a:r>
              <a:rPr lang="en-US" sz="2000" dirty="0">
                <a:latin typeface="Times New Roman" panose="02020603050405020304" pitchFamily="18" charset="0"/>
                <a:cs typeface="Times New Roman" panose="02020603050405020304" pitchFamily="18" charset="0"/>
              </a:rPr>
              <a:t>Governments collect taxes from the business and employee taxes</a:t>
            </a:r>
          </a:p>
        </p:txBody>
      </p:sp>
    </p:spTree>
    <p:extLst>
      <p:ext uri="{BB962C8B-B14F-4D97-AF65-F5344CB8AC3E}">
        <p14:creationId xmlns:p14="http://schemas.microsoft.com/office/powerpoint/2010/main" val="25769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7933-7A33-1045-858A-CF501A812583}"/>
              </a:ext>
            </a:extLst>
          </p:cNvPr>
          <p:cNvSpPr>
            <a:spLocks noGrp="1"/>
          </p:cNvSpPr>
          <p:nvPr>
            <p:ph type="title"/>
          </p:nvPr>
        </p:nvSpPr>
        <p:spPr>
          <a:xfrm>
            <a:off x="1295400" y="599303"/>
            <a:ext cx="9601200" cy="1485900"/>
          </a:xfrm>
        </p:spPr>
        <p:txBody>
          <a:bodyPr/>
          <a:lstStyle/>
          <a:p>
            <a:r>
              <a:rPr lang="en-US" b="1" dirty="0">
                <a:latin typeface="Times New Roman" panose="02020603050405020304" pitchFamily="18" charset="0"/>
                <a:cs typeface="Times New Roman" panose="02020603050405020304" pitchFamily="18" charset="0"/>
              </a:rPr>
              <a:t>Stakeholders involved with this recall?</a:t>
            </a:r>
          </a:p>
        </p:txBody>
      </p:sp>
      <p:sp>
        <p:nvSpPr>
          <p:cNvPr id="3" name="Content Placeholder 2">
            <a:extLst>
              <a:ext uri="{FF2B5EF4-FFF2-40B4-BE49-F238E27FC236}">
                <a16:creationId xmlns:a16="http://schemas.microsoft.com/office/drawing/2014/main" id="{341F8642-2FD0-234D-B9EE-5EA62911A071}"/>
              </a:ext>
            </a:extLst>
          </p:cNvPr>
          <p:cNvSpPr>
            <a:spLocks noGrp="1"/>
          </p:cNvSpPr>
          <p:nvPr>
            <p:ph idx="1"/>
          </p:nvPr>
        </p:nvSpPr>
        <p:spPr>
          <a:xfrm>
            <a:off x="1295400" y="1227026"/>
            <a:ext cx="9866414" cy="5120640"/>
          </a:xfrm>
        </p:spPr>
        <p:txBody>
          <a:bodyPr>
            <a:normAutofit fontScale="92500" lnSpcReduction="10000"/>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Owners will be the first ones to know about the recall and will have to come up with a plan on how they are going to deal with the situation. </a:t>
            </a:r>
          </a:p>
          <a:p>
            <a:r>
              <a:rPr lang="en-US" sz="1800" dirty="0">
                <a:latin typeface="Times New Roman" panose="02020603050405020304" pitchFamily="18" charset="0"/>
                <a:cs typeface="Times New Roman" panose="02020603050405020304" pitchFamily="18" charset="0"/>
              </a:rPr>
              <a:t>Manufactures and distributors need to be made aware of this crisis also. Manufactures need to make certain that the printing list of ingredients is changed correctly. Distributors need to be aware of what they are delivering and make sure shops know about this crisis. </a:t>
            </a:r>
          </a:p>
          <a:p>
            <a:r>
              <a:rPr lang="en-US" sz="1800" dirty="0">
                <a:latin typeface="Times New Roman" panose="02020603050405020304" pitchFamily="18" charset="0"/>
                <a:cs typeface="Times New Roman" panose="02020603050405020304" pitchFamily="18" charset="0"/>
              </a:rPr>
              <a:t>All mangers will be informed about the recall immediately. Managers will then take charge of the other employees to inform them.</a:t>
            </a:r>
          </a:p>
          <a:p>
            <a:r>
              <a:rPr lang="en-US" sz="1800" dirty="0">
                <a:latin typeface="Times New Roman" panose="02020603050405020304" pitchFamily="18" charset="0"/>
                <a:cs typeface="Times New Roman" panose="02020603050405020304" pitchFamily="18" charset="0"/>
              </a:rPr>
              <a:t>Employees, employees should be informed exactly what has happened and details about the crisis. Communication with customers needs to be given training to prepare for questions or complaints. </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Our customers need to be aware of this crisis to ensure customers stop eating the chocolate bar. </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Governments will ask questions on the safety of the chocolate bar and what ingredient's are actually missing. </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464595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0E15-0FFF-AC4C-ADF8-C21A80B789C8}"/>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Key messages for recall</a:t>
            </a:r>
          </a:p>
        </p:txBody>
      </p:sp>
      <p:sp>
        <p:nvSpPr>
          <p:cNvPr id="3" name="Content Placeholder 2">
            <a:extLst>
              <a:ext uri="{FF2B5EF4-FFF2-40B4-BE49-F238E27FC236}">
                <a16:creationId xmlns:a16="http://schemas.microsoft.com/office/drawing/2014/main" id="{4D271151-E631-FE43-A078-5D5469C54CF5}"/>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Key messages need to be at a high communication level to avoid any confusion with stakeholders. We need to understand clearly why the product has been recalled and what we are going to do about it.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To ensure we correctly recall the product properly shops need to be informed about the right product this means giving detailed information about the chocolate bar itself and also where to send the product back to. </a:t>
            </a:r>
          </a:p>
          <a:p>
            <a:endParaRPr lang="en-US" dirty="0"/>
          </a:p>
          <a:p>
            <a:endParaRPr lang="en-US" dirty="0"/>
          </a:p>
        </p:txBody>
      </p:sp>
    </p:spTree>
    <p:extLst>
      <p:ext uri="{BB962C8B-B14F-4D97-AF65-F5344CB8AC3E}">
        <p14:creationId xmlns:p14="http://schemas.microsoft.com/office/powerpoint/2010/main" val="1513117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8C393-8926-BB40-B933-DF605FFC34A3}"/>
              </a:ext>
            </a:extLst>
          </p:cNvPr>
          <p:cNvSpPr>
            <a:spLocks noGrp="1"/>
          </p:cNvSpPr>
          <p:nvPr>
            <p:ph type="title"/>
          </p:nvPr>
        </p:nvSpPr>
        <p:spPr>
          <a:xfrm>
            <a:off x="1704975" y="685496"/>
            <a:ext cx="9086850" cy="4601183"/>
          </a:xfrm>
        </p:spPr>
        <p:txBody>
          <a:bodyPr/>
          <a:lstStyle/>
          <a:p>
            <a:r>
              <a:rPr lang="en-US" b="1" dirty="0">
                <a:latin typeface="Times New Roman" panose="02020603050405020304" pitchFamily="18" charset="0"/>
                <a:cs typeface="Times New Roman" panose="02020603050405020304" pitchFamily="18" charset="0"/>
              </a:rPr>
              <a:t>Communications channels to be used</a:t>
            </a:r>
          </a:p>
        </p:txBody>
      </p:sp>
      <p:sp>
        <p:nvSpPr>
          <p:cNvPr id="3" name="Content Placeholder 2">
            <a:extLst>
              <a:ext uri="{FF2B5EF4-FFF2-40B4-BE49-F238E27FC236}">
                <a16:creationId xmlns:a16="http://schemas.microsoft.com/office/drawing/2014/main" id="{DF7C0E7C-E436-A441-BF48-1E8ED4C55C2C}"/>
              </a:ext>
            </a:extLst>
          </p:cNvPr>
          <p:cNvSpPr>
            <a:spLocks noGrp="1"/>
          </p:cNvSpPr>
          <p:nvPr>
            <p:ph idx="1"/>
          </p:nvPr>
        </p:nvSpPr>
        <p:spPr>
          <a:xfrm>
            <a:off x="1400175" y="2228850"/>
            <a:ext cx="9809006" cy="4447876"/>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Social media – social media is a great to communicate with our customers. We understand not everyone uses social media but it will be talked about. By using social media we can issue statements and keep out customers updated with new information. It is also a good way for us to keep track on what people are saying about us.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Emails for disruptors-  this channel is to apologies and keep disruptor’s informed, emails are a better way to communicate. By sending updated emails we hope disruptor's will be knowledge about the crisis.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 website – updating our main website with a message will allow people who don’t have any form of social media account to investigate further on all updates.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Health board – the health board can investigate and let our stakeholders know that we are improving and taking charge of this matter. </a:t>
            </a:r>
          </a:p>
          <a:p>
            <a:endParaRPr lang="en-US" dirty="0"/>
          </a:p>
          <a:p>
            <a:endParaRPr lang="en-US" dirty="0"/>
          </a:p>
        </p:txBody>
      </p:sp>
    </p:spTree>
    <p:extLst>
      <p:ext uri="{BB962C8B-B14F-4D97-AF65-F5344CB8AC3E}">
        <p14:creationId xmlns:p14="http://schemas.microsoft.com/office/powerpoint/2010/main" val="199787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dissolv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B2D07-85EB-E54E-B678-BE3EBD7434B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Tools for monitoring </a:t>
            </a:r>
          </a:p>
        </p:txBody>
      </p:sp>
      <p:sp>
        <p:nvSpPr>
          <p:cNvPr id="3" name="Content Placeholder 2">
            <a:extLst>
              <a:ext uri="{FF2B5EF4-FFF2-40B4-BE49-F238E27FC236}">
                <a16:creationId xmlns:a16="http://schemas.microsoft.com/office/drawing/2014/main" id="{D4AA81B9-9877-D442-B88D-EE1562C5BFDE}"/>
              </a:ext>
            </a:extLst>
          </p:cNvPr>
          <p:cNvSpPr>
            <a:spLocks noGrp="1"/>
          </p:cNvSpPr>
          <p:nvPr>
            <p:ph idx="1"/>
          </p:nvPr>
        </p:nvSpPr>
        <p:spPr/>
        <p:txBody>
          <a:bodyPr>
            <a:normAutofit fontScale="70000" lnSpcReduction="20000"/>
          </a:bodyPr>
          <a:lstStyle/>
          <a:p>
            <a:endParaRPr lang="en-US" sz="2400" dirty="0"/>
          </a:p>
          <a:p>
            <a:r>
              <a:rPr lang="en-US" sz="2400" dirty="0">
                <a:latin typeface="Times New Roman" panose="02020603050405020304" pitchFamily="18" charset="0"/>
                <a:cs typeface="Times New Roman" panose="02020603050405020304" pitchFamily="18" charset="0"/>
              </a:rPr>
              <a:t>Sales performance measure -  by measuring performance it will help us get correct figures and know exactly what ingredient's is being declared by the manufacture’s.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Social media- by observing social media we can keep an eye on our customers comments and make sure staff are giving feedback.</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Keep in contact – keeping in contact with disruptor’s will not make them be put off as much. Also with shops it wont impact them as much if they know information.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Surveys online – by asking customers to fill out surveys this could really help us know who we need to target and who is actually affected more.</a:t>
            </a:r>
          </a:p>
          <a:p>
            <a:endParaRPr lang="en-US" dirty="0"/>
          </a:p>
        </p:txBody>
      </p:sp>
    </p:spTree>
    <p:extLst>
      <p:ext uri="{BB962C8B-B14F-4D97-AF65-F5344CB8AC3E}">
        <p14:creationId xmlns:p14="http://schemas.microsoft.com/office/powerpoint/2010/main" val="114782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dissolv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dissolv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dissolv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dissolve">
                                      <p:cBhvr>
                                        <p:cTn id="2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E450-34E1-7B47-AFAE-B93821B33B37}"/>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Repositioning message </a:t>
            </a:r>
          </a:p>
        </p:txBody>
      </p:sp>
      <p:sp>
        <p:nvSpPr>
          <p:cNvPr id="3" name="Content Placeholder 2">
            <a:extLst>
              <a:ext uri="{FF2B5EF4-FFF2-40B4-BE49-F238E27FC236}">
                <a16:creationId xmlns:a16="http://schemas.microsoft.com/office/drawing/2014/main" id="{821A097F-659E-C14E-9323-C96DD4EE833C}"/>
              </a:ext>
            </a:extLst>
          </p:cNvPr>
          <p:cNvSpPr>
            <a:spLocks noGrp="1"/>
          </p:cNvSpPr>
          <p:nvPr>
            <p:ph idx="1"/>
          </p:nvPr>
        </p:nvSpPr>
        <p:spPr>
          <a:xfrm>
            <a:off x="800100" y="1737360"/>
            <a:ext cx="10359655" cy="5120640"/>
          </a:xfrm>
        </p:spPr>
        <p:txBody>
          <a:bodyPr>
            <a:normAutofit/>
          </a:bodyPr>
          <a:lstStyle/>
          <a:p>
            <a:r>
              <a:rPr lang="en-US" dirty="0">
                <a:latin typeface="Times New Roman" panose="02020603050405020304" pitchFamily="18" charset="0"/>
                <a:cs typeface="Times New Roman" panose="02020603050405020304" pitchFamily="18" charset="0"/>
              </a:rPr>
              <a:t>Apologies to customer and stakeholders make them aware that a terrible mistake has happened but it will be fixed and have a better outcome.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Take responsibility – even though apologies have been giving we need to accept responsibility and not let it happen again, being honest can avoid mistakes.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Changes – make sure announces are being made that the chocolate bar has been recalled and changed. Go into detail how the health board has passed the chocolate bar and quality checks have been made.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Staff – give guidance and training to all staff when dealing with stakeholders that this wont happen again and that the new product has been quality checked.</a:t>
            </a:r>
          </a:p>
          <a:p>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97197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dissolv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{865913D9-8530-B341-9202-ED88A35FB8F6}tf10001072</Template>
  <TotalTime>1634</TotalTime>
  <Words>817</Words>
  <Application>Microsoft Macintosh PowerPoint</Application>
  <PresentationFormat>Widescreen</PresentationFormat>
  <Paragraphs>101</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Franklin Gothic Book</vt:lpstr>
      <vt:lpstr>Times New Roman</vt:lpstr>
      <vt:lpstr>Wingdings</vt:lpstr>
      <vt:lpstr>Crop</vt:lpstr>
      <vt:lpstr>PR crisis campaign  </vt:lpstr>
      <vt:lpstr>PowerPoint Presentation</vt:lpstr>
      <vt:lpstr>Identification of key issues</vt:lpstr>
      <vt:lpstr>Types of stakeholders   </vt:lpstr>
      <vt:lpstr>Stakeholders involved with this recall?</vt:lpstr>
      <vt:lpstr>Key messages for recall</vt:lpstr>
      <vt:lpstr>Communications channels to be used</vt:lpstr>
      <vt:lpstr>Tools for monitoring </vt:lpstr>
      <vt:lpstr>Repositioning message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 crisis campaign  </dc:title>
  <dc:creator>Glesni Loveridge (1804647)</dc:creator>
  <cp:lastModifiedBy>Glesni Loveridge (1804647)</cp:lastModifiedBy>
  <cp:revision>41</cp:revision>
  <dcterms:created xsi:type="dcterms:W3CDTF">2019-10-18T18:28:27Z</dcterms:created>
  <dcterms:modified xsi:type="dcterms:W3CDTF">2019-11-07T09:46:30Z</dcterms:modified>
</cp:coreProperties>
</file>