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Lst>
  <p:sldSz cx="15113000" cy="21374100"/>
  <p:notesSz cx="6858000" cy="9144000"/>
  <p:embeddedFontLst>
    <p:embeddedFont>
      <p:font typeface="Times New Roman Bold" panose="02020803070505020304" pitchFamily="18" charset="0"/>
      <p:regular r:id="rId3"/>
      <p:bold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0" d="100"/>
          <a:sy n="50" d="100"/>
        </p:scale>
        <p:origin x="800" y="-3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rot="-10800000">
            <a:off x="-1" y="9569601"/>
            <a:ext cx="5991493" cy="9309344"/>
          </a:xfrm>
          <a:prstGeom prst="rect">
            <a:avLst/>
          </a:prstGeom>
          <a:solidFill>
            <a:srgbClr val="B2EDEF"/>
          </a:solidFill>
        </p:spPr>
        <p:txBody>
          <a:bodyPr/>
          <a:lstStyle/>
          <a:p>
            <a:endParaRPr lang="en-GB"/>
          </a:p>
        </p:txBody>
      </p:sp>
      <p:sp>
        <p:nvSpPr>
          <p:cNvPr id="3" name="AutoShape 3"/>
          <p:cNvSpPr/>
          <p:nvPr/>
        </p:nvSpPr>
        <p:spPr>
          <a:xfrm>
            <a:off x="0" y="3458545"/>
            <a:ext cx="6118197" cy="6178476"/>
          </a:xfrm>
          <a:prstGeom prst="rect">
            <a:avLst/>
          </a:prstGeom>
          <a:solidFill>
            <a:srgbClr val="FFDE59"/>
          </a:solidFill>
        </p:spPr>
        <p:txBody>
          <a:bodyPr/>
          <a:lstStyle/>
          <a:p>
            <a:endParaRPr lang="en-GB"/>
          </a:p>
        </p:txBody>
      </p:sp>
      <p:sp>
        <p:nvSpPr>
          <p:cNvPr id="4" name="AutoShape 4"/>
          <p:cNvSpPr/>
          <p:nvPr/>
        </p:nvSpPr>
        <p:spPr>
          <a:xfrm>
            <a:off x="6447491" y="3085040"/>
            <a:ext cx="8665509" cy="7922774"/>
          </a:xfrm>
          <a:prstGeom prst="rect">
            <a:avLst/>
          </a:prstGeom>
          <a:solidFill>
            <a:srgbClr val="F1AFAF"/>
          </a:solidFill>
        </p:spPr>
        <p:txBody>
          <a:bodyPr/>
          <a:lstStyle/>
          <a:p>
            <a:endParaRPr lang="en-GB"/>
          </a:p>
        </p:txBody>
      </p:sp>
      <p:sp>
        <p:nvSpPr>
          <p:cNvPr id="5" name="AutoShape 5"/>
          <p:cNvSpPr/>
          <p:nvPr/>
        </p:nvSpPr>
        <p:spPr>
          <a:xfrm>
            <a:off x="6496071" y="14875864"/>
            <a:ext cx="8355911" cy="5360239"/>
          </a:xfrm>
          <a:prstGeom prst="rect">
            <a:avLst/>
          </a:prstGeom>
          <a:solidFill>
            <a:srgbClr val="FFEBC3"/>
          </a:solidFill>
        </p:spPr>
        <p:txBody>
          <a:bodyPr/>
          <a:lstStyle/>
          <a:p>
            <a:endParaRPr lang="en-GB"/>
          </a:p>
        </p:txBody>
      </p:sp>
      <p:sp>
        <p:nvSpPr>
          <p:cNvPr id="6" name="Freeform 6"/>
          <p:cNvSpPr/>
          <p:nvPr/>
        </p:nvSpPr>
        <p:spPr>
          <a:xfrm rot="-1693218">
            <a:off x="789780" y="235525"/>
            <a:ext cx="1444439" cy="1433934"/>
          </a:xfrm>
          <a:custGeom>
            <a:avLst/>
            <a:gdLst/>
            <a:ahLst/>
            <a:cxnLst/>
            <a:rect l="l" t="t" r="r" b="b"/>
            <a:pathLst>
              <a:path w="1444439" h="1433934">
                <a:moveTo>
                  <a:pt x="0" y="0"/>
                </a:moveTo>
                <a:lnTo>
                  <a:pt x="1444440" y="0"/>
                </a:lnTo>
                <a:lnTo>
                  <a:pt x="1444440" y="1433934"/>
                </a:lnTo>
                <a:lnTo>
                  <a:pt x="0" y="143393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13700520" y="2168784"/>
            <a:ext cx="950154" cy="957115"/>
          </a:xfrm>
          <a:custGeom>
            <a:avLst/>
            <a:gdLst/>
            <a:ahLst/>
            <a:cxnLst/>
            <a:rect l="l" t="t" r="r" b="b"/>
            <a:pathLst>
              <a:path w="950154" h="957115">
                <a:moveTo>
                  <a:pt x="0" y="0"/>
                </a:moveTo>
                <a:lnTo>
                  <a:pt x="950154" y="0"/>
                </a:lnTo>
                <a:lnTo>
                  <a:pt x="950154" y="957115"/>
                </a:lnTo>
                <a:lnTo>
                  <a:pt x="0" y="95711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AutoShape 8"/>
          <p:cNvSpPr/>
          <p:nvPr/>
        </p:nvSpPr>
        <p:spPr>
          <a:xfrm>
            <a:off x="0" y="20236103"/>
            <a:ext cx="15113000" cy="1137997"/>
          </a:xfrm>
          <a:prstGeom prst="rect">
            <a:avLst/>
          </a:prstGeom>
          <a:solidFill>
            <a:srgbClr val="03989E"/>
          </a:solidFill>
        </p:spPr>
        <p:txBody>
          <a:bodyPr/>
          <a:lstStyle/>
          <a:p>
            <a:endParaRPr lang="en-GB"/>
          </a:p>
        </p:txBody>
      </p:sp>
      <p:sp>
        <p:nvSpPr>
          <p:cNvPr id="9" name="TextBox 9"/>
          <p:cNvSpPr txBox="1"/>
          <p:nvPr/>
        </p:nvSpPr>
        <p:spPr>
          <a:xfrm>
            <a:off x="461962" y="6923109"/>
            <a:ext cx="4201884" cy="1266825"/>
          </a:xfrm>
          <a:prstGeom prst="rect">
            <a:avLst/>
          </a:prstGeom>
        </p:spPr>
        <p:txBody>
          <a:bodyPr lIns="0" tIns="0" rIns="0" bIns="0" rtlCol="0" anchor="t">
            <a:spAutoFit/>
          </a:bodyPr>
          <a:lstStyle/>
          <a:p>
            <a:pPr algn="l">
              <a:lnSpc>
                <a:spcPts val="4920"/>
              </a:lnSpc>
            </a:pPr>
            <a:r>
              <a:rPr lang="en-US" sz="4100">
                <a:solidFill>
                  <a:srgbClr val="15395D"/>
                </a:solidFill>
                <a:latin typeface="Times New Roman"/>
                <a:ea typeface="Times New Roman"/>
                <a:cs typeface="Times New Roman"/>
                <a:sym typeface="Times New Roman"/>
              </a:rPr>
              <a:t>RESEARCH PROCESS</a:t>
            </a:r>
          </a:p>
        </p:txBody>
      </p:sp>
      <p:sp>
        <p:nvSpPr>
          <p:cNvPr id="10" name="TextBox 10"/>
          <p:cNvSpPr txBox="1"/>
          <p:nvPr/>
        </p:nvSpPr>
        <p:spPr>
          <a:xfrm>
            <a:off x="6496071" y="11575504"/>
            <a:ext cx="8154603" cy="2495170"/>
          </a:xfrm>
          <a:prstGeom prst="rect">
            <a:avLst/>
          </a:prstGeom>
        </p:spPr>
        <p:txBody>
          <a:bodyPr lIns="0" tIns="0" rIns="0" bIns="0" rtlCol="0" anchor="t">
            <a:spAutoFit/>
          </a:bodyPr>
          <a:lstStyle/>
          <a:p>
            <a:r>
              <a:rPr lang="en-GB" b="1" dirty="0"/>
              <a:t>Organisational readiness</a:t>
            </a:r>
            <a:endParaRPr lang="en-IN" dirty="0"/>
          </a:p>
          <a:p>
            <a:pPr algn="just">
              <a:lnSpc>
                <a:spcPts val="2520"/>
              </a:lnSpc>
            </a:pPr>
            <a:r>
              <a:rPr lang="en-GB" dirty="0"/>
              <a:t>It was derived from the analysis 65% of the participants agreeing on the fact that the employees are not adequately trained to respond to the cybersecurity threats. Considering this, the findings had evaluated that hotel chains like Marriot have been exposed to cyberthreats which impacted reputation of the brand. On the contrary, various SMEs could not leverage protection from cyber threats due to constraints in their resources (Boto-García, 2023).</a:t>
            </a:r>
            <a:r>
              <a:rPr lang="en-US" sz="1800" spc="36" dirty="0">
                <a:solidFill>
                  <a:srgbClr val="15395D"/>
                </a:solidFill>
                <a:latin typeface="Times New Roman"/>
                <a:ea typeface="Times New Roman"/>
                <a:cs typeface="Times New Roman"/>
                <a:sym typeface="Times New Roman"/>
              </a:rPr>
              <a:t> </a:t>
            </a:r>
          </a:p>
          <a:p>
            <a:pPr algn="just">
              <a:lnSpc>
                <a:spcPts val="2520"/>
              </a:lnSpc>
            </a:pPr>
            <a:endParaRPr lang="en-US" sz="1800" spc="36" dirty="0">
              <a:solidFill>
                <a:srgbClr val="15395D"/>
              </a:solidFill>
              <a:latin typeface="Times New Roman"/>
              <a:ea typeface="Times New Roman"/>
              <a:cs typeface="Times New Roman"/>
              <a:sym typeface="Times New Roman"/>
            </a:endParaRPr>
          </a:p>
        </p:txBody>
      </p:sp>
      <p:sp>
        <p:nvSpPr>
          <p:cNvPr id="11" name="Freeform 11"/>
          <p:cNvSpPr/>
          <p:nvPr/>
        </p:nvSpPr>
        <p:spPr>
          <a:xfrm rot="-949050">
            <a:off x="13810470" y="10437859"/>
            <a:ext cx="504585" cy="508281"/>
          </a:xfrm>
          <a:custGeom>
            <a:avLst/>
            <a:gdLst/>
            <a:ahLst/>
            <a:cxnLst/>
            <a:rect l="l" t="t" r="r" b="b"/>
            <a:pathLst>
              <a:path w="504585" h="508281">
                <a:moveTo>
                  <a:pt x="0" y="0"/>
                </a:moveTo>
                <a:lnTo>
                  <a:pt x="504585" y="0"/>
                </a:lnTo>
                <a:lnTo>
                  <a:pt x="504585" y="508282"/>
                </a:lnTo>
                <a:lnTo>
                  <a:pt x="0" y="50828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Freeform 12"/>
          <p:cNvSpPr/>
          <p:nvPr/>
        </p:nvSpPr>
        <p:spPr>
          <a:xfrm rot="-949050">
            <a:off x="4193748" y="4056321"/>
            <a:ext cx="668928" cy="673829"/>
          </a:xfrm>
          <a:custGeom>
            <a:avLst/>
            <a:gdLst/>
            <a:ahLst/>
            <a:cxnLst/>
            <a:rect l="l" t="t" r="r" b="b"/>
            <a:pathLst>
              <a:path w="668928" h="673829">
                <a:moveTo>
                  <a:pt x="0" y="0"/>
                </a:moveTo>
                <a:lnTo>
                  <a:pt x="668928" y="0"/>
                </a:lnTo>
                <a:lnTo>
                  <a:pt x="668928" y="673829"/>
                </a:lnTo>
                <a:lnTo>
                  <a:pt x="0" y="6738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3" name="Freeform 13"/>
          <p:cNvSpPr/>
          <p:nvPr/>
        </p:nvSpPr>
        <p:spPr>
          <a:xfrm rot="-949050">
            <a:off x="478941" y="8503039"/>
            <a:ext cx="668928" cy="673829"/>
          </a:xfrm>
          <a:custGeom>
            <a:avLst/>
            <a:gdLst/>
            <a:ahLst/>
            <a:cxnLst/>
            <a:rect l="l" t="t" r="r" b="b"/>
            <a:pathLst>
              <a:path w="668928" h="673829">
                <a:moveTo>
                  <a:pt x="0" y="0"/>
                </a:moveTo>
                <a:lnTo>
                  <a:pt x="668928" y="0"/>
                </a:lnTo>
                <a:lnTo>
                  <a:pt x="668928" y="673829"/>
                </a:lnTo>
                <a:lnTo>
                  <a:pt x="0" y="67382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4" name="Freeform 14"/>
          <p:cNvSpPr/>
          <p:nvPr/>
        </p:nvSpPr>
        <p:spPr>
          <a:xfrm rot="1054334">
            <a:off x="13980380" y="13956890"/>
            <a:ext cx="504585" cy="508281"/>
          </a:xfrm>
          <a:custGeom>
            <a:avLst/>
            <a:gdLst/>
            <a:ahLst/>
            <a:cxnLst/>
            <a:rect l="l" t="t" r="r" b="b"/>
            <a:pathLst>
              <a:path w="504585" h="508281">
                <a:moveTo>
                  <a:pt x="0" y="0"/>
                </a:moveTo>
                <a:lnTo>
                  <a:pt x="504584" y="0"/>
                </a:lnTo>
                <a:lnTo>
                  <a:pt x="504584" y="508282"/>
                </a:lnTo>
                <a:lnTo>
                  <a:pt x="0" y="50828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rot="-949050">
            <a:off x="4244310" y="19423036"/>
            <a:ext cx="504585" cy="508281"/>
          </a:xfrm>
          <a:custGeom>
            <a:avLst/>
            <a:gdLst/>
            <a:ahLst/>
            <a:cxnLst/>
            <a:rect l="l" t="t" r="r" b="b"/>
            <a:pathLst>
              <a:path w="504585" h="508281">
                <a:moveTo>
                  <a:pt x="0" y="0"/>
                </a:moveTo>
                <a:lnTo>
                  <a:pt x="504584" y="0"/>
                </a:lnTo>
                <a:lnTo>
                  <a:pt x="504584" y="508281"/>
                </a:lnTo>
                <a:lnTo>
                  <a:pt x="0" y="50828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Freeform 16"/>
          <p:cNvSpPr/>
          <p:nvPr/>
        </p:nvSpPr>
        <p:spPr>
          <a:xfrm rot="709500" flipH="1">
            <a:off x="8194338" y="14321276"/>
            <a:ext cx="504585" cy="508281"/>
          </a:xfrm>
          <a:custGeom>
            <a:avLst/>
            <a:gdLst/>
            <a:ahLst/>
            <a:cxnLst/>
            <a:rect l="l" t="t" r="r" b="b"/>
            <a:pathLst>
              <a:path w="504585" h="508281">
                <a:moveTo>
                  <a:pt x="504585" y="0"/>
                </a:moveTo>
                <a:lnTo>
                  <a:pt x="0" y="0"/>
                </a:lnTo>
                <a:lnTo>
                  <a:pt x="0" y="508281"/>
                </a:lnTo>
                <a:lnTo>
                  <a:pt x="504585" y="508281"/>
                </a:lnTo>
                <a:lnTo>
                  <a:pt x="504585"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p:cNvSpPr/>
          <p:nvPr/>
        </p:nvSpPr>
        <p:spPr>
          <a:xfrm rot="-418471">
            <a:off x="6082142" y="19479258"/>
            <a:ext cx="504585" cy="508281"/>
          </a:xfrm>
          <a:custGeom>
            <a:avLst/>
            <a:gdLst/>
            <a:ahLst/>
            <a:cxnLst/>
            <a:rect l="l" t="t" r="r" b="b"/>
            <a:pathLst>
              <a:path w="504585" h="508281">
                <a:moveTo>
                  <a:pt x="0" y="0"/>
                </a:moveTo>
                <a:lnTo>
                  <a:pt x="504585" y="0"/>
                </a:lnTo>
                <a:lnTo>
                  <a:pt x="504585" y="508281"/>
                </a:lnTo>
                <a:lnTo>
                  <a:pt x="0" y="50828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Freeform 18"/>
          <p:cNvSpPr/>
          <p:nvPr/>
        </p:nvSpPr>
        <p:spPr>
          <a:xfrm>
            <a:off x="136833" y="3085040"/>
            <a:ext cx="5854660" cy="3580893"/>
          </a:xfrm>
          <a:custGeom>
            <a:avLst/>
            <a:gdLst/>
            <a:ahLst/>
            <a:cxnLst/>
            <a:rect l="l" t="t" r="r" b="b"/>
            <a:pathLst>
              <a:path w="5854660" h="3580893">
                <a:moveTo>
                  <a:pt x="0" y="0"/>
                </a:moveTo>
                <a:lnTo>
                  <a:pt x="5854660" y="0"/>
                </a:lnTo>
                <a:lnTo>
                  <a:pt x="5854660" y="3580894"/>
                </a:lnTo>
                <a:lnTo>
                  <a:pt x="0" y="3580894"/>
                </a:lnTo>
                <a:lnTo>
                  <a:pt x="0" y="0"/>
                </a:lnTo>
                <a:close/>
              </a:path>
            </a:pathLst>
          </a:custGeom>
          <a:blipFill>
            <a:blip r:embed="rId8"/>
            <a:stretch>
              <a:fillRect t="-2523" b="-2523"/>
            </a:stretch>
          </a:blipFill>
        </p:spPr>
        <p:txBody>
          <a:bodyPr/>
          <a:lstStyle/>
          <a:p>
            <a:endParaRPr lang="en-GB"/>
          </a:p>
        </p:txBody>
      </p:sp>
      <p:sp>
        <p:nvSpPr>
          <p:cNvPr id="19" name="Freeform 19"/>
          <p:cNvSpPr/>
          <p:nvPr/>
        </p:nvSpPr>
        <p:spPr>
          <a:xfrm>
            <a:off x="10231799" y="4009304"/>
            <a:ext cx="4000873" cy="2665582"/>
          </a:xfrm>
          <a:custGeom>
            <a:avLst/>
            <a:gdLst/>
            <a:ahLst/>
            <a:cxnLst/>
            <a:rect l="l" t="t" r="r" b="b"/>
            <a:pathLst>
              <a:path w="4000873" h="2665582">
                <a:moveTo>
                  <a:pt x="0" y="0"/>
                </a:moveTo>
                <a:lnTo>
                  <a:pt x="4000873" y="0"/>
                </a:lnTo>
                <a:lnTo>
                  <a:pt x="4000873" y="2665582"/>
                </a:lnTo>
                <a:lnTo>
                  <a:pt x="0" y="2665582"/>
                </a:lnTo>
                <a:lnTo>
                  <a:pt x="0" y="0"/>
                </a:lnTo>
                <a:close/>
              </a:path>
            </a:pathLst>
          </a:custGeom>
          <a:blipFill>
            <a:blip r:embed="rId9"/>
            <a:stretch>
              <a:fillRect/>
            </a:stretch>
          </a:blipFill>
        </p:spPr>
        <p:txBody>
          <a:bodyPr/>
          <a:lstStyle/>
          <a:p>
            <a:endParaRPr lang="en-GB"/>
          </a:p>
        </p:txBody>
      </p:sp>
      <p:sp>
        <p:nvSpPr>
          <p:cNvPr id="20" name="Freeform 20"/>
          <p:cNvSpPr/>
          <p:nvPr/>
        </p:nvSpPr>
        <p:spPr>
          <a:xfrm>
            <a:off x="152727" y="18686318"/>
            <a:ext cx="5818763" cy="2371365"/>
          </a:xfrm>
          <a:custGeom>
            <a:avLst/>
            <a:gdLst/>
            <a:ahLst/>
            <a:cxnLst/>
            <a:rect l="l" t="t" r="r" b="b"/>
            <a:pathLst>
              <a:path w="5818763" h="2371365">
                <a:moveTo>
                  <a:pt x="0" y="0"/>
                </a:moveTo>
                <a:lnTo>
                  <a:pt x="5818763" y="0"/>
                </a:lnTo>
                <a:lnTo>
                  <a:pt x="5818763" y="2371364"/>
                </a:lnTo>
                <a:lnTo>
                  <a:pt x="0" y="2371364"/>
                </a:lnTo>
                <a:lnTo>
                  <a:pt x="0" y="0"/>
                </a:lnTo>
                <a:close/>
              </a:path>
            </a:pathLst>
          </a:custGeom>
          <a:blipFill>
            <a:blip r:embed="rId10"/>
            <a:stretch>
              <a:fillRect t="-31740" b="-31740"/>
            </a:stretch>
          </a:blipFill>
        </p:spPr>
        <p:txBody>
          <a:bodyPr/>
          <a:lstStyle/>
          <a:p>
            <a:endParaRPr lang="en-GB"/>
          </a:p>
        </p:txBody>
      </p:sp>
      <p:sp>
        <p:nvSpPr>
          <p:cNvPr id="21" name="Freeform 21"/>
          <p:cNvSpPr/>
          <p:nvPr/>
        </p:nvSpPr>
        <p:spPr>
          <a:xfrm>
            <a:off x="3450790" y="7643448"/>
            <a:ext cx="2540703" cy="1692744"/>
          </a:xfrm>
          <a:custGeom>
            <a:avLst/>
            <a:gdLst/>
            <a:ahLst/>
            <a:cxnLst/>
            <a:rect l="l" t="t" r="r" b="b"/>
            <a:pathLst>
              <a:path w="2540703" h="1692744">
                <a:moveTo>
                  <a:pt x="0" y="0"/>
                </a:moveTo>
                <a:lnTo>
                  <a:pt x="2540703" y="0"/>
                </a:lnTo>
                <a:lnTo>
                  <a:pt x="2540703" y="1692744"/>
                </a:lnTo>
                <a:lnTo>
                  <a:pt x="0" y="1692744"/>
                </a:lnTo>
                <a:lnTo>
                  <a:pt x="0" y="0"/>
                </a:lnTo>
                <a:close/>
              </a:path>
            </a:pathLst>
          </a:custGeom>
          <a:blipFill>
            <a:blip r:embed="rId11"/>
            <a:stretch>
              <a:fillRect/>
            </a:stretch>
          </a:blipFill>
        </p:spPr>
        <p:txBody>
          <a:bodyPr/>
          <a:lstStyle/>
          <a:p>
            <a:endParaRPr lang="en-GB"/>
          </a:p>
        </p:txBody>
      </p:sp>
      <p:sp>
        <p:nvSpPr>
          <p:cNvPr id="22" name="Freeform 22"/>
          <p:cNvSpPr/>
          <p:nvPr/>
        </p:nvSpPr>
        <p:spPr>
          <a:xfrm>
            <a:off x="12798356" y="19038443"/>
            <a:ext cx="2053626" cy="1075587"/>
          </a:xfrm>
          <a:custGeom>
            <a:avLst/>
            <a:gdLst/>
            <a:ahLst/>
            <a:cxnLst/>
            <a:rect l="l" t="t" r="r" b="b"/>
            <a:pathLst>
              <a:path w="2053626" h="1075587">
                <a:moveTo>
                  <a:pt x="0" y="0"/>
                </a:moveTo>
                <a:lnTo>
                  <a:pt x="2053626" y="0"/>
                </a:lnTo>
                <a:lnTo>
                  <a:pt x="2053626" y="1075587"/>
                </a:lnTo>
                <a:lnTo>
                  <a:pt x="0" y="1075587"/>
                </a:lnTo>
                <a:lnTo>
                  <a:pt x="0" y="0"/>
                </a:lnTo>
                <a:close/>
              </a:path>
            </a:pathLst>
          </a:custGeom>
          <a:blipFill>
            <a:blip r:embed="rId12"/>
            <a:stretch>
              <a:fillRect/>
            </a:stretch>
          </a:blipFill>
        </p:spPr>
        <p:txBody>
          <a:bodyPr/>
          <a:lstStyle/>
          <a:p>
            <a:endParaRPr lang="en-GB"/>
          </a:p>
        </p:txBody>
      </p:sp>
      <p:sp>
        <p:nvSpPr>
          <p:cNvPr id="23" name="TextBox 23"/>
          <p:cNvSpPr txBox="1"/>
          <p:nvPr/>
        </p:nvSpPr>
        <p:spPr>
          <a:xfrm>
            <a:off x="243190" y="10640139"/>
            <a:ext cx="5605119" cy="6093976"/>
          </a:xfrm>
          <a:prstGeom prst="rect">
            <a:avLst/>
          </a:prstGeom>
        </p:spPr>
        <p:txBody>
          <a:bodyPr wrap="square" lIns="0" tIns="0" rIns="0" bIns="0" rtlCol="0" anchor="t">
            <a:spAutoFit/>
          </a:bodyPr>
          <a:lstStyle/>
          <a:p>
            <a:pPr algn="just"/>
            <a:r>
              <a:rPr lang="en-GB" dirty="0"/>
              <a:t>The research has conducted a Systematic Literature Review, which has helped in examining the secondary data. The study also included an online survey via Google Form. The survey was highly focused on understanding the impact of cyberattacks and potential gaps within organisations. The primary targets were staff, security managers and hotel managers who have information about the UK hospitality sector. The survey also ensured that the participants under 18 were excluded, and only the relevant population was chosen who have knowledge of cyberthreats. The study surveyed 20 participants who were asked about the cybersecurity threats within business on topics such as their skills, readiness and issues associated with managing modern technologies. They were recruited through social media platforms. The search strategy included the use of Boolean operators, phrases and keywords. For ethical considerations, the researcher aimed at managing academic integrity through accurate referencing under the university guidelines. The study also ensured compliance with GDPR to protect the participants’ data. Furthermore, the survey questions were developed in a way that does not highlight any personal information about the participants.</a:t>
            </a:r>
            <a:endParaRPr lang="en-IN" dirty="0"/>
          </a:p>
        </p:txBody>
      </p:sp>
      <p:sp>
        <p:nvSpPr>
          <p:cNvPr id="24" name="TextBox 24"/>
          <p:cNvSpPr txBox="1"/>
          <p:nvPr/>
        </p:nvSpPr>
        <p:spPr>
          <a:xfrm>
            <a:off x="1263902" y="1740044"/>
            <a:ext cx="13110872" cy="1057275"/>
          </a:xfrm>
          <a:prstGeom prst="rect">
            <a:avLst/>
          </a:prstGeom>
        </p:spPr>
        <p:txBody>
          <a:bodyPr lIns="0" tIns="0" rIns="0" bIns="0" rtlCol="0" anchor="t">
            <a:spAutoFit/>
          </a:bodyPr>
          <a:lstStyle/>
          <a:p>
            <a:pPr algn="ctr">
              <a:lnSpc>
                <a:spcPts val="8039"/>
              </a:lnSpc>
            </a:pPr>
            <a:r>
              <a:rPr lang="en-US" sz="6699" dirty="0">
                <a:solidFill>
                  <a:srgbClr val="00C2CB"/>
                </a:solidFill>
                <a:latin typeface="Times New Roman"/>
                <a:ea typeface="Times New Roman"/>
                <a:cs typeface="Times New Roman"/>
                <a:sym typeface="Times New Roman"/>
              </a:rPr>
              <a:t>METHODOLOGY</a:t>
            </a:r>
          </a:p>
        </p:txBody>
      </p:sp>
      <p:sp>
        <p:nvSpPr>
          <p:cNvPr id="25" name="TextBox 25"/>
          <p:cNvSpPr txBox="1"/>
          <p:nvPr/>
        </p:nvSpPr>
        <p:spPr>
          <a:xfrm>
            <a:off x="6496071" y="5313520"/>
            <a:ext cx="4499154" cy="1885950"/>
          </a:xfrm>
          <a:prstGeom prst="rect">
            <a:avLst/>
          </a:prstGeom>
        </p:spPr>
        <p:txBody>
          <a:bodyPr lIns="0" tIns="0" rIns="0" bIns="0" rtlCol="0" anchor="t">
            <a:spAutoFit/>
          </a:bodyPr>
          <a:lstStyle/>
          <a:p>
            <a:pPr algn="l">
              <a:lnSpc>
                <a:spcPts val="4920"/>
              </a:lnSpc>
            </a:pPr>
            <a:r>
              <a:rPr lang="en-US" sz="4100">
                <a:solidFill>
                  <a:srgbClr val="15395D"/>
                </a:solidFill>
                <a:latin typeface="Times New Roman"/>
                <a:ea typeface="Times New Roman"/>
                <a:cs typeface="Times New Roman"/>
                <a:sym typeface="Times New Roman"/>
              </a:rPr>
              <a:t>RESEARCH OUTPUT </a:t>
            </a:r>
          </a:p>
          <a:p>
            <a:pPr algn="l">
              <a:lnSpc>
                <a:spcPts val="4920"/>
              </a:lnSpc>
            </a:pPr>
            <a:endParaRPr lang="en-US" sz="4100">
              <a:solidFill>
                <a:srgbClr val="15395D"/>
              </a:solidFill>
              <a:latin typeface="Times New Roman"/>
              <a:ea typeface="Times New Roman"/>
              <a:cs typeface="Times New Roman"/>
              <a:sym typeface="Times New Roman"/>
            </a:endParaRPr>
          </a:p>
        </p:txBody>
      </p:sp>
      <p:sp>
        <p:nvSpPr>
          <p:cNvPr id="26" name="TextBox 26"/>
          <p:cNvSpPr txBox="1"/>
          <p:nvPr/>
        </p:nvSpPr>
        <p:spPr>
          <a:xfrm>
            <a:off x="6485591" y="7041067"/>
            <a:ext cx="8203183" cy="2259593"/>
          </a:xfrm>
          <a:prstGeom prst="rect">
            <a:avLst/>
          </a:prstGeom>
        </p:spPr>
        <p:txBody>
          <a:bodyPr lIns="0" tIns="0" rIns="0" bIns="0" rtlCol="0" anchor="t">
            <a:spAutoFit/>
          </a:bodyPr>
          <a:lstStyle/>
          <a:p>
            <a:pPr algn="just">
              <a:lnSpc>
                <a:spcPts val="2520"/>
              </a:lnSpc>
            </a:pPr>
            <a:r>
              <a:rPr lang="en-US" sz="1800" spc="36" dirty="0">
                <a:solidFill>
                  <a:srgbClr val="15395D"/>
                </a:solidFill>
                <a:latin typeface="Times New Roman"/>
                <a:ea typeface="Times New Roman"/>
                <a:cs typeface="Times New Roman"/>
                <a:sym typeface="Times New Roman"/>
              </a:rPr>
              <a:t>C</a:t>
            </a:r>
            <a:r>
              <a:rPr lang="en-US" sz="1800" b="1" spc="36" dirty="0">
                <a:solidFill>
                  <a:srgbClr val="15395D"/>
                </a:solidFill>
                <a:latin typeface="Times New Roman Bold"/>
                <a:ea typeface="Times New Roman Bold"/>
                <a:cs typeface="Times New Roman Bold"/>
                <a:sym typeface="Times New Roman Bold"/>
              </a:rPr>
              <a:t>ybersecurity threats and disruptions in operation</a:t>
            </a:r>
          </a:p>
          <a:p>
            <a:pPr algn="just"/>
            <a:r>
              <a:rPr lang="en-GB" dirty="0"/>
              <a:t>The study identified the existing threats that are increasingly impacting the business within the hospitality sector. It was found that both the small and large hotels are prone to threats such as ransomware, phishing and unauthorised access. The onset of these events has led to forming a various consequence for businesses such as the disruptions in workflow (Tariq, 2024). This has further affected the SMEs by providing them with financial pressures as multiple organisations in the UK have been exposed to cyberthreats in the past decade.</a:t>
            </a:r>
            <a:endParaRPr lang="en-IN" dirty="0"/>
          </a:p>
        </p:txBody>
      </p:sp>
      <p:sp>
        <p:nvSpPr>
          <p:cNvPr id="27" name="TextBox 27"/>
          <p:cNvSpPr txBox="1"/>
          <p:nvPr/>
        </p:nvSpPr>
        <p:spPr>
          <a:xfrm>
            <a:off x="6697379" y="15478581"/>
            <a:ext cx="8154603" cy="3185296"/>
          </a:xfrm>
          <a:prstGeom prst="rect">
            <a:avLst/>
          </a:prstGeom>
        </p:spPr>
        <p:txBody>
          <a:bodyPr lIns="0" tIns="0" rIns="0" bIns="0" rtlCol="0" anchor="t">
            <a:spAutoFit/>
          </a:bodyPr>
          <a:lstStyle/>
          <a:p>
            <a:pPr algn="just">
              <a:lnSpc>
                <a:spcPts val="2520"/>
              </a:lnSpc>
            </a:pPr>
            <a:r>
              <a:rPr lang="en-US" sz="1800" b="1" spc="36" dirty="0">
                <a:solidFill>
                  <a:srgbClr val="15395D"/>
                </a:solidFill>
                <a:latin typeface="Times New Roman Bold"/>
                <a:ea typeface="Times New Roman Bold"/>
                <a:cs typeface="Times New Roman Bold"/>
                <a:sym typeface="Times New Roman Bold"/>
              </a:rPr>
              <a:t>Impact on customer trust</a:t>
            </a:r>
          </a:p>
          <a:p>
            <a:pPr algn="just">
              <a:lnSpc>
                <a:spcPts val="2520"/>
              </a:lnSpc>
            </a:pPr>
            <a:r>
              <a:rPr lang="en-GB" dirty="0"/>
              <a:t>Through the analysis of the research it was derived that the breaches in cybersecurity had affected the confidence of customers towards the brand. The increased cyberthreats within the hospitality sector contributed to a reduction in profitability for businesses operating within this sector. To mitigate this, the research has recommended that hotels are required to focus on training their employees which would lead to raising awareness on their threat detection processes. Moreover, it was recommended that businesses should implement a structured defence systems to enhance the engagement of employees. Hotels should further collaborate with third-party security providers which would help them to manage their resources effectively.</a:t>
            </a:r>
            <a:endParaRPr lang="en-US" sz="1800" spc="36" dirty="0">
              <a:solidFill>
                <a:srgbClr val="15395D"/>
              </a:solidFill>
              <a:latin typeface="Times New Roman"/>
              <a:ea typeface="Times New Roman"/>
              <a:cs typeface="Times New Roman"/>
              <a:sym typeface="Times New Roman"/>
            </a:endParaRPr>
          </a:p>
        </p:txBody>
      </p:sp>
      <p:sp>
        <p:nvSpPr>
          <p:cNvPr id="28" name="TextBox 28"/>
          <p:cNvSpPr txBox="1"/>
          <p:nvPr/>
        </p:nvSpPr>
        <p:spPr>
          <a:xfrm>
            <a:off x="6118197" y="20278443"/>
            <a:ext cx="995045" cy="381000"/>
          </a:xfrm>
          <a:prstGeom prst="rect">
            <a:avLst/>
          </a:prstGeom>
        </p:spPr>
        <p:txBody>
          <a:bodyPr lIns="0" tIns="0" rIns="0" bIns="0" rtlCol="0" anchor="t">
            <a:spAutoFit/>
          </a:bodyPr>
          <a:lstStyle/>
          <a:p>
            <a:pPr algn="ctr">
              <a:lnSpc>
                <a:spcPts val="1439"/>
              </a:lnSpc>
            </a:pPr>
            <a:r>
              <a:rPr lang="en-US" sz="1200">
                <a:solidFill>
                  <a:srgbClr val="000000"/>
                </a:solidFill>
                <a:latin typeface="Times New Roman"/>
                <a:ea typeface="Times New Roman"/>
                <a:cs typeface="Times New Roman"/>
                <a:sym typeface="Times New Roman"/>
              </a:rPr>
              <a:t>REFERENCES </a:t>
            </a:r>
          </a:p>
          <a:p>
            <a:pPr algn="ctr">
              <a:lnSpc>
                <a:spcPts val="1439"/>
              </a:lnSpc>
              <a:spcBef>
                <a:spcPct val="0"/>
              </a:spcBef>
            </a:pPr>
            <a:endParaRPr lang="en-US" sz="1200">
              <a:solidFill>
                <a:srgbClr val="000000"/>
              </a:solidFill>
              <a:latin typeface="Times New Roman"/>
              <a:ea typeface="Times New Roman"/>
              <a:cs typeface="Times New Roman"/>
              <a:sym typeface="Times New Roman"/>
            </a:endParaRPr>
          </a:p>
        </p:txBody>
      </p:sp>
      <p:sp>
        <p:nvSpPr>
          <p:cNvPr id="29" name="TextBox 29"/>
          <p:cNvSpPr txBox="1"/>
          <p:nvPr/>
        </p:nvSpPr>
        <p:spPr>
          <a:xfrm>
            <a:off x="6220171" y="20640393"/>
            <a:ext cx="8154603" cy="475426"/>
          </a:xfrm>
          <a:prstGeom prst="rect">
            <a:avLst/>
          </a:prstGeom>
        </p:spPr>
        <p:txBody>
          <a:bodyPr lIns="0" tIns="0" rIns="0" bIns="0" rtlCol="0" anchor="t">
            <a:spAutoFit/>
          </a:bodyPr>
          <a:lstStyle/>
          <a:p>
            <a:pPr algn="just">
              <a:lnSpc>
                <a:spcPts val="980"/>
              </a:lnSpc>
            </a:pPr>
            <a:r>
              <a:rPr lang="en-US" sz="700" b="1" spc="14" dirty="0">
                <a:solidFill>
                  <a:srgbClr val="15395D"/>
                </a:solidFill>
                <a:latin typeface="Times New Roman Bold"/>
                <a:ea typeface="Times New Roman Bold"/>
                <a:cs typeface="Times New Roman Bold"/>
                <a:sym typeface="Times New Roman Bold"/>
              </a:rPr>
              <a:t>Tariq, M.U., (2024). ‘Data breach incidents and prevention in the hospitality industry’. In Corporate cybersecurity in the aviation, tourism, and hospitality sector (pp. 181-199). IGI Global.</a:t>
            </a:r>
          </a:p>
          <a:p>
            <a:pPr algn="just">
              <a:lnSpc>
                <a:spcPts val="980"/>
              </a:lnSpc>
            </a:pPr>
            <a:r>
              <a:rPr lang="en-US" sz="700" b="1" spc="14" dirty="0">
                <a:solidFill>
                  <a:srgbClr val="15395D"/>
                </a:solidFill>
                <a:latin typeface="Times New Roman Bold"/>
                <a:ea typeface="Times New Roman Bold"/>
                <a:cs typeface="Times New Roman Bold"/>
                <a:sym typeface="Times New Roman Bold"/>
              </a:rPr>
              <a:t>Boto-García, D., (2023). ‘Hospitality workers' awareness and training about the risks of online crime and the occurrence of cyberattacks’. Journal of Hospitality and Tourism Management, 55, pp.240-247.</a:t>
            </a:r>
          </a:p>
          <a:p>
            <a:pPr algn="just">
              <a:lnSpc>
                <a:spcPts val="980"/>
              </a:lnSpc>
            </a:pPr>
            <a:endParaRPr lang="en-US" sz="700" b="1" spc="14" dirty="0">
              <a:solidFill>
                <a:srgbClr val="15395D"/>
              </a:solidFill>
              <a:latin typeface="Times New Roman Bold"/>
              <a:ea typeface="Times New Roman Bold"/>
              <a:cs typeface="Times New Roman Bold"/>
              <a:sym typeface="Times New Roman Bold"/>
            </a:endParaRPr>
          </a:p>
          <a:p>
            <a:pPr algn="just">
              <a:lnSpc>
                <a:spcPts val="980"/>
              </a:lnSpc>
            </a:pPr>
            <a:endParaRPr lang="en-US" sz="700" b="1" spc="14" dirty="0">
              <a:solidFill>
                <a:srgbClr val="15395D"/>
              </a:solidFill>
              <a:latin typeface="Times New Roman Bold"/>
              <a:ea typeface="Times New Roman Bold"/>
              <a:cs typeface="Times New Roman Bold"/>
              <a:sym typeface="Times New Roman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576</Words>
  <Application>Microsoft Office PowerPoint</Application>
  <PresentationFormat>Custom</PresentationFormat>
  <Paragraphs>13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Times New Roman Bold</vt:lpstr>
      <vt:lpstr>Times New Roman</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2025-11-04T10:40:15Z</dcterms:created>
  <dcterms:modified xsi:type="dcterms:W3CDTF">2025-11-20T19:05:53Z</dcterms:modified>
  <dc:identifier/>
</cp:coreProperties>
</file>