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1232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66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44A2C-2B7E-FEF4-2F94-051FE510CD9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/>
          <a:lstStyle>
            <a:lvl1pPr>
              <a:lnSpc>
                <a:spcPct val="85000"/>
              </a:lnSpc>
              <a:defRPr sz="7200" b="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7E52E0-87CA-87B2-C1E0-9B841E2C21D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/>
          <a:lstStyle>
            <a:lvl1pPr marL="0" indent="0">
              <a:buNone/>
              <a:defRPr sz="2200" spc="30">
                <a:solidFill>
                  <a:srgbClr val="BFBFBF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AA5F3E32-A7C9-1A4A-311C-AED32422A3AA}"/>
              </a:ext>
            </a:extLst>
          </p:cNvPr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FF388C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0CF93D84-D542-B1F8-3DFB-7A02A5E5FC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EDEDED"/>
                </a:solidFill>
              </a:defRPr>
            </a:lvl1pPr>
          </a:lstStyle>
          <a:p>
            <a:pPr lvl="0"/>
            <a:fld id="{30B04801-84DA-4BE8-8931-54B6C4AD5731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7AF926FF-8868-93FE-36BB-EE8C18402A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EDEDED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6147A9FB-15F0-6223-234C-391F319E7A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E4E4E4"/>
                </a:solidFill>
              </a:defRPr>
            </a:lvl1pPr>
          </a:lstStyle>
          <a:p>
            <a:pPr lvl="0"/>
            <a:fld id="{AF2442B0-AB18-4310-9C85-4242C55306B9}" type="slidenum">
              <a:t>‹#›</a:t>
            </a:fld>
            <a:endParaRPr lang="en-GB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E221A419-A5B6-7378-2DBD-4C7DB03B25A5}"/>
              </a:ext>
            </a:extLst>
          </p:cNvPr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4D4D4D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3613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E4A6A-CB13-B23E-4DBF-D61784F2037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31161-BBF0-29C0-D3BF-A3A8933C8FC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6ACD23-52A0-57E5-513A-F49E9DE27A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718CAA-596B-4923-A790-C0B49AAC0FA1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9880F3-DBBE-C46A-7555-D34F598917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E555CD-2FA7-F65C-1AD8-F28F7E61B4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057BFA-FD68-44A2-85F0-C2C5C35733F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51998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63901-C740-78A2-B6E6-979E12C773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/>
          <a:lstStyle>
            <a:lvl1pPr>
              <a:lnSpc>
                <a:spcPct val="85000"/>
              </a:lnSpc>
              <a:defRPr sz="7200" b="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72C6D-DB71-DE54-E95A-8E3AA42573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/>
          <a:lstStyle>
            <a:lvl1pPr marL="0" indent="0">
              <a:buNone/>
              <a:defRPr sz="2200" spc="30">
                <a:solidFill>
                  <a:srgbClr val="404040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1D0060-5839-F09E-710C-1AF4965036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81CA6A-20BF-4C7C-8C3A-4AFF31F05FD0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27722-157D-9E6C-6639-D9155F6112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8EFEBB-D1F7-E9EC-C3B9-494271AD47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940084-1A21-407B-9DE2-FDA90A52C938}" type="slidenum">
              <a:t>‹#›</a:t>
            </a:fld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4E8CCAB2-CCA2-C8D5-919B-A5A06A12C8B6}"/>
              </a:ext>
            </a:extLst>
          </p:cNvPr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FF388C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050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28A48-993C-0F9E-343C-F7D9517F67D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04DF0-B0EB-33FB-E7FC-3FAE6AB1AE6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61872" y="1828800"/>
            <a:ext cx="448056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6B5C6B-A59C-589D-BEF2-7A30EF8DE49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26480" y="1828800"/>
            <a:ext cx="448056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AC531F-B750-50E4-B1D5-4B7977D438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BC51E9-58A8-451A-B7A4-9FC8861C914B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886F12-DC28-C844-AC73-76C255E75D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90D3DE-57B1-6900-3728-D8B620C477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AC576E-2EFF-4AC0-B748-3F96F91A42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74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488539B4-7501-912C-939D-F61591C65D2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84A4F4-1F42-0B7C-7F34-32F33EA4F2B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61872" y="1721604"/>
            <a:ext cx="4480560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rgbClr val="66666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E14A1-0348-5617-48C1-424F62C98D9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261872" y="2507549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4C1819-253C-4C06-BEFE-56B881BD1DB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26480" y="1721604"/>
            <a:ext cx="4480560" cy="731520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2000"/>
              </a:spcBef>
              <a:buNone/>
              <a:defRPr>
                <a:solidFill>
                  <a:srgbClr val="66666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BBB7E0-14C5-9097-5B04-57E122F3904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26480" y="2507549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C6EC1E-4010-9FAA-8B98-466A70C1573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9AD9DE-98AC-4A5E-8228-01C1249959B1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861A2B-7FDF-EC73-2AD8-605FB299EE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620F40-A203-26CA-112F-1ABEBF2B30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0A456A-6D40-43B6-97DC-D0B926E6D6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156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A53A33AA-801E-DADC-671F-EF392F27A45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C9EE68-C5C4-186C-4844-9954824ECD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35BE48-7126-4B48-8CE1-9D2DB3E9137C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CD4EB7-429B-93B0-63FF-28A63B0FC93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3E2C7-4F00-14CC-2912-2BC91D011A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D51991-C3FE-488B-86EB-57C52D9ADB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39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EC2941-20E3-7D1A-1534-B0AA701D59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CE02B9-0868-41A0-A560-4FCF8FABF143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D4C03F-3C9E-27EB-DA3D-D239CDA918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10817-97A1-5927-EEA8-53F128704B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41A380-221B-402D-8D02-61568F4940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30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1E203-5024-E9BA-063D-6A072A5356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1248" y="457200"/>
            <a:ext cx="3200400" cy="1600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5F44F-4605-A172-05A8-B82D7438BC4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04270" y="685800"/>
            <a:ext cx="6079068" cy="54864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CEC94A-D1BA-F8F8-A147-9F2E854213F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41248" y="2099736"/>
            <a:ext cx="3200400" cy="3810003"/>
          </a:xfrm>
        </p:spPr>
        <p:txBody>
          <a:bodyPr/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EC34B4-A25E-E8FC-C57E-E48879647F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788C9B-EDE6-4259-818B-27A665CBDF5B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7E980C-A7C2-F129-4BB5-CB82ED0B13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07D833-7111-79EB-0732-C5E836B786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E3DD34-5B0B-4243-9242-2376202B8B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343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D04F782F-8C78-AE43-B001-1B61E2FFABE6}"/>
              </a:ext>
            </a:extLst>
          </p:cNvPr>
          <p:cNvSpPr/>
          <p:nvPr/>
        </p:nvSpPr>
        <p:spPr>
          <a:xfrm>
            <a:off x="0" y="5105396"/>
            <a:ext cx="11292840" cy="1752603"/>
          </a:xfrm>
          <a:prstGeom prst="rect">
            <a:avLst/>
          </a:prstGeom>
          <a:solidFill>
            <a:srgbClr val="E90062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6BA5DE5-1588-3D1F-4E1C-1588E1EF2F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5257800"/>
            <a:ext cx="9982203" cy="914400"/>
          </a:xfrm>
        </p:spPr>
        <p:txBody>
          <a:bodyPr/>
          <a:lstStyle>
            <a:lvl1pPr>
              <a:defRPr sz="28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45D74ACF-C695-19A6-04CF-C5D71595972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0" y="0"/>
            <a:ext cx="11292840" cy="5128924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4BAC9D3-9B54-1ED9-286A-C350D06FCCE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4400" y="6108585"/>
            <a:ext cx="9982203" cy="5970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rgbClr val="FFD7E8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20F7F1B-AF68-B6AC-A54B-F49EFFDB62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6AE349-B01D-42DC-9502-9C6AED5FEAD4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7614CE24-38F5-3684-FC1E-BABC311789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AD7F8A3-A41A-DAF3-F7AB-ADF60E05A0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B4A0FA-F70B-4D3A-922F-1BD5CF43722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084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50099-8A7D-1DF3-53A7-FF656E98DEC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84BB06-34CD-90E3-3BEB-6337E062648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BCA2C-B78E-D300-1163-268FC90B0C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A9D924-6BDC-4238-8932-6284BCE2E4B0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E7F44-DCEB-40B6-717F-075AF3B938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925C85-5302-515C-AB3C-E625F6BA4E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0EC935-9D68-4B3A-9B78-61719FCF277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706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75E6FA-3242-5D16-A81D-B00DFD8B352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648696" y="381003"/>
            <a:ext cx="2476496" cy="589755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F9B354-2436-C143-6E11-22CADD82EA6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61996" y="381003"/>
            <a:ext cx="7734296" cy="589755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60A86-377F-9A63-38EF-98B9619B2F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D7B650-1B6B-481B-BCE0-DB678FDE7026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406EC-BCBC-B0B2-A556-8E0C97B6B5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B76A0A-9051-CE11-26E6-CC5F394B50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43FFE7-5BDF-4CDF-BA9C-A73BA5A70D8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403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EC1C15DC-A287-B5C8-9F3D-162F3F10057E}"/>
              </a:ext>
            </a:extLst>
          </p:cNvPr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666666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2FA40F37-DFFC-72BC-28A6-A4D912104B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61872" y="262396"/>
            <a:ext cx="9692640" cy="14289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27432" rIns="91440" bIns="45720" anchor="b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A02B621-5A9A-9B08-BF98-751201E363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A2981F6-DFC4-FE6B-39CB-BA97539292D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16200004">
            <a:off x="10797548" y="998544"/>
            <a:ext cx="19049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C2C2C2"/>
                </a:solidFill>
                <a:uFillTx/>
                <a:latin typeface="Century Schoolbook"/>
              </a:defRPr>
            </a:lvl1pPr>
          </a:lstStyle>
          <a:p>
            <a:pPr lvl="0"/>
            <a:fld id="{EF93C876-C361-4DC7-91A9-10E35E24B0C2}" type="datetime1">
              <a:rPr lang="en-GB"/>
              <a:pPr lvl="0"/>
              <a:t>26/02/2026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4ED2B30-2193-B6BB-3439-251AFD34FCD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16200004">
            <a:off x="9959344" y="4046529"/>
            <a:ext cx="35814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C2C2C2"/>
                </a:solidFill>
                <a:uFillTx/>
                <a:latin typeface="Century Schoolbook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220F874-9FE8-99DB-085A-0ADC574B939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9"/>
          </a:xfrm>
          <a:prstGeom prst="rect">
            <a:avLst/>
          </a:prstGeom>
          <a:noFill/>
          <a:ln>
            <a:noFill/>
          </a:ln>
        </p:spPr>
        <p:txBody>
          <a:bodyPr vert="horz" wrap="square" lIns="45720" tIns="45720" rIns="45720" bIns="45720" anchor="ctr" anchorCtr="1" compatLnSpc="1">
            <a:norm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600" b="0" i="0" u="none" strike="noStrike" kern="1200" cap="none" spc="0" baseline="0">
                <a:solidFill>
                  <a:srgbClr val="A3A3A3"/>
                </a:solidFill>
                <a:uFillTx/>
                <a:latin typeface="Century Schoolbook"/>
              </a:defRPr>
            </a:lvl1pPr>
          </a:lstStyle>
          <a:p>
            <a:pPr lvl="0"/>
            <a:fld id="{8C6995A0-C4B1-4C2D-8D92-90A1548B2E7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1" i="0" u="none" strike="noStrike" kern="1200" cap="none" spc="-50" baseline="0">
          <a:solidFill>
            <a:srgbClr val="FF388C"/>
          </a:solidFill>
          <a:uFillTx/>
          <a:latin typeface="Century Schoolbook"/>
        </a:defRPr>
      </a:lvl1pPr>
    </p:titleStyle>
    <p:bodyStyle>
      <a:lvl1pPr marL="182880" marR="0" lvl="0" indent="-182880" algn="l" defTabSz="914400" rtl="0" fontAlgn="auto" hangingPunct="1">
        <a:lnSpc>
          <a:spcPct val="95000"/>
        </a:lnSpc>
        <a:spcBef>
          <a:spcPts val="1400"/>
        </a:spcBef>
        <a:spcAft>
          <a:spcPts val="200"/>
        </a:spcAft>
        <a:buClr>
          <a:srgbClr val="FF388C"/>
        </a:buClr>
        <a:buSzPct val="80000"/>
        <a:buFont typeface="Arial" pitchFamily="34"/>
        <a:buChar char="•"/>
        <a:tabLst/>
        <a:defRPr lang="en-GB" sz="2000" b="0" i="0" u="none" strike="noStrike" kern="1200" cap="none" spc="10" baseline="0">
          <a:solidFill>
            <a:srgbClr val="595959"/>
          </a:solidFill>
          <a:uFillTx/>
          <a:latin typeface="Century Schoolbook"/>
        </a:defRPr>
      </a:lvl1pPr>
      <a:lvl2pPr marL="457200" marR="0" lvl="1" indent="-182880" algn="l" defTabSz="914400" rtl="0" fontAlgn="auto" hangingPunct="1">
        <a:lnSpc>
          <a:spcPct val="90000"/>
        </a:lnSpc>
        <a:spcBef>
          <a:spcPts val="300"/>
        </a:spcBef>
        <a:spcAft>
          <a:spcPts val="300"/>
        </a:spcAft>
        <a:buClr>
          <a:srgbClr val="FF388C"/>
        </a:buClr>
        <a:buSzPct val="100000"/>
        <a:buFont typeface="Wingdings 2" pitchFamily="18"/>
        <a:buChar char=""/>
        <a:tabLst/>
        <a:defRPr lang="en-GB" sz="1800" b="0" i="0" u="none" strike="noStrike" kern="1200" cap="none" spc="0" baseline="0">
          <a:solidFill>
            <a:srgbClr val="595959"/>
          </a:solidFill>
          <a:uFillTx/>
          <a:latin typeface="Century Schoolbook"/>
        </a:defRPr>
      </a:lvl2pPr>
      <a:lvl3pPr marL="731520" marR="0" lvl="2" indent="-182880" algn="l" defTabSz="914400" rtl="0" fontAlgn="auto" hangingPunct="1">
        <a:lnSpc>
          <a:spcPct val="90000"/>
        </a:lnSpc>
        <a:spcBef>
          <a:spcPts val="300"/>
        </a:spcBef>
        <a:spcAft>
          <a:spcPts val="300"/>
        </a:spcAft>
        <a:buClr>
          <a:srgbClr val="FF388C"/>
        </a:buClr>
        <a:buSzPct val="100000"/>
        <a:buFont typeface="Wingdings 2" pitchFamily="18"/>
        <a:buChar char=""/>
        <a:tabLst/>
        <a:defRPr lang="en-GB" sz="1600" b="0" i="0" u="none" strike="noStrike" kern="1200" cap="none" spc="0" baseline="0">
          <a:solidFill>
            <a:srgbClr val="595959"/>
          </a:solidFill>
          <a:uFillTx/>
          <a:latin typeface="Century Schoolbook"/>
        </a:defRPr>
      </a:lvl3pPr>
      <a:lvl4pPr marL="1005840" marR="0" lvl="3" indent="-182880" algn="l" defTabSz="914400" rtl="0" fontAlgn="auto" hangingPunct="1">
        <a:lnSpc>
          <a:spcPct val="90000"/>
        </a:lnSpc>
        <a:spcBef>
          <a:spcPts val="300"/>
        </a:spcBef>
        <a:spcAft>
          <a:spcPts val="300"/>
        </a:spcAft>
        <a:buClr>
          <a:srgbClr val="FF388C"/>
        </a:buClr>
        <a:buSzPct val="100000"/>
        <a:buFont typeface="Wingdings 2" pitchFamily="18"/>
        <a:buChar char=""/>
        <a:tabLst/>
        <a:defRPr lang="en-GB" sz="1400" b="0" i="0" u="none" strike="noStrike" kern="1200" cap="none" spc="0" baseline="0">
          <a:solidFill>
            <a:srgbClr val="595959"/>
          </a:solidFill>
          <a:uFillTx/>
          <a:latin typeface="Century Schoolbook"/>
        </a:defRPr>
      </a:lvl4pPr>
      <a:lvl5pPr marL="1280160" marR="0" lvl="4" indent="-182880" algn="l" defTabSz="914400" rtl="0" fontAlgn="auto" hangingPunct="1">
        <a:lnSpc>
          <a:spcPct val="90000"/>
        </a:lnSpc>
        <a:spcBef>
          <a:spcPts val="300"/>
        </a:spcBef>
        <a:spcAft>
          <a:spcPts val="300"/>
        </a:spcAft>
        <a:buClr>
          <a:srgbClr val="FF388C"/>
        </a:buClr>
        <a:buSzPct val="100000"/>
        <a:buFont typeface="Wingdings 2" pitchFamily="18"/>
        <a:buChar char=""/>
        <a:tabLst/>
        <a:defRPr lang="en-GB" sz="1400" b="0" i="0" u="none" strike="noStrike" kern="1200" cap="none" spc="0" baseline="0">
          <a:solidFill>
            <a:srgbClr val="595959"/>
          </a:solidFill>
          <a:uFillTx/>
          <a:latin typeface="Century Schoolbook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C68B8-6E8A-7458-B5A3-8234B5FDE14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438403" y="-1092250"/>
            <a:ext cx="7494742" cy="2184510"/>
          </a:xfrm>
        </p:spPr>
        <p:txBody>
          <a:bodyPr/>
          <a:lstStyle/>
          <a:p>
            <a:pPr lvl="0"/>
            <a:r>
              <a:rPr lang="en-GB" sz="4000" u="sng"/>
              <a:t>Communication in a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AB45F6-CCDA-9762-0B17-FE3F20331E8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97075" y="1435031"/>
            <a:ext cx="9144000" cy="1655758"/>
          </a:xfrm>
        </p:spPr>
        <p:txBody>
          <a:bodyPr/>
          <a:lstStyle/>
          <a:p>
            <a:pPr lvl="0">
              <a:lnSpc>
                <a:spcPct val="75000"/>
              </a:lnSpc>
            </a:pPr>
            <a:endParaRPr lang="en-GB" sz="2400"/>
          </a:p>
          <a:p>
            <a:pPr lvl="0">
              <a:lnSpc>
                <a:spcPct val="75000"/>
              </a:lnSpc>
            </a:pPr>
            <a:r>
              <a:rPr lang="en-GB" sz="2400" b="1"/>
              <a:t> Introduction</a:t>
            </a:r>
          </a:p>
          <a:p>
            <a:pPr lvl="0">
              <a:lnSpc>
                <a:spcPct val="75000"/>
              </a:lnSpc>
            </a:pPr>
            <a:r>
              <a:rPr lang="en-GB" sz="2400" b="1"/>
              <a:t>Title:</a:t>
            </a:r>
            <a:r>
              <a:rPr lang="en-GB" sz="2400"/>
              <a:t> Communication in Health and Social Care</a:t>
            </a:r>
          </a:p>
          <a:p>
            <a:pPr lvl="0">
              <a:lnSpc>
                <a:spcPct val="75000"/>
              </a:lnSpc>
              <a:buChar char="•"/>
            </a:pPr>
            <a:r>
              <a:rPr lang="en-GB" sz="2400"/>
              <a:t>Communication is the process of sharing information, thoughts, and feelings.</a:t>
            </a:r>
          </a:p>
          <a:p>
            <a:pPr lvl="0">
              <a:lnSpc>
                <a:spcPct val="75000"/>
              </a:lnSpc>
              <a:buChar char="•"/>
            </a:pPr>
            <a:r>
              <a:rPr lang="en-GB" sz="2400"/>
              <a:t>It includes verbal, non-verbal, written, and digital communication.</a:t>
            </a:r>
          </a:p>
          <a:p>
            <a:pPr lvl="0">
              <a:lnSpc>
                <a:spcPct val="75000"/>
              </a:lnSpc>
              <a:buChar char="•"/>
            </a:pPr>
            <a:r>
              <a:rPr lang="en-GB" sz="2400"/>
              <a:t>Effective communication is essential for safe, compassionate, and person-centred care.</a:t>
            </a:r>
          </a:p>
          <a:p>
            <a:pPr lvl="0">
              <a:lnSpc>
                <a:spcPct val="75000"/>
              </a:lnSpc>
            </a:pPr>
            <a:r>
              <a:rPr lang="en-GB" sz="2400" b="1"/>
              <a:t>Speaker notes:</a:t>
            </a:r>
            <a:br>
              <a:rPr lang="en-GB" sz="2400"/>
            </a:br>
            <a:r>
              <a:rPr lang="en-GB" sz="2400"/>
              <a:t>Today I will explain why communication is a key skill in health and social care, why it is important for professional practice, and how I would apply it in a real care setting</a:t>
            </a:r>
            <a:r>
              <a:rPr lang="en-GB" sz="600"/>
              <a:t>.</a:t>
            </a:r>
          </a:p>
          <a:p>
            <a:pPr lvl="0">
              <a:lnSpc>
                <a:spcPct val="75000"/>
              </a:lnSpc>
            </a:pPr>
            <a:endParaRPr lang="en-GB" sz="6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7D56C1F-BF90-1E0E-C24F-1145B8925AC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75781" y="585545"/>
            <a:ext cx="10827703" cy="4950954"/>
          </a:xfrm>
        </p:spPr>
        <p:txBody>
          <a:bodyPr/>
          <a:lstStyle/>
          <a:p>
            <a:pPr marL="0" lvl="0" indent="0">
              <a:buNone/>
            </a:pPr>
            <a:r>
              <a:rPr lang="en-GB" b="1"/>
              <a:t> Why Communication is Important</a:t>
            </a:r>
          </a:p>
          <a:p>
            <a:pPr lvl="0"/>
            <a:r>
              <a:rPr lang="en-GB"/>
              <a:t>Ensures safe and effective care delivery</a:t>
            </a:r>
          </a:p>
          <a:p>
            <a:pPr lvl="0"/>
            <a:r>
              <a:rPr lang="en-GB"/>
              <a:t>Builds trust with service users</a:t>
            </a:r>
          </a:p>
          <a:p>
            <a:pPr lvl="0"/>
            <a:r>
              <a:rPr lang="en-GB"/>
              <a:t>Reduces misunderstandings and errors</a:t>
            </a:r>
          </a:p>
          <a:p>
            <a:pPr lvl="0"/>
            <a:r>
              <a:rPr lang="en-GB"/>
              <a:t>Supports teamwork and multi-disciplinary collaboration</a:t>
            </a:r>
          </a:p>
          <a:p>
            <a:pPr lvl="0"/>
            <a:r>
              <a:rPr lang="en-GB"/>
              <a:t>Promotes person-centred care</a:t>
            </a:r>
          </a:p>
          <a:p>
            <a:pPr lvl="0"/>
            <a:r>
              <a:rPr lang="en-GB"/>
              <a:t>The Nursing and Midwifery Council (NMC, 2018) identifies effective communication as a core professional standard for nurses and care professionals.</a:t>
            </a:r>
          </a:p>
          <a:p>
            <a:pPr lvl="0"/>
            <a:r>
              <a:rPr lang="en-GB" b="1"/>
              <a:t>Speaker notes:</a:t>
            </a:r>
            <a:br>
              <a:rPr lang="en-GB"/>
            </a:br>
            <a:r>
              <a:rPr lang="en-GB"/>
              <a:t>Poor communication can lead to medication errors, safeguarding issues, and distress for service users. Clear communication improves patient outcomes and safety.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86B0B7A-1734-32A3-048E-9332E2A385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19096" y="463463"/>
            <a:ext cx="11772900" cy="6826681"/>
          </a:xfrm>
        </p:spPr>
        <p:txBody>
          <a:bodyPr/>
          <a:lstStyle/>
          <a:p>
            <a:pPr marL="0" lvl="0" indent="0">
              <a:buNone/>
            </a:pPr>
            <a:r>
              <a:rPr lang="en-GB" sz="2400" b="1"/>
              <a:t> Types of Communication in Health and Social Care</a:t>
            </a:r>
          </a:p>
          <a:p>
            <a:pPr lvl="0"/>
            <a:r>
              <a:rPr lang="en-GB" sz="2400" b="1"/>
              <a:t>Verbal</a:t>
            </a:r>
            <a:r>
              <a:rPr lang="en-GB" sz="2400"/>
              <a:t> – conversations with patients and colleagues</a:t>
            </a:r>
          </a:p>
          <a:p>
            <a:pPr lvl="0"/>
            <a:r>
              <a:rPr lang="en-GB" sz="2400" b="1"/>
              <a:t>Non-verbal</a:t>
            </a:r>
            <a:r>
              <a:rPr lang="en-GB" sz="2400"/>
              <a:t> – body language, facial expressions, eye contact</a:t>
            </a:r>
          </a:p>
          <a:p>
            <a:pPr lvl="0"/>
            <a:r>
              <a:rPr lang="en-GB" sz="2400" b="1"/>
              <a:t>Written</a:t>
            </a:r>
            <a:r>
              <a:rPr lang="en-GB" sz="2400"/>
              <a:t> – care plans, reports, patient notes</a:t>
            </a:r>
          </a:p>
          <a:p>
            <a:pPr lvl="0"/>
            <a:r>
              <a:rPr lang="en-GB" sz="2400" b="1"/>
              <a:t>Active listening</a:t>
            </a:r>
            <a:r>
              <a:rPr lang="en-GB" sz="2400"/>
              <a:t> – showing empathy and understanding</a:t>
            </a:r>
          </a:p>
          <a:p>
            <a:pPr lvl="0"/>
            <a:r>
              <a:rPr lang="en-GB" sz="2400"/>
              <a:t>The NHS Constitution highlights respect, dignity, and clear communication as central to care.</a:t>
            </a:r>
          </a:p>
          <a:p>
            <a:pPr lvl="0"/>
            <a:r>
              <a:rPr lang="en-GB" sz="2400" b="1"/>
              <a:t>Speaker notes:</a:t>
            </a:r>
            <a:br>
              <a:rPr lang="en-GB" sz="2400"/>
            </a:br>
            <a:r>
              <a:rPr lang="en-GB" sz="2400"/>
              <a:t>For example, maintaining eye contact and open body posture can make a patient feel heard and respected</a:t>
            </a:r>
            <a:r>
              <a:rPr lang="en-GB"/>
              <a:t>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82FC12C-2771-5B45-83CD-51673B6A2B8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7781" y="175363"/>
            <a:ext cx="11620496" cy="4321481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b="1"/>
              <a:t> Practical Example in a Care Setting</a:t>
            </a:r>
          </a:p>
          <a:p>
            <a:pPr lvl="0"/>
            <a:r>
              <a:rPr lang="en-GB" b="1"/>
              <a:t>Scenario:</a:t>
            </a:r>
            <a:br>
              <a:rPr lang="en-GB"/>
            </a:br>
            <a:r>
              <a:rPr lang="en-GB"/>
              <a:t>I am working as a healthcare assistant in a residential care home. A resident with early-stage dementia appears anxious and refuses medication.</a:t>
            </a:r>
          </a:p>
          <a:p>
            <a:pPr lvl="0"/>
            <a:r>
              <a:rPr lang="en-GB" b="1"/>
              <a:t>How I apply communication skills:</a:t>
            </a:r>
            <a:endParaRPr lang="en-GB"/>
          </a:p>
          <a:p>
            <a:pPr lvl="0"/>
            <a:r>
              <a:rPr lang="en-GB"/>
              <a:t>Speak calmly and clearly</a:t>
            </a:r>
          </a:p>
          <a:p>
            <a:pPr lvl="0"/>
            <a:r>
              <a:rPr lang="en-GB"/>
              <a:t>Use simple, reassuring language</a:t>
            </a:r>
          </a:p>
          <a:p>
            <a:pPr lvl="0"/>
            <a:r>
              <a:rPr lang="en-GB"/>
              <a:t>Maintain gentle eye contact</a:t>
            </a:r>
          </a:p>
          <a:p>
            <a:pPr lvl="0"/>
            <a:r>
              <a:rPr lang="en-GB"/>
              <a:t>Listen to their concerns</a:t>
            </a:r>
          </a:p>
          <a:p>
            <a:pPr lvl="0"/>
            <a:r>
              <a:rPr lang="en-GB"/>
              <a:t>Involve them in decision-making</a:t>
            </a:r>
          </a:p>
          <a:p>
            <a:pPr lvl="0"/>
            <a:r>
              <a:rPr lang="en-GB"/>
              <a:t>Report concerns clearly to the nurse</a:t>
            </a:r>
          </a:p>
          <a:p>
            <a:pPr lvl="0"/>
            <a:r>
              <a:rPr lang="en-GB" b="1"/>
              <a:t>Outcome:</a:t>
            </a:r>
            <a:br>
              <a:rPr lang="en-GB"/>
            </a:br>
            <a:r>
              <a:rPr lang="en-GB"/>
              <a:t>The resident feels reassured, takes their medication, and trust is maintained.</a:t>
            </a:r>
          </a:p>
          <a:p>
            <a:pPr lvl="0"/>
            <a:r>
              <a:rPr lang="en-GB" b="1"/>
              <a:t>Speaker notes:</a:t>
            </a:r>
            <a:br>
              <a:rPr lang="en-GB"/>
            </a:br>
            <a:r>
              <a:rPr lang="en-GB"/>
              <a:t>This example shows how communication supports dignity, reduces distress, and ensures safe care delivery.</a:t>
            </a:r>
          </a:p>
          <a:p>
            <a:pPr lvl="0"/>
            <a:endParaRPr lang="en-GB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1569195-F67F-41F0-F5F0-233F000BD0A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37990" y="501045"/>
            <a:ext cx="11115803" cy="5675918"/>
          </a:xfrm>
        </p:spPr>
        <p:txBody>
          <a:bodyPr/>
          <a:lstStyle/>
          <a:p>
            <a:pPr lvl="0"/>
            <a:r>
              <a:rPr lang="en-GB" b="1"/>
              <a:t>Slide 5: Communication and Employability</a:t>
            </a:r>
          </a:p>
          <a:p>
            <a:pPr lvl="0"/>
            <a:r>
              <a:rPr lang="en-GB"/>
              <a:t>Good communication skills help me:</a:t>
            </a:r>
          </a:p>
          <a:p>
            <a:pPr lvl="0"/>
            <a:r>
              <a:rPr lang="en-GB"/>
              <a:t>Work effectively in teams</a:t>
            </a:r>
          </a:p>
          <a:p>
            <a:pPr lvl="0"/>
            <a:r>
              <a:rPr lang="en-GB"/>
              <a:t>Handle conflict professionally</a:t>
            </a:r>
          </a:p>
          <a:p>
            <a:pPr lvl="0"/>
            <a:r>
              <a:rPr lang="en-GB"/>
              <a:t>Build positive professional relationships</a:t>
            </a:r>
          </a:p>
          <a:p>
            <a:pPr lvl="0"/>
            <a:r>
              <a:rPr lang="en-GB"/>
              <a:t>Improve confidence</a:t>
            </a:r>
          </a:p>
          <a:p>
            <a:pPr lvl="0"/>
            <a:r>
              <a:rPr lang="en-GB"/>
              <a:t>Progress into senior roles</a:t>
            </a:r>
          </a:p>
          <a:p>
            <a:pPr lvl="0"/>
            <a:r>
              <a:rPr lang="en-GB"/>
              <a:t>According to Skills for Care (2023), communication is one of the top employability skills required in the care sector.</a:t>
            </a:r>
          </a:p>
          <a:p>
            <a:pPr lvl="0"/>
            <a:r>
              <a:rPr lang="en-GB" b="1"/>
              <a:t>Speaker notes:</a:t>
            </a:r>
            <a:br>
              <a:rPr lang="en-GB"/>
            </a:br>
            <a:r>
              <a:rPr lang="en-GB"/>
              <a:t>Employers value staff who can communicate clearly with service users, families, and colleagues.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028C94B-53EF-309C-7DD4-C25433648F1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5048" y="673227"/>
            <a:ext cx="10515600" cy="4351336"/>
          </a:xfrm>
        </p:spPr>
        <p:txBody>
          <a:bodyPr/>
          <a:lstStyle/>
          <a:p>
            <a:pPr lvl="0"/>
            <a:r>
              <a:rPr lang="en-GB" b="1"/>
              <a:t>Slide 7: Conclusion</a:t>
            </a:r>
          </a:p>
          <a:p>
            <a:pPr lvl="0"/>
            <a:r>
              <a:rPr lang="en-GB"/>
              <a:t>Communication is essential for safe, effective, and person-centred care.</a:t>
            </a:r>
          </a:p>
          <a:p>
            <a:pPr lvl="0"/>
            <a:r>
              <a:rPr lang="en-GB"/>
              <a:t>It builds trust and prevents errors.</a:t>
            </a:r>
          </a:p>
          <a:p>
            <a:pPr lvl="0"/>
            <a:r>
              <a:rPr lang="en-GB"/>
              <a:t>It improves teamwork and employability.</a:t>
            </a:r>
          </a:p>
          <a:p>
            <a:pPr lvl="0"/>
            <a:r>
              <a:rPr lang="en-GB"/>
              <a:t>Developing communication skills supports professional growth in health and social care.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87DD5D8-84A5-7E25-291C-908C5350DA3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7784" y="497863"/>
            <a:ext cx="10515600" cy="4351336"/>
          </a:xfrm>
        </p:spPr>
        <p:txBody>
          <a:bodyPr/>
          <a:lstStyle/>
          <a:p>
            <a:pPr lvl="0"/>
            <a:r>
              <a:rPr lang="en-GB" b="1"/>
              <a:t>References </a:t>
            </a:r>
          </a:p>
          <a:p>
            <a:pPr lvl="0"/>
            <a:r>
              <a:rPr lang="en-GB"/>
              <a:t>Nursing and Midwifery Council (2018) </a:t>
            </a:r>
            <a:r>
              <a:rPr lang="en-GB" i="1"/>
              <a:t>The Code: Professional standards of practice and behaviour for nurses, midwives and nursing associates.</a:t>
            </a:r>
            <a:endParaRPr lang="en-GB"/>
          </a:p>
          <a:p>
            <a:pPr lvl="0"/>
            <a:r>
              <a:rPr lang="en-GB"/>
              <a:t>Skills for Care (2023) </a:t>
            </a:r>
            <a:r>
              <a:rPr lang="en-GB" i="1"/>
              <a:t>Core Skills for the Adult Social Care Workforce.</a:t>
            </a:r>
            <a:endParaRPr lang="en-GB"/>
          </a:p>
          <a:p>
            <a:pPr lvl="0"/>
            <a:r>
              <a:rPr lang="en-GB"/>
              <a:t>NHS (2021) </a:t>
            </a:r>
            <a:r>
              <a:rPr lang="en-GB" i="1"/>
              <a:t>The NHS Constitution for England.</a:t>
            </a:r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TM03457515%5b%5bfn=View%5d%5d</Template>
  <TotalTime>18</TotalTime>
  <Words>522</Words>
  <Application>Microsoft Office PowerPoint</Application>
  <PresentationFormat>Widescreen</PresentationFormat>
  <Paragraphs>52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Century Schoolbook</vt:lpstr>
      <vt:lpstr>Wingdings 2</vt:lpstr>
      <vt:lpstr>View</vt:lpstr>
      <vt:lpstr>Communication in a care home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Arooba Khan</dc:creator>
  <cp:lastModifiedBy>Arooba Khan</cp:lastModifiedBy>
  <cp:revision>1</cp:revision>
  <dcterms:created xsi:type="dcterms:W3CDTF">2026-02-26T10:42:48Z</dcterms:created>
  <dcterms:modified xsi:type="dcterms:W3CDTF">2026-02-26T13:15:19Z</dcterms:modified>
</cp:coreProperties>
</file>