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2"/>
  </p:notesMasterIdLst>
  <p:handoutMasterIdLst>
    <p:handoutMasterId r:id="rId13"/>
  </p:handoutMasterIdLst>
  <p:sldIdLst>
    <p:sldId id="256" r:id="rId5"/>
    <p:sldId id="257" r:id="rId6"/>
    <p:sldId id="258" r:id="rId7"/>
    <p:sldId id="259" r:id="rId8"/>
    <p:sldId id="265" r:id="rId9"/>
    <p:sldId id="267" r:id="rId10"/>
    <p:sldId id="275" r:id="rId1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5A218E-7435-4CC6-9D3D-2A354327FECF}" v="25" dt="2025-06-12T23:16:51.9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718"/>
  </p:normalViewPr>
  <p:slideViewPr>
    <p:cSldViewPr snapToGrid="0">
      <p:cViewPr varScale="1">
        <p:scale>
          <a:sx n="59" d="100"/>
          <a:sy n="59" d="100"/>
        </p:scale>
        <p:origin x="84" y="52"/>
      </p:cViewPr>
      <p:guideLst/>
    </p:cSldViewPr>
  </p:slideViewPr>
  <p:notesTextViewPr>
    <p:cViewPr>
      <p:scale>
        <a:sx n="1" d="1"/>
        <a:sy n="1" d="1"/>
      </p:scale>
      <p:origin x="0" y="0"/>
    </p:cViewPr>
  </p:notesTextViewPr>
  <p:sorterViewPr>
    <p:cViewPr>
      <p:scale>
        <a:sx n="126" d="100"/>
        <a:sy n="126" d="100"/>
      </p:scale>
      <p:origin x="0" y="0"/>
    </p:cViewPr>
  </p:sorterViewPr>
  <p:notesViewPr>
    <p:cSldViewPr snapToGrid="0">
      <p:cViewPr varScale="1">
        <p:scale>
          <a:sx n="96" d="100"/>
          <a:sy n="96" d="100"/>
        </p:scale>
        <p:origin x="355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129C17-9205-4554-BF5C-070656C216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B41E939-D5BE-4B7F-BCD2-05DCC4E5E8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B1389FC-84BB-41A0-BC92-057C08DC342F}" type="datetime1">
              <a:rPr lang="en-GB" smtClean="0"/>
              <a:t>12/06/2025</a:t>
            </a:fld>
            <a:endParaRPr lang="en-GB" dirty="0"/>
          </a:p>
        </p:txBody>
      </p:sp>
      <p:sp>
        <p:nvSpPr>
          <p:cNvPr id="4" name="Footer Placeholder 3">
            <a:extLst>
              <a:ext uri="{FF2B5EF4-FFF2-40B4-BE49-F238E27FC236}">
                <a16:creationId xmlns:a16="http://schemas.microsoft.com/office/drawing/2014/main" id="{F61800B1-1D76-46D4-ADAF-FD5EA7AFBE7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CBFA674-DC58-422B-8963-09FD1B05EDD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A42FE58-2C2A-433E-A3EF-B39ACF97315A}" type="slidenum">
              <a:rPr lang="en-GB" smtClean="0"/>
              <a:t>‹#›</a:t>
            </a:fld>
            <a:endParaRPr lang="en-GB"/>
          </a:p>
        </p:txBody>
      </p:sp>
    </p:spTree>
    <p:extLst>
      <p:ext uri="{BB962C8B-B14F-4D97-AF65-F5344CB8AC3E}">
        <p14:creationId xmlns:p14="http://schemas.microsoft.com/office/powerpoint/2010/main" val="366356575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9B039-1C6C-4DB3-861A-76F1FF2AC578}" type="datetime1">
              <a:rPr lang="en-GB" noProof="0" smtClean="0"/>
              <a:pPr/>
              <a:t>12/06/2025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4277724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2</a:t>
            </a:fld>
            <a:endParaRPr lang="en-GB"/>
          </a:p>
        </p:txBody>
      </p:sp>
    </p:spTree>
    <p:extLst>
      <p:ext uri="{BB962C8B-B14F-4D97-AF65-F5344CB8AC3E}">
        <p14:creationId xmlns:p14="http://schemas.microsoft.com/office/powerpoint/2010/main" val="527809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3</a:t>
            </a:fld>
            <a:endParaRPr lang="en-GB"/>
          </a:p>
        </p:txBody>
      </p:sp>
    </p:spTree>
    <p:extLst>
      <p:ext uri="{BB962C8B-B14F-4D97-AF65-F5344CB8AC3E}">
        <p14:creationId xmlns:p14="http://schemas.microsoft.com/office/powerpoint/2010/main" val="9642443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4</a:t>
            </a:fld>
            <a:endParaRPr lang="en-GB"/>
          </a:p>
        </p:txBody>
      </p:sp>
    </p:spTree>
    <p:extLst>
      <p:ext uri="{BB962C8B-B14F-4D97-AF65-F5344CB8AC3E}">
        <p14:creationId xmlns:p14="http://schemas.microsoft.com/office/powerpoint/2010/main" val="1255847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5</a:t>
            </a:fld>
            <a:endParaRPr lang="en-GB"/>
          </a:p>
        </p:txBody>
      </p:sp>
    </p:spTree>
    <p:extLst>
      <p:ext uri="{BB962C8B-B14F-4D97-AF65-F5344CB8AC3E}">
        <p14:creationId xmlns:p14="http://schemas.microsoft.com/office/powerpoint/2010/main" val="33823984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6</a:t>
            </a:fld>
            <a:endParaRPr lang="en-GB"/>
          </a:p>
        </p:txBody>
      </p:sp>
    </p:spTree>
    <p:extLst>
      <p:ext uri="{BB962C8B-B14F-4D97-AF65-F5344CB8AC3E}">
        <p14:creationId xmlns:p14="http://schemas.microsoft.com/office/powerpoint/2010/main" val="19350130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7</a:t>
            </a:fld>
            <a:endParaRPr lang="en-GB"/>
          </a:p>
        </p:txBody>
      </p:sp>
    </p:spTree>
    <p:extLst>
      <p:ext uri="{BB962C8B-B14F-4D97-AF65-F5344CB8AC3E}">
        <p14:creationId xmlns:p14="http://schemas.microsoft.com/office/powerpoint/2010/main" val="1700717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rtlCol="0" anchor="b">
            <a:noAutofit/>
          </a:bodyPr>
          <a:lstStyle>
            <a:lvl1pPr algn="l">
              <a:defRPr sz="6000" b="1">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rtlCol="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rtlCol="0" anchor="b">
            <a:noAutofit/>
          </a:bodyPr>
          <a:lstStyle>
            <a:lvl1pPr algn="l">
              <a:defRPr sz="6000" b="1">
                <a:solidFill>
                  <a:schemeClr val="bg1"/>
                </a:solidFill>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rtlCol="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rtlCol="0">
            <a:noAutofit/>
          </a:bodyPr>
          <a:lstStyle>
            <a:lvl1pPr algn="ctr">
              <a:lnSpc>
                <a:spcPct val="100000"/>
              </a:lnSpc>
              <a:defRPr sz="4600">
                <a:solidFill>
                  <a:schemeClr val="bg1"/>
                </a:solidFill>
                <a:latin typeface="+mj-lt"/>
              </a:defRPr>
            </a:lvl1pPr>
          </a:lstStyle>
          <a:p>
            <a:pPr rtl="0"/>
            <a:r>
              <a:rPr lang="en-US" noProof="0"/>
              <a:t>Click to edit Master title style</a:t>
            </a:r>
            <a:endParaRPr lang="en-GB" noProof="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rtlCol="0">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rtl="0"/>
            <a:r>
              <a:rPr lang="en-US" noProof="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noAutofit/>
          </a:bodyPr>
          <a:lstStyle>
            <a:lvl1pPr>
              <a:defRPr>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rtlCol="0" anchor="b">
            <a:noAutofit/>
          </a:bodyPr>
          <a:lstStyle>
            <a:lvl1pPr>
              <a:defRPr sz="4800" b="1">
                <a:latin typeface="+mj-lt"/>
              </a:defRPr>
            </a:lvl1pPr>
          </a:lstStyle>
          <a:p>
            <a:pPr rtl="0"/>
            <a:r>
              <a:rPr lang="en-US" noProof="0"/>
              <a:t>Click to edit Master title style</a:t>
            </a:r>
            <a:endParaRPr lang="en-GB" noProof="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rtlCol="0">
            <a:noAutofit/>
          </a:bodyPr>
          <a:lstStyle>
            <a:lvl1pPr>
              <a:defRPr>
                <a:solidFill>
                  <a:schemeClr val="accent3"/>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rtlCol="0">
            <a:noAutofit/>
          </a:bodyPr>
          <a:lstStyle>
            <a:lvl1pPr>
              <a:defRPr>
                <a:solidFill>
                  <a:schemeClr val="accent3"/>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rtlCol="0" anchor="b">
            <a:noAutofit/>
          </a:bodyPr>
          <a:lstStyle>
            <a:lvl1pPr>
              <a:defRPr sz="4800" b="1">
                <a:latin typeface="+mj-lt"/>
              </a:defRPr>
            </a:lvl1pPr>
          </a:lstStyle>
          <a:p>
            <a:pPr rtl="0"/>
            <a:r>
              <a:rPr lang="en-US" noProof="0"/>
              <a:t>Click to edit Master title style</a:t>
            </a:r>
            <a:endParaRPr lang="en-GB" noProof="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rtlCol="0">
            <a:noAutofit/>
          </a:bodyPr>
          <a:lstStyle>
            <a:lvl1pPr>
              <a:defRPr>
                <a:solidFill>
                  <a:schemeClr val="accent3"/>
                </a:solidFill>
                <a:latin typeface="+mn-lt"/>
              </a:defRPr>
            </a:lvl1pPr>
          </a:lstStyle>
          <a:p>
            <a:pPr rtl="0"/>
            <a:r>
              <a:rPr lang="en-GB" noProof="0"/>
              <a:t>10/9/2021</a:t>
            </a:r>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rtlCol="0">
            <a:noAutofit/>
          </a:bodyPr>
          <a:lstStyle>
            <a:lvl1pPr>
              <a:defRPr>
                <a:solidFill>
                  <a:schemeClr val="accent3"/>
                </a:solidFill>
                <a:latin typeface="+mn-lt"/>
              </a:defRPr>
            </a:lvl1pPr>
          </a:lstStyle>
          <a:p>
            <a:pPr rtl="0"/>
            <a:r>
              <a:rPr lang="en-GB" noProof="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solidFill>
                  <a:schemeClr val="bg1"/>
                </a:solidFill>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rtlCol="0" anchor="b">
            <a:noAutofit/>
          </a:bodyPr>
          <a:lstStyle>
            <a:lvl1pPr algn="l">
              <a:defRPr sz="6000" b="1">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rtlCol="0">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11.xml"/><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11.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2166257" y="555171"/>
            <a:ext cx="4757057" cy="1023258"/>
          </a:xfrm>
        </p:spPr>
        <p:txBody>
          <a:bodyPr rtlCol="0"/>
          <a:lstStyle/>
          <a:p>
            <a:pPr algn="ctr" rtl="0"/>
            <a:endParaRPr lang="en-GB" dirty="0">
              <a:solidFill>
                <a:schemeClr val="accent1">
                  <a:lumMod val="40000"/>
                  <a:lumOff val="60000"/>
                </a:schemeClr>
              </a:solidFill>
            </a:endParaRP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206829" y="1817913"/>
            <a:ext cx="8057597" cy="2710543"/>
          </a:xfrm>
        </p:spPr>
        <p:txBody>
          <a:bodyPr rtlCol="0">
            <a:noAutofit/>
          </a:bodyPr>
          <a:lstStyle/>
          <a:p>
            <a:pPr algn="ctr"/>
            <a:r>
              <a:rPr lang="en-GB" sz="4000" dirty="0">
                <a:solidFill>
                  <a:srgbClr val="0070C0"/>
                </a:solidFill>
              </a:rPr>
              <a:t>“Time Management”: An Essential Skill for Student Success</a:t>
            </a:r>
          </a:p>
          <a:p>
            <a:r>
              <a:rPr lang="en-GB" sz="2800" dirty="0">
                <a:solidFill>
                  <a:srgbClr val="00B050"/>
                </a:solidFill>
              </a:rPr>
              <a:t>Hafiz Muneeb</a:t>
            </a:r>
          </a:p>
          <a:p>
            <a:r>
              <a:rPr lang="en-GB" sz="2800" dirty="0">
                <a:solidFill>
                  <a:srgbClr val="00B050"/>
                </a:solidFill>
              </a:rPr>
              <a:t>University of Wales Trinity Saint David (Cardiff)</a:t>
            </a:r>
          </a:p>
          <a:p>
            <a:r>
              <a:rPr lang="en-GB" sz="2800" dirty="0">
                <a:solidFill>
                  <a:srgbClr val="00B050"/>
                </a:solidFill>
              </a:rPr>
              <a:t>Student Num: </a:t>
            </a:r>
            <a:r>
              <a:rPr lang="en-GB" sz="2800" dirty="0">
                <a:solidFill>
                  <a:srgbClr val="00B050"/>
                </a:solidFill>
                <a:highlight>
                  <a:srgbClr val="00FFFF"/>
                </a:highlight>
              </a:rPr>
              <a:t>2433654</a:t>
            </a:r>
          </a:p>
          <a:p>
            <a:endParaRPr lang="en-GB" sz="2800" dirty="0">
              <a:solidFill>
                <a:srgbClr val="0070C0"/>
              </a:solidFill>
            </a:endParaRPr>
          </a:p>
          <a:p>
            <a:pPr algn="just"/>
            <a:endParaRPr lang="en-GB" sz="3600" dirty="0">
              <a:solidFill>
                <a:srgbClr val="0070C0"/>
              </a:solidFill>
            </a:endParaRPr>
          </a:p>
        </p:txBody>
      </p:sp>
      <p:pic>
        <p:nvPicPr>
          <p:cNvPr id="6" name="Picture 5" descr="A close-up of a book&#10;&#10;AI-generated content may be incorrect.">
            <a:extLst>
              <a:ext uri="{FF2B5EF4-FFF2-40B4-BE49-F238E27FC236}">
                <a16:creationId xmlns:a16="http://schemas.microsoft.com/office/drawing/2014/main" id="{783FB876-3FAF-B40A-7BA0-2083ED79D7BB}"/>
              </a:ext>
            </a:extLst>
          </p:cNvPr>
          <p:cNvPicPr>
            <a:picLocks noChangeAspect="1"/>
          </p:cNvPicPr>
          <p:nvPr/>
        </p:nvPicPr>
        <p:blipFill>
          <a:blip r:embed="rId3"/>
          <a:stretch>
            <a:fillRect/>
          </a:stretch>
        </p:blipFill>
        <p:spPr>
          <a:xfrm>
            <a:off x="2318656" y="4528456"/>
            <a:ext cx="8643257" cy="2329543"/>
          </a:xfrm>
          <a:prstGeom prst="rect">
            <a:avLst/>
          </a:prstGeom>
        </p:spPr>
      </p:pic>
      <p:pic>
        <p:nvPicPr>
          <p:cNvPr id="8" name="Picture 7" descr="A close up of a sign&#10;&#10;AI-generated content may be incorrect.">
            <a:extLst>
              <a:ext uri="{FF2B5EF4-FFF2-40B4-BE49-F238E27FC236}">
                <a16:creationId xmlns:a16="http://schemas.microsoft.com/office/drawing/2014/main" id="{74719144-BA0F-9412-46EB-0247F0790D2E}"/>
              </a:ext>
            </a:extLst>
          </p:cNvPr>
          <p:cNvPicPr>
            <a:picLocks noChangeAspect="1"/>
          </p:cNvPicPr>
          <p:nvPr/>
        </p:nvPicPr>
        <p:blipFill>
          <a:blip r:embed="rId4"/>
          <a:stretch>
            <a:fillRect/>
          </a:stretch>
        </p:blipFill>
        <p:spPr>
          <a:xfrm>
            <a:off x="1524000" y="1"/>
            <a:ext cx="6030686" cy="1975756"/>
          </a:xfrm>
          <a:prstGeom prst="rect">
            <a:avLst/>
          </a:prstGeom>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Wave 7">
            <a:extLst>
              <a:ext uri="{FF2B5EF4-FFF2-40B4-BE49-F238E27FC236}">
                <a16:creationId xmlns:a16="http://schemas.microsoft.com/office/drawing/2014/main" id="{003B21E7-1CC5-2B0B-9F0A-1A1CFD48E652}"/>
              </a:ext>
            </a:extLst>
          </p:cNvPr>
          <p:cNvSpPr/>
          <p:nvPr/>
        </p:nvSpPr>
        <p:spPr>
          <a:xfrm>
            <a:off x="827314" y="261257"/>
            <a:ext cx="9325962" cy="1567543"/>
          </a:xfrm>
          <a:prstGeom prst="wave">
            <a:avLst/>
          </a:prstGeom>
          <a:solidFill>
            <a:schemeClr val="tx1"/>
          </a:solidFill>
        </p:spPr>
        <p:style>
          <a:lnRef idx="3">
            <a:schemeClr val="lt1"/>
          </a:lnRef>
          <a:fillRef idx="1">
            <a:schemeClr val="accent3"/>
          </a:fillRef>
          <a:effectRef idx="1">
            <a:schemeClr val="accent3"/>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060267" y="370115"/>
            <a:ext cx="8932819" cy="1012372"/>
          </a:xfrm>
          <a:noFill/>
        </p:spPr>
        <p:txBody>
          <a:bodyPr rtlCol="0"/>
          <a:lstStyle/>
          <a:p>
            <a:pPr rtl="0"/>
            <a:r>
              <a:rPr lang="en-GB" dirty="0">
                <a:solidFill>
                  <a:schemeClr val="bg1"/>
                </a:solidFill>
              </a:rPr>
              <a:t>Why Time Management Matters</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587829" y="3428999"/>
            <a:ext cx="10358846" cy="2786743"/>
          </a:xfrm>
        </p:spPr>
        <p:txBody>
          <a:bodyPr vert="horz" lIns="91440" tIns="45720" rIns="91440" bIns="45720" rtlCol="0" anchor="t">
            <a:normAutofit/>
          </a:bodyPr>
          <a:lstStyle/>
          <a:p>
            <a:pPr marL="571500" indent="-571500" rtl="0">
              <a:buFont typeface="Arial" panose="020B0604020202020204" pitchFamily="34" charset="0"/>
              <a:buChar char="•"/>
            </a:pPr>
            <a:r>
              <a:rPr lang="en-GB" sz="3200" i="1" dirty="0"/>
              <a:t>Reduces Stress and Anxiety</a:t>
            </a:r>
          </a:p>
          <a:p>
            <a:pPr marL="571500" indent="-571500">
              <a:buFont typeface="Arial" panose="020B0604020202020204" pitchFamily="34" charset="0"/>
              <a:buChar char="•"/>
            </a:pPr>
            <a:r>
              <a:rPr lang="en-GB" sz="3200" i="1" dirty="0"/>
              <a:t>Boost Academic Performance</a:t>
            </a:r>
          </a:p>
          <a:p>
            <a:pPr marL="571500" indent="-571500" rtl="0">
              <a:buFont typeface="Arial" panose="020B0604020202020204" pitchFamily="34" charset="0"/>
              <a:buChar char="•"/>
            </a:pPr>
            <a:r>
              <a:rPr lang="en-GB" sz="3200" i="1" dirty="0"/>
              <a:t>Enhances Focus on Productivity</a:t>
            </a:r>
          </a:p>
          <a:p>
            <a:pPr marL="571500" indent="-571500">
              <a:buFont typeface="Arial" panose="020B0604020202020204" pitchFamily="34" charset="0"/>
              <a:buChar char="•"/>
            </a:pPr>
            <a:r>
              <a:rPr lang="en-GB" sz="3200" i="1" dirty="0"/>
              <a:t>Enables Better Balance between Study, Work and Life</a:t>
            </a:r>
          </a:p>
          <a:p>
            <a:pPr rtl="0"/>
            <a:endParaRPr lang="en-GB" dirty="0"/>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2"/>
          </p:nvPr>
        </p:nvSpPr>
        <p:spPr>
          <a:xfrm>
            <a:off x="381000" y="6356350"/>
            <a:ext cx="2743200" cy="365125"/>
          </a:xfrm>
        </p:spPr>
        <p:txBody>
          <a:bodyPr rtlCol="0"/>
          <a:lstStyle/>
          <a:p>
            <a:pPr rtl="0"/>
            <a:r>
              <a:rPr lang="en-GB"/>
              <a:t>10/9/2021</a:t>
            </a:r>
          </a:p>
        </p:txBody>
      </p:sp>
      <p:sp>
        <p:nvSpPr>
          <p:cNvPr id="5" name="Footer Placeholder 4">
            <a:extLst>
              <a:ext uri="{FF2B5EF4-FFF2-40B4-BE49-F238E27FC236}">
                <a16:creationId xmlns:a16="http://schemas.microsoft.com/office/drawing/2014/main" id="{6209FEB4-4C5C-EB43-9696-7B42453DB79B}"/>
              </a:ext>
            </a:extLst>
          </p:cNvPr>
          <p:cNvSpPr>
            <a:spLocks noGrp="1"/>
          </p:cNvSpPr>
          <p:nvPr>
            <p:ph type="ftr" sz="quarter" idx="3"/>
          </p:nvPr>
        </p:nvSpPr>
        <p:spPr>
          <a:xfrm>
            <a:off x="4038600" y="6356350"/>
            <a:ext cx="4114800" cy="365125"/>
          </a:xfrm>
        </p:spPr>
        <p:txBody>
          <a:bodyPr rtlCol="0"/>
          <a:lstStyle/>
          <a:p>
            <a:pPr rtl="0"/>
            <a:r>
              <a:rPr lang="en-GB"/>
              <a:t>PRESENTATION TITLE</a:t>
            </a:r>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a:t>2</a:t>
            </a:fld>
            <a:endParaRPr lang="en-GB"/>
          </a:p>
        </p:txBody>
      </p:sp>
      <p:pic>
        <p:nvPicPr>
          <p:cNvPr id="9" name="Picture 8" descr="A group of people holding objects&#10;&#10;AI-generated content may be incorrect.">
            <a:extLst>
              <a:ext uri="{FF2B5EF4-FFF2-40B4-BE49-F238E27FC236}">
                <a16:creationId xmlns:a16="http://schemas.microsoft.com/office/drawing/2014/main" id="{2541C99B-E563-657C-0916-BEF3FD31ADA8}"/>
              </a:ext>
            </a:extLst>
          </p:cNvPr>
          <p:cNvPicPr>
            <a:picLocks noChangeAspect="1"/>
          </p:cNvPicPr>
          <p:nvPr/>
        </p:nvPicPr>
        <p:blipFill>
          <a:blip r:embed="rId3"/>
          <a:stretch>
            <a:fillRect/>
          </a:stretch>
        </p:blipFill>
        <p:spPr>
          <a:xfrm>
            <a:off x="6770914" y="1905001"/>
            <a:ext cx="4833257" cy="3124200"/>
          </a:xfrm>
          <a:prstGeom prst="rect">
            <a:avLst/>
          </a:prstGeom>
        </p:spPr>
      </p:pic>
      <p:pic>
        <p:nvPicPr>
          <p:cNvPr id="11" name="Picture 10" descr="A colorful clock with numbers&#10;&#10;AI-generated content may be incorrect.">
            <a:extLst>
              <a:ext uri="{FF2B5EF4-FFF2-40B4-BE49-F238E27FC236}">
                <a16:creationId xmlns:a16="http://schemas.microsoft.com/office/drawing/2014/main" id="{F4A27061-0770-5F58-711C-897E6B0940D7}"/>
              </a:ext>
            </a:extLst>
          </p:cNvPr>
          <p:cNvPicPr>
            <a:picLocks noChangeAspect="1"/>
          </p:cNvPicPr>
          <p:nvPr/>
        </p:nvPicPr>
        <p:blipFill>
          <a:blip r:embed="rId4"/>
          <a:stretch>
            <a:fillRect/>
          </a:stretch>
        </p:blipFill>
        <p:spPr>
          <a:xfrm>
            <a:off x="2377365" y="1487412"/>
            <a:ext cx="1987805" cy="1941587"/>
          </a:xfrm>
          <a:prstGeom prst="rect">
            <a:avLst/>
          </a:prstGeom>
        </p:spPr>
      </p:pic>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allout: Down Arrow 6">
            <a:extLst>
              <a:ext uri="{FF2B5EF4-FFF2-40B4-BE49-F238E27FC236}">
                <a16:creationId xmlns:a16="http://schemas.microsoft.com/office/drawing/2014/main" id="{2EFE7AC9-79C3-1B2B-E93F-3A71C59F21B4}"/>
              </a:ext>
            </a:extLst>
          </p:cNvPr>
          <p:cNvSpPr/>
          <p:nvPr/>
        </p:nvSpPr>
        <p:spPr>
          <a:xfrm>
            <a:off x="1473109" y="217714"/>
            <a:ext cx="8153400" cy="2168753"/>
          </a:xfrm>
          <a:prstGeom prst="downArrowCallou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939708" y="405248"/>
            <a:ext cx="9779183" cy="1325563"/>
          </a:xfrm>
          <a:solidFill>
            <a:schemeClr val="tx1"/>
          </a:solidFill>
        </p:spPr>
        <p:txBody>
          <a:bodyPr rtlCol="0"/>
          <a:lstStyle/>
          <a:p>
            <a:pPr algn="ctr" rtl="0"/>
            <a:r>
              <a:rPr lang="en-GB" b="0" i="1" dirty="0">
                <a:solidFill>
                  <a:schemeClr val="bg1"/>
                </a:solidFill>
              </a:rPr>
              <a:t>Common Time Management Challenges</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1167492" y="2653167"/>
            <a:ext cx="9779183" cy="3436483"/>
          </a:xfrm>
        </p:spPr>
        <p:txBody>
          <a:bodyPr vert="horz" lIns="91440" tIns="45720" rIns="91440" bIns="45720" rtlCol="0" anchor="t">
            <a:normAutofit/>
          </a:bodyPr>
          <a:lstStyle/>
          <a:p>
            <a:pPr marL="342900" indent="-342900">
              <a:buFont typeface="Arial" panose="020B0604020202020204" pitchFamily="34" charset="0"/>
              <a:buChar char="•"/>
            </a:pPr>
            <a:r>
              <a:rPr lang="en-GB" sz="2800" dirty="0"/>
              <a:t>Procrastination</a:t>
            </a:r>
          </a:p>
          <a:p>
            <a:pPr marL="342900" indent="-342900">
              <a:buFont typeface="Arial" panose="020B0604020202020204" pitchFamily="34" charset="0"/>
              <a:buChar char="•"/>
            </a:pPr>
            <a:r>
              <a:rPr lang="en-GB" sz="2800" dirty="0"/>
              <a:t>Distractions (e.g., phones, social media)</a:t>
            </a:r>
          </a:p>
          <a:p>
            <a:pPr marL="342900" indent="-342900">
              <a:buFont typeface="Arial" panose="020B0604020202020204" pitchFamily="34" charset="0"/>
              <a:buChar char="•"/>
            </a:pPr>
            <a:r>
              <a:rPr lang="en-GB" sz="2800" dirty="0"/>
              <a:t>Poor planning / lack of priorities</a:t>
            </a:r>
          </a:p>
          <a:p>
            <a:pPr marL="342900" indent="-342900">
              <a:buFont typeface="Arial" panose="020B0604020202020204" pitchFamily="34" charset="0"/>
              <a:buChar char="•"/>
            </a:pPr>
            <a:r>
              <a:rPr lang="en-GB" sz="2800" dirty="0"/>
              <a:t>Overcommitment to tasks or activities</a:t>
            </a:r>
          </a:p>
          <a:p>
            <a:pPr rtl="0"/>
            <a:endParaRPr lang="en-GB" dirty="0"/>
          </a:p>
        </p:txBody>
      </p:sp>
      <p:sp>
        <p:nvSpPr>
          <p:cNvPr id="4" name="Date Placeholder 3">
            <a:extLst>
              <a:ext uri="{FF2B5EF4-FFF2-40B4-BE49-F238E27FC236}">
                <a16:creationId xmlns:a16="http://schemas.microsoft.com/office/drawing/2014/main" id="{DB056174-CBC5-7B48-9681-7DDAC423337E}"/>
              </a:ext>
            </a:extLst>
          </p:cNvPr>
          <p:cNvSpPr>
            <a:spLocks noGrp="1"/>
          </p:cNvSpPr>
          <p:nvPr>
            <p:ph type="dt" sz="half" idx="10"/>
          </p:nvPr>
        </p:nvSpPr>
        <p:spPr>
          <a:xfrm>
            <a:off x="381000" y="6356350"/>
            <a:ext cx="2743200" cy="365125"/>
          </a:xfrm>
        </p:spPr>
        <p:txBody>
          <a:bodyPr rtlCol="0"/>
          <a:lstStyle/>
          <a:p>
            <a:pPr rtl="0"/>
            <a:r>
              <a:rPr lang="en-GB"/>
              <a:t>10/9/2021</a:t>
            </a:r>
          </a:p>
        </p:txBody>
      </p:sp>
      <p:sp>
        <p:nvSpPr>
          <p:cNvPr id="5" name="Footer Placeholder 4">
            <a:extLst>
              <a:ext uri="{FF2B5EF4-FFF2-40B4-BE49-F238E27FC236}">
                <a16:creationId xmlns:a16="http://schemas.microsoft.com/office/drawing/2014/main" id="{D593FA18-50D6-0344-B477-1D7C91CF4029}"/>
              </a:ext>
            </a:extLst>
          </p:cNvPr>
          <p:cNvSpPr>
            <a:spLocks noGrp="1"/>
          </p:cNvSpPr>
          <p:nvPr>
            <p:ph type="ftr" sz="quarter" idx="11"/>
          </p:nvPr>
        </p:nvSpPr>
        <p:spPr>
          <a:xfrm>
            <a:off x="4038600" y="6356350"/>
            <a:ext cx="4114800" cy="365125"/>
          </a:xfrm>
        </p:spPr>
        <p:txBody>
          <a:bodyPr rtlCol="0"/>
          <a:lstStyle/>
          <a:p>
            <a:pPr rtl="0"/>
            <a:r>
              <a:rPr lang="en-GB"/>
              <a:t>PRESENTATION TITLE</a:t>
            </a:r>
          </a:p>
        </p:txBody>
      </p:sp>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a:t>3</a:t>
            </a:fld>
            <a:endParaRPr lang="en-GB"/>
          </a:p>
        </p:txBody>
      </p:sp>
      <p:pic>
        <p:nvPicPr>
          <p:cNvPr id="9" name="Picture 8" descr="A person sitting at a desk with her hands on her head&#10;&#10;AI-generated content may be incorrect.">
            <a:extLst>
              <a:ext uri="{FF2B5EF4-FFF2-40B4-BE49-F238E27FC236}">
                <a16:creationId xmlns:a16="http://schemas.microsoft.com/office/drawing/2014/main" id="{DCE816FD-BD83-0AF5-7D24-BEA729A5F996}"/>
              </a:ext>
            </a:extLst>
          </p:cNvPr>
          <p:cNvPicPr>
            <a:picLocks noChangeAspect="1"/>
          </p:cNvPicPr>
          <p:nvPr/>
        </p:nvPicPr>
        <p:blipFill>
          <a:blip r:embed="rId3"/>
          <a:stretch>
            <a:fillRect/>
          </a:stretch>
        </p:blipFill>
        <p:spPr>
          <a:xfrm>
            <a:off x="7707367" y="2574001"/>
            <a:ext cx="3317141" cy="3224088"/>
          </a:xfrm>
          <a:prstGeom prst="rect">
            <a:avLst/>
          </a:prstGeom>
          <a:ln>
            <a:noFill/>
          </a:ln>
          <a:effectLst>
            <a:softEdge rad="112500"/>
          </a:effectLst>
        </p:spPr>
      </p:pic>
    </p:spTree>
    <p:extLst>
      <p:ext uri="{BB962C8B-B14F-4D97-AF65-F5344CB8AC3E}">
        <p14:creationId xmlns:p14="http://schemas.microsoft.com/office/powerpoint/2010/main" val="1639799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croll: Horizontal 2">
            <a:extLst>
              <a:ext uri="{FF2B5EF4-FFF2-40B4-BE49-F238E27FC236}">
                <a16:creationId xmlns:a16="http://schemas.microsoft.com/office/drawing/2014/main" id="{97D68357-A21D-1CDE-E4DB-3DA2052467FE}"/>
              </a:ext>
            </a:extLst>
          </p:cNvPr>
          <p:cNvSpPr/>
          <p:nvPr/>
        </p:nvSpPr>
        <p:spPr>
          <a:xfrm>
            <a:off x="1023258" y="0"/>
            <a:ext cx="4757057" cy="1969444"/>
          </a:xfrm>
          <a:prstGeom prst="horizontalScroll">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2">
                  <a:lumMod val="50000"/>
                </a:schemeClr>
              </a:solidFill>
            </a:endParaRPr>
          </a:p>
        </p:txBody>
      </p:sp>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1167494" y="348343"/>
            <a:ext cx="4757057" cy="1338943"/>
          </a:xfrm>
        </p:spPr>
        <p:txBody>
          <a:bodyPr rtlCol="0"/>
          <a:lstStyle/>
          <a:p>
            <a:pPr algn="ctr" rtl="0"/>
            <a:r>
              <a:rPr lang="en-GB" sz="5400" b="0" i="1" dirty="0"/>
              <a:t>Effective Strategies</a:t>
            </a:r>
          </a:p>
        </p:txBody>
      </p:sp>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816429" y="4299857"/>
            <a:ext cx="6596977" cy="1861457"/>
          </a:xfrm>
        </p:spPr>
        <p:txBody>
          <a:bodyPr vert="horz" lIns="91440" tIns="45720" rIns="91440" bIns="45720" rtlCol="0" anchor="t">
            <a:normAutofit fontScale="25000" lnSpcReduction="20000"/>
          </a:bodyPr>
          <a:lstStyle/>
          <a:p>
            <a:pPr marL="457200" indent="-457200" rtl="0">
              <a:buFont typeface="Arial" panose="020B0604020202020204" pitchFamily="34" charset="0"/>
              <a:buChar char="•"/>
            </a:pPr>
            <a:r>
              <a:rPr lang="en-GB" sz="11200" dirty="0"/>
              <a:t>Prioritize Tasks: Urgent VS Important</a:t>
            </a:r>
          </a:p>
          <a:p>
            <a:pPr marL="457200" indent="-457200" rtl="0">
              <a:buFont typeface="Arial" panose="020B0604020202020204" pitchFamily="34" charset="0"/>
              <a:buChar char="•"/>
            </a:pPr>
            <a:r>
              <a:rPr lang="en-GB" sz="11200" dirty="0"/>
              <a:t>Break large tasks into  small steps</a:t>
            </a:r>
          </a:p>
          <a:p>
            <a:pPr marL="457200" indent="-457200" rtl="0">
              <a:buFont typeface="Arial" panose="020B0604020202020204" pitchFamily="34" charset="0"/>
              <a:buChar char="•"/>
            </a:pPr>
            <a:r>
              <a:rPr lang="en-GB" sz="11200" dirty="0"/>
              <a:t>Practice the Pomodoro Technique </a:t>
            </a:r>
          </a:p>
          <a:p>
            <a:pPr rtl="0"/>
            <a:endParaRPr lang="en-GB" dirty="0"/>
          </a:p>
        </p:txBody>
      </p:sp>
      <p:pic>
        <p:nvPicPr>
          <p:cNvPr id="6" name="Picture 5" descr="A group of people sitting around a table with drawing&#10;&#10;AI-generated content may be incorrect.">
            <a:extLst>
              <a:ext uri="{FF2B5EF4-FFF2-40B4-BE49-F238E27FC236}">
                <a16:creationId xmlns:a16="http://schemas.microsoft.com/office/drawing/2014/main" id="{77AFFE4E-10DB-0A4D-0138-0BA93EC408A6}"/>
              </a:ext>
            </a:extLst>
          </p:cNvPr>
          <p:cNvPicPr>
            <a:picLocks noChangeAspect="1"/>
          </p:cNvPicPr>
          <p:nvPr/>
        </p:nvPicPr>
        <p:blipFill>
          <a:blip r:embed="rId3"/>
          <a:stretch>
            <a:fillRect/>
          </a:stretch>
        </p:blipFill>
        <p:spPr>
          <a:xfrm>
            <a:off x="816429" y="1857565"/>
            <a:ext cx="5856514" cy="2072177"/>
          </a:xfrm>
          <a:prstGeom prst="rect">
            <a:avLst/>
          </a:prstGeom>
        </p:spPr>
      </p:pic>
    </p:spTree>
    <p:extLst>
      <p:ext uri="{BB962C8B-B14F-4D97-AF65-F5344CB8AC3E}">
        <p14:creationId xmlns:p14="http://schemas.microsoft.com/office/powerpoint/2010/main" val="344679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Double Wave 9">
            <a:extLst>
              <a:ext uri="{FF2B5EF4-FFF2-40B4-BE49-F238E27FC236}">
                <a16:creationId xmlns:a16="http://schemas.microsoft.com/office/drawing/2014/main" id="{6F3F25E8-5C91-36EE-BBC2-0159602AD51E}"/>
              </a:ext>
            </a:extLst>
          </p:cNvPr>
          <p:cNvSpPr/>
          <p:nvPr/>
        </p:nvSpPr>
        <p:spPr>
          <a:xfrm>
            <a:off x="1310911" y="287652"/>
            <a:ext cx="6574972" cy="914400"/>
          </a:xfrm>
          <a:prstGeom prst="doubleWave">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9256B7E-1633-44AB-8584-82DF5B726834}"/>
              </a:ext>
            </a:extLst>
          </p:cNvPr>
          <p:cNvSpPr>
            <a:spLocks noGrp="1"/>
          </p:cNvSpPr>
          <p:nvPr>
            <p:ph type="title"/>
          </p:nvPr>
        </p:nvSpPr>
        <p:spPr>
          <a:xfrm>
            <a:off x="1167493" y="586784"/>
            <a:ext cx="7356022" cy="522515"/>
          </a:xfrm>
        </p:spPr>
        <p:txBody>
          <a:bodyPr rtlCol="0"/>
          <a:lstStyle/>
          <a:p>
            <a:pPr algn="ctr" rtl="0"/>
            <a:r>
              <a:rPr lang="en-GB" b="0" i="1" dirty="0">
                <a:solidFill>
                  <a:schemeClr val="accent6">
                    <a:lumMod val="75000"/>
                  </a:schemeClr>
                </a:solidFill>
              </a:rPr>
              <a:t>Benefits For Students</a:t>
            </a:r>
          </a:p>
        </p:txBody>
      </p:sp>
      <p:sp>
        <p:nvSpPr>
          <p:cNvPr id="3" name="Text Placeholder 2">
            <a:extLst>
              <a:ext uri="{FF2B5EF4-FFF2-40B4-BE49-F238E27FC236}">
                <a16:creationId xmlns:a16="http://schemas.microsoft.com/office/drawing/2014/main" id="{EFB90AB4-D228-4548-B072-726498212362}"/>
              </a:ext>
            </a:extLst>
          </p:cNvPr>
          <p:cNvSpPr>
            <a:spLocks noGrp="1"/>
          </p:cNvSpPr>
          <p:nvPr>
            <p:ph idx="11"/>
          </p:nvPr>
        </p:nvSpPr>
        <p:spPr>
          <a:xfrm>
            <a:off x="1167493" y="2005689"/>
            <a:ext cx="4663440" cy="522514"/>
          </a:xfrm>
        </p:spPr>
        <p:txBody>
          <a:bodyPr rtlCol="0"/>
          <a:lstStyle/>
          <a:p>
            <a:pPr rtl="0"/>
            <a:endParaRPr lang="en-GB" dirty="0"/>
          </a:p>
          <a:p>
            <a:pPr rtl="0"/>
            <a:endParaRPr lang="en-GB" dirty="0"/>
          </a:p>
        </p:txBody>
      </p:sp>
      <p:sp>
        <p:nvSpPr>
          <p:cNvPr id="4" name="Content Placeholder 3">
            <a:extLst>
              <a:ext uri="{FF2B5EF4-FFF2-40B4-BE49-F238E27FC236}">
                <a16:creationId xmlns:a16="http://schemas.microsoft.com/office/drawing/2014/main" id="{950677C9-3E42-427F-93B8-526692906471}"/>
              </a:ext>
            </a:extLst>
          </p:cNvPr>
          <p:cNvSpPr>
            <a:spLocks noGrp="1"/>
          </p:cNvSpPr>
          <p:nvPr>
            <p:ph idx="1"/>
          </p:nvPr>
        </p:nvSpPr>
        <p:spPr>
          <a:xfrm>
            <a:off x="1167493" y="3364115"/>
            <a:ext cx="4663440" cy="3357359"/>
          </a:xfrm>
        </p:spPr>
        <p:txBody>
          <a:bodyPr vert="horz" lIns="91440" tIns="45720" rIns="91440" bIns="45720" rtlCol="0" anchor="t">
            <a:normAutofit fontScale="32500" lnSpcReduction="20000"/>
          </a:bodyPr>
          <a:lstStyle/>
          <a:p>
            <a:pPr marL="342900" indent="-342900" rtl="0">
              <a:buFont typeface="Arial" panose="020B0604020202020204" pitchFamily="34" charset="0"/>
              <a:buChar char="•"/>
            </a:pPr>
            <a:r>
              <a:rPr lang="en-GB" sz="8600" dirty="0"/>
              <a:t>Better Grades and Academic Confidence</a:t>
            </a:r>
          </a:p>
          <a:p>
            <a:pPr marL="342900" indent="-342900" rtl="0">
              <a:buFont typeface="Arial" panose="020B0604020202020204" pitchFamily="34" charset="0"/>
              <a:buChar char="•"/>
            </a:pPr>
            <a:r>
              <a:rPr lang="en-GB" sz="8600" dirty="0"/>
              <a:t>More Free Time for Hobbies</a:t>
            </a:r>
          </a:p>
          <a:p>
            <a:pPr marL="342900" indent="-342900" rtl="0">
              <a:buFont typeface="Arial" panose="020B0604020202020204" pitchFamily="34" charset="0"/>
              <a:buChar char="•"/>
            </a:pPr>
            <a:r>
              <a:rPr lang="en-GB" sz="8600" dirty="0"/>
              <a:t>Reduced Last-Minute Stress</a:t>
            </a:r>
          </a:p>
          <a:p>
            <a:pPr marL="342900" indent="-342900" rtl="0">
              <a:buFont typeface="Arial" panose="020B0604020202020204" pitchFamily="34" charset="0"/>
              <a:buChar char="•"/>
            </a:pPr>
            <a:r>
              <a:rPr lang="en-GB" sz="8600" dirty="0"/>
              <a:t>Stronger Sense of Control and Responsibilities</a:t>
            </a:r>
          </a:p>
          <a:p>
            <a:pPr marL="342900" indent="-342900" rtl="0">
              <a:buFont typeface="Arial" panose="020B0604020202020204" pitchFamily="34" charset="0"/>
              <a:buChar char="•"/>
            </a:pPr>
            <a:r>
              <a:rPr lang="en-GB" sz="8600" dirty="0"/>
              <a:t>More Time to Self Care</a:t>
            </a:r>
          </a:p>
          <a:p>
            <a:pPr rtl="0"/>
            <a:endParaRPr lang="en-GB" dirty="0"/>
          </a:p>
        </p:txBody>
      </p:sp>
      <p:sp>
        <p:nvSpPr>
          <p:cNvPr id="6" name="Text Placeholder 5">
            <a:extLst>
              <a:ext uri="{FF2B5EF4-FFF2-40B4-BE49-F238E27FC236}">
                <a16:creationId xmlns:a16="http://schemas.microsoft.com/office/drawing/2014/main" id="{F5018B6D-E395-49AD-92AD-AD69E3AB40C3}"/>
              </a:ext>
            </a:extLst>
          </p:cNvPr>
          <p:cNvSpPr>
            <a:spLocks noGrp="1"/>
          </p:cNvSpPr>
          <p:nvPr>
            <p:ph idx="12"/>
          </p:nvPr>
        </p:nvSpPr>
        <p:spPr>
          <a:xfrm>
            <a:off x="6283235" y="2005689"/>
            <a:ext cx="4663440" cy="522514"/>
          </a:xfrm>
        </p:spPr>
        <p:txBody>
          <a:bodyPr rtlCol="0"/>
          <a:lstStyle/>
          <a:p>
            <a:pPr rtl="0"/>
            <a:endParaRPr lang="en-GB" dirty="0"/>
          </a:p>
          <a:p>
            <a:pPr rtl="0"/>
            <a:endParaRPr lang="en-GB" dirty="0"/>
          </a:p>
        </p:txBody>
      </p:sp>
      <p:sp>
        <p:nvSpPr>
          <p:cNvPr id="5" name="Content Placeholder 4">
            <a:extLst>
              <a:ext uri="{FF2B5EF4-FFF2-40B4-BE49-F238E27FC236}">
                <a16:creationId xmlns:a16="http://schemas.microsoft.com/office/drawing/2014/main" id="{BDB9D020-1E25-453D-83DF-1420ACD3968D}"/>
              </a:ext>
            </a:extLst>
          </p:cNvPr>
          <p:cNvSpPr>
            <a:spLocks noGrp="1"/>
          </p:cNvSpPr>
          <p:nvPr>
            <p:ph idx="10"/>
          </p:nvPr>
        </p:nvSpPr>
        <p:spPr>
          <a:xfrm>
            <a:off x="6283235" y="2528203"/>
            <a:ext cx="4663440" cy="2828613"/>
          </a:xfrm>
        </p:spPr>
        <p:txBody>
          <a:bodyPr vert="horz" lIns="91440" tIns="45720" rIns="91440" bIns="45720" rtlCol="0" anchor="t">
            <a:normAutofit/>
          </a:bodyPr>
          <a:lstStyle/>
          <a:p>
            <a:pPr rtl="0"/>
            <a:endParaRPr lang="en-GB" dirty="0"/>
          </a:p>
          <a:p>
            <a:pPr rtl="0"/>
            <a:endParaRPr lang="en-GB" dirty="0"/>
          </a:p>
        </p:txBody>
      </p:sp>
      <p:sp>
        <p:nvSpPr>
          <p:cNvPr id="7" name="Date Placeholder 6">
            <a:extLst>
              <a:ext uri="{FF2B5EF4-FFF2-40B4-BE49-F238E27FC236}">
                <a16:creationId xmlns:a16="http://schemas.microsoft.com/office/drawing/2014/main" id="{1EB64BEF-8367-144A-9F53-7A1282A32569}"/>
              </a:ext>
            </a:extLst>
          </p:cNvPr>
          <p:cNvSpPr>
            <a:spLocks noGrp="1"/>
          </p:cNvSpPr>
          <p:nvPr>
            <p:ph type="dt" sz="half" idx="2"/>
          </p:nvPr>
        </p:nvSpPr>
        <p:spPr>
          <a:xfrm>
            <a:off x="381000" y="6356350"/>
            <a:ext cx="2743200" cy="365125"/>
          </a:xfrm>
        </p:spPr>
        <p:txBody>
          <a:bodyPr rtlCol="0"/>
          <a:lstStyle/>
          <a:p>
            <a:pPr rtl="0"/>
            <a:r>
              <a:rPr lang="en-GB"/>
              <a:t>10/9/2021</a:t>
            </a:r>
          </a:p>
        </p:txBody>
      </p:sp>
      <p:sp>
        <p:nvSpPr>
          <p:cNvPr id="8" name="Footer Placeholder 7">
            <a:extLst>
              <a:ext uri="{FF2B5EF4-FFF2-40B4-BE49-F238E27FC236}">
                <a16:creationId xmlns:a16="http://schemas.microsoft.com/office/drawing/2014/main" id="{0DD1986A-9AF9-5C45-BE85-20D5AA267AE1}"/>
              </a:ext>
            </a:extLst>
          </p:cNvPr>
          <p:cNvSpPr>
            <a:spLocks noGrp="1"/>
          </p:cNvSpPr>
          <p:nvPr>
            <p:ph type="ftr" sz="quarter" idx="3"/>
          </p:nvPr>
        </p:nvSpPr>
        <p:spPr>
          <a:xfrm>
            <a:off x="4038600" y="6356350"/>
            <a:ext cx="4114800" cy="365125"/>
          </a:xfrm>
        </p:spPr>
        <p:txBody>
          <a:bodyPr rtlCol="0"/>
          <a:lstStyle/>
          <a:p>
            <a:pPr rtl="0"/>
            <a:r>
              <a:rPr lang="en-GB"/>
              <a:t>PRESENTATION TITLE</a:t>
            </a:r>
          </a:p>
        </p:txBody>
      </p:sp>
      <p:sp>
        <p:nvSpPr>
          <p:cNvPr id="9" name="Slide Number Placeholder 8">
            <a:extLst>
              <a:ext uri="{FF2B5EF4-FFF2-40B4-BE49-F238E27FC236}">
                <a16:creationId xmlns:a16="http://schemas.microsoft.com/office/drawing/2014/main" id="{6FD448B0-743E-0045-8131-69B4EEC58365}"/>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rtl="0"/>
              <a:t>5</a:t>
            </a:fld>
            <a:endParaRPr lang="en-GB"/>
          </a:p>
        </p:txBody>
      </p:sp>
      <p:pic>
        <p:nvPicPr>
          <p:cNvPr id="15" name="Picture 14" descr="A person balancing on a clock&#10;&#10;AI-generated content may be incorrect.">
            <a:extLst>
              <a:ext uri="{FF2B5EF4-FFF2-40B4-BE49-F238E27FC236}">
                <a16:creationId xmlns:a16="http://schemas.microsoft.com/office/drawing/2014/main" id="{BEADE163-FFBF-5785-7164-6A097F4F3000}"/>
              </a:ext>
            </a:extLst>
          </p:cNvPr>
          <p:cNvPicPr>
            <a:picLocks noChangeAspect="1"/>
          </p:cNvPicPr>
          <p:nvPr/>
        </p:nvPicPr>
        <p:blipFill>
          <a:blip r:embed="rId3"/>
          <a:stretch>
            <a:fillRect/>
          </a:stretch>
        </p:blipFill>
        <p:spPr>
          <a:xfrm>
            <a:off x="5476827" y="1679886"/>
            <a:ext cx="6062030" cy="3676930"/>
          </a:xfrm>
          <a:prstGeom prst="rect">
            <a:avLst/>
          </a:prstGeom>
        </p:spPr>
      </p:pic>
      <p:pic>
        <p:nvPicPr>
          <p:cNvPr id="17" name="Picture 16" descr="A clock with a check mark&#10;&#10;AI-generated content may be incorrect.">
            <a:extLst>
              <a:ext uri="{FF2B5EF4-FFF2-40B4-BE49-F238E27FC236}">
                <a16:creationId xmlns:a16="http://schemas.microsoft.com/office/drawing/2014/main" id="{7850928C-45F6-B379-CBB6-1D0690243C0F}"/>
              </a:ext>
            </a:extLst>
          </p:cNvPr>
          <p:cNvPicPr>
            <a:picLocks noChangeAspect="1"/>
          </p:cNvPicPr>
          <p:nvPr/>
        </p:nvPicPr>
        <p:blipFill>
          <a:blip r:embed="rId4"/>
          <a:stretch>
            <a:fillRect/>
          </a:stretch>
        </p:blipFill>
        <p:spPr>
          <a:xfrm>
            <a:off x="2852057" y="1408431"/>
            <a:ext cx="1993447" cy="1848617"/>
          </a:xfrm>
          <a:prstGeom prst="rect">
            <a:avLst/>
          </a:prstGeom>
        </p:spPr>
      </p:pic>
    </p:spTree>
    <p:extLst>
      <p:ext uri="{BB962C8B-B14F-4D97-AF65-F5344CB8AC3E}">
        <p14:creationId xmlns:p14="http://schemas.microsoft.com/office/powerpoint/2010/main" val="2563119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1167492" y="381000"/>
            <a:ext cx="9779183" cy="1325563"/>
          </a:xfrm>
        </p:spPr>
        <p:txBody>
          <a:bodyPr rtlCol="0"/>
          <a:lstStyle/>
          <a:p>
            <a:pPr rtl="0"/>
            <a:endParaRPr lang="en-GB" dirty="0"/>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body" idx="1"/>
          </p:nvPr>
        </p:nvSpPr>
        <p:spPr>
          <a:xfrm>
            <a:off x="1167492" y="3037114"/>
            <a:ext cx="9779183" cy="3052536"/>
          </a:xfrm>
        </p:spPr>
        <p:txBody>
          <a:bodyPr vert="horz" lIns="91440" tIns="45720" rIns="91440" bIns="45720" rtlCol="0" anchor="t">
            <a:normAutofit/>
          </a:bodyPr>
          <a:lstStyle/>
          <a:p>
            <a:pPr rtl="0"/>
            <a:r>
              <a:rPr lang="en-GB" sz="2800" dirty="0"/>
              <a:t>Time Management is the ability to plan and control how you spend your time to accomplish tasks effectively. For students, it helps balance studies, assignments and personal life, leading to better performance and less stress.</a:t>
            </a:r>
          </a:p>
        </p:txBody>
      </p:sp>
      <p:sp>
        <p:nvSpPr>
          <p:cNvPr id="4" name="Date Placeholder 3">
            <a:extLst>
              <a:ext uri="{FF2B5EF4-FFF2-40B4-BE49-F238E27FC236}">
                <a16:creationId xmlns:a16="http://schemas.microsoft.com/office/drawing/2014/main" id="{3A738329-E174-7440-8FD5-179A15324C63}"/>
              </a:ext>
            </a:extLst>
          </p:cNvPr>
          <p:cNvSpPr>
            <a:spLocks noGrp="1"/>
          </p:cNvSpPr>
          <p:nvPr>
            <p:ph type="dt" sz="half" idx="10"/>
          </p:nvPr>
        </p:nvSpPr>
        <p:spPr>
          <a:xfrm>
            <a:off x="381000" y="6356350"/>
            <a:ext cx="2743200" cy="365125"/>
          </a:xfrm>
        </p:spPr>
        <p:txBody>
          <a:bodyPr rtlCol="0"/>
          <a:lstStyle/>
          <a:p>
            <a:pPr rtl="0"/>
            <a:r>
              <a:rPr lang="en-GB"/>
              <a:t>10/9/2021</a:t>
            </a:r>
          </a:p>
        </p:txBody>
      </p:sp>
      <p:sp>
        <p:nvSpPr>
          <p:cNvPr id="5" name="Footer Placeholder 4">
            <a:extLst>
              <a:ext uri="{FF2B5EF4-FFF2-40B4-BE49-F238E27FC236}">
                <a16:creationId xmlns:a16="http://schemas.microsoft.com/office/drawing/2014/main" id="{03FD8152-D9C3-204A-9444-45CD4F180EB4}"/>
              </a:ext>
            </a:extLst>
          </p:cNvPr>
          <p:cNvSpPr>
            <a:spLocks noGrp="1"/>
          </p:cNvSpPr>
          <p:nvPr>
            <p:ph type="ftr" sz="quarter" idx="11"/>
          </p:nvPr>
        </p:nvSpPr>
        <p:spPr>
          <a:xfrm>
            <a:off x="4038600" y="6356350"/>
            <a:ext cx="4114800" cy="365125"/>
          </a:xfrm>
        </p:spPr>
        <p:txBody>
          <a:bodyPr rtlCol="0"/>
          <a:lstStyle/>
          <a:p>
            <a:pPr rtl="0"/>
            <a:r>
              <a:rPr lang="en-GB"/>
              <a:t>PRESENTATION TITLE</a:t>
            </a:r>
          </a:p>
        </p:txBody>
      </p:sp>
      <p:sp>
        <p:nvSpPr>
          <p:cNvPr id="6" name="Slide Number Placeholder 5">
            <a:extLst>
              <a:ext uri="{FF2B5EF4-FFF2-40B4-BE49-F238E27FC236}">
                <a16:creationId xmlns:a16="http://schemas.microsoft.com/office/drawing/2014/main" id="{B25B7362-01DC-0E4C-9B34-0DF3FD449CAD}"/>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rtl="0"/>
              <a:t>6</a:t>
            </a:fld>
            <a:endParaRPr lang="en-GB"/>
          </a:p>
        </p:txBody>
      </p:sp>
      <p:pic>
        <p:nvPicPr>
          <p:cNvPr id="91" name="Picture 90" descr="A hand writing on a blackboard&#10;&#10;AI-generated content may be incorrect.">
            <a:extLst>
              <a:ext uri="{FF2B5EF4-FFF2-40B4-BE49-F238E27FC236}">
                <a16:creationId xmlns:a16="http://schemas.microsoft.com/office/drawing/2014/main" id="{8FF4A273-F6FE-0890-BEB7-3143B32B381D}"/>
              </a:ext>
            </a:extLst>
          </p:cNvPr>
          <p:cNvPicPr>
            <a:picLocks noChangeAspect="1"/>
          </p:cNvPicPr>
          <p:nvPr/>
        </p:nvPicPr>
        <p:blipFill>
          <a:blip r:embed="rId3"/>
          <a:stretch>
            <a:fillRect/>
          </a:stretch>
        </p:blipFill>
        <p:spPr>
          <a:xfrm>
            <a:off x="1077686" y="9797"/>
            <a:ext cx="9035143" cy="2376670"/>
          </a:xfrm>
          <a:prstGeom prst="rect">
            <a:avLst/>
          </a:prstGeom>
        </p:spPr>
      </p:pic>
    </p:spTree>
    <p:extLst>
      <p:ext uri="{BB962C8B-B14F-4D97-AF65-F5344CB8AC3E}">
        <p14:creationId xmlns:p14="http://schemas.microsoft.com/office/powerpoint/2010/main" val="445070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1167494" y="4027714"/>
            <a:ext cx="6220278" cy="936171"/>
          </a:xfrm>
        </p:spPr>
        <p:txBody>
          <a:bodyPr rtlCol="0"/>
          <a:lstStyle/>
          <a:p>
            <a:pPr rtl="0"/>
            <a:endParaRPr lang="en-GB" dirty="0"/>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1"/>
          </p:nvPr>
        </p:nvSpPr>
        <p:spPr>
          <a:xfrm>
            <a:off x="1167493" y="5290456"/>
            <a:ext cx="6220277" cy="979715"/>
          </a:xfrm>
        </p:spPr>
        <p:txBody>
          <a:bodyPr rtlCol="0">
            <a:normAutofit lnSpcReduction="10000"/>
          </a:bodyPr>
          <a:lstStyle/>
          <a:p>
            <a:pPr rtl="0"/>
            <a:r>
              <a:rPr lang="en-GB" dirty="0"/>
              <a:t>Hafiz Muneeb</a:t>
            </a:r>
          </a:p>
          <a:p>
            <a:pPr rtl="0"/>
            <a:r>
              <a:rPr lang="en-GB" dirty="0"/>
              <a:t>hafizmuneeb464@gmail.com</a:t>
            </a:r>
          </a:p>
        </p:txBody>
      </p:sp>
      <p:pic>
        <p:nvPicPr>
          <p:cNvPr id="5" name="Picture 4" descr="A colorful text with dots&#10;&#10;AI-generated content may be incorrect.">
            <a:extLst>
              <a:ext uri="{FF2B5EF4-FFF2-40B4-BE49-F238E27FC236}">
                <a16:creationId xmlns:a16="http://schemas.microsoft.com/office/drawing/2014/main" id="{D7A3D9BE-2B21-D38C-4629-862346D8C31D}"/>
              </a:ext>
            </a:extLst>
          </p:cNvPr>
          <p:cNvPicPr>
            <a:picLocks noChangeAspect="1"/>
          </p:cNvPicPr>
          <p:nvPr/>
        </p:nvPicPr>
        <p:blipFill>
          <a:blip r:embed="rId3"/>
          <a:stretch>
            <a:fillRect/>
          </a:stretch>
        </p:blipFill>
        <p:spPr>
          <a:xfrm>
            <a:off x="1115680" y="3701143"/>
            <a:ext cx="6272089" cy="1654628"/>
          </a:xfrm>
          <a:prstGeom prst="rect">
            <a:avLst/>
          </a:prstGeom>
        </p:spPr>
      </p:pic>
      <p:pic>
        <p:nvPicPr>
          <p:cNvPr id="7" name="Picture 6" descr="A person standing next to a white board&#10;&#10;AI-generated content may be incorrect.">
            <a:extLst>
              <a:ext uri="{FF2B5EF4-FFF2-40B4-BE49-F238E27FC236}">
                <a16:creationId xmlns:a16="http://schemas.microsoft.com/office/drawing/2014/main" id="{63B28E96-0027-465B-6C1D-94C1AEDD0F68}"/>
              </a:ext>
            </a:extLst>
          </p:cNvPr>
          <p:cNvPicPr>
            <a:picLocks noChangeAspect="1"/>
          </p:cNvPicPr>
          <p:nvPr/>
        </p:nvPicPr>
        <p:blipFill>
          <a:blip r:embed="rId4"/>
          <a:stretch>
            <a:fillRect/>
          </a:stretch>
        </p:blipFill>
        <p:spPr>
          <a:xfrm>
            <a:off x="1313937" y="138194"/>
            <a:ext cx="5018314" cy="3758891"/>
          </a:xfrm>
          <a:prstGeom prst="rect">
            <a:avLst/>
          </a:prstGeom>
        </p:spPr>
      </p:pic>
    </p:spTree>
    <p:extLst>
      <p:ext uri="{BB962C8B-B14F-4D97-AF65-F5344CB8AC3E}">
        <p14:creationId xmlns:p14="http://schemas.microsoft.com/office/powerpoint/2010/main" val="926184573"/>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457595_TF45331398_Win32" id="{5659B9E0-3971-467D-9BA2-B20B39D641FE}" vid="{E6DA4EDB-46C2-4D45-9E99-6BB2FEEE47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6816D03EEC1A7438C018B0264E1B08E" ma:contentTypeVersion="1" ma:contentTypeDescription="Create a new document." ma:contentTypeScope="" ma:versionID="c461d6bb852e08c5462fdcea688781a1">
  <xsd:schema xmlns:xsd="http://www.w3.org/2001/XMLSchema" xmlns:xs="http://www.w3.org/2001/XMLSchema" xmlns:p="http://schemas.microsoft.com/office/2006/metadata/properties" xmlns:ns3="4a46d5ed-8836-41c3-8cde-af49faa9876f" targetNamespace="http://schemas.microsoft.com/office/2006/metadata/properties" ma:root="true" ma:fieldsID="1ea3039a01aa294c8df20f0b0b97a658" ns3:_="">
    <xsd:import namespace="4a46d5ed-8836-41c3-8cde-af49faa9876f"/>
    <xsd:element name="properties">
      <xsd:complexType>
        <xsd:sequence>
          <xsd:element name="documentManagement">
            <xsd:complexType>
              <xsd:all>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a46d5ed-8836-41c3-8cde-af49faa9876f"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D5BAB77-79E1-4739-AA51-10C9079186D6}">
  <ds:schemaRefs>
    <ds:schemaRef ds:uri="http://schemas.microsoft.com/office/2006/metadata/properties"/>
    <ds:schemaRef ds:uri="http://purl.org/dc/terms/"/>
    <ds:schemaRef ds:uri="http://purl.org/dc/elements/1.1/"/>
    <ds:schemaRef ds:uri="http://purl.org/dc/dcmitype/"/>
    <ds:schemaRef ds:uri="http://schemas.microsoft.com/office/2006/documentManagement/types"/>
    <ds:schemaRef ds:uri="http://schemas.microsoft.com/office/infopath/2007/PartnerControls"/>
    <ds:schemaRef ds:uri="http://www.w3.org/XML/1998/namespace"/>
    <ds:schemaRef ds:uri="4a46d5ed-8836-41c3-8cde-af49faa9876f"/>
    <ds:schemaRef ds:uri="http://schemas.openxmlformats.org/package/2006/metadata/core-properties"/>
  </ds:schemaRefs>
</ds:datastoreItem>
</file>

<file path=customXml/itemProps2.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3.xml><?xml version="1.0" encoding="utf-8"?>
<ds:datastoreItem xmlns:ds="http://schemas.openxmlformats.org/officeDocument/2006/customXml" ds:itemID="{8404FC87-4003-41CB-88F1-6654FD2E39A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a46d5ed-8836-41c3-8cde-af49faa987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{8CBF8D84-BD19-439E-A8DA-A0357E75A23D}tf45331398_win32</Template>
  <TotalTime>171</TotalTime>
  <Words>191</Words>
  <Application>Microsoft Office PowerPoint</Application>
  <PresentationFormat>Widescreen</PresentationFormat>
  <Paragraphs>46</Paragraphs>
  <Slides>7</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Tenorite</vt:lpstr>
      <vt:lpstr>Office Theme</vt:lpstr>
      <vt:lpstr>PowerPoint Presentation</vt:lpstr>
      <vt:lpstr>Why Time Management Matters</vt:lpstr>
      <vt:lpstr>Common Time Management Challenges</vt:lpstr>
      <vt:lpstr>Effective Strategies</vt:lpstr>
      <vt:lpstr>Benefits For Students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Hafiz Muhammad Muneeb (2433654)</dc:creator>
  <cp:lastModifiedBy>Hafiz Muhammad Muneeb (2433654)</cp:lastModifiedBy>
  <cp:revision>2</cp:revision>
  <dcterms:created xsi:type="dcterms:W3CDTF">2025-06-11T21:29:19Z</dcterms:created>
  <dcterms:modified xsi:type="dcterms:W3CDTF">2025-06-12T23:23:39Z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0x010100B6816D03EEC1A7438C018B0264E1B08E</vt:lpwstr>
  </property>
</Properties>
</file>