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1" r:id="rId3"/>
    <p:sldId id="286" r:id="rId4"/>
    <p:sldId id="273" r:id="rId5"/>
    <p:sldId id="282" r:id="rId6"/>
    <p:sldId id="283" r:id="rId7"/>
    <p:sldId id="284" r:id="rId8"/>
    <p:sldId id="266" r:id="rId9"/>
    <p:sldId id="262" r:id="rId10"/>
    <p:sldId id="257" r:id="rId11"/>
    <p:sldId id="259" r:id="rId12"/>
    <p:sldId id="265" r:id="rId13"/>
    <p:sldId id="267" r:id="rId14"/>
    <p:sldId id="271" r:id="rId15"/>
    <p:sldId id="272" r:id="rId16"/>
    <p:sldId id="287" r:id="rId17"/>
    <p:sldId id="268" r:id="rId18"/>
    <p:sldId id="270" r:id="rId19"/>
    <p:sldId id="269" r:id="rId20"/>
    <p:sldId id="279" r:id="rId21"/>
    <p:sldId id="280" r:id="rId22"/>
    <p:sldId id="28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DFDCD9-E5F8-48EB-8CCA-98774A4E3200}" v="13" dt="2021-10-21T12:05:22.7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94" autoAdjust="0"/>
    <p:restoredTop sz="94660"/>
  </p:normalViewPr>
  <p:slideViewPr>
    <p:cSldViewPr snapToGrid="0">
      <p:cViewPr varScale="1">
        <p:scale>
          <a:sx n="99" d="100"/>
          <a:sy n="99" d="100"/>
        </p:scale>
        <p:origin x="99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EC9FC-1937-4648-ABDB-D1EFD78071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593BA8-76A8-4E20-949D-4868CEDC7E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8FF49E-E498-497F-B789-EADEA49C4271}"/>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5" name="Footer Placeholder 4">
            <a:extLst>
              <a:ext uri="{FF2B5EF4-FFF2-40B4-BE49-F238E27FC236}">
                <a16:creationId xmlns:a16="http://schemas.microsoft.com/office/drawing/2014/main" id="{A14B8B21-6202-4392-90AF-099C382F9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210BF5-2641-42CE-AFA5-151C318CDEC2}"/>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985207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B90B7-1F0B-411F-90FB-CFFE4BB148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71AAF7-380F-4A73-960A-4EA693D041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E06B91-63E9-4D68-931F-5A7391B31C93}"/>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5" name="Footer Placeholder 4">
            <a:extLst>
              <a:ext uri="{FF2B5EF4-FFF2-40B4-BE49-F238E27FC236}">
                <a16:creationId xmlns:a16="http://schemas.microsoft.com/office/drawing/2014/main" id="{73F04429-AA8D-4B7C-B97A-CC939FDCBB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78363B-20CB-4736-A5DF-770B59186973}"/>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2376590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E9A57-052C-4CFD-9451-3490A24325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4AF7A4-0392-4D5B-8BC2-7FDB0C60C2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5A5E20-DC70-46BD-BA27-249AB5EFA964}"/>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5" name="Footer Placeholder 4">
            <a:extLst>
              <a:ext uri="{FF2B5EF4-FFF2-40B4-BE49-F238E27FC236}">
                <a16:creationId xmlns:a16="http://schemas.microsoft.com/office/drawing/2014/main" id="{B442470E-D7FC-45E9-A9EB-7F2FD8AC6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A95C5-66E9-43E2-B4CA-AC4C881DF298}"/>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2602297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16754-B5BC-4ED8-9D60-840E6E25D6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08FD03-3E64-4547-99F4-B6483ED540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A809C2-6385-407A-9F50-FDAD353CC9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4A2A9D-0BE5-4704-A99F-281AB2349D92}"/>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6" name="Footer Placeholder 5">
            <a:extLst>
              <a:ext uri="{FF2B5EF4-FFF2-40B4-BE49-F238E27FC236}">
                <a16:creationId xmlns:a16="http://schemas.microsoft.com/office/drawing/2014/main" id="{DEBCC746-19C4-471E-9234-6E603F7D8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613B9F-21A8-47EC-BC4C-1C392806472D}"/>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2943006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C4B7C-5677-4389-AD70-4AE5DA4476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FF8E8A-09FB-400E-9852-62A7262686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CAFD4F-1505-4C85-B276-370405EAFE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E1D113-CCE6-460A-969B-67019EB1CC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E37117-30BB-4B69-8C96-6566B312F4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C665C7-7327-4953-9346-C94A5175E1DD}"/>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8" name="Footer Placeholder 7">
            <a:extLst>
              <a:ext uri="{FF2B5EF4-FFF2-40B4-BE49-F238E27FC236}">
                <a16:creationId xmlns:a16="http://schemas.microsoft.com/office/drawing/2014/main" id="{A2E33731-9BFF-43BB-AA3E-620261C9F2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0262E3-D3B7-4AAF-93C6-8B5BD55BAF7C}"/>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643719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385D-544C-4831-B10E-44B0B68FE1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ECA048-98BA-4144-B2FB-6C07EB1FA915}"/>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4" name="Footer Placeholder 3">
            <a:extLst>
              <a:ext uri="{FF2B5EF4-FFF2-40B4-BE49-F238E27FC236}">
                <a16:creationId xmlns:a16="http://schemas.microsoft.com/office/drawing/2014/main" id="{84BA09A5-8C42-4D7D-A0CC-5A89B1796E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6B574C-068A-4929-BB32-95F803270C89}"/>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728694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C40598-7295-41FC-973C-F2A90478BC9F}"/>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3" name="Footer Placeholder 2">
            <a:extLst>
              <a:ext uri="{FF2B5EF4-FFF2-40B4-BE49-F238E27FC236}">
                <a16:creationId xmlns:a16="http://schemas.microsoft.com/office/drawing/2014/main" id="{D9D3DBCB-2A08-48F3-91DE-CCF78437E6B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877F06-6AA1-4DB8-A113-13D785DE92C8}"/>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386648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B817F-54B7-4B24-8448-58EFEA30AE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4256CB-E889-4AF5-95C6-2958A67378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F4DC3A-832A-4B65-8CD2-52A084BB81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13072C-D71F-430D-B8CC-C4D7AF253ACB}"/>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6" name="Footer Placeholder 5">
            <a:extLst>
              <a:ext uri="{FF2B5EF4-FFF2-40B4-BE49-F238E27FC236}">
                <a16:creationId xmlns:a16="http://schemas.microsoft.com/office/drawing/2014/main" id="{5766F89D-504D-4971-8275-FA23DFE7AC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F8511-1C7A-439E-8FCA-F15CCA19D9AC}"/>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867891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E645-5861-4B7B-BD68-8B4313BE1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4C00B8-0D2A-4E8D-BF41-B740A2A493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AD89C0-77EC-4501-8BD9-0F0C4B5F49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514BB6-0665-4BC0-B2E5-A4065A9F5DA1}"/>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6" name="Footer Placeholder 5">
            <a:extLst>
              <a:ext uri="{FF2B5EF4-FFF2-40B4-BE49-F238E27FC236}">
                <a16:creationId xmlns:a16="http://schemas.microsoft.com/office/drawing/2014/main" id="{72E13E8B-B766-40DF-A309-A60761C353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D5D3AF-8674-43F0-873A-4B2F8D2DAA1E}"/>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898546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EA0A5-B31A-4555-9124-B85AB529AC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CE8C6A-DB62-4B8F-872D-C30D0903C6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61C73-C647-4F4B-AAFC-E83A47FD08E1}"/>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5" name="Footer Placeholder 4">
            <a:extLst>
              <a:ext uri="{FF2B5EF4-FFF2-40B4-BE49-F238E27FC236}">
                <a16:creationId xmlns:a16="http://schemas.microsoft.com/office/drawing/2014/main" id="{E0FEE66E-A58B-4213-A838-4875F2D605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C8F53-AFCD-4763-8B3B-8C4306B53277}"/>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2000017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74ED4-7B3A-48A1-8A7F-A1ECC15C28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1F6BEC-875C-4385-87CD-DF67711A907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F0B252-74DD-4A94-8FAD-4EA871F6B814}"/>
              </a:ext>
            </a:extLst>
          </p:cNvPr>
          <p:cNvSpPr>
            <a:spLocks noGrp="1"/>
          </p:cNvSpPr>
          <p:nvPr>
            <p:ph type="dt" sz="half" idx="10"/>
          </p:nvPr>
        </p:nvSpPr>
        <p:spPr/>
        <p:txBody>
          <a:bodyPr/>
          <a:lstStyle/>
          <a:p>
            <a:fld id="{7A101F51-6168-4AC3-90AE-91F1F24719B2}" type="datetimeFigureOut">
              <a:rPr lang="en-GB" smtClean="0"/>
              <a:t>15/10/2025</a:t>
            </a:fld>
            <a:endParaRPr lang="en-GB"/>
          </a:p>
        </p:txBody>
      </p:sp>
      <p:sp>
        <p:nvSpPr>
          <p:cNvPr id="5" name="Footer Placeholder 4">
            <a:extLst>
              <a:ext uri="{FF2B5EF4-FFF2-40B4-BE49-F238E27FC236}">
                <a16:creationId xmlns:a16="http://schemas.microsoft.com/office/drawing/2014/main" id="{DFC9B473-CF95-40B4-BE02-8A5ED606C0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DE985-610B-4A06-9C19-A10F28261A7F}"/>
              </a:ext>
            </a:extLst>
          </p:cNvPr>
          <p:cNvSpPr>
            <a:spLocks noGrp="1"/>
          </p:cNvSpPr>
          <p:nvPr>
            <p:ph type="sldNum" sz="quarter" idx="12"/>
          </p:nvPr>
        </p:nvSpPr>
        <p:spPr/>
        <p:txBody>
          <a:bodyPr/>
          <a:lstStyle/>
          <a:p>
            <a:fld id="{246D3F61-9E0B-4826-9C88-2DD36017B92C}" type="slidenum">
              <a:rPr lang="en-GB" smtClean="0"/>
              <a:t>‹#›</a:t>
            </a:fld>
            <a:endParaRPr lang="en-GB"/>
          </a:p>
        </p:txBody>
      </p:sp>
    </p:spTree>
    <p:extLst>
      <p:ext uri="{BB962C8B-B14F-4D97-AF65-F5344CB8AC3E}">
        <p14:creationId xmlns:p14="http://schemas.microsoft.com/office/powerpoint/2010/main" val="144783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1D12E8-8F63-456B-841E-B8C73D9B2C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A25802-0344-4C8B-BD13-855AEC5FAC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D48F37-7AF0-4C71-8914-FA84E4F53B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101F51-6168-4AC3-90AE-91F1F24719B2}" type="datetimeFigureOut">
              <a:rPr lang="en-GB" smtClean="0"/>
              <a:t>15/10/2025</a:t>
            </a:fld>
            <a:endParaRPr lang="en-GB"/>
          </a:p>
        </p:txBody>
      </p:sp>
      <p:sp>
        <p:nvSpPr>
          <p:cNvPr id="5" name="Footer Placeholder 4">
            <a:extLst>
              <a:ext uri="{FF2B5EF4-FFF2-40B4-BE49-F238E27FC236}">
                <a16:creationId xmlns:a16="http://schemas.microsoft.com/office/drawing/2014/main" id="{8FDBDBCB-19F1-4F8D-9929-E91C9A7671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B2371D-393D-4F31-AD69-8B1E91AC5E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6D3F61-9E0B-4826-9C88-2DD36017B92C}" type="slidenum">
              <a:rPr lang="en-GB" smtClean="0"/>
              <a:t>‹#›</a:t>
            </a:fld>
            <a:endParaRPr lang="en-GB"/>
          </a:p>
        </p:txBody>
      </p:sp>
    </p:spTree>
    <p:extLst>
      <p:ext uri="{BB962C8B-B14F-4D97-AF65-F5344CB8AC3E}">
        <p14:creationId xmlns:p14="http://schemas.microsoft.com/office/powerpoint/2010/main" val="1834862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plato.stanford.edu/entries/newton-stm/scholium.html"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71A7A-45ED-4617-B76F-8D85DB95A2D3}"/>
              </a:ext>
            </a:extLst>
          </p:cNvPr>
          <p:cNvSpPr>
            <a:spLocks noGrp="1"/>
          </p:cNvSpPr>
          <p:nvPr>
            <p:ph type="ctrTitle"/>
          </p:nvPr>
        </p:nvSpPr>
        <p:spPr/>
        <p:txBody>
          <a:bodyPr>
            <a:normAutofit/>
          </a:bodyPr>
          <a:lstStyle/>
          <a:p>
            <a:r>
              <a:rPr lang="en-GB" dirty="0"/>
              <a:t>A Personal High Place Journey: New Thoughts</a:t>
            </a:r>
          </a:p>
        </p:txBody>
      </p:sp>
      <p:sp>
        <p:nvSpPr>
          <p:cNvPr id="3" name="Subtitle 2">
            <a:extLst>
              <a:ext uri="{FF2B5EF4-FFF2-40B4-BE49-F238E27FC236}">
                <a16:creationId xmlns:a16="http://schemas.microsoft.com/office/drawing/2014/main" id="{B5FF6A62-4F6D-42C7-9897-B0A755B9D221}"/>
              </a:ext>
            </a:extLst>
          </p:cNvPr>
          <p:cNvSpPr>
            <a:spLocks noGrp="1"/>
          </p:cNvSpPr>
          <p:nvPr>
            <p:ph type="subTitle" idx="1"/>
          </p:nvPr>
        </p:nvSpPr>
        <p:spPr/>
        <p:txBody>
          <a:bodyPr/>
          <a:lstStyle/>
          <a:p>
            <a:r>
              <a:rPr lang="en-GB" dirty="0"/>
              <a:t>Nick Campion</a:t>
            </a:r>
          </a:p>
        </p:txBody>
      </p:sp>
    </p:spTree>
    <p:extLst>
      <p:ext uri="{BB962C8B-B14F-4D97-AF65-F5344CB8AC3E}">
        <p14:creationId xmlns:p14="http://schemas.microsoft.com/office/powerpoint/2010/main" val="1586292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3BAB6-7DA1-C376-05A3-0D3055D7F191}"/>
              </a:ext>
            </a:extLst>
          </p:cNvPr>
          <p:cNvSpPr>
            <a:spLocks noGrp="1"/>
          </p:cNvSpPr>
          <p:nvPr>
            <p:ph type="title"/>
          </p:nvPr>
        </p:nvSpPr>
        <p:spPr/>
        <p:txBody>
          <a:bodyPr>
            <a:normAutofit fontScale="90000"/>
          </a:bodyPr>
          <a:lstStyle/>
          <a:p>
            <a:r>
              <a:rPr lang="en-GB" dirty="0"/>
              <a:t>My local high place: Christ Church, Clifton: Sept 9 2025, 07.14; Sept 20 08.21;  Sept 22 07.29: pointing up</a:t>
            </a:r>
          </a:p>
        </p:txBody>
      </p:sp>
      <p:pic>
        <p:nvPicPr>
          <p:cNvPr id="5" name="Content Placeholder 4" descr="A tall building with a steeple and trees&#10;&#10;AI-generated content may be incorrect.">
            <a:extLst>
              <a:ext uri="{FF2B5EF4-FFF2-40B4-BE49-F238E27FC236}">
                <a16:creationId xmlns:a16="http://schemas.microsoft.com/office/drawing/2014/main" id="{2C45ACE9-D19A-9E32-914A-BD6FF131A2A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0339" y="2141537"/>
            <a:ext cx="3263503" cy="4351338"/>
          </a:xfrm>
        </p:spPr>
      </p:pic>
      <p:pic>
        <p:nvPicPr>
          <p:cNvPr id="7" name="Picture 6" descr="A tall building with a cross on top&#10;&#10;AI-generated content may be incorrect.">
            <a:extLst>
              <a:ext uri="{FF2B5EF4-FFF2-40B4-BE49-F238E27FC236}">
                <a16:creationId xmlns:a16="http://schemas.microsoft.com/office/drawing/2014/main" id="{D78B76D5-29DD-B729-57DA-4F21D57702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5695" y="2141538"/>
            <a:ext cx="3263503" cy="4351337"/>
          </a:xfrm>
          <a:prstGeom prst="rect">
            <a:avLst/>
          </a:prstGeom>
        </p:spPr>
      </p:pic>
      <p:pic>
        <p:nvPicPr>
          <p:cNvPr id="9" name="Picture 8" descr="A street with cars and trees&#10;&#10;AI-generated content may be incorrect.">
            <a:extLst>
              <a:ext uri="{FF2B5EF4-FFF2-40B4-BE49-F238E27FC236}">
                <a16:creationId xmlns:a16="http://schemas.microsoft.com/office/drawing/2014/main" id="{915BC447-B6EE-7323-8DA7-F0D75FEAAE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83155" y="2141537"/>
            <a:ext cx="3263504" cy="4351338"/>
          </a:xfrm>
          <a:prstGeom prst="rect">
            <a:avLst/>
          </a:prstGeom>
        </p:spPr>
      </p:pic>
    </p:spTree>
    <p:extLst>
      <p:ext uri="{BB962C8B-B14F-4D97-AF65-F5344CB8AC3E}">
        <p14:creationId xmlns:p14="http://schemas.microsoft.com/office/powerpoint/2010/main" val="62812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666CC-5292-E9E3-463C-BAB89FFDC047}"/>
              </a:ext>
            </a:extLst>
          </p:cNvPr>
          <p:cNvSpPr>
            <a:spLocks noGrp="1"/>
          </p:cNvSpPr>
          <p:nvPr>
            <p:ph type="title"/>
          </p:nvPr>
        </p:nvSpPr>
        <p:spPr/>
        <p:txBody>
          <a:bodyPr/>
          <a:lstStyle/>
          <a:p>
            <a:r>
              <a:rPr lang="en-GB" dirty="0"/>
              <a:t>The personal journey</a:t>
            </a:r>
          </a:p>
        </p:txBody>
      </p:sp>
      <p:sp>
        <p:nvSpPr>
          <p:cNvPr id="3" name="Content Placeholder 2">
            <a:extLst>
              <a:ext uri="{FF2B5EF4-FFF2-40B4-BE49-F238E27FC236}">
                <a16:creationId xmlns:a16="http://schemas.microsoft.com/office/drawing/2014/main" id="{90CACEEC-46D8-CB07-8756-CCFDCA43E4C1}"/>
              </a:ext>
            </a:extLst>
          </p:cNvPr>
          <p:cNvSpPr>
            <a:spLocks noGrp="1"/>
          </p:cNvSpPr>
          <p:nvPr>
            <p:ph sz="half" idx="1"/>
          </p:nvPr>
        </p:nvSpPr>
        <p:spPr/>
        <p:txBody>
          <a:bodyPr/>
          <a:lstStyle/>
          <a:p>
            <a:pPr marL="0" indent="0">
              <a:buNone/>
            </a:pPr>
            <a:r>
              <a:rPr lang="en-GB" dirty="0">
                <a:latin typeface="+mj-lt"/>
              </a:rPr>
              <a:t>Every morning I walk the road between my home and the high place.</a:t>
            </a:r>
          </a:p>
          <a:p>
            <a:pPr marL="0" indent="0">
              <a:buNone/>
            </a:pPr>
            <a:r>
              <a:rPr lang="en-GB" dirty="0">
                <a:latin typeface="+mj-lt"/>
              </a:rPr>
              <a:t>Actually, most days I pause on the way to drink coffee.</a:t>
            </a:r>
          </a:p>
          <a:p>
            <a:pPr marL="0" indent="0">
              <a:buNone/>
            </a:pPr>
            <a:r>
              <a:rPr lang="en-GB" dirty="0">
                <a:latin typeface="+mj-lt"/>
              </a:rPr>
              <a:t>Because of who I am I watch the sky and earth as a single whole</a:t>
            </a:r>
          </a:p>
        </p:txBody>
      </p:sp>
      <p:pic>
        <p:nvPicPr>
          <p:cNvPr id="5" name="Content Placeholder 4" descr="A street with cars and trees&#10;&#10;AI-generated content may be incorrect.">
            <a:extLst>
              <a:ext uri="{FF2B5EF4-FFF2-40B4-BE49-F238E27FC236}">
                <a16:creationId xmlns:a16="http://schemas.microsoft.com/office/drawing/2014/main" id="{09A7F101-F1FC-1CB3-7006-D64B8079D08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9068403" y="2348866"/>
            <a:ext cx="2748350" cy="3664467"/>
          </a:xfrm>
          <a:prstGeom prst="rect">
            <a:avLst/>
          </a:prstGeom>
        </p:spPr>
      </p:pic>
      <p:pic>
        <p:nvPicPr>
          <p:cNvPr id="7" name="Picture 6" descr="A coffee table and chairs in a room&#10;&#10;AI-generated content may be incorrect.">
            <a:extLst>
              <a:ext uri="{FF2B5EF4-FFF2-40B4-BE49-F238E27FC236}">
                <a16:creationId xmlns:a16="http://schemas.microsoft.com/office/drawing/2014/main" id="{20498333-1D76-6BFB-4ECB-9286AEBF4D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800" y="2348866"/>
            <a:ext cx="2604436" cy="3472581"/>
          </a:xfrm>
          <a:prstGeom prst="rect">
            <a:avLst/>
          </a:prstGeom>
        </p:spPr>
      </p:pic>
    </p:spTree>
    <p:extLst>
      <p:ext uri="{BB962C8B-B14F-4D97-AF65-F5344CB8AC3E}">
        <p14:creationId xmlns:p14="http://schemas.microsoft.com/office/powerpoint/2010/main" val="3453052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04C88-247B-E8B3-0B19-7EECBB37B765}"/>
              </a:ext>
            </a:extLst>
          </p:cNvPr>
          <p:cNvSpPr>
            <a:spLocks noGrp="1"/>
          </p:cNvSpPr>
          <p:nvPr>
            <p:ph type="title"/>
          </p:nvPr>
        </p:nvSpPr>
        <p:spPr/>
        <p:txBody>
          <a:bodyPr/>
          <a:lstStyle/>
          <a:p>
            <a:r>
              <a:rPr lang="en-GB" dirty="0"/>
              <a:t>How high the Moon. </a:t>
            </a:r>
          </a:p>
        </p:txBody>
      </p:sp>
      <p:pic>
        <p:nvPicPr>
          <p:cNvPr id="4" name="Content Placeholder 3" descr="A screenshot of a computer&#10;&#10;AI-generated content may be incorrect.">
            <a:extLst>
              <a:ext uri="{FF2B5EF4-FFF2-40B4-BE49-F238E27FC236}">
                <a16:creationId xmlns:a16="http://schemas.microsoft.com/office/drawing/2014/main" id="{8D3DA113-E91F-687D-E232-F5D3BB7CFC43}"/>
              </a:ext>
            </a:extLst>
          </p:cNvPr>
          <p:cNvPicPr>
            <a:picLocks noGrp="1" noChangeAspect="1"/>
          </p:cNvPicPr>
          <p:nvPr>
            <p:ph idx="1"/>
          </p:nvPr>
        </p:nvPicPr>
        <p:blipFill rotWithShape="1">
          <a:blip r:embed="rId2"/>
          <a:srcRect l="21635" t="31601" r="37660" b="8877"/>
          <a:stretch>
            <a:fillRect/>
          </a:stretch>
        </p:blipFill>
        <p:spPr bwMode="auto">
          <a:xfrm>
            <a:off x="3349175" y="1825625"/>
            <a:ext cx="5493649" cy="4351338"/>
          </a:xfrm>
          <a:prstGeom prst="rect">
            <a:avLst/>
          </a:prstGeom>
          <a:ln>
            <a:noFill/>
          </a:ln>
          <a:extLst>
            <a:ext uri="{53640926-AAD7-44D8-BBD7-CCE9431645EC}">
              <a14:shadowObscured xmlns:a14="http://schemas.microsoft.com/office/drawing/2010/main"/>
            </a:ext>
          </a:extLst>
        </p:spPr>
      </p:pic>
      <p:pic>
        <p:nvPicPr>
          <p:cNvPr id="1026" name="Picture 2">
            <a:extLst>
              <a:ext uri="{FF2B5EF4-FFF2-40B4-BE49-F238E27FC236}">
                <a16:creationId xmlns:a16="http://schemas.microsoft.com/office/drawing/2014/main" id="{034ADEAD-7088-CF9B-D75C-022FB4322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4355" y="119063"/>
            <a:ext cx="238125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7986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86F8F-600A-4DC8-0CF2-D515E9065D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316258-FA61-4AA9-8209-51998E601EA3}"/>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4D334025-35F1-CF7C-1D3B-65ECC45FF413}"/>
              </a:ext>
            </a:extLst>
          </p:cNvPr>
          <p:cNvPicPr>
            <a:picLocks noGrp="1" noChangeAspect="1"/>
          </p:cNvPicPr>
          <p:nvPr>
            <p:ph sz="half" idx="1"/>
          </p:nvPr>
        </p:nvPicPr>
        <p:blipFill>
          <a:blip r:embed="rId2"/>
          <a:stretch>
            <a:fillRect/>
          </a:stretch>
        </p:blipFill>
        <p:spPr>
          <a:xfrm>
            <a:off x="2175386" y="881499"/>
            <a:ext cx="8295968" cy="4493649"/>
          </a:xfrm>
          <a:prstGeom prst="rect">
            <a:avLst/>
          </a:prstGeom>
        </p:spPr>
      </p:pic>
      <p:sp>
        <p:nvSpPr>
          <p:cNvPr id="4" name="Content Placeholder 3">
            <a:extLst>
              <a:ext uri="{FF2B5EF4-FFF2-40B4-BE49-F238E27FC236}">
                <a16:creationId xmlns:a16="http://schemas.microsoft.com/office/drawing/2014/main" id="{40F86DA9-7717-BAEF-3D50-768369493AEC}"/>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455245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F4ADB-DC13-0813-BE03-CEBAD95A17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F0B6F3-71D3-CA4F-E205-D6D5BB030EF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333D09C-4585-319B-E28A-E60F6E7E9572}"/>
              </a:ext>
            </a:extLst>
          </p:cNvPr>
          <p:cNvPicPr>
            <a:picLocks noGrp="1" noChangeAspect="1"/>
          </p:cNvPicPr>
          <p:nvPr>
            <p:ph idx="1"/>
          </p:nvPr>
        </p:nvPicPr>
        <p:blipFill>
          <a:blip r:embed="rId2"/>
          <a:stretch>
            <a:fillRect/>
          </a:stretch>
        </p:blipFill>
        <p:spPr>
          <a:xfrm>
            <a:off x="1194477" y="1690688"/>
            <a:ext cx="9170944" cy="4967595"/>
          </a:xfrm>
          <a:prstGeom prst="rect">
            <a:avLst/>
          </a:prstGeom>
        </p:spPr>
      </p:pic>
    </p:spTree>
    <p:extLst>
      <p:ext uri="{BB962C8B-B14F-4D97-AF65-F5344CB8AC3E}">
        <p14:creationId xmlns:p14="http://schemas.microsoft.com/office/powerpoint/2010/main" val="3457279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68635-2D2E-57C2-C8B5-96A8A108BC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F2DFC-960B-3DFB-10FA-DE3B1683B3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26EE23-D2FE-8F0C-5C71-A24372AEC34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6CC20B5-E8FB-BBE0-B043-33289E06E04D}"/>
              </a:ext>
            </a:extLst>
          </p:cNvPr>
          <p:cNvPicPr>
            <a:picLocks noChangeAspect="1"/>
          </p:cNvPicPr>
          <p:nvPr/>
        </p:nvPicPr>
        <p:blipFill>
          <a:blip r:embed="rId2"/>
          <a:srcRect l="36452" t="23678" r="28144" b="23759"/>
          <a:stretch>
            <a:fillRect/>
          </a:stretch>
        </p:blipFill>
        <p:spPr>
          <a:xfrm>
            <a:off x="2951912" y="1027906"/>
            <a:ext cx="6739791" cy="5420185"/>
          </a:xfrm>
          <a:prstGeom prst="rect">
            <a:avLst/>
          </a:prstGeom>
        </p:spPr>
      </p:pic>
    </p:spTree>
    <p:extLst>
      <p:ext uri="{BB962C8B-B14F-4D97-AF65-F5344CB8AC3E}">
        <p14:creationId xmlns:p14="http://schemas.microsoft.com/office/powerpoint/2010/main" val="188692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416F205-241F-4039-BAFE-26762E2458FF}"/>
              </a:ext>
            </a:extLst>
          </p:cNvPr>
          <p:cNvSpPr>
            <a:spLocks noGrp="1"/>
          </p:cNvSpPr>
          <p:nvPr>
            <p:ph type="title"/>
          </p:nvPr>
        </p:nvSpPr>
        <p:spPr/>
        <p:txBody>
          <a:bodyPr/>
          <a:lstStyle/>
          <a:p>
            <a:r>
              <a:rPr lang="en-GB" dirty="0">
                <a:ea typeface="Cambria" panose="02040503050406030204" pitchFamily="18" charset="0"/>
              </a:rPr>
              <a:t>Place and Space: revision</a:t>
            </a:r>
          </a:p>
        </p:txBody>
      </p:sp>
      <p:sp>
        <p:nvSpPr>
          <p:cNvPr id="3" name="Content Placeholder 2">
            <a:extLst>
              <a:ext uri="{FF2B5EF4-FFF2-40B4-BE49-F238E27FC236}">
                <a16:creationId xmlns:a16="http://schemas.microsoft.com/office/drawing/2014/main" id="{2A9EE968-32B3-4159-8D24-D8FA8E4BD597}"/>
              </a:ext>
            </a:extLst>
          </p:cNvPr>
          <p:cNvSpPr>
            <a:spLocks noGrp="1"/>
          </p:cNvSpPr>
          <p:nvPr>
            <p:ph sz="half" idx="1"/>
          </p:nvPr>
        </p:nvSpPr>
        <p:spPr/>
        <p:txBody>
          <a:bodyPr/>
          <a:lstStyle/>
          <a:p>
            <a:pPr marL="0" indent="0" algn="just">
              <a:buNone/>
            </a:pPr>
            <a:r>
              <a:rPr lang="en-GB" sz="1800" b="1" dirty="0">
                <a:effectLst/>
                <a:latin typeface="+mj-lt"/>
                <a:ea typeface="Cambria" panose="02040503050406030204" pitchFamily="18" charset="0"/>
              </a:rPr>
              <a:t>Place and Space</a:t>
            </a:r>
            <a:endParaRPr lang="en-GB" sz="1800" dirty="0">
              <a:effectLst/>
              <a:latin typeface="+mj-lt"/>
              <a:ea typeface="Cambria" panose="02040503050406030204" pitchFamily="18" charset="0"/>
            </a:endParaRPr>
          </a:p>
          <a:p>
            <a:pPr marL="0" indent="0" algn="just">
              <a:buNone/>
            </a:pPr>
            <a:r>
              <a:rPr lang="en-GB" sz="1800" dirty="0">
                <a:effectLst/>
                <a:latin typeface="+mj-lt"/>
                <a:ea typeface="Cambria" panose="02040503050406030204" pitchFamily="18" charset="0"/>
              </a:rPr>
              <a:t>A common view holds that place is specific and possesses meaning, and space is general and devoid of meaning.</a:t>
            </a:r>
          </a:p>
          <a:p>
            <a:pPr marL="0" indent="0" algn="just">
              <a:buNone/>
            </a:pPr>
            <a:r>
              <a:rPr lang="en-GB" sz="1800" dirty="0">
                <a:effectLst/>
                <a:latin typeface="+mj-lt"/>
                <a:ea typeface="Cambria" panose="02040503050406030204" pitchFamily="18" charset="0"/>
              </a:rPr>
              <a:t> </a:t>
            </a:r>
          </a:p>
          <a:p>
            <a:pPr marL="0" marR="266700" indent="0">
              <a:buNone/>
            </a:pPr>
            <a:r>
              <a:rPr lang="en-GB" sz="1800" kern="1800" dirty="0">
                <a:solidFill>
                  <a:srgbClr val="5A1E00"/>
                </a:solidFill>
                <a:effectLst/>
                <a:latin typeface="+mj-lt"/>
                <a:ea typeface="Cambria" panose="02040503050406030204" pitchFamily="18" charset="0"/>
                <a:cs typeface="Helvetica" panose="020B0604020202020204" pitchFamily="34" charset="0"/>
              </a:rPr>
              <a:t>Space = freedom, place = security</a:t>
            </a:r>
            <a:endParaRPr lang="en-GB" sz="1800" dirty="0">
              <a:effectLst/>
              <a:latin typeface="+mj-lt"/>
              <a:ea typeface="Cambria" panose="02040503050406030204" pitchFamily="18" charset="0"/>
            </a:endParaRPr>
          </a:p>
          <a:p>
            <a:pPr marL="0" marR="266700" indent="0">
              <a:buNone/>
            </a:pPr>
            <a:r>
              <a:rPr lang="en-GB" sz="1800" kern="1800" dirty="0">
                <a:solidFill>
                  <a:srgbClr val="5A1E00"/>
                </a:solidFill>
                <a:effectLst/>
                <a:latin typeface="+mj-lt"/>
                <a:ea typeface="Cambria" panose="02040503050406030204" pitchFamily="18" charset="0"/>
                <a:cs typeface="Helvetica" panose="020B0604020202020204" pitchFamily="34" charset="0"/>
              </a:rPr>
              <a:t>Tuan, Yi-Fu, </a:t>
            </a:r>
            <a:r>
              <a:rPr lang="en-GB" sz="1800" i="1" kern="1800" dirty="0">
                <a:solidFill>
                  <a:srgbClr val="5A1E00"/>
                </a:solidFill>
                <a:effectLst/>
                <a:latin typeface="+mj-lt"/>
                <a:ea typeface="Cambria" panose="02040503050406030204" pitchFamily="18" charset="0"/>
                <a:cs typeface="Helvetica" panose="020B0604020202020204" pitchFamily="34" charset="0"/>
              </a:rPr>
              <a:t>Space and Place: </a:t>
            </a:r>
            <a:r>
              <a:rPr lang="en-GB" sz="1800" i="1" dirty="0">
                <a:solidFill>
                  <a:srgbClr val="595956"/>
                </a:solidFill>
                <a:effectLst/>
                <a:latin typeface="+mj-lt"/>
                <a:ea typeface="Cambria" panose="02040503050406030204" pitchFamily="18" charset="0"/>
                <a:cs typeface="Helvetica" panose="020B0604020202020204" pitchFamily="34" charset="0"/>
              </a:rPr>
              <a:t>The Perspective of Experience</a:t>
            </a:r>
            <a:r>
              <a:rPr lang="en-GB" sz="1800" dirty="0">
                <a:solidFill>
                  <a:srgbClr val="595956"/>
                </a:solidFill>
                <a:effectLst/>
                <a:latin typeface="+mj-lt"/>
                <a:ea typeface="Cambria" panose="02040503050406030204" pitchFamily="18" charset="0"/>
                <a:cs typeface="Helvetica" panose="020B0604020202020204" pitchFamily="34" charset="0"/>
              </a:rPr>
              <a:t> (</a:t>
            </a:r>
            <a:r>
              <a:rPr lang="en-GB" sz="1800" dirty="0">
                <a:solidFill>
                  <a:srgbClr val="000000"/>
                </a:solidFill>
                <a:effectLst/>
                <a:latin typeface="+mj-lt"/>
                <a:ea typeface="Cambria" panose="02040503050406030204" pitchFamily="18" charset="0"/>
              </a:rPr>
              <a:t>Minneapolis: University of Minnesota Press, </a:t>
            </a:r>
            <a:r>
              <a:rPr lang="en-GB" sz="1800" dirty="0">
                <a:solidFill>
                  <a:srgbClr val="595956"/>
                </a:solidFill>
                <a:effectLst/>
                <a:latin typeface="+mj-lt"/>
                <a:ea typeface="Cambria" panose="02040503050406030204" pitchFamily="18" charset="0"/>
                <a:cs typeface="Helvetica" panose="020B0604020202020204" pitchFamily="34" charset="0"/>
              </a:rPr>
              <a:t>2001)</a:t>
            </a:r>
            <a:endParaRPr lang="en-GB" sz="1800" dirty="0">
              <a:effectLst/>
              <a:latin typeface="+mj-lt"/>
              <a:ea typeface="Cambria" panose="02040503050406030204" pitchFamily="18" charset="0"/>
            </a:endParaRPr>
          </a:p>
          <a:p>
            <a:pPr marL="0" indent="0" algn="just">
              <a:buNone/>
            </a:pPr>
            <a:r>
              <a:rPr lang="en-GB" sz="1800" dirty="0">
                <a:effectLst/>
                <a:latin typeface="+mj-lt"/>
                <a:ea typeface="Cambria" panose="02040503050406030204" pitchFamily="18" charset="0"/>
              </a:rPr>
              <a:t> </a:t>
            </a:r>
          </a:p>
          <a:p>
            <a:endParaRPr lang="en-GB" dirty="0"/>
          </a:p>
        </p:txBody>
      </p:sp>
      <p:sp>
        <p:nvSpPr>
          <p:cNvPr id="5" name="Content Placeholder 4">
            <a:extLst>
              <a:ext uri="{FF2B5EF4-FFF2-40B4-BE49-F238E27FC236}">
                <a16:creationId xmlns:a16="http://schemas.microsoft.com/office/drawing/2014/main" id="{172C797C-A45E-4198-8912-3BB68C7565DB}"/>
              </a:ext>
            </a:extLst>
          </p:cNvPr>
          <p:cNvSpPr>
            <a:spLocks noGrp="1"/>
          </p:cNvSpPr>
          <p:nvPr>
            <p:ph sz="half" idx="2"/>
          </p:nvPr>
        </p:nvSpPr>
        <p:spPr/>
        <p:txBody>
          <a:bodyPr>
            <a:normAutofit/>
          </a:bodyPr>
          <a:lstStyle/>
          <a:p>
            <a:pPr marL="0" indent="0" algn="just">
              <a:buNone/>
            </a:pPr>
            <a:r>
              <a:rPr lang="en-GB" sz="1800" dirty="0">
                <a:effectLst/>
                <a:latin typeface="+mj-lt"/>
                <a:ea typeface="Cambria" panose="02040503050406030204" pitchFamily="18" charset="0"/>
              </a:rPr>
              <a:t>‘the terms space and place have long histories and bear with them a multiplicity of meanings and connotations which reverberate with other debates and many aspects of life’</a:t>
            </a:r>
          </a:p>
          <a:p>
            <a:pPr marL="0" indent="0">
              <a:spcBef>
                <a:spcPts val="600"/>
              </a:spcBef>
              <a:spcAft>
                <a:spcPts val="0"/>
              </a:spcAft>
              <a:buNone/>
            </a:pPr>
            <a:r>
              <a:rPr lang="en-GB" sz="1800" dirty="0">
                <a:effectLst/>
                <a:latin typeface="+mj-lt"/>
                <a:ea typeface="Cambria" panose="02040503050406030204" pitchFamily="18" charset="0"/>
              </a:rPr>
              <a:t>Massey, Doreen, </a:t>
            </a:r>
            <a:r>
              <a:rPr lang="en-GB" sz="1800" i="1" dirty="0">
                <a:effectLst/>
                <a:latin typeface="+mj-lt"/>
                <a:ea typeface="Cambria" panose="02040503050406030204" pitchFamily="18" charset="0"/>
              </a:rPr>
              <a:t>Space, Place and Gender</a:t>
            </a:r>
            <a:r>
              <a:rPr lang="en-GB" sz="1800" dirty="0">
                <a:effectLst/>
                <a:latin typeface="+mj-lt"/>
                <a:ea typeface="Cambria" panose="02040503050406030204" pitchFamily="18" charset="0"/>
              </a:rPr>
              <a:t> (Minneapolis: University of Minnesota Press, 1994), p.1.</a:t>
            </a:r>
          </a:p>
          <a:p>
            <a:pPr marL="0" indent="0">
              <a:buNone/>
            </a:pPr>
            <a:endParaRPr lang="en-GB" sz="1800" dirty="0">
              <a:latin typeface="+mj-lt"/>
              <a:ea typeface="Cambria" panose="02040503050406030204" pitchFamily="18" charset="0"/>
            </a:endParaRPr>
          </a:p>
          <a:p>
            <a:pPr marL="0" indent="0">
              <a:buNone/>
            </a:pPr>
            <a:r>
              <a:rPr lang="en-GB" sz="1800" dirty="0">
                <a:latin typeface="+mj-lt"/>
                <a:ea typeface="Cambria" panose="02040503050406030204" pitchFamily="18" charset="0"/>
              </a:rPr>
              <a:t>Massey’s own view is that social relations are primary</a:t>
            </a:r>
          </a:p>
        </p:txBody>
      </p:sp>
      <p:pic>
        <p:nvPicPr>
          <p:cNvPr id="6" name="Picture 5" descr="A person wearing glasses&#10;&#10;Description automatically generated with low confidence">
            <a:extLst>
              <a:ext uri="{FF2B5EF4-FFF2-40B4-BE49-F238E27FC236}">
                <a16:creationId xmlns:a16="http://schemas.microsoft.com/office/drawing/2014/main" id="{1C501A74-8F63-4676-A71B-A4AB01151C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8581" y="4707177"/>
            <a:ext cx="1339273" cy="1785698"/>
          </a:xfrm>
          <a:prstGeom prst="rect">
            <a:avLst/>
          </a:prstGeom>
        </p:spPr>
      </p:pic>
      <p:pic>
        <p:nvPicPr>
          <p:cNvPr id="8" name="Picture 7" descr="A person sitting at a table&#10;&#10;Description automatically generated with medium confidence">
            <a:extLst>
              <a:ext uri="{FF2B5EF4-FFF2-40B4-BE49-F238E27FC236}">
                <a16:creationId xmlns:a16="http://schemas.microsoft.com/office/drawing/2014/main" id="{05039D4F-EA31-4CF4-9369-D39BDB7750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8982" y="4818493"/>
            <a:ext cx="2276187" cy="1517457"/>
          </a:xfrm>
          <a:prstGeom prst="rect">
            <a:avLst/>
          </a:prstGeom>
        </p:spPr>
      </p:pic>
    </p:spTree>
    <p:extLst>
      <p:ext uri="{BB962C8B-B14F-4D97-AF65-F5344CB8AC3E}">
        <p14:creationId xmlns:p14="http://schemas.microsoft.com/office/powerpoint/2010/main" val="3859164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A100F-1B8E-44F5-9B95-B6E1619ABC80}"/>
              </a:ext>
            </a:extLst>
          </p:cNvPr>
          <p:cNvSpPr>
            <a:spLocks noGrp="1"/>
          </p:cNvSpPr>
          <p:nvPr>
            <p:ph type="title"/>
          </p:nvPr>
        </p:nvSpPr>
        <p:spPr/>
        <p:txBody>
          <a:bodyPr/>
          <a:lstStyle/>
          <a:p>
            <a:r>
              <a:rPr lang="en-GB" dirty="0">
                <a:ea typeface="Cambria" panose="02040503050406030204" pitchFamily="18" charset="0"/>
              </a:rPr>
              <a:t>Space can be either sacred or profane (?)</a:t>
            </a:r>
          </a:p>
        </p:txBody>
      </p:sp>
      <p:sp>
        <p:nvSpPr>
          <p:cNvPr id="3" name="Content Placeholder 2">
            <a:extLst>
              <a:ext uri="{FF2B5EF4-FFF2-40B4-BE49-F238E27FC236}">
                <a16:creationId xmlns:a16="http://schemas.microsoft.com/office/drawing/2014/main" id="{FFF8290F-1F24-4234-9ED1-E94DAB7FD285}"/>
              </a:ext>
            </a:extLst>
          </p:cNvPr>
          <p:cNvSpPr>
            <a:spLocks noGrp="1"/>
          </p:cNvSpPr>
          <p:nvPr>
            <p:ph idx="1"/>
          </p:nvPr>
        </p:nvSpPr>
        <p:spPr/>
        <p:txBody>
          <a:bodyPr/>
          <a:lstStyle/>
          <a:p>
            <a:pPr indent="0" algn="just">
              <a:lnSpc>
                <a:spcPct val="107000"/>
              </a:lnSpc>
              <a:spcAft>
                <a:spcPts val="800"/>
              </a:spcAft>
              <a:buNone/>
            </a:pPr>
            <a:r>
              <a:rPr lang="en-GB" sz="1800" dirty="0">
                <a:effectLst/>
                <a:latin typeface="+mj-lt"/>
                <a:ea typeface="Cambria" panose="02040503050406030204" pitchFamily="18" charset="0"/>
                <a:cs typeface="Calibri" panose="020F0502020204030204" pitchFamily="34" charset="0"/>
              </a:rPr>
              <a:t>‘For religious man, space is not homogenous; he experiences interruptions, breaks in it; some parts of space are qualitatively different from others….There is, then, a sacred space, and hence a strong, significant space; there are other spaces that are not sacred and so are without structure or consistency, amorphous. Nor is this all. For religious man, this spatial </a:t>
            </a:r>
            <a:r>
              <a:rPr lang="en-GB" sz="1800" dirty="0" err="1">
                <a:effectLst/>
                <a:latin typeface="+mj-lt"/>
                <a:ea typeface="Cambria" panose="02040503050406030204" pitchFamily="18" charset="0"/>
                <a:cs typeface="Calibri" panose="020F0502020204030204" pitchFamily="34" charset="0"/>
              </a:rPr>
              <a:t>nonhomogoneity</a:t>
            </a:r>
            <a:r>
              <a:rPr lang="en-GB" sz="1800" dirty="0">
                <a:effectLst/>
                <a:latin typeface="+mj-lt"/>
                <a:ea typeface="Cambria" panose="02040503050406030204" pitchFamily="18" charset="0"/>
                <a:cs typeface="Calibri" panose="020F0502020204030204" pitchFamily="34" charset="0"/>
              </a:rPr>
              <a:t> finds expression in the experience of an opposition between space that is sacred – the only </a:t>
            </a:r>
            <a:r>
              <a:rPr lang="en-GB" sz="1800" i="1" dirty="0">
                <a:effectLst/>
                <a:latin typeface="+mj-lt"/>
                <a:ea typeface="Cambria" panose="02040503050406030204" pitchFamily="18" charset="0"/>
                <a:cs typeface="Calibri" panose="020F0502020204030204" pitchFamily="34" charset="0"/>
              </a:rPr>
              <a:t>real</a:t>
            </a:r>
            <a:r>
              <a:rPr lang="en-GB" sz="1800" dirty="0">
                <a:effectLst/>
                <a:latin typeface="+mj-lt"/>
                <a:ea typeface="Cambria" panose="02040503050406030204" pitchFamily="18" charset="0"/>
                <a:cs typeface="Calibri" panose="020F0502020204030204" pitchFamily="34" charset="0"/>
              </a:rPr>
              <a:t> and </a:t>
            </a:r>
            <a:r>
              <a:rPr lang="en-GB" sz="1800" i="1" dirty="0">
                <a:effectLst/>
                <a:latin typeface="+mj-lt"/>
                <a:ea typeface="Cambria" panose="02040503050406030204" pitchFamily="18" charset="0"/>
                <a:cs typeface="Calibri" panose="020F0502020204030204" pitchFamily="34" charset="0"/>
              </a:rPr>
              <a:t>real-</a:t>
            </a:r>
            <a:r>
              <a:rPr lang="en-GB" sz="1800" i="1" dirty="0" err="1">
                <a:effectLst/>
                <a:latin typeface="+mj-lt"/>
                <a:ea typeface="Cambria" panose="02040503050406030204" pitchFamily="18" charset="0"/>
                <a:cs typeface="Calibri" panose="020F0502020204030204" pitchFamily="34" charset="0"/>
              </a:rPr>
              <a:t>ly</a:t>
            </a:r>
            <a:r>
              <a:rPr lang="en-GB" sz="1800" dirty="0">
                <a:effectLst/>
                <a:latin typeface="+mj-lt"/>
                <a:ea typeface="Cambria" panose="02040503050406030204" pitchFamily="18" charset="0"/>
                <a:cs typeface="Calibri" panose="020F0502020204030204" pitchFamily="34" charset="0"/>
              </a:rPr>
              <a:t> existing space – and all other space, the formless expanse surrounding it’. </a:t>
            </a:r>
            <a:endParaRPr lang="en-GB" sz="1800" dirty="0">
              <a:effectLst/>
              <a:latin typeface="+mj-lt"/>
              <a:ea typeface="Cambria" panose="02040503050406030204" pitchFamily="18" charset="0"/>
              <a:cs typeface="Times New Roman" panose="02020603050405020304" pitchFamily="18" charset="0"/>
            </a:endParaRPr>
          </a:p>
          <a:p>
            <a:pPr>
              <a:lnSpc>
                <a:spcPct val="107000"/>
              </a:lnSpc>
              <a:spcAft>
                <a:spcPts val="600"/>
              </a:spcAft>
            </a:pPr>
            <a:r>
              <a:rPr lang="en-GB" sz="1800" dirty="0">
                <a:effectLst/>
                <a:latin typeface="+mj-lt"/>
                <a:ea typeface="Cambria" panose="02040503050406030204" pitchFamily="18" charset="0"/>
                <a:cs typeface="Calibri" panose="020F0502020204030204" pitchFamily="34" charset="0"/>
              </a:rPr>
              <a:t>Eliade, Mircea, </a:t>
            </a:r>
            <a:r>
              <a:rPr lang="en-GB" sz="1800" i="1" dirty="0">
                <a:effectLst/>
                <a:latin typeface="+mj-lt"/>
                <a:ea typeface="Cambria" panose="02040503050406030204" pitchFamily="18" charset="0"/>
                <a:cs typeface="Calibri" panose="020F0502020204030204" pitchFamily="34" charset="0"/>
              </a:rPr>
              <a:t>The Sacred and the Profane; the Nature of Religion</a:t>
            </a:r>
            <a:r>
              <a:rPr lang="en-GB" sz="1800" dirty="0">
                <a:effectLst/>
                <a:latin typeface="+mj-lt"/>
                <a:ea typeface="Cambria" panose="02040503050406030204" pitchFamily="18" charset="0"/>
                <a:cs typeface="Calibri" panose="020F0502020204030204" pitchFamily="34" charset="0"/>
              </a:rPr>
              <a:t>, Harcourt, Brace and World Inc., 1959, p. 20.</a:t>
            </a:r>
            <a:endParaRPr lang="en-GB" sz="1800" dirty="0">
              <a:effectLst/>
              <a:latin typeface="+mj-lt"/>
              <a:ea typeface="Cambria" panose="020405030504060302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5" name="Picture 4" descr="A person with a cigarette in his mouth&#10;&#10;Description automatically generated with medium confidence">
            <a:extLst>
              <a:ext uri="{FF2B5EF4-FFF2-40B4-BE49-F238E27FC236}">
                <a16:creationId xmlns:a16="http://schemas.microsoft.com/office/drawing/2014/main" id="{C6C4372A-42D6-4067-8187-FBA5638DF2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5146" y="4564557"/>
            <a:ext cx="1424454" cy="2136682"/>
          </a:xfrm>
          <a:prstGeom prst="rect">
            <a:avLst/>
          </a:prstGeom>
        </p:spPr>
      </p:pic>
    </p:spTree>
    <p:extLst>
      <p:ext uri="{BB962C8B-B14F-4D97-AF65-F5344CB8AC3E}">
        <p14:creationId xmlns:p14="http://schemas.microsoft.com/office/powerpoint/2010/main" val="3239400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315F49-7E79-4F6E-8156-42E017A09AA3}"/>
              </a:ext>
            </a:extLst>
          </p:cNvPr>
          <p:cNvSpPr>
            <a:spLocks noGrp="1"/>
          </p:cNvSpPr>
          <p:nvPr>
            <p:ph type="title"/>
          </p:nvPr>
        </p:nvSpPr>
        <p:spPr/>
        <p:txBody>
          <a:bodyPr/>
          <a:lstStyle/>
          <a:p>
            <a:r>
              <a:rPr lang="en-GB" dirty="0"/>
              <a:t>Use of place in relation to meaning</a:t>
            </a:r>
          </a:p>
        </p:txBody>
      </p:sp>
      <p:sp>
        <p:nvSpPr>
          <p:cNvPr id="3" name="Content Placeholder 2">
            <a:extLst>
              <a:ext uri="{FF2B5EF4-FFF2-40B4-BE49-F238E27FC236}">
                <a16:creationId xmlns:a16="http://schemas.microsoft.com/office/drawing/2014/main" id="{B82C11D2-627B-4C91-BEDE-1A36139A8BFD}"/>
              </a:ext>
            </a:extLst>
          </p:cNvPr>
          <p:cNvSpPr>
            <a:spLocks noGrp="1"/>
          </p:cNvSpPr>
          <p:nvPr>
            <p:ph sz="half" idx="1"/>
          </p:nvPr>
        </p:nvSpPr>
        <p:spPr/>
        <p:txBody>
          <a:bodyPr/>
          <a:lstStyle/>
          <a:p>
            <a:pPr marL="0" indent="0" algn="just">
              <a:buNone/>
            </a:pPr>
            <a:r>
              <a:rPr lang="en-GB" sz="1800" dirty="0">
                <a:effectLst/>
                <a:latin typeface="+mj-lt"/>
                <a:ea typeface="Cambria" panose="02040503050406030204" pitchFamily="18" charset="0"/>
              </a:rPr>
              <a:t>‘Sacred Geography is the study of qualities of the sacred and related cultural activities found in </a:t>
            </a:r>
            <a:r>
              <a:rPr lang="en-GB" sz="1800" b="1" dirty="0">
                <a:effectLst/>
                <a:latin typeface="+mj-lt"/>
                <a:ea typeface="Cambria" panose="02040503050406030204" pitchFamily="18" charset="0"/>
              </a:rPr>
              <a:t>certain places </a:t>
            </a:r>
            <a:r>
              <a:rPr lang="en-GB" sz="1800" dirty="0">
                <a:effectLst/>
                <a:latin typeface="+mj-lt"/>
                <a:ea typeface="Cambria" panose="02040503050406030204" pitchFamily="18" charset="0"/>
              </a:rPr>
              <a:t>and expressed in a spatial context’. </a:t>
            </a:r>
          </a:p>
          <a:p>
            <a:pPr marL="0" indent="0" algn="just">
              <a:buNone/>
            </a:pPr>
            <a:r>
              <a:rPr lang="en-US" sz="1800" dirty="0">
                <a:effectLst/>
                <a:latin typeface="+mj-lt"/>
                <a:ea typeface="Cambria" panose="02040503050406030204" pitchFamily="18" charset="0"/>
              </a:rPr>
              <a:t>Thorley, Anthony, ‘Sacred Geography: a conceptual work in progress’, </a:t>
            </a:r>
            <a:r>
              <a:rPr lang="en-US" sz="1800" i="1" dirty="0">
                <a:effectLst/>
                <a:latin typeface="+mj-lt"/>
                <a:ea typeface="Cambria" panose="02040503050406030204" pitchFamily="18" charset="0"/>
              </a:rPr>
              <a:t>Spica</a:t>
            </a:r>
            <a:r>
              <a:rPr lang="en-US" sz="1800" dirty="0">
                <a:effectLst/>
                <a:latin typeface="+mj-lt"/>
                <a:ea typeface="Cambria" panose="02040503050406030204" pitchFamily="18" charset="0"/>
              </a:rPr>
              <a:t>, Vol. IV, no 2, April 2016, pp 4-8, (p. 8), http://sophia-project.net/Spica/pdfs/SPICA_4.2.pdf</a:t>
            </a:r>
            <a:r>
              <a:rPr lang="en-GB" sz="1800" dirty="0">
                <a:effectLst/>
                <a:latin typeface="+mj-lt"/>
                <a:ea typeface="Cambria" panose="02040503050406030204" pitchFamily="18" charset="0"/>
              </a:rPr>
              <a:t> </a:t>
            </a:r>
          </a:p>
          <a:p>
            <a:pPr algn="just"/>
            <a:endParaRPr lang="en-GB" sz="1800" dirty="0">
              <a:latin typeface="+mj-lt"/>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5" name="Content Placeholder 4">
            <a:extLst>
              <a:ext uri="{FF2B5EF4-FFF2-40B4-BE49-F238E27FC236}">
                <a16:creationId xmlns:a16="http://schemas.microsoft.com/office/drawing/2014/main" id="{233E0BC5-2A89-442D-91FC-C9904BCA08D2}"/>
              </a:ext>
            </a:extLst>
          </p:cNvPr>
          <p:cNvSpPr>
            <a:spLocks noGrp="1"/>
          </p:cNvSpPr>
          <p:nvPr>
            <p:ph sz="half" idx="2"/>
          </p:nvPr>
        </p:nvSpPr>
        <p:spPr/>
        <p:txBody>
          <a:bodyPr/>
          <a:lstStyle/>
          <a:p>
            <a:pPr indent="0">
              <a:buNone/>
            </a:pPr>
            <a:r>
              <a:rPr lang="en-GB" sz="1800" dirty="0">
                <a:solidFill>
                  <a:srgbClr val="222222"/>
                </a:solidFill>
                <a:effectLst/>
                <a:latin typeface="+mj-lt"/>
                <a:ea typeface="Times New Roman" panose="02020603050405020304" pitchFamily="18" charset="0"/>
                <a:cs typeface="Arial" panose="020B0604020202020204" pitchFamily="34" charset="0"/>
              </a:rPr>
              <a:t>‘Every continent has its own great </a:t>
            </a:r>
            <a:r>
              <a:rPr lang="en-GB" sz="1800" b="1" dirty="0">
                <a:solidFill>
                  <a:srgbClr val="222222"/>
                </a:solidFill>
                <a:effectLst/>
                <a:latin typeface="+mj-lt"/>
                <a:ea typeface="Times New Roman" panose="02020603050405020304" pitchFamily="18" charset="0"/>
                <a:cs typeface="Arial" panose="020B0604020202020204" pitchFamily="34" charset="0"/>
              </a:rPr>
              <a:t>spirit of place. </a:t>
            </a:r>
            <a:r>
              <a:rPr lang="en-GB" sz="1800" dirty="0">
                <a:solidFill>
                  <a:srgbClr val="222222"/>
                </a:solidFill>
                <a:effectLst/>
                <a:latin typeface="+mj-lt"/>
                <a:ea typeface="Times New Roman" panose="02020603050405020304" pitchFamily="18" charset="0"/>
                <a:cs typeface="Arial" panose="020B0604020202020204" pitchFamily="34" charset="0"/>
              </a:rPr>
              <a:t>Every people is polarized in some particular locality, which is home, the homeland. Different places on the face of the Earth have different vital effluence, different vibration, different chemical exhalation, different polarity with different stars: call it what you like, </a:t>
            </a:r>
            <a:r>
              <a:rPr lang="en-GB" sz="1800" b="1" dirty="0">
                <a:solidFill>
                  <a:srgbClr val="222222"/>
                </a:solidFill>
                <a:effectLst/>
                <a:latin typeface="+mj-lt"/>
                <a:ea typeface="Times New Roman" panose="02020603050405020304" pitchFamily="18" charset="0"/>
                <a:cs typeface="Arial" panose="020B0604020202020204" pitchFamily="34" charset="0"/>
              </a:rPr>
              <a:t>but the spirit of place is a great reality’.</a:t>
            </a:r>
            <a:endParaRPr lang="en-GB" sz="1800" b="1" dirty="0">
              <a:effectLst/>
              <a:latin typeface="+mj-lt"/>
              <a:ea typeface="Times New Roman" panose="02020603050405020304" pitchFamily="18" charset="0"/>
            </a:endParaRPr>
          </a:p>
          <a:p>
            <a:pPr>
              <a:spcBef>
                <a:spcPts val="600"/>
              </a:spcBef>
            </a:pPr>
            <a:r>
              <a:rPr lang="en-GB" sz="1800" dirty="0">
                <a:solidFill>
                  <a:srgbClr val="222222"/>
                </a:solidFill>
                <a:effectLst/>
                <a:latin typeface="+mj-lt"/>
                <a:ea typeface="Times New Roman" panose="02020603050405020304" pitchFamily="18" charset="0"/>
                <a:cs typeface="Arial" panose="020B0604020202020204" pitchFamily="34" charset="0"/>
              </a:rPr>
              <a:t>D.H. Lawrence, </a:t>
            </a:r>
            <a:r>
              <a:rPr lang="en-GB" sz="1800" i="1" dirty="0">
                <a:solidFill>
                  <a:srgbClr val="222222"/>
                </a:solidFill>
                <a:effectLst/>
                <a:latin typeface="+mj-lt"/>
                <a:ea typeface="Times New Roman" panose="02020603050405020304" pitchFamily="18" charset="0"/>
                <a:cs typeface="Arial" panose="020B0604020202020204" pitchFamily="34" charset="0"/>
              </a:rPr>
              <a:t>Studies in Classical American literature</a:t>
            </a:r>
            <a:r>
              <a:rPr lang="en-GB" sz="1800" dirty="0">
                <a:solidFill>
                  <a:srgbClr val="222222"/>
                </a:solidFill>
                <a:effectLst/>
                <a:latin typeface="+mj-lt"/>
                <a:ea typeface="Times New Roman" panose="02020603050405020304" pitchFamily="18" charset="0"/>
                <a:cs typeface="Arial" panose="020B0604020202020204" pitchFamily="34" charset="0"/>
              </a:rPr>
              <a:t> (New York: New York, Thomas Seltzer and Sons, 1923) pp. 8 – 9, cited in James A. </a:t>
            </a:r>
            <a:r>
              <a:rPr lang="en-GB" sz="1800" dirty="0">
                <a:effectLst/>
                <a:latin typeface="+mj-lt"/>
                <a:ea typeface="Times New Roman" panose="02020603050405020304" pitchFamily="18" charset="0"/>
                <a:cs typeface="Times New Roman" panose="02020603050405020304" pitchFamily="18" charset="0"/>
              </a:rPr>
              <a:t>Swan, ‘</a:t>
            </a:r>
            <a:r>
              <a:rPr lang="en-GB" sz="1800" dirty="0" err="1">
                <a:effectLst/>
                <a:latin typeface="+mj-lt"/>
                <a:ea typeface="Times New Roman" panose="02020603050405020304" pitchFamily="18" charset="0"/>
                <a:cs typeface="Times New Roman" panose="02020603050405020304" pitchFamily="18" charset="0"/>
              </a:rPr>
              <a:t>Introduction’in</a:t>
            </a:r>
            <a:r>
              <a:rPr lang="en-GB" sz="1800" dirty="0">
                <a:effectLst/>
                <a:latin typeface="+mj-lt"/>
                <a:ea typeface="Times New Roman" panose="02020603050405020304" pitchFamily="18" charset="0"/>
                <a:cs typeface="Times New Roman" panose="02020603050405020304" pitchFamily="18" charset="0"/>
              </a:rPr>
              <a:t> James A. Swan. </a:t>
            </a:r>
            <a:r>
              <a:rPr lang="en-GB" sz="1800" i="1" dirty="0">
                <a:effectLst/>
                <a:latin typeface="+mj-lt"/>
                <a:ea typeface="Times New Roman" panose="02020603050405020304" pitchFamily="18" charset="0"/>
                <a:cs typeface="Times New Roman" panose="02020603050405020304" pitchFamily="18" charset="0"/>
              </a:rPr>
              <a:t>The Power of Place: Sacred Ground in Natural and Human Environments</a:t>
            </a:r>
            <a:r>
              <a:rPr lang="en-GB" sz="1800" dirty="0">
                <a:effectLst/>
                <a:latin typeface="+mj-lt"/>
                <a:ea typeface="Times New Roman" panose="02020603050405020304" pitchFamily="18" charset="0"/>
                <a:cs typeface="Times New Roman" panose="02020603050405020304" pitchFamily="18" charset="0"/>
              </a:rPr>
              <a:t> (Bath: Gateway, 1993), p. 3.</a:t>
            </a:r>
          </a:p>
          <a:p>
            <a:r>
              <a:rPr lang="en-GB" sz="1800" dirty="0">
                <a:effectLst/>
                <a:latin typeface="+mj-lt"/>
                <a:ea typeface="Times New Roman" panose="02020603050405020304" pitchFamily="18" charset="0"/>
              </a:rPr>
              <a:t> </a:t>
            </a:r>
          </a:p>
          <a:p>
            <a:endParaRPr lang="en-GB" dirty="0"/>
          </a:p>
        </p:txBody>
      </p:sp>
      <p:pic>
        <p:nvPicPr>
          <p:cNvPr id="7" name="Picture 6" descr="A picture containing tree, person, person, outdoor&#10;&#10;Description automatically generated">
            <a:extLst>
              <a:ext uri="{FF2B5EF4-FFF2-40B4-BE49-F238E27FC236}">
                <a16:creationId xmlns:a16="http://schemas.microsoft.com/office/drawing/2014/main" id="{51498326-3AD9-400F-A1B9-BD28CD528B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20355" y="4454092"/>
            <a:ext cx="1143000" cy="1533525"/>
          </a:xfrm>
          <a:prstGeom prst="rect">
            <a:avLst/>
          </a:prstGeom>
        </p:spPr>
      </p:pic>
      <p:pic>
        <p:nvPicPr>
          <p:cNvPr id="9" name="Picture 8" descr="A person with a mustache&#10;&#10;Description automatically generated with medium confidence">
            <a:extLst>
              <a:ext uri="{FF2B5EF4-FFF2-40B4-BE49-F238E27FC236}">
                <a16:creationId xmlns:a16="http://schemas.microsoft.com/office/drawing/2014/main" id="{B409244C-E488-4963-9770-E73EEB964C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2240" y="4283508"/>
            <a:ext cx="1337868" cy="1704109"/>
          </a:xfrm>
          <a:prstGeom prst="rect">
            <a:avLst/>
          </a:prstGeom>
        </p:spPr>
      </p:pic>
    </p:spTree>
    <p:extLst>
      <p:ext uri="{BB962C8B-B14F-4D97-AF65-F5344CB8AC3E}">
        <p14:creationId xmlns:p14="http://schemas.microsoft.com/office/powerpoint/2010/main" val="2208436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05EB9C-2A76-4B3F-B735-5BE1DAD9BDE1}"/>
              </a:ext>
            </a:extLst>
          </p:cNvPr>
          <p:cNvSpPr>
            <a:spLocks noGrp="1"/>
          </p:cNvSpPr>
          <p:nvPr>
            <p:ph type="title"/>
          </p:nvPr>
        </p:nvSpPr>
        <p:spPr/>
        <p:txBody>
          <a:bodyPr>
            <a:normAutofit/>
          </a:bodyPr>
          <a:lstStyle/>
          <a:p>
            <a:r>
              <a:rPr lang="en-GB" dirty="0">
                <a:ea typeface="Cambria" panose="02040503050406030204" pitchFamily="18" charset="0"/>
              </a:rPr>
              <a:t>Origins: the differentiation of place and space in (English translations of) Isaac Newton</a:t>
            </a:r>
          </a:p>
        </p:txBody>
      </p:sp>
      <p:sp>
        <p:nvSpPr>
          <p:cNvPr id="5" name="Content Placeholder 4">
            <a:extLst>
              <a:ext uri="{FF2B5EF4-FFF2-40B4-BE49-F238E27FC236}">
                <a16:creationId xmlns:a16="http://schemas.microsoft.com/office/drawing/2014/main" id="{44BCA3F7-32CC-4C17-9485-2547015A0EE8}"/>
              </a:ext>
            </a:extLst>
          </p:cNvPr>
          <p:cNvSpPr>
            <a:spLocks noGrp="1"/>
          </p:cNvSpPr>
          <p:nvPr>
            <p:ph sz="half" idx="1"/>
          </p:nvPr>
        </p:nvSpPr>
        <p:spPr/>
        <p:txBody>
          <a:bodyPr>
            <a:normAutofit fontScale="77500" lnSpcReduction="20000"/>
          </a:bodyPr>
          <a:lstStyle/>
          <a:p>
            <a:pPr>
              <a:lnSpc>
                <a:spcPct val="107000"/>
              </a:lnSpc>
              <a:spcBef>
                <a:spcPts val="840"/>
              </a:spcBef>
              <a:spcAft>
                <a:spcPts val="600"/>
              </a:spcAft>
            </a:pPr>
            <a:r>
              <a:rPr lang="en-GB" sz="1800" dirty="0">
                <a:solidFill>
                  <a:srgbClr val="000000"/>
                </a:solidFill>
                <a:effectLst/>
                <a:latin typeface="Source Sans Pro" panose="020B0503030403020204" pitchFamily="34" charset="0"/>
                <a:ea typeface="Times New Roman" panose="02020603050405020304" pitchFamily="18" charset="0"/>
                <a:cs typeface="Times New Roman" panose="02020603050405020304" pitchFamily="18" charset="0"/>
              </a:rPr>
              <a:t>Newton's Scholium on Time, Space, Place and Motion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Scholium to the Definitions in </a:t>
            </a:r>
            <a:r>
              <a:rPr lang="en-GB" sz="1800" i="1" dirty="0" err="1">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Philosophiae</a:t>
            </a:r>
            <a:r>
              <a:rPr lang="en-GB" sz="1800" i="1"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 Naturalis Principia Mathematica</a:t>
            </a: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 Bk. 1 (1689); trans. Andrew Motte (1729), rev. Florian </a:t>
            </a:r>
            <a:r>
              <a:rPr lang="en-GB" sz="1800" dirty="0" err="1">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Cajori</a:t>
            </a:r>
            <a:r>
              <a:rPr lang="en-GB" sz="1800" dirty="0">
                <a:solidFill>
                  <a:srgbClr val="1A1A1A"/>
                </a:solidFill>
                <a:effectLst/>
                <a:latin typeface="Times New Roman" panose="02020603050405020304" pitchFamily="18" charset="0"/>
                <a:ea typeface="Times New Roman" panose="02020603050405020304" pitchFamily="18" charset="0"/>
                <a:cs typeface="Times New Roman" panose="02020603050405020304" pitchFamily="18" charset="0"/>
              </a:rPr>
              <a:t>, Berkeley: University of California Press, 1934. pp. 6-12.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https://plato.stanford.edu/entries/newton-stm/scholium.html</a:t>
            </a:r>
            <a:endPar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C2443981-6668-42A9-9D2B-49FDD58B2A3C}"/>
              </a:ext>
            </a:extLst>
          </p:cNvPr>
          <p:cNvSpPr>
            <a:spLocks noGrp="1"/>
          </p:cNvSpPr>
          <p:nvPr>
            <p:ph sz="half" idx="2"/>
          </p:nvPr>
        </p:nvSpPr>
        <p:spPr>
          <a:xfrm>
            <a:off x="5896897" y="1908226"/>
            <a:ext cx="5181600" cy="4351338"/>
          </a:xfrm>
        </p:spPr>
        <p:txBody>
          <a:bodyPr>
            <a:normAutofit fontScale="77500" lnSpcReduction="20000"/>
          </a:bodyPr>
          <a:lstStyle/>
          <a:p>
            <a:pPr marL="0" indent="0">
              <a:lnSpc>
                <a:spcPct val="107000"/>
              </a:lnSpc>
              <a:spcAft>
                <a:spcPts val="750"/>
              </a:spcAft>
              <a:buNone/>
            </a:pPr>
            <a:r>
              <a:rPr lang="en-GB" sz="1800" dirty="0">
                <a:solidFill>
                  <a:srgbClr val="1A1A1A"/>
                </a:solidFill>
                <a:effectLst/>
                <a:latin typeface="+mj-lt"/>
                <a:ea typeface="Times New Roman" panose="02020603050405020304" pitchFamily="18" charset="0"/>
                <a:cs typeface="Times New Roman" panose="02020603050405020304" pitchFamily="18" charset="0"/>
              </a:rPr>
              <a:t>II. </a:t>
            </a:r>
            <a:r>
              <a:rPr lang="en-GB" sz="1800" b="1" dirty="0">
                <a:solidFill>
                  <a:srgbClr val="1A1A1A"/>
                </a:solidFill>
                <a:effectLst/>
                <a:latin typeface="+mj-lt"/>
                <a:ea typeface="Times New Roman" panose="02020603050405020304" pitchFamily="18" charset="0"/>
                <a:cs typeface="Times New Roman" panose="02020603050405020304" pitchFamily="18" charset="0"/>
              </a:rPr>
              <a:t>Absolute space [Newton = </a:t>
            </a:r>
            <a:r>
              <a:rPr lang="en-GB" sz="1800" b="1" dirty="0" err="1">
                <a:solidFill>
                  <a:srgbClr val="1A1A1A"/>
                </a:solidFill>
                <a:effectLst/>
                <a:latin typeface="+mj-lt"/>
                <a:ea typeface="Times New Roman" panose="02020603050405020304" pitchFamily="18" charset="0"/>
                <a:cs typeface="Times New Roman" panose="02020603050405020304" pitchFamily="18" charset="0"/>
              </a:rPr>
              <a:t>spatium</a:t>
            </a:r>
            <a:r>
              <a:rPr lang="en-GB" sz="1800" b="1" dirty="0">
                <a:solidFill>
                  <a:srgbClr val="1A1A1A"/>
                </a:solidFill>
                <a:effectLst/>
                <a:latin typeface="+mj-lt"/>
                <a:ea typeface="Times New Roman" panose="02020603050405020304" pitchFamily="18" charset="0"/>
                <a:cs typeface="Times New Roman" panose="02020603050405020304" pitchFamily="18" charset="0"/>
              </a:rPr>
              <a:t>]</a:t>
            </a:r>
            <a:r>
              <a:rPr lang="en-GB" sz="1800" dirty="0">
                <a:solidFill>
                  <a:srgbClr val="1A1A1A"/>
                </a:solidFill>
                <a:effectLst/>
                <a:latin typeface="+mj-lt"/>
                <a:ea typeface="Times New Roman" panose="02020603050405020304" pitchFamily="18" charset="0"/>
                <a:cs typeface="Times New Roman" panose="02020603050405020304" pitchFamily="18" charset="0"/>
              </a:rPr>
              <a:t>, in its own nature, without relation to anything external, remains always similar and immovable. </a:t>
            </a:r>
            <a:r>
              <a:rPr lang="en-GB" sz="1800" b="1" dirty="0">
                <a:solidFill>
                  <a:srgbClr val="1A1A1A"/>
                </a:solidFill>
                <a:effectLst/>
                <a:latin typeface="+mj-lt"/>
                <a:ea typeface="Times New Roman" panose="02020603050405020304" pitchFamily="18" charset="0"/>
                <a:cs typeface="Times New Roman" panose="02020603050405020304" pitchFamily="18" charset="0"/>
              </a:rPr>
              <a:t>Relative space is some movable dimension or measure of the absolute spaces</a:t>
            </a:r>
            <a:r>
              <a:rPr lang="en-GB" sz="1800" dirty="0">
                <a:solidFill>
                  <a:srgbClr val="1A1A1A"/>
                </a:solidFill>
                <a:effectLst/>
                <a:latin typeface="+mj-lt"/>
                <a:ea typeface="Times New Roman" panose="02020603050405020304" pitchFamily="18" charset="0"/>
                <a:cs typeface="Times New Roman" panose="02020603050405020304" pitchFamily="18" charset="0"/>
              </a:rPr>
              <a:t>; which our senses determine by its position to bodies; and which is commonly taken for immovable space; such is the dimension of a subterraneous, an aerial, or celestial space, determined by its position in respect of the earth. Absolute and relative space are the same in figure and magnitude; but they do not remain always numerically the same… </a:t>
            </a:r>
            <a:endParaRPr lang="en-GB" sz="1800" dirty="0">
              <a:effectLst/>
              <a:latin typeface="+mj-lt"/>
              <a:ea typeface="Calibri" panose="020F0502020204030204" pitchFamily="34" charset="0"/>
              <a:cs typeface="Times New Roman" panose="02020603050405020304" pitchFamily="18" charset="0"/>
            </a:endParaRPr>
          </a:p>
          <a:p>
            <a:pPr marL="0" indent="0">
              <a:buNone/>
            </a:pPr>
            <a:r>
              <a:rPr lang="en-GB" sz="1800" dirty="0">
                <a:solidFill>
                  <a:srgbClr val="1A1A1A"/>
                </a:solidFill>
                <a:effectLst/>
                <a:latin typeface="+mj-lt"/>
                <a:ea typeface="Times New Roman" panose="02020603050405020304" pitchFamily="18" charset="0"/>
              </a:rPr>
              <a:t>III</a:t>
            </a:r>
            <a:r>
              <a:rPr lang="en-GB" sz="1800" b="1" dirty="0">
                <a:solidFill>
                  <a:srgbClr val="1A1A1A"/>
                </a:solidFill>
                <a:effectLst/>
                <a:latin typeface="+mj-lt"/>
                <a:ea typeface="Times New Roman" panose="02020603050405020304" pitchFamily="18" charset="0"/>
              </a:rPr>
              <a:t>. Place [Newton = locus] is a part of space which a body takes up, and is according to the space, either absolute or relative.</a:t>
            </a:r>
            <a:r>
              <a:rPr lang="en-GB" sz="1800" dirty="0">
                <a:solidFill>
                  <a:srgbClr val="1A1A1A"/>
                </a:solidFill>
                <a:effectLst/>
                <a:latin typeface="+mj-lt"/>
                <a:ea typeface="Times New Roman" panose="02020603050405020304" pitchFamily="18" charset="0"/>
              </a:rPr>
              <a:t> I say, a part of space; not the situation, nor the external surface of the body. For the places of equal solids are always equal but their surfaces, by reason of their dissimilar figures, are often unequal. Positions [Newton = situs] properly have no quantity, nor are they so much the places themselves, as the properties of places. </a:t>
            </a:r>
          </a:p>
          <a:p>
            <a:endParaRPr lang="en-GB" sz="1800" dirty="0">
              <a:solidFill>
                <a:srgbClr val="1A1A1A"/>
              </a:solidFill>
              <a:latin typeface="+mj-lt"/>
            </a:endParaRPr>
          </a:p>
          <a:p>
            <a:pPr marL="0" indent="0">
              <a:buNone/>
            </a:pPr>
            <a:r>
              <a:rPr lang="en-GB" sz="1800" b="1" dirty="0">
                <a:solidFill>
                  <a:srgbClr val="1A1A1A"/>
                </a:solidFill>
                <a:latin typeface="+mj-lt"/>
              </a:rPr>
              <a:t>What if Newton’s ‘locus’ had been translated into English as ‘location’ rather than ‘space’? Would we be discussing ‘sacred location’</a:t>
            </a:r>
          </a:p>
          <a:p>
            <a:pPr marL="0" indent="0">
              <a:buNone/>
            </a:pPr>
            <a:r>
              <a:rPr lang="en-GB" sz="1800" dirty="0">
                <a:solidFill>
                  <a:srgbClr val="1A1A1A"/>
                </a:solidFill>
                <a:latin typeface="+mj-lt"/>
              </a:rPr>
              <a:t>Newton was a deist: his God was the impersonal ‘God’ of Plato (the demiurge) and Aristotle (the unmoved mover)</a:t>
            </a:r>
          </a:p>
          <a:p>
            <a:pPr marL="0" indent="0">
              <a:buNone/>
            </a:pPr>
            <a:endParaRPr lang="en-GB" sz="1800" dirty="0">
              <a:solidFill>
                <a:srgbClr val="1A1A1A"/>
              </a:solidFill>
              <a:latin typeface="Times New Roman" panose="02020603050405020304" pitchFamily="18" charset="0"/>
            </a:endParaRPr>
          </a:p>
          <a:p>
            <a:pPr marL="0" indent="0">
              <a:buNone/>
            </a:pPr>
            <a:endParaRPr lang="en-GB" dirty="0"/>
          </a:p>
        </p:txBody>
      </p:sp>
      <p:pic>
        <p:nvPicPr>
          <p:cNvPr id="8" name="Picture 7" descr="A portrait of a person&#10;&#10;Description automatically generated with medium confidence">
            <a:extLst>
              <a:ext uri="{FF2B5EF4-FFF2-40B4-BE49-F238E27FC236}">
                <a16:creationId xmlns:a16="http://schemas.microsoft.com/office/drawing/2014/main" id="{50824E2B-EA33-4812-AE98-9CCF2D66BD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29214" y="3805382"/>
            <a:ext cx="1632197" cy="2241550"/>
          </a:xfrm>
          <a:prstGeom prst="rect">
            <a:avLst/>
          </a:prstGeom>
        </p:spPr>
      </p:pic>
    </p:spTree>
    <p:extLst>
      <p:ext uri="{BB962C8B-B14F-4D97-AF65-F5344CB8AC3E}">
        <p14:creationId xmlns:p14="http://schemas.microsoft.com/office/powerpoint/2010/main" val="296540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ED9431-28FA-4556-94E7-8D65EA5F7A3E}"/>
              </a:ext>
            </a:extLst>
          </p:cNvPr>
          <p:cNvSpPr>
            <a:spLocks noGrp="1"/>
          </p:cNvSpPr>
          <p:nvPr>
            <p:ph type="title"/>
          </p:nvPr>
        </p:nvSpPr>
        <p:spPr>
          <a:xfrm>
            <a:off x="762000" y="500062"/>
            <a:ext cx="10515600" cy="1325563"/>
          </a:xfrm>
        </p:spPr>
        <p:txBody>
          <a:bodyPr/>
          <a:lstStyle/>
          <a:p>
            <a:r>
              <a:rPr lang="en-GB" dirty="0">
                <a:latin typeface="Cambria" panose="02040503050406030204" pitchFamily="18" charset="0"/>
                <a:ea typeface="Cambria" panose="02040503050406030204" pitchFamily="18" charset="0"/>
              </a:rPr>
              <a:t>Language issues</a:t>
            </a:r>
          </a:p>
        </p:txBody>
      </p:sp>
      <p:sp>
        <p:nvSpPr>
          <p:cNvPr id="3" name="Content Placeholder 2">
            <a:extLst>
              <a:ext uri="{FF2B5EF4-FFF2-40B4-BE49-F238E27FC236}">
                <a16:creationId xmlns:a16="http://schemas.microsoft.com/office/drawing/2014/main" id="{DAF6CD62-9960-4B23-9BBE-5A684BB0DD68}"/>
              </a:ext>
            </a:extLst>
          </p:cNvPr>
          <p:cNvSpPr>
            <a:spLocks noGrp="1"/>
          </p:cNvSpPr>
          <p:nvPr>
            <p:ph sz="half" idx="1"/>
          </p:nvPr>
        </p:nvSpPr>
        <p:spPr/>
        <p:txBody>
          <a:bodyPr>
            <a:normAutofit fontScale="40000" lnSpcReduction="20000"/>
          </a:bodyPr>
          <a:lstStyle/>
          <a:p>
            <a:pPr marL="0" indent="0">
              <a:lnSpc>
                <a:spcPct val="107000"/>
              </a:lnSpc>
              <a:spcAft>
                <a:spcPts val="800"/>
              </a:spcAft>
              <a:buNone/>
            </a:pPr>
            <a:r>
              <a:rPr lang="en-GB" sz="3400" b="1" dirty="0">
                <a:solidFill>
                  <a:srgbClr val="222222"/>
                </a:solidFill>
                <a:latin typeface="+mj-lt"/>
                <a:ea typeface="Cambria" panose="02040503050406030204" pitchFamily="18" charset="0"/>
                <a:cs typeface="Times New Roman" panose="02020603050405020304" pitchFamily="18" charset="0"/>
              </a:rPr>
              <a:t>Latin </a:t>
            </a:r>
          </a:p>
          <a:p>
            <a:pPr marL="0" indent="0">
              <a:lnSpc>
                <a:spcPct val="107000"/>
              </a:lnSpc>
              <a:spcAft>
                <a:spcPts val="800"/>
              </a:spcAft>
              <a:buNone/>
            </a:pPr>
            <a:r>
              <a:rPr lang="en-GB" sz="3400" dirty="0">
                <a:solidFill>
                  <a:srgbClr val="222222"/>
                </a:solidFill>
                <a:latin typeface="+mj-lt"/>
                <a:ea typeface="Cambria" panose="02040503050406030204" pitchFamily="18" charset="0"/>
                <a:cs typeface="Times New Roman" panose="02020603050405020304" pitchFamily="18" charset="0"/>
              </a:rPr>
              <a:t>Place: locus</a:t>
            </a:r>
          </a:p>
          <a:p>
            <a:pPr marL="0" indent="0">
              <a:lnSpc>
                <a:spcPct val="107000"/>
              </a:lnSpc>
              <a:spcAft>
                <a:spcPts val="800"/>
              </a:spcAft>
              <a:buNone/>
            </a:pPr>
            <a:r>
              <a:rPr lang="en-GB" sz="3400" dirty="0">
                <a:solidFill>
                  <a:srgbClr val="222222"/>
                </a:solidFill>
                <a:latin typeface="+mj-lt"/>
                <a:ea typeface="Cambria" panose="02040503050406030204" pitchFamily="18" charset="0"/>
                <a:cs typeface="Times New Roman" panose="02020603050405020304" pitchFamily="18" charset="0"/>
              </a:rPr>
              <a:t>Space: locus, </a:t>
            </a:r>
            <a:r>
              <a:rPr lang="en-GB" sz="3400" dirty="0" err="1">
                <a:solidFill>
                  <a:srgbClr val="222222"/>
                </a:solidFill>
                <a:latin typeface="+mj-lt"/>
                <a:ea typeface="Cambria" panose="02040503050406030204" pitchFamily="18" charset="0"/>
                <a:cs typeface="Times New Roman" panose="02020603050405020304" pitchFamily="18" charset="0"/>
              </a:rPr>
              <a:t>spatium</a:t>
            </a:r>
            <a:r>
              <a:rPr lang="en-GB" sz="3400" dirty="0">
                <a:solidFill>
                  <a:srgbClr val="222222"/>
                </a:solidFill>
                <a:latin typeface="+mj-lt"/>
                <a:ea typeface="Cambria" panose="02040503050406030204" pitchFamily="18" charset="0"/>
                <a:cs typeface="Times New Roman" panose="02020603050405020304" pitchFamily="18" charset="0"/>
              </a:rPr>
              <a:t> (also translated into English as duration, which Newton used as synonym for time). </a:t>
            </a:r>
          </a:p>
          <a:p>
            <a:pPr marL="0" indent="0">
              <a:lnSpc>
                <a:spcPct val="107000"/>
              </a:lnSpc>
              <a:spcAft>
                <a:spcPts val="800"/>
              </a:spcAft>
              <a:buNone/>
            </a:pPr>
            <a:r>
              <a:rPr lang="en-GB" sz="3400" b="1" dirty="0">
                <a:solidFill>
                  <a:srgbClr val="222222"/>
                </a:solidFill>
                <a:effectLst/>
                <a:latin typeface="+mj-lt"/>
                <a:ea typeface="Cambria" panose="02040503050406030204" pitchFamily="18" charset="0"/>
                <a:cs typeface="Times New Roman" panose="02020603050405020304" pitchFamily="18" charset="0"/>
              </a:rPr>
              <a:t>French</a:t>
            </a:r>
          </a:p>
          <a:p>
            <a:pPr marL="0" indent="0">
              <a:lnSpc>
                <a:spcPct val="107000"/>
              </a:lnSpc>
              <a:spcAft>
                <a:spcPts val="800"/>
              </a:spcAft>
              <a:buNone/>
            </a:pPr>
            <a:r>
              <a:rPr lang="en-GB" sz="3400" dirty="0">
                <a:solidFill>
                  <a:srgbClr val="222222"/>
                </a:solidFill>
                <a:effectLst/>
                <a:latin typeface="+mj-lt"/>
                <a:ea typeface="Cambria" panose="02040503050406030204" pitchFamily="18" charset="0"/>
                <a:cs typeface="Times New Roman" panose="02020603050405020304" pitchFamily="18" charset="0"/>
              </a:rPr>
              <a:t>Place: lieu (Latin locus), </a:t>
            </a:r>
            <a:r>
              <a:rPr lang="en-GB" sz="3400" dirty="0" err="1">
                <a:solidFill>
                  <a:srgbClr val="222222"/>
                </a:solidFill>
                <a:effectLst/>
                <a:latin typeface="+mj-lt"/>
                <a:ea typeface="Cambria" panose="02040503050406030204" pitchFamily="18" charset="0"/>
                <a:cs typeface="Times New Roman" panose="02020603050405020304" pitchFamily="18" charset="0"/>
              </a:rPr>
              <a:t>endroit</a:t>
            </a:r>
            <a:r>
              <a:rPr lang="en-GB" sz="3400" dirty="0">
                <a:solidFill>
                  <a:srgbClr val="222222"/>
                </a:solidFill>
                <a:effectLst/>
                <a:latin typeface="+mj-lt"/>
                <a:ea typeface="Cambria" panose="02040503050406030204" pitchFamily="18" charset="0"/>
                <a:cs typeface="Times New Roman" panose="02020603050405020304" pitchFamily="18" charset="0"/>
              </a:rPr>
              <a:t>, position</a:t>
            </a:r>
            <a:endParaRPr lang="en-GB" sz="3400" dirty="0">
              <a:effectLst/>
              <a:latin typeface="+mj-lt"/>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3400" dirty="0">
                <a:solidFill>
                  <a:srgbClr val="222222"/>
                </a:solidFill>
                <a:effectLst/>
                <a:latin typeface="+mj-lt"/>
                <a:ea typeface="Cambria" panose="02040503050406030204" pitchFamily="18" charset="0"/>
                <a:cs typeface="Times New Roman" panose="02020603050405020304" pitchFamily="18" charset="0"/>
              </a:rPr>
              <a:t>Space: </a:t>
            </a:r>
            <a:r>
              <a:rPr lang="en-GB" sz="3400" dirty="0" err="1">
                <a:solidFill>
                  <a:srgbClr val="222222"/>
                </a:solidFill>
                <a:effectLst/>
                <a:latin typeface="+mj-lt"/>
                <a:ea typeface="Cambria" panose="02040503050406030204" pitchFamily="18" charset="0"/>
                <a:cs typeface="Times New Roman" panose="02020603050405020304" pitchFamily="18" charset="0"/>
              </a:rPr>
              <a:t>espace</a:t>
            </a:r>
            <a:r>
              <a:rPr lang="en-GB" sz="3400" dirty="0">
                <a:solidFill>
                  <a:srgbClr val="222222"/>
                </a:solidFill>
                <a:effectLst/>
                <a:latin typeface="+mj-lt"/>
                <a:ea typeface="Cambria" panose="02040503050406030204" pitchFamily="18" charset="0"/>
                <a:cs typeface="Times New Roman" panose="02020603050405020304" pitchFamily="18" charset="0"/>
              </a:rPr>
              <a:t> (Latin </a:t>
            </a:r>
            <a:r>
              <a:rPr lang="en-GB" sz="3400" dirty="0" err="1">
                <a:solidFill>
                  <a:srgbClr val="222222"/>
                </a:solidFill>
                <a:effectLst/>
                <a:latin typeface="+mj-lt"/>
                <a:ea typeface="Cambria" panose="02040503050406030204" pitchFamily="18" charset="0"/>
                <a:cs typeface="Times New Roman" panose="02020603050405020304" pitchFamily="18" charset="0"/>
              </a:rPr>
              <a:t>spatium</a:t>
            </a:r>
            <a:r>
              <a:rPr lang="en-GB" sz="3400" dirty="0">
                <a:solidFill>
                  <a:srgbClr val="222222"/>
                </a:solidFill>
                <a:effectLst/>
                <a:latin typeface="+mj-lt"/>
                <a:ea typeface="Cambria" panose="02040503050406030204" pitchFamily="18" charset="0"/>
                <a:cs typeface="Times New Roman" panose="02020603050405020304" pitchFamily="18" charset="0"/>
              </a:rPr>
              <a:t>)</a:t>
            </a:r>
            <a:endParaRPr lang="en-GB" sz="3400" dirty="0">
              <a:effectLst/>
              <a:latin typeface="+mj-lt"/>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3400" b="1" dirty="0">
                <a:solidFill>
                  <a:srgbClr val="222222"/>
                </a:solidFill>
                <a:effectLst/>
                <a:latin typeface="+mj-lt"/>
                <a:ea typeface="Cambria" panose="02040503050406030204" pitchFamily="18" charset="0"/>
                <a:cs typeface="Times New Roman" panose="02020603050405020304" pitchFamily="18" charset="0"/>
              </a:rPr>
              <a:t>Italian</a:t>
            </a:r>
            <a:endParaRPr lang="en-GB" sz="3400" dirty="0">
              <a:effectLst/>
              <a:latin typeface="+mj-lt"/>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3400" dirty="0">
                <a:solidFill>
                  <a:srgbClr val="222222"/>
                </a:solidFill>
                <a:effectLst/>
                <a:latin typeface="+mj-lt"/>
                <a:ea typeface="Cambria" panose="02040503050406030204" pitchFamily="18" charset="0"/>
                <a:cs typeface="Times New Roman" panose="02020603050405020304" pitchFamily="18" charset="0"/>
              </a:rPr>
              <a:t>Place </a:t>
            </a:r>
            <a:r>
              <a:rPr lang="en-GB" sz="3400" dirty="0" err="1">
                <a:solidFill>
                  <a:srgbClr val="222222"/>
                </a:solidFill>
                <a:effectLst/>
                <a:latin typeface="+mj-lt"/>
                <a:ea typeface="Cambria" panose="02040503050406030204" pitchFamily="18" charset="0"/>
                <a:cs typeface="Times New Roman" panose="02020603050405020304" pitchFamily="18" charset="0"/>
              </a:rPr>
              <a:t>posto</a:t>
            </a:r>
            <a:r>
              <a:rPr lang="en-GB" sz="3400" dirty="0">
                <a:solidFill>
                  <a:srgbClr val="222222"/>
                </a:solidFill>
                <a:effectLst/>
                <a:latin typeface="+mj-lt"/>
                <a:ea typeface="Cambria" panose="02040503050406030204" pitchFamily="18" charset="0"/>
                <a:cs typeface="Times New Roman" panose="02020603050405020304" pitchFamily="18" charset="0"/>
              </a:rPr>
              <a:t>, </a:t>
            </a:r>
            <a:r>
              <a:rPr lang="en-GB" sz="3400" dirty="0" err="1">
                <a:solidFill>
                  <a:srgbClr val="222222"/>
                </a:solidFill>
                <a:effectLst/>
                <a:latin typeface="+mj-lt"/>
                <a:ea typeface="Cambria" panose="02040503050406030204" pitchFamily="18" charset="0"/>
                <a:cs typeface="Times New Roman" panose="02020603050405020304" pitchFamily="18" charset="0"/>
              </a:rPr>
              <a:t>luogo</a:t>
            </a:r>
            <a:r>
              <a:rPr lang="en-GB" sz="3400" dirty="0">
                <a:solidFill>
                  <a:srgbClr val="222222"/>
                </a:solidFill>
                <a:effectLst/>
                <a:latin typeface="+mj-lt"/>
                <a:ea typeface="Cambria" panose="02040503050406030204" pitchFamily="18" charset="0"/>
                <a:cs typeface="Times New Roman" panose="02020603050405020304" pitchFamily="18" charset="0"/>
              </a:rPr>
              <a:t> (Latin locus) </a:t>
            </a:r>
            <a:r>
              <a:rPr lang="en-GB" sz="3400" dirty="0" err="1">
                <a:solidFill>
                  <a:srgbClr val="222222"/>
                </a:solidFill>
                <a:effectLst/>
                <a:latin typeface="+mj-lt"/>
                <a:ea typeface="Cambria" panose="02040503050406030204" pitchFamily="18" charset="0"/>
                <a:cs typeface="Times New Roman" panose="02020603050405020304" pitchFamily="18" charset="0"/>
              </a:rPr>
              <a:t>sito</a:t>
            </a:r>
            <a:r>
              <a:rPr lang="en-GB" sz="3400" dirty="0">
                <a:solidFill>
                  <a:srgbClr val="222222"/>
                </a:solidFill>
                <a:effectLst/>
                <a:latin typeface="+mj-lt"/>
                <a:ea typeface="Cambria" panose="02040503050406030204" pitchFamily="18" charset="0"/>
                <a:cs typeface="Times New Roman" panose="02020603050405020304" pitchFamily="18" charset="0"/>
              </a:rPr>
              <a:t> (Latin situs = position)</a:t>
            </a:r>
            <a:endParaRPr lang="en-GB" sz="3400" dirty="0">
              <a:effectLst/>
              <a:latin typeface="+mj-lt"/>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3400" dirty="0">
                <a:solidFill>
                  <a:srgbClr val="222222"/>
                </a:solidFill>
                <a:effectLst/>
                <a:latin typeface="+mj-lt"/>
                <a:ea typeface="Cambria" panose="02040503050406030204" pitchFamily="18" charset="0"/>
                <a:cs typeface="Times New Roman" panose="02020603050405020304" pitchFamily="18" charset="0"/>
              </a:rPr>
              <a:t>Space </a:t>
            </a:r>
            <a:r>
              <a:rPr lang="en-GB" sz="3400" dirty="0" err="1">
                <a:solidFill>
                  <a:srgbClr val="222222"/>
                </a:solidFill>
                <a:effectLst/>
                <a:latin typeface="+mj-lt"/>
                <a:ea typeface="Cambria" panose="02040503050406030204" pitchFamily="18" charset="0"/>
                <a:cs typeface="Times New Roman" panose="02020603050405020304" pitchFamily="18" charset="0"/>
              </a:rPr>
              <a:t>posto</a:t>
            </a:r>
            <a:r>
              <a:rPr lang="en-GB" sz="3400" dirty="0">
                <a:solidFill>
                  <a:srgbClr val="222222"/>
                </a:solidFill>
                <a:effectLst/>
                <a:latin typeface="+mj-lt"/>
                <a:ea typeface="Cambria" panose="02040503050406030204" pitchFamily="18" charset="0"/>
                <a:cs typeface="Times New Roman" panose="02020603050405020304" pitchFamily="18" charset="0"/>
              </a:rPr>
              <a:t>, </a:t>
            </a:r>
            <a:r>
              <a:rPr lang="en-GB" sz="3400" dirty="0" err="1">
                <a:solidFill>
                  <a:srgbClr val="222222"/>
                </a:solidFill>
                <a:effectLst/>
                <a:latin typeface="+mj-lt"/>
                <a:ea typeface="Cambria" panose="02040503050406030204" pitchFamily="18" charset="0"/>
                <a:cs typeface="Times New Roman" panose="02020603050405020304" pitchFamily="18" charset="0"/>
              </a:rPr>
              <a:t>luogo</a:t>
            </a:r>
            <a:r>
              <a:rPr lang="en-GB" sz="3400" dirty="0">
                <a:solidFill>
                  <a:srgbClr val="222222"/>
                </a:solidFill>
                <a:effectLst/>
                <a:latin typeface="+mj-lt"/>
                <a:ea typeface="Cambria" panose="02040503050406030204" pitchFamily="18" charset="0"/>
                <a:cs typeface="Times New Roman" panose="02020603050405020304" pitchFamily="18" charset="0"/>
              </a:rPr>
              <a:t> (Latin locus) </a:t>
            </a:r>
            <a:r>
              <a:rPr lang="en-GB" sz="3400" dirty="0" err="1">
                <a:solidFill>
                  <a:srgbClr val="222222"/>
                </a:solidFill>
                <a:effectLst/>
                <a:latin typeface="+mj-lt"/>
                <a:ea typeface="Cambria" panose="02040503050406030204" pitchFamily="18" charset="0"/>
                <a:cs typeface="Times New Roman" panose="02020603050405020304" pitchFamily="18" charset="0"/>
              </a:rPr>
              <a:t>spazio</a:t>
            </a:r>
            <a:r>
              <a:rPr lang="en-GB" sz="3400" dirty="0">
                <a:solidFill>
                  <a:srgbClr val="222222"/>
                </a:solidFill>
                <a:effectLst/>
                <a:latin typeface="+mj-lt"/>
                <a:ea typeface="Cambria" panose="02040503050406030204" pitchFamily="18" charset="0"/>
                <a:cs typeface="Times New Roman" panose="02020603050405020304" pitchFamily="18" charset="0"/>
              </a:rPr>
              <a:t> (Latin </a:t>
            </a:r>
            <a:r>
              <a:rPr lang="en-GB" sz="3400" dirty="0" err="1">
                <a:solidFill>
                  <a:srgbClr val="222222"/>
                </a:solidFill>
                <a:effectLst/>
                <a:latin typeface="+mj-lt"/>
                <a:ea typeface="Cambria" panose="02040503050406030204" pitchFamily="18" charset="0"/>
                <a:cs typeface="Times New Roman" panose="02020603050405020304" pitchFamily="18" charset="0"/>
              </a:rPr>
              <a:t>spatium</a:t>
            </a:r>
            <a:r>
              <a:rPr lang="en-GB" sz="3400" dirty="0">
                <a:solidFill>
                  <a:srgbClr val="222222"/>
                </a:solidFill>
                <a:effectLst/>
                <a:latin typeface="+mj-lt"/>
                <a:ea typeface="Cambria" panose="02040503050406030204" pitchFamily="18" charset="0"/>
                <a:cs typeface="Times New Roman" panose="02020603050405020304" pitchFamily="18" charset="0"/>
              </a:rPr>
              <a:t>)</a:t>
            </a:r>
            <a:endParaRPr lang="en-GB" sz="3400" dirty="0">
              <a:effectLst/>
              <a:latin typeface="+mj-lt"/>
              <a:ea typeface="Cambria" panose="02040503050406030204" pitchFamily="18" charset="0"/>
              <a:cs typeface="Times New Roman" panose="02020603050405020304" pitchFamily="18" charset="0"/>
            </a:endParaRPr>
          </a:p>
          <a:p>
            <a:pPr>
              <a:lnSpc>
                <a:spcPct val="107000"/>
              </a:lnSpc>
              <a:spcAft>
                <a:spcPts val="800"/>
              </a:spcAft>
            </a:pPr>
            <a:r>
              <a:rPr lang="en-GB" sz="3400" dirty="0">
                <a:effectLst/>
                <a:latin typeface="+mj-lt"/>
                <a:ea typeface="Calibri" panose="020F0502020204030204" pitchFamily="34" charset="0"/>
                <a:cs typeface="Times New Roman" panose="02020603050405020304" pitchFamily="18" charset="0"/>
              </a:rPr>
              <a:t> </a:t>
            </a:r>
          </a:p>
          <a:p>
            <a:endParaRPr lang="en-GB" dirty="0"/>
          </a:p>
        </p:txBody>
      </p:sp>
      <p:sp>
        <p:nvSpPr>
          <p:cNvPr id="5" name="Content Placeholder 4">
            <a:extLst>
              <a:ext uri="{FF2B5EF4-FFF2-40B4-BE49-F238E27FC236}">
                <a16:creationId xmlns:a16="http://schemas.microsoft.com/office/drawing/2014/main" id="{94488D5A-AD7D-4764-8214-63FFFDCD4206}"/>
              </a:ext>
            </a:extLst>
          </p:cNvPr>
          <p:cNvSpPr>
            <a:spLocks noGrp="1"/>
          </p:cNvSpPr>
          <p:nvPr>
            <p:ph sz="half" idx="2"/>
          </p:nvPr>
        </p:nvSpPr>
        <p:spPr/>
        <p:txBody>
          <a:bodyPr>
            <a:normAutofit fontScale="40000" lnSpcReduction="20000"/>
          </a:bodyPr>
          <a:lstStyle/>
          <a:p>
            <a:pPr marL="0" indent="0">
              <a:lnSpc>
                <a:spcPct val="107000"/>
              </a:lnSpc>
              <a:spcAft>
                <a:spcPts val="800"/>
              </a:spcAft>
              <a:buNone/>
            </a:pPr>
            <a:r>
              <a:rPr lang="en-GB" sz="3800" b="1" dirty="0">
                <a:effectLst/>
                <a:latin typeface="+mj-lt"/>
                <a:ea typeface="Cambria" panose="02040503050406030204" pitchFamily="18" charset="0"/>
                <a:cs typeface="Times New Roman" panose="02020603050405020304" pitchFamily="18" charset="0"/>
              </a:rPr>
              <a:t>Hindi</a:t>
            </a:r>
            <a:endParaRPr lang="en-GB" sz="3800" dirty="0">
              <a:effectLst/>
              <a:latin typeface="+mj-lt"/>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3800" dirty="0">
                <a:effectLst/>
                <a:latin typeface="+mj-lt"/>
                <a:ea typeface="Cambria" panose="02040503050406030204" pitchFamily="18" charset="0"/>
                <a:cs typeface="Times New Roman" panose="02020603050405020304" pitchFamily="18" charset="0"/>
              </a:rPr>
              <a:t>Place: </a:t>
            </a:r>
            <a:r>
              <a:rPr lang="en-GB" sz="3800" dirty="0" err="1">
                <a:effectLst/>
                <a:latin typeface="+mj-lt"/>
                <a:ea typeface="Cambria" panose="02040503050406030204" pitchFamily="18" charset="0"/>
                <a:cs typeface="Times New Roman" panose="02020603050405020304" pitchFamily="18" charset="0"/>
              </a:rPr>
              <a:t>jagah</a:t>
            </a:r>
            <a:r>
              <a:rPr lang="en-GB" sz="3800" dirty="0">
                <a:effectLst/>
                <a:latin typeface="+mj-lt"/>
                <a:ea typeface="Cambria" panose="02040503050406030204" pitchFamily="18" charset="0"/>
                <a:cs typeface="Times New Roman" panose="02020603050405020304" pitchFamily="18" charset="0"/>
              </a:rPr>
              <a:t> </a:t>
            </a:r>
            <a:r>
              <a:rPr lang="en-GB" sz="3800" dirty="0" err="1">
                <a:effectLst/>
                <a:latin typeface="+mj-lt"/>
                <a:ea typeface="Cambria" panose="02040503050406030204" pitchFamily="18" charset="0"/>
                <a:cs typeface="Times New Roman" panose="02020603050405020304" pitchFamily="18" charset="0"/>
              </a:rPr>
              <a:t>जगह</a:t>
            </a:r>
            <a:endParaRPr lang="en-GB" sz="3800" dirty="0">
              <a:effectLst/>
              <a:latin typeface="+mj-lt"/>
              <a:ea typeface="Cambria" panose="02040503050406030204" pitchFamily="18" charset="0"/>
              <a:cs typeface="Times New Roman" panose="02020603050405020304" pitchFamily="18" charset="0"/>
            </a:endParaRPr>
          </a:p>
          <a:p>
            <a:pPr marL="0" indent="0">
              <a:lnSpc>
                <a:spcPct val="107000"/>
              </a:lnSpc>
              <a:spcAft>
                <a:spcPts val="800"/>
              </a:spcAft>
              <a:buNone/>
            </a:pPr>
            <a:r>
              <a:rPr lang="en-GB" sz="3800" dirty="0">
                <a:effectLst/>
                <a:latin typeface="+mj-lt"/>
                <a:ea typeface="Cambria" panose="02040503050406030204" pitchFamily="18" charset="0"/>
                <a:cs typeface="Times New Roman" panose="02020603050405020304" pitchFamily="18" charset="0"/>
              </a:rPr>
              <a:t>Space: </a:t>
            </a:r>
            <a:r>
              <a:rPr lang="en-GB" sz="3800" dirty="0" err="1">
                <a:effectLst/>
                <a:latin typeface="+mj-lt"/>
                <a:ea typeface="Cambria" panose="02040503050406030204" pitchFamily="18" charset="0"/>
                <a:cs typeface="Times New Roman" panose="02020603050405020304" pitchFamily="18" charset="0"/>
              </a:rPr>
              <a:t>jagah</a:t>
            </a:r>
            <a:r>
              <a:rPr lang="en-GB" sz="3800" dirty="0">
                <a:effectLst/>
                <a:latin typeface="+mj-lt"/>
                <a:ea typeface="Cambria" panose="02040503050406030204" pitchFamily="18" charset="0"/>
                <a:cs typeface="Times New Roman" panose="02020603050405020304" pitchFamily="18" charset="0"/>
              </a:rPr>
              <a:t> </a:t>
            </a:r>
            <a:r>
              <a:rPr lang="en-GB" sz="3800" dirty="0" err="1">
                <a:effectLst/>
                <a:latin typeface="+mj-lt"/>
                <a:ea typeface="Cambria" panose="02040503050406030204" pitchFamily="18" charset="0"/>
                <a:cs typeface="Times New Roman" panose="02020603050405020304" pitchFamily="18" charset="0"/>
              </a:rPr>
              <a:t>जगह</a:t>
            </a:r>
            <a:endParaRPr lang="en-GB" sz="3800" dirty="0">
              <a:effectLst/>
              <a:latin typeface="+mj-lt"/>
              <a:ea typeface="Cambria" panose="02040503050406030204" pitchFamily="18" charset="0"/>
              <a:cs typeface="Times New Roman" panose="02020603050405020304" pitchFamily="18" charset="0"/>
            </a:endParaRPr>
          </a:p>
          <a:p>
            <a:pPr marL="0" indent="0">
              <a:buNone/>
            </a:pPr>
            <a:endParaRPr lang="en-GB" dirty="0">
              <a:latin typeface="+mj-lt"/>
              <a:ea typeface="Cambria" panose="02040503050406030204" pitchFamily="18" charset="0"/>
            </a:endParaRPr>
          </a:p>
          <a:p>
            <a:pPr marL="0" indent="0">
              <a:buNone/>
            </a:pPr>
            <a:r>
              <a:rPr lang="en-GB" dirty="0">
                <a:latin typeface="+mj-lt"/>
                <a:ea typeface="Cambria" panose="02040503050406030204" pitchFamily="18" charset="0"/>
              </a:rPr>
              <a:t>How is the Newtonian space – place dichotomy discussed in Hindi? </a:t>
            </a:r>
          </a:p>
          <a:p>
            <a:pPr marL="0" indent="0">
              <a:buNone/>
            </a:pPr>
            <a:r>
              <a:rPr lang="en-GB" dirty="0">
                <a:latin typeface="+mj-lt"/>
                <a:ea typeface="Cambria" panose="02040503050406030204" pitchFamily="18" charset="0"/>
              </a:rPr>
              <a:t>A scholarly reminder: always be aware that (a) scholars interpret words and concepts and (b) the level of interpretation increases when you are reading a translation.</a:t>
            </a:r>
          </a:p>
          <a:p>
            <a:pPr marL="0" indent="0">
              <a:buNone/>
            </a:pPr>
            <a:r>
              <a:rPr lang="en-GB" dirty="0">
                <a:latin typeface="+mj-lt"/>
                <a:ea typeface="Cambria" panose="02040503050406030204" pitchFamily="18" charset="0"/>
              </a:rPr>
              <a:t>Is the space-place debate significant in English because it is alliterative* (* alliteration = </a:t>
            </a:r>
            <a:r>
              <a:rPr lang="en-GB" i="0" dirty="0">
                <a:solidFill>
                  <a:srgbClr val="202124"/>
                </a:solidFill>
                <a:effectLst/>
                <a:latin typeface="+mj-lt"/>
                <a:ea typeface="Cambria" panose="02040503050406030204" pitchFamily="18" charset="0"/>
              </a:rPr>
              <a:t>the repetition of usually initial consonant sounds in two or more neighbouring words or syllables.</a:t>
            </a:r>
          </a:p>
          <a:p>
            <a:pPr marL="0" indent="0">
              <a:buNone/>
            </a:pPr>
            <a:r>
              <a:rPr lang="en-GB" dirty="0">
                <a:solidFill>
                  <a:srgbClr val="202124"/>
                </a:solidFill>
                <a:latin typeface="+mj-lt"/>
                <a:ea typeface="Cambria" panose="02040503050406030204" pitchFamily="18" charset="0"/>
              </a:rPr>
              <a:t>Newton: an object occupies a location contained within space. There is a difference between the two but he thought they were equally devoid of essential meaning. </a:t>
            </a:r>
          </a:p>
          <a:p>
            <a:pPr marL="0" indent="0">
              <a:buNone/>
            </a:pPr>
            <a:r>
              <a:rPr lang="en-GB" dirty="0">
                <a:solidFill>
                  <a:srgbClr val="202124"/>
                </a:solidFill>
                <a:latin typeface="+mj-lt"/>
                <a:ea typeface="Cambria" panose="02040503050406030204" pitchFamily="18" charset="0"/>
              </a:rPr>
              <a:t>What story do we get from Newton.</a:t>
            </a:r>
            <a:endParaRPr lang="en-GB" dirty="0">
              <a:latin typeface="+mj-lt"/>
              <a:ea typeface="Cambria" panose="02040503050406030204" pitchFamily="18" charset="0"/>
            </a:endParaRPr>
          </a:p>
        </p:txBody>
      </p:sp>
    </p:spTree>
    <p:extLst>
      <p:ext uri="{BB962C8B-B14F-4D97-AF65-F5344CB8AC3E}">
        <p14:creationId xmlns:p14="http://schemas.microsoft.com/office/powerpoint/2010/main" val="592426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18693-BFA8-9F3E-E818-D00BC9C5FC39}"/>
              </a:ext>
            </a:extLst>
          </p:cNvPr>
          <p:cNvSpPr>
            <a:spLocks noGrp="1"/>
          </p:cNvSpPr>
          <p:nvPr>
            <p:ph type="title"/>
          </p:nvPr>
        </p:nvSpPr>
        <p:spPr/>
        <p:txBody>
          <a:bodyPr>
            <a:normAutofit fontScale="90000"/>
          </a:bodyPr>
          <a:lstStyle/>
          <a:p>
            <a:r>
              <a:rPr lang="en-GB" dirty="0"/>
              <a:t>Pryor, Francis, </a:t>
            </a:r>
            <a:r>
              <a:rPr lang="en-GB" i="1" dirty="0"/>
              <a:t>Scenes from Prehistoric Life </a:t>
            </a:r>
            <a:r>
              <a:rPr lang="en-GB" dirty="0"/>
              <a:t>(London: Bloomsbury 2021).</a:t>
            </a:r>
            <a:br>
              <a:rPr lang="en-GB" dirty="0"/>
            </a:br>
            <a:endParaRPr lang="en-GB" dirty="0"/>
          </a:p>
        </p:txBody>
      </p:sp>
      <p:pic>
        <p:nvPicPr>
          <p:cNvPr id="6" name="Content Placeholder 5" descr="A book cover with a river and trees&#10;&#10;AI-generated content may be incorrect.">
            <a:extLst>
              <a:ext uri="{FF2B5EF4-FFF2-40B4-BE49-F238E27FC236}">
                <a16:creationId xmlns:a16="http://schemas.microsoft.com/office/drawing/2014/main" id="{13631E3D-70CF-06E2-07CB-5D63EC8DA25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009679" y="1825625"/>
            <a:ext cx="2838641" cy="4351338"/>
          </a:xfrm>
        </p:spPr>
      </p:pic>
      <p:sp>
        <p:nvSpPr>
          <p:cNvPr id="4" name="Content Placeholder 3">
            <a:extLst>
              <a:ext uri="{FF2B5EF4-FFF2-40B4-BE49-F238E27FC236}">
                <a16:creationId xmlns:a16="http://schemas.microsoft.com/office/drawing/2014/main" id="{9CD9653F-05BC-F955-3D76-F0459B171F7F}"/>
              </a:ext>
            </a:extLst>
          </p:cNvPr>
          <p:cNvSpPr>
            <a:spLocks noGrp="1"/>
          </p:cNvSpPr>
          <p:nvPr>
            <p:ph sz="half" idx="2"/>
          </p:nvPr>
        </p:nvSpPr>
        <p:spPr/>
        <p:txBody>
          <a:bodyPr/>
          <a:lstStyle/>
          <a:p>
            <a:pPr marL="0" indent="0">
              <a:buNone/>
            </a:pPr>
            <a:r>
              <a:rPr lang="en-GB" dirty="0">
                <a:latin typeface="+mj-lt"/>
              </a:rPr>
              <a:t>‘One of Britain’s most distinguished living archaeologists’ (front matter)</a:t>
            </a:r>
          </a:p>
          <a:p>
            <a:pPr marL="0" indent="0">
              <a:buNone/>
            </a:pPr>
            <a:r>
              <a:rPr lang="en-GB" dirty="0">
                <a:latin typeface="+mj-lt"/>
              </a:rPr>
              <a:t>Index entries for</a:t>
            </a:r>
          </a:p>
          <a:p>
            <a:pPr marL="0" indent="0">
              <a:buNone/>
            </a:pPr>
            <a:r>
              <a:rPr lang="en-GB" dirty="0">
                <a:latin typeface="+mj-lt"/>
              </a:rPr>
              <a:t>Calendar: 0</a:t>
            </a:r>
          </a:p>
          <a:p>
            <a:pPr marL="0" indent="0">
              <a:buNone/>
            </a:pPr>
            <a:r>
              <a:rPr lang="en-GB" dirty="0">
                <a:latin typeface="+mj-lt"/>
              </a:rPr>
              <a:t>Sun: 0</a:t>
            </a:r>
          </a:p>
          <a:p>
            <a:pPr marL="0" indent="0">
              <a:buNone/>
            </a:pPr>
            <a:r>
              <a:rPr lang="en-GB" dirty="0">
                <a:latin typeface="+mj-lt"/>
              </a:rPr>
              <a:t>Moon: 0</a:t>
            </a:r>
          </a:p>
        </p:txBody>
      </p:sp>
    </p:spTree>
    <p:extLst>
      <p:ext uri="{BB962C8B-B14F-4D97-AF65-F5344CB8AC3E}">
        <p14:creationId xmlns:p14="http://schemas.microsoft.com/office/powerpoint/2010/main" val="1804301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978F-93EE-310B-3981-83353A5AF56A}"/>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CB2E3DF8-680B-3E47-E7F4-6A698F7245A6}"/>
              </a:ext>
            </a:extLst>
          </p:cNvPr>
          <p:cNvSpPr>
            <a:spLocks noGrp="1"/>
          </p:cNvSpPr>
          <p:nvPr>
            <p:ph sz="half" idx="2"/>
          </p:nvPr>
        </p:nvSpPr>
        <p:spPr/>
        <p:txBody>
          <a:bodyPr/>
          <a:lstStyle/>
          <a:p>
            <a:pPr marL="0" indent="0">
              <a:buNone/>
            </a:pPr>
            <a:r>
              <a:rPr lang="en-GB" dirty="0">
                <a:latin typeface="+mj-lt"/>
              </a:rPr>
              <a:t>But, p. 64</a:t>
            </a:r>
          </a:p>
          <a:p>
            <a:pPr marL="0" indent="0">
              <a:buNone/>
            </a:pPr>
            <a:r>
              <a:rPr lang="en-GB" dirty="0">
                <a:latin typeface="+mj-lt"/>
              </a:rPr>
              <a:t>‘Perhaps the astronomical side of Stonehenge might be better explained in terms of astrology – or something akin to it, rather than modern astronomy or computer science’.</a:t>
            </a:r>
          </a:p>
          <a:p>
            <a:endParaRPr lang="en-GB" dirty="0"/>
          </a:p>
        </p:txBody>
      </p:sp>
      <p:pic>
        <p:nvPicPr>
          <p:cNvPr id="5" name="Content Placeholder 5" descr="A book cover with a river and trees&#10;&#10;AI-generated content may be incorrect.">
            <a:extLst>
              <a:ext uri="{FF2B5EF4-FFF2-40B4-BE49-F238E27FC236}">
                <a16:creationId xmlns:a16="http://schemas.microsoft.com/office/drawing/2014/main" id="{908AAF37-FB49-2D2F-A046-BB42CABBD2B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009679" y="1825625"/>
            <a:ext cx="2838641" cy="4351338"/>
          </a:xfrm>
        </p:spPr>
      </p:pic>
    </p:spTree>
    <p:extLst>
      <p:ext uri="{BB962C8B-B14F-4D97-AF65-F5344CB8AC3E}">
        <p14:creationId xmlns:p14="http://schemas.microsoft.com/office/powerpoint/2010/main" val="2708488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4009-6308-9CCB-47B0-79A883171E5C}"/>
              </a:ext>
            </a:extLst>
          </p:cNvPr>
          <p:cNvSpPr>
            <a:spLocks noGrp="1"/>
          </p:cNvSpPr>
          <p:nvPr>
            <p:ph type="title"/>
          </p:nvPr>
        </p:nvSpPr>
        <p:spPr/>
        <p:txBody>
          <a:bodyPr/>
          <a:lstStyle/>
          <a:p>
            <a:r>
              <a:rPr lang="en-GB" dirty="0"/>
              <a:t>On the axe head carvings on the trilithon stones at Stonehenge</a:t>
            </a:r>
          </a:p>
        </p:txBody>
      </p:sp>
      <p:sp>
        <p:nvSpPr>
          <p:cNvPr id="4" name="Content Placeholder 3">
            <a:extLst>
              <a:ext uri="{FF2B5EF4-FFF2-40B4-BE49-F238E27FC236}">
                <a16:creationId xmlns:a16="http://schemas.microsoft.com/office/drawing/2014/main" id="{E171C051-5554-6730-7303-B1B10EAE087C}"/>
              </a:ext>
            </a:extLst>
          </p:cNvPr>
          <p:cNvSpPr>
            <a:spLocks noGrp="1"/>
          </p:cNvSpPr>
          <p:nvPr>
            <p:ph sz="half" idx="2"/>
          </p:nvPr>
        </p:nvSpPr>
        <p:spPr/>
        <p:txBody>
          <a:bodyPr>
            <a:normAutofit fontScale="70000" lnSpcReduction="20000"/>
          </a:bodyPr>
          <a:lstStyle/>
          <a:p>
            <a:pPr marL="0" indent="0" fontAlgn="b">
              <a:buNone/>
            </a:pPr>
            <a:r>
              <a:rPr lang="en-GB" dirty="0">
                <a:latin typeface="+mj-lt"/>
              </a:rPr>
              <a:t>Page 144</a:t>
            </a:r>
          </a:p>
          <a:p>
            <a:pPr marL="0" indent="0" fontAlgn="b">
              <a:buNone/>
            </a:pPr>
            <a:r>
              <a:rPr lang="en-GB" dirty="0">
                <a:latin typeface="+mj-lt"/>
              </a:rPr>
              <a:t>And that leaves me with a final thought. The people who made the axe carving most probably knew the man who was being buried. And for many I suspect it would have been an </a:t>
            </a:r>
            <a:r>
              <a:rPr lang="en-GB" b="1" dirty="0">
                <a:latin typeface="+mj-lt"/>
              </a:rPr>
              <a:t>intensely personal moment</a:t>
            </a:r>
            <a:r>
              <a:rPr lang="en-GB" dirty="0">
                <a:latin typeface="+mj-lt"/>
              </a:rPr>
              <a:t>, rather like the sad time I sprinkled soil on my close friend’s coffin. I also find it intriguing that </a:t>
            </a:r>
            <a:r>
              <a:rPr lang="en-GB" b="1" dirty="0">
                <a:latin typeface="+mj-lt"/>
              </a:rPr>
              <a:t>all the axe-heads at Stonehenge are carved with their crescentic blades pointing skywards </a:t>
            </a:r>
            <a:r>
              <a:rPr lang="en-GB" dirty="0">
                <a:latin typeface="+mj-lt"/>
              </a:rPr>
              <a:t>– in real life, they would mostly have been swung downwards; and in archaeological reports they are always illustrated blade-down. Of course, I have absolutely no evidence to support me, but </a:t>
            </a:r>
            <a:r>
              <a:rPr lang="en-GB" b="1" dirty="0">
                <a:latin typeface="+mj-lt"/>
              </a:rPr>
              <a:t>I sometimes find myself speculating that the </a:t>
            </a:r>
            <a:r>
              <a:rPr lang="en-GB" b="1" u="sng" dirty="0">
                <a:latin typeface="+mj-lt"/>
              </a:rPr>
              <a:t>upward direction </a:t>
            </a:r>
            <a:r>
              <a:rPr lang="en-GB" b="1" dirty="0">
                <a:latin typeface="+mj-lt"/>
              </a:rPr>
              <a:t>would have symbolised hope for the future: </a:t>
            </a:r>
            <a:r>
              <a:rPr lang="en-GB" dirty="0">
                <a:latin typeface="+mj-lt"/>
              </a:rPr>
              <a:t>outwards and upwards; that the dead man had made the long journey and was now in a better place.</a:t>
            </a:r>
          </a:p>
          <a:p>
            <a:endParaRPr lang="en-GB" dirty="0"/>
          </a:p>
        </p:txBody>
      </p:sp>
      <p:pic>
        <p:nvPicPr>
          <p:cNvPr id="5" name="Content Placeholder 5" descr="A book cover with a river and trees&#10;&#10;AI-generated content may be incorrect.">
            <a:extLst>
              <a:ext uri="{FF2B5EF4-FFF2-40B4-BE49-F238E27FC236}">
                <a16:creationId xmlns:a16="http://schemas.microsoft.com/office/drawing/2014/main" id="{A41C9876-9CA3-8921-72D3-5F4245D968F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009679" y="1825625"/>
            <a:ext cx="2838641" cy="4351338"/>
          </a:xfrm>
        </p:spPr>
      </p:pic>
    </p:spTree>
    <p:extLst>
      <p:ext uri="{BB962C8B-B14F-4D97-AF65-F5344CB8AC3E}">
        <p14:creationId xmlns:p14="http://schemas.microsoft.com/office/powerpoint/2010/main" val="2080305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C4B00-A5F0-C01E-70D2-577A8B113BDA}"/>
              </a:ext>
            </a:extLst>
          </p:cNvPr>
          <p:cNvSpPr>
            <a:spLocks noGrp="1"/>
          </p:cNvSpPr>
          <p:nvPr>
            <p:ph type="title"/>
          </p:nvPr>
        </p:nvSpPr>
        <p:spPr/>
        <p:txBody>
          <a:bodyPr/>
          <a:lstStyle/>
          <a:p>
            <a:endParaRPr lang="en-GB"/>
          </a:p>
        </p:txBody>
      </p:sp>
      <p:sp>
        <p:nvSpPr>
          <p:cNvPr id="4" name="Content Placeholder 3">
            <a:extLst>
              <a:ext uri="{FF2B5EF4-FFF2-40B4-BE49-F238E27FC236}">
                <a16:creationId xmlns:a16="http://schemas.microsoft.com/office/drawing/2014/main" id="{9B1242FF-0884-D375-44F6-F991DA514F7E}"/>
              </a:ext>
            </a:extLst>
          </p:cNvPr>
          <p:cNvSpPr>
            <a:spLocks noGrp="1"/>
          </p:cNvSpPr>
          <p:nvPr>
            <p:ph sz="half" idx="2"/>
          </p:nvPr>
        </p:nvSpPr>
        <p:spPr/>
        <p:txBody>
          <a:bodyPr>
            <a:normAutofit fontScale="70000" lnSpcReduction="20000"/>
          </a:bodyPr>
          <a:lstStyle/>
          <a:p>
            <a:pPr marL="0" indent="0">
              <a:buNone/>
            </a:pPr>
            <a:r>
              <a:rPr lang="en-GB" dirty="0">
                <a:latin typeface="+mj-lt"/>
              </a:rPr>
              <a:t>Pryor talks about axes from Langdale in Cumbria (modern northern England) are found in eastern England down to the Lincolnshire/Cambridge border.</a:t>
            </a:r>
          </a:p>
          <a:p>
            <a:pPr marL="0" indent="0">
              <a:buNone/>
            </a:pPr>
            <a:r>
              <a:rPr lang="en-GB" dirty="0">
                <a:latin typeface="+mj-lt"/>
              </a:rPr>
              <a:t> pp. 108-9</a:t>
            </a:r>
          </a:p>
          <a:p>
            <a:pPr marL="0" indent="0">
              <a:buNone/>
            </a:pPr>
            <a:r>
              <a:rPr lang="en-GB" dirty="0">
                <a:latin typeface="+mj-lt"/>
              </a:rPr>
              <a:t>‘These distinctive green-tempted axes were fine grained and were undoubtedly effective as tools, but they were also thought to be endowed with something spiritually special </a:t>
            </a:r>
            <a:r>
              <a:rPr lang="en-GB" b="1" dirty="0">
                <a:latin typeface="+mj-lt"/>
              </a:rPr>
              <a:t>that originated high on a mountain in the Lake District. </a:t>
            </a:r>
            <a:r>
              <a:rPr lang="en-GB" dirty="0">
                <a:latin typeface="+mj-lt"/>
              </a:rPr>
              <a:t>We can only guess what that spirituality was about. I have visited Langdale and on a cloudy day the Pike O’ Stickle [the mountain] can appear to vanish and then return as passing clouds briefly envelop it. </a:t>
            </a:r>
            <a:r>
              <a:rPr lang="en-GB" b="1" dirty="0">
                <a:latin typeface="+mj-lt"/>
              </a:rPr>
              <a:t>It could be seen as being on the edge, the boundary of the Earth of the sky.’</a:t>
            </a:r>
          </a:p>
          <a:p>
            <a:pPr fontAlgn="b"/>
            <a:r>
              <a:rPr lang="en-GB" dirty="0">
                <a:latin typeface="+mj-lt"/>
              </a:rPr>
              <a:t> </a:t>
            </a:r>
          </a:p>
          <a:p>
            <a:endParaRPr lang="en-GB" dirty="0"/>
          </a:p>
        </p:txBody>
      </p:sp>
      <p:pic>
        <p:nvPicPr>
          <p:cNvPr id="5" name="Content Placeholder 5" descr="A book cover with a river and trees&#10;&#10;AI-generated content may be incorrect.">
            <a:extLst>
              <a:ext uri="{FF2B5EF4-FFF2-40B4-BE49-F238E27FC236}">
                <a16:creationId xmlns:a16="http://schemas.microsoft.com/office/drawing/2014/main" id="{E79CA837-56E5-6911-5CEE-CA43A4306BB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009679" y="1825625"/>
            <a:ext cx="2838641" cy="4351338"/>
          </a:xfrm>
        </p:spPr>
      </p:pic>
    </p:spTree>
    <p:extLst>
      <p:ext uri="{BB962C8B-B14F-4D97-AF65-F5344CB8AC3E}">
        <p14:creationId xmlns:p14="http://schemas.microsoft.com/office/powerpoint/2010/main" val="1584223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AC178-9C4C-A79C-72F4-CC948854C6C9}"/>
              </a:ext>
            </a:extLst>
          </p:cNvPr>
          <p:cNvSpPr>
            <a:spLocks noGrp="1"/>
          </p:cNvSpPr>
          <p:nvPr>
            <p:ph type="title"/>
          </p:nvPr>
        </p:nvSpPr>
        <p:spPr/>
        <p:txBody>
          <a:bodyPr/>
          <a:lstStyle/>
          <a:p>
            <a:endParaRPr lang="en-GB" dirty="0"/>
          </a:p>
        </p:txBody>
      </p:sp>
      <p:pic>
        <p:nvPicPr>
          <p:cNvPr id="6" name="Content Placeholder 5" descr="A book cover with a picture of animals and a person&#10;&#10;AI-generated content may be incorrect.">
            <a:extLst>
              <a:ext uri="{FF2B5EF4-FFF2-40B4-BE49-F238E27FC236}">
                <a16:creationId xmlns:a16="http://schemas.microsoft.com/office/drawing/2014/main" id="{3AB108A4-6CB2-6F33-9875-FB0145966FC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44349" y="1825625"/>
            <a:ext cx="3369301" cy="4351338"/>
          </a:xfrm>
        </p:spPr>
      </p:pic>
      <p:sp>
        <p:nvSpPr>
          <p:cNvPr id="4" name="Content Placeholder 3">
            <a:extLst>
              <a:ext uri="{FF2B5EF4-FFF2-40B4-BE49-F238E27FC236}">
                <a16:creationId xmlns:a16="http://schemas.microsoft.com/office/drawing/2014/main" id="{9A381EC1-C3EC-64A6-004E-93C2080D253B}"/>
              </a:ext>
            </a:extLst>
          </p:cNvPr>
          <p:cNvSpPr>
            <a:spLocks noGrp="1"/>
          </p:cNvSpPr>
          <p:nvPr>
            <p:ph sz="half" idx="2"/>
          </p:nvPr>
        </p:nvSpPr>
        <p:spPr/>
        <p:txBody>
          <a:bodyPr/>
          <a:lstStyle/>
          <a:p>
            <a:pPr marL="0" indent="0">
              <a:buNone/>
            </a:pPr>
            <a:r>
              <a:rPr lang="en-GB" dirty="0">
                <a:latin typeface="+mj-lt"/>
              </a:rPr>
              <a:t>Index entries:</a:t>
            </a:r>
          </a:p>
          <a:p>
            <a:pPr marL="0" indent="0">
              <a:buNone/>
            </a:pPr>
            <a:r>
              <a:rPr lang="en-GB" dirty="0">
                <a:latin typeface="+mj-lt"/>
              </a:rPr>
              <a:t>Calendar: 0</a:t>
            </a:r>
          </a:p>
          <a:p>
            <a:pPr marL="0" indent="0">
              <a:buNone/>
            </a:pPr>
            <a:r>
              <a:rPr lang="en-GB" dirty="0">
                <a:latin typeface="+mj-lt"/>
              </a:rPr>
              <a:t>Sun (in religious belief): 1 </a:t>
            </a:r>
          </a:p>
          <a:p>
            <a:pPr marL="0" indent="0">
              <a:buNone/>
            </a:pPr>
            <a:r>
              <a:rPr lang="en-GB" dirty="0">
                <a:latin typeface="+mj-lt"/>
              </a:rPr>
              <a:t>Moon: 0</a:t>
            </a:r>
          </a:p>
          <a:p>
            <a:pPr marL="0" indent="0">
              <a:buNone/>
            </a:pPr>
            <a:r>
              <a:rPr lang="en-GB" dirty="0">
                <a:latin typeface="+mj-lt"/>
              </a:rPr>
              <a:t>Little discussion of astronomical relationships with megalithic (or other) sites</a:t>
            </a:r>
          </a:p>
        </p:txBody>
      </p:sp>
    </p:spTree>
    <p:extLst>
      <p:ext uri="{BB962C8B-B14F-4D97-AF65-F5344CB8AC3E}">
        <p14:creationId xmlns:p14="http://schemas.microsoft.com/office/powerpoint/2010/main" val="746317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3A275-8BCE-20CE-24C0-6847361B6B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3DC5F1-78FC-5A1B-0FAC-5082A5BC3656}"/>
              </a:ext>
            </a:extLst>
          </p:cNvPr>
          <p:cNvSpPr>
            <a:spLocks noGrp="1"/>
          </p:cNvSpPr>
          <p:nvPr>
            <p:ph type="title"/>
          </p:nvPr>
        </p:nvSpPr>
        <p:spPr/>
        <p:txBody>
          <a:bodyPr/>
          <a:lstStyle/>
          <a:p>
            <a:endParaRPr lang="en-GB"/>
          </a:p>
        </p:txBody>
      </p:sp>
      <p:pic>
        <p:nvPicPr>
          <p:cNvPr id="6" name="Content Placeholder 5" descr="A book cover with a picture of animals and a person&#10;&#10;AI-generated content may be incorrect.">
            <a:extLst>
              <a:ext uri="{FF2B5EF4-FFF2-40B4-BE49-F238E27FC236}">
                <a16:creationId xmlns:a16="http://schemas.microsoft.com/office/drawing/2014/main" id="{141B327C-995F-AD24-DA98-F8D4B76DCB1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44349" y="1825625"/>
            <a:ext cx="3369301" cy="4351338"/>
          </a:xfrm>
        </p:spPr>
      </p:pic>
      <p:sp>
        <p:nvSpPr>
          <p:cNvPr id="4" name="Content Placeholder 3">
            <a:extLst>
              <a:ext uri="{FF2B5EF4-FFF2-40B4-BE49-F238E27FC236}">
                <a16:creationId xmlns:a16="http://schemas.microsoft.com/office/drawing/2014/main" id="{A7E05DCA-BCEA-3CC9-EB63-FA13E8DBF891}"/>
              </a:ext>
            </a:extLst>
          </p:cNvPr>
          <p:cNvSpPr>
            <a:spLocks noGrp="1"/>
          </p:cNvSpPr>
          <p:nvPr>
            <p:ph sz="half" idx="2"/>
          </p:nvPr>
        </p:nvSpPr>
        <p:spPr/>
        <p:txBody>
          <a:bodyPr>
            <a:normAutofit fontScale="62500" lnSpcReduction="20000"/>
          </a:bodyPr>
          <a:lstStyle/>
          <a:p>
            <a:pPr marL="0" indent="0">
              <a:buNone/>
            </a:pPr>
            <a:r>
              <a:rPr lang="en-GB" dirty="0">
                <a:latin typeface="+mj-lt"/>
              </a:rPr>
              <a:t>Referring to the new vogue for cremation, rather than burial after 1300 BC.</a:t>
            </a:r>
            <a:endParaRPr lang="en-GB" sz="2400" dirty="0">
              <a:latin typeface="+mj-lt"/>
            </a:endParaRPr>
          </a:p>
          <a:p>
            <a:pPr marL="0" indent="0">
              <a:buNone/>
            </a:pPr>
            <a:r>
              <a:rPr lang="en-GB" dirty="0">
                <a:latin typeface="+mj-lt"/>
              </a:rPr>
              <a:t> </a:t>
            </a:r>
            <a:endParaRPr lang="en-GB" sz="2400" dirty="0">
              <a:latin typeface="+mj-lt"/>
            </a:endParaRPr>
          </a:p>
          <a:p>
            <a:pPr marL="0" indent="0">
              <a:buNone/>
            </a:pPr>
            <a:r>
              <a:rPr lang="en-GB" dirty="0">
                <a:latin typeface="+mj-lt"/>
              </a:rPr>
              <a:t>pp. 234-235</a:t>
            </a:r>
            <a:endParaRPr lang="en-GB" sz="2400" dirty="0">
              <a:latin typeface="+mj-lt"/>
            </a:endParaRPr>
          </a:p>
          <a:p>
            <a:pPr marL="0" indent="0">
              <a:buNone/>
            </a:pPr>
            <a:r>
              <a:rPr lang="en-GB" b="1" dirty="0">
                <a:latin typeface="+mj-lt"/>
              </a:rPr>
              <a:t>Another possibility is that there was a major shift in belief systems that separated concepts of earth from concepts of sky</a:t>
            </a:r>
            <a:r>
              <a:rPr lang="en-GB" dirty="0">
                <a:latin typeface="+mj-lt"/>
              </a:rPr>
              <a:t>. Previously the Earth had been the receptor of the whole person and the deceased’s material wealth expressed in the form of grave goods, in recognition of the fact, perhaps, that the Earth provided the essential sustenance for the community. In cremation </a:t>
            </a:r>
            <a:r>
              <a:rPr lang="en-GB" b="1" dirty="0">
                <a:latin typeface="+mj-lt"/>
              </a:rPr>
              <a:t>the spirit of the deceased was set free into the sky, which realm the spirits now inhabited. </a:t>
            </a:r>
            <a:r>
              <a:rPr lang="en-GB" dirty="0">
                <a:latin typeface="+mj-lt"/>
              </a:rPr>
              <a:t>But </a:t>
            </a:r>
            <a:r>
              <a:rPr lang="en-GB" b="1" dirty="0">
                <a:latin typeface="+mj-lt"/>
              </a:rPr>
              <a:t>the Earth was not forgotten</a:t>
            </a:r>
            <a:r>
              <a:rPr lang="en-GB" dirty="0">
                <a:latin typeface="+mj-lt"/>
              </a:rPr>
              <a:t>. The power of the chthonic deities was now acknowledged by offerings, </a:t>
            </a:r>
            <a:r>
              <a:rPr lang="en-GB" b="1" dirty="0">
                <a:latin typeface="+mj-lt"/>
              </a:rPr>
              <a:t>often of bronze work, buried in pits dug into the rock or thrown into lakes, rivers, and bogs.</a:t>
            </a:r>
            <a:endParaRPr lang="en-GB" sz="2400" b="1" dirty="0">
              <a:latin typeface="+mj-lt"/>
            </a:endParaRPr>
          </a:p>
          <a:p>
            <a:pPr marL="3657600" lvl="8" indent="0">
              <a:buNone/>
            </a:pPr>
            <a:endParaRPr lang="en-GB" dirty="0"/>
          </a:p>
        </p:txBody>
      </p:sp>
    </p:spTree>
    <p:extLst>
      <p:ext uri="{BB962C8B-B14F-4D97-AF65-F5344CB8AC3E}">
        <p14:creationId xmlns:p14="http://schemas.microsoft.com/office/powerpoint/2010/main" val="3165745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9472A-5B32-EAC5-1183-85A8BA112E1F}"/>
              </a:ext>
            </a:extLst>
          </p:cNvPr>
          <p:cNvSpPr>
            <a:spLocks noGrp="1"/>
          </p:cNvSpPr>
          <p:nvPr>
            <p:ph type="title"/>
          </p:nvPr>
        </p:nvSpPr>
        <p:spPr/>
        <p:txBody>
          <a:bodyPr/>
          <a:lstStyle/>
          <a:p>
            <a:r>
              <a:rPr lang="en-GB" dirty="0"/>
              <a:t>The </a:t>
            </a:r>
            <a:r>
              <a:rPr lang="en-GB" dirty="0" err="1"/>
              <a:t>Trundholm</a:t>
            </a:r>
            <a:r>
              <a:rPr lang="en-GB" dirty="0"/>
              <a:t> Sun Chariot</a:t>
            </a:r>
          </a:p>
        </p:txBody>
      </p:sp>
      <p:pic>
        <p:nvPicPr>
          <p:cNvPr id="6" name="Content Placeholder 5" descr="A statue of a horse riding a bicycle&#10;&#10;AI-generated content may be incorrect.">
            <a:extLst>
              <a:ext uri="{FF2B5EF4-FFF2-40B4-BE49-F238E27FC236}">
                <a16:creationId xmlns:a16="http://schemas.microsoft.com/office/drawing/2014/main" id="{8F9E7A4B-49D4-FF73-7CA5-9DDBEC2CE8F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17517" y="2152699"/>
            <a:ext cx="5276375" cy="3526205"/>
          </a:xfrm>
        </p:spPr>
      </p:pic>
      <p:sp>
        <p:nvSpPr>
          <p:cNvPr id="4" name="Content Placeholder 3">
            <a:extLst>
              <a:ext uri="{FF2B5EF4-FFF2-40B4-BE49-F238E27FC236}">
                <a16:creationId xmlns:a16="http://schemas.microsoft.com/office/drawing/2014/main" id="{8F347B04-6CA5-1AED-FBAE-86D6E604CBE8}"/>
              </a:ext>
            </a:extLst>
          </p:cNvPr>
          <p:cNvSpPr>
            <a:spLocks noGrp="1"/>
          </p:cNvSpPr>
          <p:nvPr>
            <p:ph sz="half" idx="2"/>
          </p:nvPr>
        </p:nvSpPr>
        <p:spPr/>
        <p:txBody>
          <a:bodyPr>
            <a:normAutofit fontScale="92500" lnSpcReduction="20000"/>
          </a:bodyPr>
          <a:lstStyle/>
          <a:p>
            <a:pPr marL="0" indent="0">
              <a:buNone/>
            </a:pPr>
            <a:r>
              <a:rPr lang="en-GB" dirty="0">
                <a:latin typeface="+mj-lt"/>
              </a:rPr>
              <a:t>Left:</a:t>
            </a:r>
          </a:p>
          <a:p>
            <a:pPr marL="0" indent="0">
              <a:buNone/>
            </a:pPr>
            <a:r>
              <a:rPr lang="en-GB" dirty="0">
                <a:latin typeface="+mj-lt"/>
              </a:rPr>
              <a:t>‘Cult vehicle’ (Cunliffe p. 235) from </a:t>
            </a:r>
            <a:r>
              <a:rPr lang="en-GB" dirty="0" err="1">
                <a:latin typeface="+mj-lt"/>
              </a:rPr>
              <a:t>Trundholm</a:t>
            </a:r>
            <a:r>
              <a:rPr lang="en-GB" dirty="0">
                <a:latin typeface="+mj-lt"/>
              </a:rPr>
              <a:t>, north-west Zealand, Denmark.</a:t>
            </a:r>
          </a:p>
          <a:p>
            <a:pPr marL="0" indent="0">
              <a:buNone/>
            </a:pPr>
            <a:r>
              <a:rPr lang="en-GB" dirty="0">
                <a:latin typeface="+mj-lt"/>
              </a:rPr>
              <a:t>Dated to c 1400 BCE (1500-1300 BC)</a:t>
            </a:r>
          </a:p>
          <a:p>
            <a:pPr marL="0" indent="0">
              <a:buNone/>
            </a:pPr>
            <a:r>
              <a:rPr lang="en-GB" dirty="0">
                <a:latin typeface="+mj-lt"/>
              </a:rPr>
              <a:t>The whole object is approximately 54 cm × 35 cm × 29 in size (width, height, depth).</a:t>
            </a:r>
          </a:p>
          <a:p>
            <a:pPr marL="0" indent="0">
              <a:buNone/>
            </a:pPr>
            <a:r>
              <a:rPr lang="en-GB" dirty="0">
                <a:latin typeface="+mj-lt"/>
              </a:rPr>
              <a:t>The disk has a diameter of approximately 25 cm (9.8 in). </a:t>
            </a:r>
          </a:p>
          <a:p>
            <a:pPr marL="0" indent="0">
              <a:buNone/>
            </a:pPr>
            <a:r>
              <a:rPr lang="en-GB" dirty="0">
                <a:latin typeface="+mj-lt"/>
              </a:rPr>
              <a:t>Discovered in 1902 in a peat bog.</a:t>
            </a:r>
          </a:p>
          <a:p>
            <a:pPr marL="0" indent="0">
              <a:buNone/>
            </a:pPr>
            <a:r>
              <a:rPr lang="en-GB" dirty="0">
                <a:latin typeface="+mj-lt"/>
              </a:rPr>
              <a:t>The Sun in the Earth and Water</a:t>
            </a:r>
          </a:p>
        </p:txBody>
      </p:sp>
    </p:spTree>
    <p:extLst>
      <p:ext uri="{BB962C8B-B14F-4D97-AF65-F5344CB8AC3E}">
        <p14:creationId xmlns:p14="http://schemas.microsoft.com/office/powerpoint/2010/main" val="18546731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7F3C9-36C0-6A4C-1603-9F6EB9573EC0}"/>
              </a:ext>
            </a:extLst>
          </p:cNvPr>
          <p:cNvSpPr>
            <a:spLocks noGrp="1"/>
          </p:cNvSpPr>
          <p:nvPr>
            <p:ph type="title"/>
          </p:nvPr>
        </p:nvSpPr>
        <p:spPr/>
        <p:txBody>
          <a:bodyPr>
            <a:normAutofit/>
          </a:bodyPr>
          <a:lstStyle/>
          <a:p>
            <a:r>
              <a:rPr lang="en-GB" sz="2000" dirty="0"/>
              <a:t>Between my home and Christ Church</a:t>
            </a:r>
            <a:br>
              <a:rPr lang="en-GB" sz="2000" dirty="0"/>
            </a:br>
            <a:r>
              <a:rPr lang="en-GB" sz="2000" dirty="0"/>
              <a:t>How high the Moon: 2025: Oct 6 21.04; 21.13.</a:t>
            </a:r>
            <a:br>
              <a:rPr lang="en-GB" sz="2000" dirty="0"/>
            </a:br>
            <a:r>
              <a:rPr lang="en-GB" sz="2000" dirty="0"/>
              <a:t>the Moon was a high as it could be; my personal feelings: excitement; elation </a:t>
            </a:r>
          </a:p>
        </p:txBody>
      </p:sp>
      <p:pic>
        <p:nvPicPr>
          <p:cNvPr id="5" name="Content Placeholder 4" descr="A moon over a city&#10;&#10;AI-generated content may be incorrect.">
            <a:extLst>
              <a:ext uri="{FF2B5EF4-FFF2-40B4-BE49-F238E27FC236}">
                <a16:creationId xmlns:a16="http://schemas.microsoft.com/office/drawing/2014/main" id="{6FEA40F8-EAC4-9C24-F592-E6B13CF549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9676" y="1798201"/>
            <a:ext cx="3794849" cy="5059799"/>
          </a:xfrm>
        </p:spPr>
      </p:pic>
      <p:pic>
        <p:nvPicPr>
          <p:cNvPr id="7" name="Picture 6" descr="A moon in the sky&#10;&#10;AI-generated content may be incorrect.">
            <a:extLst>
              <a:ext uri="{FF2B5EF4-FFF2-40B4-BE49-F238E27FC236}">
                <a16:creationId xmlns:a16="http://schemas.microsoft.com/office/drawing/2014/main" id="{6EB9634D-99DF-A655-9A22-60E884F811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45394" y="1808675"/>
            <a:ext cx="3786994" cy="5049325"/>
          </a:xfrm>
          <a:prstGeom prst="rect">
            <a:avLst/>
          </a:prstGeom>
        </p:spPr>
      </p:pic>
    </p:spTree>
    <p:extLst>
      <p:ext uri="{BB962C8B-B14F-4D97-AF65-F5344CB8AC3E}">
        <p14:creationId xmlns:p14="http://schemas.microsoft.com/office/powerpoint/2010/main" val="3355706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9D431-535B-6345-E369-CBCFA4018F99}"/>
              </a:ext>
            </a:extLst>
          </p:cNvPr>
          <p:cNvSpPr>
            <a:spLocks noGrp="1"/>
          </p:cNvSpPr>
          <p:nvPr>
            <p:ph type="title"/>
          </p:nvPr>
        </p:nvSpPr>
        <p:spPr/>
        <p:txBody>
          <a:bodyPr/>
          <a:lstStyle/>
          <a:p>
            <a:r>
              <a:rPr lang="en-GB" dirty="0"/>
              <a:t>Walking home Oct 7 2025 18.58; 19.04; 19.30 </a:t>
            </a:r>
          </a:p>
        </p:txBody>
      </p:sp>
      <p:pic>
        <p:nvPicPr>
          <p:cNvPr id="5" name="Content Placeholder 4" descr="A grass field with cars parked on it&#10;&#10;AI-generated content may be incorrect.">
            <a:extLst>
              <a:ext uri="{FF2B5EF4-FFF2-40B4-BE49-F238E27FC236}">
                <a16:creationId xmlns:a16="http://schemas.microsoft.com/office/drawing/2014/main" id="{49D86082-F49A-DFC1-8FA7-927DD287FD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4803" y="1825625"/>
            <a:ext cx="3263503" cy="4351338"/>
          </a:xfrm>
        </p:spPr>
      </p:pic>
      <p:pic>
        <p:nvPicPr>
          <p:cNvPr id="7" name="Picture 6" descr="A brick building with a stone wall and a stone wall with a stone wall and a stone wall with a stone wall and a stone wall with a stone wall and a stone wall with a stone wall&#10;&#10;AI-generated content may be incorrect.">
            <a:extLst>
              <a:ext uri="{FF2B5EF4-FFF2-40B4-BE49-F238E27FC236}">
                <a16:creationId xmlns:a16="http://schemas.microsoft.com/office/drawing/2014/main" id="{98917E54-BF45-535B-FDB7-6F447C905D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5157" y="1961383"/>
            <a:ext cx="3161685" cy="4215580"/>
          </a:xfrm>
          <a:prstGeom prst="rect">
            <a:avLst/>
          </a:prstGeom>
        </p:spPr>
      </p:pic>
      <p:pic>
        <p:nvPicPr>
          <p:cNvPr id="9" name="Picture 8" descr="A building with trees and a moon in the sky&#10;&#10;AI-generated content may be incorrect.">
            <a:extLst>
              <a:ext uri="{FF2B5EF4-FFF2-40B4-BE49-F238E27FC236}">
                <a16:creationId xmlns:a16="http://schemas.microsoft.com/office/drawing/2014/main" id="{952041A8-A39E-8478-DEF3-44096AE5BCB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5076" y="1897114"/>
            <a:ext cx="3446821" cy="4595761"/>
          </a:xfrm>
          <a:prstGeom prst="rect">
            <a:avLst/>
          </a:prstGeom>
        </p:spPr>
      </p:pic>
    </p:spTree>
    <p:extLst>
      <p:ext uri="{BB962C8B-B14F-4D97-AF65-F5344CB8AC3E}">
        <p14:creationId xmlns:p14="http://schemas.microsoft.com/office/powerpoint/2010/main" val="681322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71C00-F711-5EBD-C769-6F754C530F42}"/>
              </a:ext>
            </a:extLst>
          </p:cNvPr>
          <p:cNvSpPr>
            <a:spLocks noGrp="1"/>
          </p:cNvSpPr>
          <p:nvPr>
            <p:ph type="title"/>
          </p:nvPr>
        </p:nvSpPr>
        <p:spPr/>
        <p:txBody>
          <a:bodyPr/>
          <a:lstStyle/>
          <a:p>
            <a:r>
              <a:rPr lang="en-GB" dirty="0"/>
              <a:t>Concluding - personal - thoughts</a:t>
            </a:r>
          </a:p>
        </p:txBody>
      </p:sp>
      <p:sp>
        <p:nvSpPr>
          <p:cNvPr id="3" name="Content Placeholder 2">
            <a:extLst>
              <a:ext uri="{FF2B5EF4-FFF2-40B4-BE49-F238E27FC236}">
                <a16:creationId xmlns:a16="http://schemas.microsoft.com/office/drawing/2014/main" id="{59F54383-B218-11F7-2938-BA84C29A472B}"/>
              </a:ext>
            </a:extLst>
          </p:cNvPr>
          <p:cNvSpPr>
            <a:spLocks noGrp="1"/>
          </p:cNvSpPr>
          <p:nvPr>
            <p:ph idx="1"/>
          </p:nvPr>
        </p:nvSpPr>
        <p:spPr/>
        <p:txBody>
          <a:bodyPr>
            <a:normAutofit fontScale="92500" lnSpcReduction="20000"/>
          </a:bodyPr>
          <a:lstStyle/>
          <a:p>
            <a:pPr marL="0" indent="0">
              <a:buNone/>
            </a:pPr>
            <a:r>
              <a:rPr lang="en-GB" dirty="0">
                <a:latin typeface="+mj-lt"/>
              </a:rPr>
              <a:t>I have a single personal experience: lived experience</a:t>
            </a:r>
          </a:p>
          <a:p>
            <a:pPr marL="0" indent="0">
              <a:buNone/>
            </a:pPr>
            <a:r>
              <a:rPr lang="en-GB" dirty="0">
                <a:latin typeface="+mj-lt"/>
              </a:rPr>
              <a:t>In Newton’s terms does the Moon move in absolute space while I occupy local place?</a:t>
            </a:r>
          </a:p>
          <a:p>
            <a:pPr marL="0" indent="0">
              <a:buNone/>
            </a:pPr>
            <a:r>
              <a:rPr lang="en-GB" dirty="0">
                <a:latin typeface="+mj-lt"/>
              </a:rPr>
              <a:t>The space-place binary can be a linguistic trap</a:t>
            </a:r>
          </a:p>
          <a:p>
            <a:pPr marL="0" indent="0">
              <a:buNone/>
            </a:pPr>
            <a:r>
              <a:rPr lang="en-GB" dirty="0">
                <a:latin typeface="+mj-lt"/>
              </a:rPr>
              <a:t>I am unconvinced by Eliade: sacred places may be conventionally recognised but I am unconvinced that they have an essential (real)difference: you may disagree.</a:t>
            </a:r>
          </a:p>
          <a:p>
            <a:pPr marL="0" indent="0">
              <a:buNone/>
            </a:pPr>
            <a:r>
              <a:rPr lang="en-GB" dirty="0">
                <a:latin typeface="+mj-lt"/>
              </a:rPr>
              <a:t>I am irritated by archaeologists who ignore the sky, but by being patient I can find insights in their work.</a:t>
            </a:r>
          </a:p>
          <a:p>
            <a:pPr marL="0" indent="0">
              <a:buNone/>
            </a:pPr>
            <a:r>
              <a:rPr lang="en-GB" dirty="0">
                <a:latin typeface="+mj-lt"/>
              </a:rPr>
              <a:t>The Moon. It was so high I had to bend my neck. It felt as if it was directly above. As if I could travel to it like the Neolithic dead.</a:t>
            </a:r>
          </a:p>
          <a:p>
            <a:pPr marL="0" indent="0">
              <a:buNone/>
            </a:pPr>
            <a:r>
              <a:rPr lang="en-GB" dirty="0">
                <a:latin typeface="+mj-lt"/>
              </a:rPr>
              <a:t>Following Pryor, we all live on boundaries, including between sky and earth.</a:t>
            </a:r>
          </a:p>
          <a:p>
            <a:pPr marL="0" indent="0">
              <a:buNone/>
            </a:pPr>
            <a:endParaRPr lang="en-GB" dirty="0"/>
          </a:p>
        </p:txBody>
      </p:sp>
    </p:spTree>
    <p:extLst>
      <p:ext uri="{BB962C8B-B14F-4D97-AF65-F5344CB8AC3E}">
        <p14:creationId xmlns:p14="http://schemas.microsoft.com/office/powerpoint/2010/main" val="1416090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268</TotalTime>
  <Words>1920</Words>
  <Application>Microsoft Office PowerPoint</Application>
  <PresentationFormat>Widescreen</PresentationFormat>
  <Paragraphs>102</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Light</vt:lpstr>
      <vt:lpstr>Cambria</vt:lpstr>
      <vt:lpstr>Source Sans Pro</vt:lpstr>
      <vt:lpstr>Times New Roman</vt:lpstr>
      <vt:lpstr>Office Theme</vt:lpstr>
      <vt:lpstr>A Personal High Place Journey: New Thoughts</vt:lpstr>
      <vt:lpstr>My local high place: Christ Church, Clifton: Sept 9 2025, 07.14; Sept 20 08.21;  Sept 22 07.29: pointing up</vt:lpstr>
      <vt:lpstr>The personal journey</vt:lpstr>
      <vt:lpstr>How high the Moon. </vt:lpstr>
      <vt:lpstr>PowerPoint Presentation</vt:lpstr>
      <vt:lpstr>PowerPoint Presentation</vt:lpstr>
      <vt:lpstr>PowerPoint Presentation</vt:lpstr>
      <vt:lpstr>Place and Space: revision</vt:lpstr>
      <vt:lpstr>Space can be either sacred or profane (?)</vt:lpstr>
      <vt:lpstr>Use of place in relation to meaning</vt:lpstr>
      <vt:lpstr>Origins: the differentiation of place and space in (English translations of) Isaac Newton</vt:lpstr>
      <vt:lpstr>Language issues</vt:lpstr>
      <vt:lpstr>Pryor, Francis, Scenes from Prehistoric Life (London: Bloomsbury 2021). </vt:lpstr>
      <vt:lpstr>PowerPoint Presentation</vt:lpstr>
      <vt:lpstr>On the axe head carvings on the trilithon stones at Stonehenge</vt:lpstr>
      <vt:lpstr>PowerPoint Presentation</vt:lpstr>
      <vt:lpstr>PowerPoint Presentation</vt:lpstr>
      <vt:lpstr>PowerPoint Presentation</vt:lpstr>
      <vt:lpstr>The Trundholm Sun Chariot</vt:lpstr>
      <vt:lpstr>Between my home and Christ Church How high the Moon: 2025: Oct 6 21.04; 21.13. the Moon was a high as it could be; my personal feelings: excitement; elation </vt:lpstr>
      <vt:lpstr>Walking home Oct 7 2025 18.58; 19.04; 19.30 </vt:lpstr>
      <vt:lpstr>Concluding - personal - 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Campion</dc:creator>
  <cp:lastModifiedBy>Nicholas Campion</cp:lastModifiedBy>
  <cp:revision>4</cp:revision>
  <dcterms:created xsi:type="dcterms:W3CDTF">2021-10-21T09:49:40Z</dcterms:created>
  <dcterms:modified xsi:type="dcterms:W3CDTF">2025-10-15T16:06:15Z</dcterms:modified>
</cp:coreProperties>
</file>