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2" r:id="rId4"/>
  </p:sldMasterIdLst>
  <p:handoutMasterIdLst>
    <p:handoutMasterId r:id="rId27"/>
  </p:handoutMasterIdLst>
  <p:sldIdLst>
    <p:sldId id="256" r:id="rId5"/>
    <p:sldId id="301" r:id="rId6"/>
    <p:sldId id="300" r:id="rId7"/>
    <p:sldId id="279" r:id="rId8"/>
    <p:sldId id="295" r:id="rId9"/>
    <p:sldId id="292" r:id="rId10"/>
    <p:sldId id="291" r:id="rId11"/>
    <p:sldId id="296" r:id="rId12"/>
    <p:sldId id="287" r:id="rId13"/>
    <p:sldId id="280" r:id="rId14"/>
    <p:sldId id="294" r:id="rId15"/>
    <p:sldId id="297" r:id="rId16"/>
    <p:sldId id="271" r:id="rId17"/>
    <p:sldId id="281" r:id="rId18"/>
    <p:sldId id="282" r:id="rId19"/>
    <p:sldId id="283" r:id="rId20"/>
    <p:sldId id="298" r:id="rId21"/>
    <p:sldId id="285" r:id="rId22"/>
    <p:sldId id="278" r:id="rId23"/>
    <p:sldId id="284" r:id="rId24"/>
    <p:sldId id="286" r:id="rId25"/>
    <p:sldId id="299" r:id="rId26"/>
  </p:sldIdLst>
  <p:sldSz cx="9144000" cy="6858000" type="screen4x3"/>
  <p:notesSz cx="6669088" cy="97536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4C4A"/>
    <a:srgbClr val="003E3D"/>
    <a:srgbClr val="003332"/>
    <a:srgbClr val="006666"/>
    <a:srgbClr val="004376"/>
    <a:srgbClr val="0000FF"/>
    <a:srgbClr val="663300"/>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8682" autoAdjust="0"/>
  </p:normalViewPr>
  <p:slideViewPr>
    <p:cSldViewPr>
      <p:cViewPr varScale="1">
        <p:scale>
          <a:sx n="106" d="100"/>
          <a:sy n="106" d="100"/>
        </p:scale>
        <p:origin x="1686" y="108"/>
      </p:cViewPr>
      <p:guideLst>
        <p:guide orient="horz" pos="2160"/>
        <p:guide pos="2880"/>
      </p:guideLst>
    </p:cSldViewPr>
  </p:slideViewPr>
  <p:notesTextViewPr>
    <p:cViewPr>
      <p:scale>
        <a:sx n="100" d="100"/>
        <a:sy n="100" d="100"/>
      </p:scale>
      <p:origin x="0" y="0"/>
    </p:cViewPr>
  </p:notesTextViewPr>
  <p:sorterViewPr>
    <p:cViewPr>
      <p:scale>
        <a:sx n="150" d="100"/>
        <a:sy n="15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handoutMaster" Target="handoutMasters/handoutMaster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90568" cy="489502"/>
          </a:xfrm>
          <a:prstGeom prst="rect">
            <a:avLst/>
          </a:prstGeom>
        </p:spPr>
        <p:txBody>
          <a:bodyPr vert="horz" lIns="91010" tIns="45505" rIns="91010" bIns="45505" rtlCol="0"/>
          <a:lstStyle>
            <a:lvl1pPr algn="l">
              <a:defRPr sz="1200"/>
            </a:lvl1pPr>
          </a:lstStyle>
          <a:p>
            <a:endParaRPr lang="en-GB"/>
          </a:p>
        </p:txBody>
      </p:sp>
      <p:sp>
        <p:nvSpPr>
          <p:cNvPr id="3" name="Date Placeholder 2"/>
          <p:cNvSpPr>
            <a:spLocks noGrp="1"/>
          </p:cNvSpPr>
          <p:nvPr>
            <p:ph type="dt" sz="quarter" idx="1"/>
          </p:nvPr>
        </p:nvSpPr>
        <p:spPr>
          <a:xfrm>
            <a:off x="3776946" y="0"/>
            <a:ext cx="2890568" cy="489502"/>
          </a:xfrm>
          <a:prstGeom prst="rect">
            <a:avLst/>
          </a:prstGeom>
        </p:spPr>
        <p:txBody>
          <a:bodyPr vert="horz" lIns="91010" tIns="45505" rIns="91010" bIns="45505" rtlCol="0"/>
          <a:lstStyle>
            <a:lvl1pPr algn="r">
              <a:defRPr sz="1200"/>
            </a:lvl1pPr>
          </a:lstStyle>
          <a:p>
            <a:fld id="{CB9FD5B1-DEB4-4031-98FA-145378C36AE2}" type="datetimeFigureOut">
              <a:rPr lang="en-GB" smtClean="0"/>
              <a:t>19/03/2020</a:t>
            </a:fld>
            <a:endParaRPr lang="en-GB"/>
          </a:p>
        </p:txBody>
      </p:sp>
      <p:sp>
        <p:nvSpPr>
          <p:cNvPr id="4" name="Footer Placeholder 3"/>
          <p:cNvSpPr>
            <a:spLocks noGrp="1"/>
          </p:cNvSpPr>
          <p:nvPr>
            <p:ph type="ftr" sz="quarter" idx="2"/>
          </p:nvPr>
        </p:nvSpPr>
        <p:spPr>
          <a:xfrm>
            <a:off x="0" y="9264098"/>
            <a:ext cx="2890568" cy="489502"/>
          </a:xfrm>
          <a:prstGeom prst="rect">
            <a:avLst/>
          </a:prstGeom>
        </p:spPr>
        <p:txBody>
          <a:bodyPr vert="horz" lIns="91010" tIns="45505" rIns="91010" bIns="45505" rtlCol="0" anchor="b"/>
          <a:lstStyle>
            <a:lvl1pPr algn="l">
              <a:defRPr sz="1200"/>
            </a:lvl1pPr>
          </a:lstStyle>
          <a:p>
            <a:endParaRPr lang="en-GB"/>
          </a:p>
        </p:txBody>
      </p:sp>
      <p:sp>
        <p:nvSpPr>
          <p:cNvPr id="5" name="Slide Number Placeholder 4"/>
          <p:cNvSpPr>
            <a:spLocks noGrp="1"/>
          </p:cNvSpPr>
          <p:nvPr>
            <p:ph type="sldNum" sz="quarter" idx="3"/>
          </p:nvPr>
        </p:nvSpPr>
        <p:spPr>
          <a:xfrm>
            <a:off x="3776946" y="9264098"/>
            <a:ext cx="2890568" cy="489502"/>
          </a:xfrm>
          <a:prstGeom prst="rect">
            <a:avLst/>
          </a:prstGeom>
        </p:spPr>
        <p:txBody>
          <a:bodyPr vert="horz" lIns="91010" tIns="45505" rIns="91010" bIns="45505" rtlCol="0" anchor="b"/>
          <a:lstStyle>
            <a:lvl1pPr algn="r">
              <a:defRPr sz="1200"/>
            </a:lvl1pPr>
          </a:lstStyle>
          <a:p>
            <a:fld id="{E848DE58-0DD6-48EF-A689-726B9FCD43A9}" type="slidenum">
              <a:rPr lang="en-GB" smtClean="0"/>
              <a:t>‹#›</a:t>
            </a:fld>
            <a:endParaRPr lang="en-GB"/>
          </a:p>
        </p:txBody>
      </p:sp>
    </p:spTree>
    <p:extLst>
      <p:ext uri="{BB962C8B-B14F-4D97-AF65-F5344CB8AC3E}">
        <p14:creationId xmlns:p14="http://schemas.microsoft.com/office/powerpoint/2010/main" val="2943193288"/>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66442" y="1447801"/>
            <a:ext cx="662096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866442" y="4777380"/>
            <a:ext cx="662096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4129A0C7-8EF6-46E7-BFC2-632C06F941BA}" type="slidenum">
              <a:rPr lang="en-GB" smtClean="0"/>
              <a:pPr>
                <a:defRPr/>
              </a:pPr>
              <a:t>‹#›</a:t>
            </a:fld>
            <a:endParaRPr lang="en-GB"/>
          </a:p>
        </p:txBody>
      </p:sp>
    </p:spTree>
    <p:extLst>
      <p:ext uri="{BB962C8B-B14F-4D97-AF65-F5344CB8AC3E}">
        <p14:creationId xmlns:p14="http://schemas.microsoft.com/office/powerpoint/2010/main" val="32437928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2080CA66-5C93-4310-BB63-5A1068CF2032}" type="slidenum">
              <a:rPr lang="en-GB" smtClean="0"/>
              <a:pPr>
                <a:defRPr/>
              </a:pPr>
              <a:t>‹#›</a:t>
            </a:fld>
            <a:endParaRPr lang="en-GB"/>
          </a:p>
        </p:txBody>
      </p:sp>
    </p:spTree>
    <p:extLst>
      <p:ext uri="{BB962C8B-B14F-4D97-AF65-F5344CB8AC3E}">
        <p14:creationId xmlns:p14="http://schemas.microsoft.com/office/powerpoint/2010/main" val="33768365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66443" y="2861734"/>
            <a:ext cx="662096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866442" y="4777381"/>
            <a:ext cx="662096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1C3C5711-47E4-4FEE-B811-D7EF03DF0488}" type="slidenum">
              <a:rPr lang="en-GB" smtClean="0"/>
              <a:pPr>
                <a:defRPr/>
              </a:pPr>
              <a:t>‹#›</a:t>
            </a:fld>
            <a:endParaRPr lang="en-GB"/>
          </a:p>
        </p:txBody>
      </p:sp>
    </p:spTree>
    <p:extLst>
      <p:ext uri="{BB962C8B-B14F-4D97-AF65-F5344CB8AC3E}">
        <p14:creationId xmlns:p14="http://schemas.microsoft.com/office/powerpoint/2010/main" val="81657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27700" y="2060576"/>
            <a:ext cx="3298113"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241975" y="2056093"/>
            <a:ext cx="3298115"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49DAD611-EA1F-4592-B082-C12374DA88D7}" type="slidenum">
              <a:rPr lang="en-GB" smtClean="0"/>
              <a:pPr>
                <a:defRPr/>
              </a:pPr>
              <a:t>‹#›</a:t>
            </a:fld>
            <a:endParaRPr lang="en-GB"/>
          </a:p>
        </p:txBody>
      </p:sp>
    </p:spTree>
    <p:extLst>
      <p:ext uri="{BB962C8B-B14F-4D97-AF65-F5344CB8AC3E}">
        <p14:creationId xmlns:p14="http://schemas.microsoft.com/office/powerpoint/2010/main" val="35925966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27700" y="1905000"/>
            <a:ext cx="3298112"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27700" y="2514600"/>
            <a:ext cx="3298113"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241976" y="1905000"/>
            <a:ext cx="3298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241976" y="2514600"/>
            <a:ext cx="3298113"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endParaRPr lang="en-GB"/>
          </a:p>
        </p:txBody>
      </p:sp>
      <p:sp>
        <p:nvSpPr>
          <p:cNvPr id="8" name="Footer Placeholder 7"/>
          <p:cNvSpPr>
            <a:spLocks noGrp="1"/>
          </p:cNvSpPr>
          <p:nvPr>
            <p:ph type="ftr" sz="quarter" idx="11"/>
          </p:nvPr>
        </p:nvSpPr>
        <p:spPr/>
        <p:txBody>
          <a:bodyPr/>
          <a:lstStyle/>
          <a:p>
            <a:pPr>
              <a:defRPr/>
            </a:pPr>
            <a:endParaRPr lang="en-GB"/>
          </a:p>
        </p:txBody>
      </p:sp>
      <p:sp>
        <p:nvSpPr>
          <p:cNvPr id="9" name="Slide Number Placeholder 8"/>
          <p:cNvSpPr>
            <a:spLocks noGrp="1"/>
          </p:cNvSpPr>
          <p:nvPr>
            <p:ph type="sldNum" sz="quarter" idx="12"/>
          </p:nvPr>
        </p:nvSpPr>
        <p:spPr/>
        <p:txBody>
          <a:bodyPr/>
          <a:lstStyle/>
          <a:p>
            <a:pPr>
              <a:defRPr/>
            </a:pPr>
            <a:fld id="{B61054F2-0D2E-42A3-801C-7B7A45AC2831}" type="slidenum">
              <a:rPr lang="en-GB" smtClean="0"/>
              <a:pPr>
                <a:defRPr/>
              </a:pPr>
              <a:t>‹#›</a:t>
            </a:fld>
            <a:endParaRPr lang="en-GB"/>
          </a:p>
        </p:txBody>
      </p:sp>
    </p:spTree>
    <p:extLst>
      <p:ext uri="{BB962C8B-B14F-4D97-AF65-F5344CB8AC3E}">
        <p14:creationId xmlns:p14="http://schemas.microsoft.com/office/powerpoint/2010/main" val="18860543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pPr>
              <a:defRPr/>
            </a:pPr>
            <a:endParaRPr lang="en-GB"/>
          </a:p>
        </p:txBody>
      </p:sp>
      <p:sp>
        <p:nvSpPr>
          <p:cNvPr id="5" name="Footer Placeholder 3"/>
          <p:cNvSpPr>
            <a:spLocks noGrp="1"/>
          </p:cNvSpPr>
          <p:nvPr>
            <p:ph type="ftr" sz="quarter" idx="11"/>
          </p:nvPr>
        </p:nvSpPr>
        <p:spPr/>
        <p:txBody>
          <a:bodyPr/>
          <a:lstStyle/>
          <a:p>
            <a:pPr>
              <a:defRPr/>
            </a:pPr>
            <a:endParaRPr lang="en-GB"/>
          </a:p>
        </p:txBody>
      </p:sp>
      <p:sp>
        <p:nvSpPr>
          <p:cNvPr id="6" name="Slide Number Placeholder 4"/>
          <p:cNvSpPr>
            <a:spLocks noGrp="1"/>
          </p:cNvSpPr>
          <p:nvPr>
            <p:ph type="sldNum" sz="quarter" idx="12"/>
          </p:nvPr>
        </p:nvSpPr>
        <p:spPr/>
        <p:txBody>
          <a:bodyPr/>
          <a:lstStyle/>
          <a:p>
            <a:pPr>
              <a:defRPr/>
            </a:pPr>
            <a:fld id="{2B67AFD1-86A7-4CAB-A81A-A96922CC02DA}" type="slidenum">
              <a:rPr lang="en-GB" smtClean="0"/>
              <a:pPr>
                <a:defRPr/>
              </a:pPr>
              <a:t>‹#›</a:t>
            </a:fld>
            <a:endParaRPr lang="en-GB"/>
          </a:p>
        </p:txBody>
      </p:sp>
    </p:spTree>
    <p:extLst>
      <p:ext uri="{BB962C8B-B14F-4D97-AF65-F5344CB8AC3E}">
        <p14:creationId xmlns:p14="http://schemas.microsoft.com/office/powerpoint/2010/main" val="28763761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pPr>
              <a:defRPr/>
            </a:pPr>
            <a:endParaRPr lang="en-GB"/>
          </a:p>
        </p:txBody>
      </p:sp>
      <p:sp>
        <p:nvSpPr>
          <p:cNvPr id="5" name="Footer Placeholder 2"/>
          <p:cNvSpPr>
            <a:spLocks noGrp="1"/>
          </p:cNvSpPr>
          <p:nvPr>
            <p:ph type="ftr" sz="quarter" idx="11"/>
          </p:nvPr>
        </p:nvSpPr>
        <p:spPr/>
        <p:txBody>
          <a:bodyPr/>
          <a:lstStyle/>
          <a:p>
            <a:pPr>
              <a:defRPr/>
            </a:pPr>
            <a:endParaRPr lang="en-GB"/>
          </a:p>
        </p:txBody>
      </p:sp>
      <p:sp>
        <p:nvSpPr>
          <p:cNvPr id="6" name="Slide Number Placeholder 3"/>
          <p:cNvSpPr>
            <a:spLocks noGrp="1"/>
          </p:cNvSpPr>
          <p:nvPr>
            <p:ph type="sldNum" sz="quarter" idx="12"/>
          </p:nvPr>
        </p:nvSpPr>
        <p:spPr/>
        <p:txBody>
          <a:bodyPr/>
          <a:lstStyle/>
          <a:p>
            <a:pPr>
              <a:defRPr/>
            </a:pPr>
            <a:fld id="{FEE86689-83E2-4368-B489-1180AA361C01}" type="slidenum">
              <a:rPr lang="en-GB" smtClean="0"/>
              <a:pPr>
                <a:defRPr/>
              </a:pPr>
              <a:t>‹#›</a:t>
            </a:fld>
            <a:endParaRPr lang="en-GB"/>
          </a:p>
        </p:txBody>
      </p:sp>
    </p:spTree>
    <p:extLst>
      <p:ext uri="{BB962C8B-B14F-4D97-AF65-F5344CB8AC3E}">
        <p14:creationId xmlns:p14="http://schemas.microsoft.com/office/powerpoint/2010/main" val="34207174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1" y="1447800"/>
            <a:ext cx="2551462"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3589397" y="1447800"/>
            <a:ext cx="3898013"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66441" y="3129281"/>
            <a:ext cx="2551462"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Date Placeholder 4"/>
          <p:cNvSpPr>
            <a:spLocks noGrp="1"/>
          </p:cNvSpPr>
          <p:nvPr>
            <p:ph type="dt" sz="half" idx="10"/>
          </p:nvPr>
        </p:nvSpPr>
        <p:spPr/>
        <p:txBody>
          <a:bodyPr/>
          <a:lstStyle/>
          <a:p>
            <a:pPr>
              <a:defRPr/>
            </a:pPr>
            <a:endParaRPr lang="en-GB"/>
          </a:p>
        </p:txBody>
      </p:sp>
      <p:sp>
        <p:nvSpPr>
          <p:cNvPr id="5" name="Footer Placeholder 5"/>
          <p:cNvSpPr>
            <a:spLocks noGrp="1"/>
          </p:cNvSpPr>
          <p:nvPr>
            <p:ph type="ftr" sz="quarter" idx="11"/>
          </p:nvPr>
        </p:nvSpPr>
        <p:spPr/>
        <p:txBody>
          <a:bodyPr/>
          <a:lstStyle/>
          <a:p>
            <a:pPr>
              <a:defRPr/>
            </a:pPr>
            <a:endParaRPr lang="en-GB"/>
          </a:p>
        </p:txBody>
      </p:sp>
      <p:sp>
        <p:nvSpPr>
          <p:cNvPr id="6" name="Slide Number Placeholder 6"/>
          <p:cNvSpPr>
            <a:spLocks noGrp="1"/>
          </p:cNvSpPr>
          <p:nvPr>
            <p:ph type="sldNum" sz="quarter" idx="12"/>
          </p:nvPr>
        </p:nvSpPr>
        <p:spPr/>
        <p:txBody>
          <a:bodyPr/>
          <a:lstStyle/>
          <a:p>
            <a:pPr>
              <a:defRPr/>
            </a:pPr>
            <a:fld id="{681E925C-6CC5-45A3-A3F2-45406620DC3E}" type="slidenum">
              <a:rPr lang="en-GB" smtClean="0"/>
              <a:pPr>
                <a:defRPr/>
              </a:pPr>
              <a:t>‹#›</a:t>
            </a:fld>
            <a:endParaRPr lang="en-GB"/>
          </a:p>
        </p:txBody>
      </p:sp>
    </p:spTree>
    <p:extLst>
      <p:ext uri="{BB962C8B-B14F-4D97-AF65-F5344CB8AC3E}">
        <p14:creationId xmlns:p14="http://schemas.microsoft.com/office/powerpoint/2010/main" val="9475494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5656" y="1854192"/>
            <a:ext cx="3820674"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213517" y="1143000"/>
            <a:ext cx="2400925"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866441" y="3657600"/>
            <a:ext cx="3814728"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DB0C5B2C-0CD2-4701-9A2F-0D2647C2C8A2}" type="slidenum">
              <a:rPr lang="en-GB" smtClean="0"/>
              <a:pPr>
                <a:defRPr/>
              </a:pPr>
              <a:t>‹#›</a:t>
            </a:fld>
            <a:endParaRPr lang="en-GB"/>
          </a:p>
        </p:txBody>
      </p:sp>
    </p:spTree>
    <p:extLst>
      <p:ext uri="{BB962C8B-B14F-4D97-AF65-F5344CB8AC3E}">
        <p14:creationId xmlns:p14="http://schemas.microsoft.com/office/powerpoint/2010/main" val="42475627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3" y="4800587"/>
            <a:ext cx="66209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866442" y="685800"/>
            <a:ext cx="662096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866443" y="5367325"/>
            <a:ext cx="662096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E6BE607B-EDAC-4A69-B029-9DD48944F5FD}" type="slidenum">
              <a:rPr lang="en-GB" smtClean="0"/>
              <a:pPr>
                <a:defRPr/>
              </a:pPr>
              <a:t>‹#›</a:t>
            </a:fld>
            <a:endParaRPr lang="en-GB"/>
          </a:p>
        </p:txBody>
      </p:sp>
    </p:spTree>
    <p:extLst>
      <p:ext uri="{BB962C8B-B14F-4D97-AF65-F5344CB8AC3E}">
        <p14:creationId xmlns:p14="http://schemas.microsoft.com/office/powerpoint/2010/main" val="2990458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2" y="1447800"/>
            <a:ext cx="6620968"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866442" y="3657600"/>
            <a:ext cx="6620968"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E6BE607B-EDAC-4A69-B029-9DD48944F5FD}" type="slidenum">
              <a:rPr lang="en-GB" smtClean="0"/>
              <a:pPr>
                <a:defRPr/>
              </a:pPr>
              <a:t>‹#›</a:t>
            </a:fld>
            <a:endParaRPr lang="en-GB"/>
          </a:p>
        </p:txBody>
      </p:sp>
    </p:spTree>
    <p:extLst>
      <p:ext uri="{BB962C8B-B14F-4D97-AF65-F5344CB8AC3E}">
        <p14:creationId xmlns:p14="http://schemas.microsoft.com/office/powerpoint/2010/main" val="25474007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81409" y="1447800"/>
            <a:ext cx="6001049"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448177" y="3771174"/>
            <a:ext cx="546115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Edit Master text styles</a:t>
            </a:r>
          </a:p>
        </p:txBody>
      </p:sp>
      <p:sp>
        <p:nvSpPr>
          <p:cNvPr id="10" name="Text Placeholder 3"/>
          <p:cNvSpPr>
            <a:spLocks noGrp="1"/>
          </p:cNvSpPr>
          <p:nvPr>
            <p:ph type="body" sz="half" idx="2"/>
          </p:nvPr>
        </p:nvSpPr>
        <p:spPr>
          <a:xfrm>
            <a:off x="866442" y="4350657"/>
            <a:ext cx="6620968"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E6BE607B-EDAC-4A69-B029-9DD48944F5FD}" type="slidenum">
              <a:rPr lang="en-GB" smtClean="0"/>
              <a:pPr>
                <a:defRPr/>
              </a:pPr>
              <a:t>‹#›</a:t>
            </a:fld>
            <a:endParaRPr lang="en-GB"/>
          </a:p>
        </p:txBody>
      </p:sp>
      <p:sp>
        <p:nvSpPr>
          <p:cNvPr id="12" name="TextBox 11"/>
          <p:cNvSpPr txBox="1"/>
          <p:nvPr/>
        </p:nvSpPr>
        <p:spPr>
          <a:xfrm>
            <a:off x="673897" y="971253"/>
            <a:ext cx="601591"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sz="12200" dirty="0"/>
              <a:t>“</a:t>
            </a:r>
          </a:p>
        </p:txBody>
      </p:sp>
      <p:sp>
        <p:nvSpPr>
          <p:cNvPr id="15" name="TextBox 14"/>
          <p:cNvSpPr txBox="1"/>
          <p:nvPr/>
        </p:nvSpPr>
        <p:spPr>
          <a:xfrm>
            <a:off x="6999690" y="2613787"/>
            <a:ext cx="601591"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sz="12200" dirty="0"/>
              <a:t>”</a:t>
            </a:r>
          </a:p>
        </p:txBody>
      </p:sp>
    </p:spTree>
    <p:extLst>
      <p:ext uri="{BB962C8B-B14F-4D97-AF65-F5344CB8AC3E}">
        <p14:creationId xmlns:p14="http://schemas.microsoft.com/office/powerpoint/2010/main" val="19413677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66441" y="3124201"/>
            <a:ext cx="6620969"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866442" y="4777381"/>
            <a:ext cx="6620968"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E6BE607B-EDAC-4A69-B029-9DD48944F5FD}" type="slidenum">
              <a:rPr lang="en-GB" smtClean="0"/>
              <a:pPr>
                <a:defRPr/>
              </a:pPr>
              <a:t>‹#›</a:t>
            </a:fld>
            <a:endParaRPr lang="en-GB"/>
          </a:p>
        </p:txBody>
      </p:sp>
    </p:spTree>
    <p:extLst>
      <p:ext uri="{BB962C8B-B14F-4D97-AF65-F5344CB8AC3E}">
        <p14:creationId xmlns:p14="http://schemas.microsoft.com/office/powerpoint/2010/main" val="313431186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474834" y="1981200"/>
            <a:ext cx="22107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489475" y="2667000"/>
            <a:ext cx="219608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2913504" y="1981200"/>
            <a:ext cx="2202754"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2905586" y="2667000"/>
            <a:ext cx="2210671"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5344917" y="1981200"/>
            <a:ext cx="219965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5344917" y="2667000"/>
            <a:ext cx="2199658"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2795334"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5223030"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pPr>
              <a:defRPr/>
            </a:pPr>
            <a:endParaRPr lang="en-GB"/>
          </a:p>
        </p:txBody>
      </p:sp>
      <p:sp>
        <p:nvSpPr>
          <p:cNvPr id="4"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E6BE607B-EDAC-4A69-B029-9DD48944F5FD}" type="slidenum">
              <a:rPr lang="en-GB" smtClean="0"/>
              <a:pPr>
                <a:defRPr/>
              </a:pPr>
              <a:t>‹#›</a:t>
            </a:fld>
            <a:endParaRPr lang="en-GB"/>
          </a:p>
        </p:txBody>
      </p:sp>
    </p:spTree>
    <p:extLst>
      <p:ext uri="{BB962C8B-B14F-4D97-AF65-F5344CB8AC3E}">
        <p14:creationId xmlns:p14="http://schemas.microsoft.com/office/powerpoint/2010/main" val="146052325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489475" y="4250949"/>
            <a:ext cx="2205612"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489475" y="2209800"/>
            <a:ext cx="2205612"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489475" y="4827212"/>
            <a:ext cx="2205612"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2917792" y="4250949"/>
            <a:ext cx="21984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2917791" y="2209800"/>
            <a:ext cx="2198466"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2916776" y="4827211"/>
            <a:ext cx="2201378"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5344917" y="4250949"/>
            <a:ext cx="219965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5344916" y="2209800"/>
            <a:ext cx="2199658"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5344824" y="4827209"/>
            <a:ext cx="2202571"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9" name="Straight Connector 18"/>
          <p:cNvCxnSpPr/>
          <p:nvPr/>
        </p:nvCxnSpPr>
        <p:spPr>
          <a:xfrm>
            <a:off x="2795334"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5223030"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pPr>
              <a:defRPr/>
            </a:pPr>
            <a:endParaRPr lang="en-GB"/>
          </a:p>
        </p:txBody>
      </p:sp>
      <p:sp>
        <p:nvSpPr>
          <p:cNvPr id="4"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E6BE607B-EDAC-4A69-B029-9DD48944F5FD}" type="slidenum">
              <a:rPr lang="en-GB" smtClean="0"/>
              <a:pPr>
                <a:defRPr/>
              </a:pPr>
              <a:t>‹#›</a:t>
            </a:fld>
            <a:endParaRPr lang="en-GB"/>
          </a:p>
        </p:txBody>
      </p:sp>
    </p:spTree>
    <p:extLst>
      <p:ext uri="{BB962C8B-B14F-4D97-AF65-F5344CB8AC3E}">
        <p14:creationId xmlns:p14="http://schemas.microsoft.com/office/powerpoint/2010/main" val="385272549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D667012E-0230-4319-BBBD-4D8C41E5B4AD}" type="slidenum">
              <a:rPr lang="en-GB" smtClean="0"/>
              <a:pPr>
                <a:defRPr/>
              </a:pPr>
              <a:t>‹#›</a:t>
            </a:fld>
            <a:endParaRPr lang="en-GB"/>
          </a:p>
        </p:txBody>
      </p:sp>
    </p:spTree>
    <p:extLst>
      <p:ext uri="{BB962C8B-B14F-4D97-AF65-F5344CB8AC3E}">
        <p14:creationId xmlns:p14="http://schemas.microsoft.com/office/powerpoint/2010/main" val="165914702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229782" y="430214"/>
            <a:ext cx="1314793"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489475" y="773205"/>
            <a:ext cx="5568812" cy="548313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3667D5BA-D35C-48AF-A212-AD8EF9DBCBA0}" type="slidenum">
              <a:rPr lang="en-GB" smtClean="0"/>
              <a:pPr>
                <a:defRPr/>
              </a:pPr>
              <a:t>‹#›</a:t>
            </a:fld>
            <a:endParaRPr lang="en-GB"/>
          </a:p>
        </p:txBody>
      </p:sp>
    </p:spTree>
    <p:extLst>
      <p:ext uri="{BB962C8B-B14F-4D97-AF65-F5344CB8AC3E}">
        <p14:creationId xmlns:p14="http://schemas.microsoft.com/office/powerpoint/2010/main" val="2585566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3E3D"/>
        </a:solidFill>
        <a:effectLst/>
      </p:bgPr>
    </p:bg>
    <p:spTree>
      <p:nvGrpSpPr>
        <p:cNvPr id="1" name=""/>
        <p:cNvGrpSpPr/>
        <p:nvPr/>
      </p:nvGrpSpPr>
      <p:grpSpPr>
        <a:xfrm>
          <a:off x="0" y="0"/>
          <a:ext cx="0" cy="0"/>
          <a:chOff x="0" y="0"/>
          <a:chExt cx="0" cy="0"/>
        </a:xfrm>
      </p:grpSpPr>
      <p:sp>
        <p:nvSpPr>
          <p:cNvPr id="22" name="Oval 21"/>
          <p:cNvSpPr/>
          <p:nvPr/>
        </p:nvSpPr>
        <p:spPr>
          <a:xfrm>
            <a:off x="629943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5689832" y="-457200"/>
            <a:ext cx="1600200" cy="1600200"/>
          </a:xfrm>
          <a:prstGeom prst="ellipse">
            <a:avLst/>
          </a:prstGeom>
          <a:gradFill flip="none" rotWithShape="1">
            <a:gsLst>
              <a:gs pos="0">
                <a:schemeClr val="bg2">
                  <a:lumMod val="60000"/>
                  <a:lumOff val="40000"/>
                  <a:alpha val="14000"/>
                </a:schemeClr>
              </a:gs>
              <a:gs pos="73000">
                <a:schemeClr val="bg2">
                  <a:lumMod val="60000"/>
                  <a:lumOff val="40000"/>
                  <a:alpha val="0"/>
                </a:schemeClr>
              </a:gs>
              <a:gs pos="36000">
                <a:schemeClr val="bg2">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6299432" y="6096000"/>
            <a:ext cx="990600" cy="990600"/>
          </a:xfrm>
          <a:prstGeom prst="ellipse">
            <a:avLst/>
          </a:prstGeom>
          <a:gradFill flip="none" rotWithShape="1">
            <a:gsLst>
              <a:gs pos="0">
                <a:schemeClr val="bg2">
                  <a:lumMod val="60000"/>
                  <a:lumOff val="40000"/>
                  <a:alpha val="9000"/>
                </a:schemeClr>
              </a:gs>
              <a:gs pos="66000">
                <a:schemeClr val="bg2">
                  <a:lumMod val="60000"/>
                  <a:lumOff val="40000"/>
                  <a:alpha val="0"/>
                </a:schemeClr>
              </a:gs>
              <a:gs pos="36000">
                <a:schemeClr val="bg2">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153988" y="2667000"/>
            <a:ext cx="4191000" cy="4191000"/>
          </a:xfrm>
          <a:prstGeom prst="ellipse">
            <a:avLst/>
          </a:prstGeom>
          <a:gradFill flip="none" rotWithShape="1">
            <a:gsLst>
              <a:gs pos="0">
                <a:schemeClr val="bg2">
                  <a:lumMod val="60000"/>
                  <a:lumOff val="40000"/>
                  <a:alpha val="11000"/>
                </a:schemeClr>
              </a:gs>
              <a:gs pos="75000">
                <a:schemeClr val="bg2">
                  <a:lumMod val="60000"/>
                  <a:lumOff val="40000"/>
                  <a:alpha val="0"/>
                </a:schemeClr>
              </a:gs>
              <a:gs pos="36000">
                <a:schemeClr val="bg2">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39788" y="2895600"/>
            <a:ext cx="2362200" cy="2362200"/>
          </a:xfrm>
          <a:prstGeom prst="ellipse">
            <a:avLst/>
          </a:prstGeom>
          <a:gradFill flip="none" rotWithShape="1">
            <a:gsLst>
              <a:gs pos="0">
                <a:schemeClr val="bg2">
                  <a:lumMod val="60000"/>
                  <a:lumOff val="40000"/>
                  <a:alpha val="8000"/>
                </a:schemeClr>
              </a:gs>
              <a:gs pos="72000">
                <a:schemeClr val="bg2">
                  <a:lumMod val="60000"/>
                  <a:lumOff val="40000"/>
                  <a:alpha val="0"/>
                </a:schemeClr>
              </a:gs>
              <a:gs pos="36000">
                <a:schemeClr val="bg2">
                  <a:lumMod val="60000"/>
                  <a:lumOff val="4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484710" y="452718"/>
            <a:ext cx="7055380"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827700" y="2052925"/>
            <a:ext cx="6711654" cy="4195481"/>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7494989" y="1828771"/>
            <a:ext cx="990599" cy="22865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pPr>
              <a:defRPr/>
            </a:pPr>
            <a:endParaRPr lang="en-GB"/>
          </a:p>
        </p:txBody>
      </p:sp>
      <p:sp>
        <p:nvSpPr>
          <p:cNvPr id="5" name="Footer Placeholder 4"/>
          <p:cNvSpPr>
            <a:spLocks noGrp="1"/>
          </p:cNvSpPr>
          <p:nvPr>
            <p:ph type="ftr" sz="quarter" idx="3"/>
          </p:nvPr>
        </p:nvSpPr>
        <p:spPr>
          <a:xfrm rot="5400000">
            <a:off x="6233335" y="3263371"/>
            <a:ext cx="3859795" cy="228660"/>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pPr>
              <a:defRPr/>
            </a:pPr>
            <a:endParaRPr lang="en-GB"/>
          </a:p>
        </p:txBody>
      </p:sp>
      <p:sp>
        <p:nvSpPr>
          <p:cNvPr id="6" name="Slide Number Placeholder 5"/>
          <p:cNvSpPr>
            <a:spLocks noGrp="1"/>
          </p:cNvSpPr>
          <p:nvPr>
            <p:ph type="sldNum" sz="quarter" idx="4"/>
          </p:nvPr>
        </p:nvSpPr>
        <p:spPr bwMode="gray">
          <a:xfrm>
            <a:off x="7766431" y="295736"/>
            <a:ext cx="628813" cy="767687"/>
          </a:xfrm>
          <a:prstGeom prst="rect">
            <a:avLst/>
          </a:prstGeom>
        </p:spPr>
        <p:txBody>
          <a:bodyPr vert="horz" lIns="91440" tIns="45720" rIns="91440" bIns="45720" rtlCol="0" anchor="b"/>
          <a:lstStyle>
            <a:lvl1pPr algn="ctr">
              <a:defRPr sz="2801" b="0" i="0">
                <a:solidFill>
                  <a:schemeClr val="tx1">
                    <a:tint val="75000"/>
                  </a:schemeClr>
                </a:solidFill>
              </a:defRPr>
            </a:lvl1pPr>
          </a:lstStyle>
          <a:p>
            <a:pPr>
              <a:defRPr/>
            </a:pPr>
            <a:fld id="{E6BE607B-EDAC-4A69-B029-9DD48944F5FD}" type="slidenum">
              <a:rPr lang="en-GB" smtClean="0"/>
              <a:pPr>
                <a:defRPr/>
              </a:pPr>
              <a:t>‹#›</a:t>
            </a:fld>
            <a:endParaRPr lang="en-GB"/>
          </a:p>
        </p:txBody>
      </p:sp>
    </p:spTree>
    <p:extLst>
      <p:ext uri="{BB962C8B-B14F-4D97-AF65-F5344CB8AC3E}">
        <p14:creationId xmlns:p14="http://schemas.microsoft.com/office/powerpoint/2010/main" val="1345925558"/>
      </p:ext>
    </p:extLst>
  </p:cSld>
  <p:clrMap bg1="dk1" tx1="lt1" bg2="dk2" tx2="lt2" accent1="accent1" accent2="accent2" accent3="accent3" accent4="accent4" accent5="accent5" accent6="accent6" hlink="hlink" folHlink="folHlink"/>
  <p:sldLayoutIdLst>
    <p:sldLayoutId id="2147483723" r:id="rId1"/>
    <p:sldLayoutId id="2147483724" r:id="rId2"/>
    <p:sldLayoutId id="2147483725" r:id="rId3"/>
    <p:sldLayoutId id="2147483726" r:id="rId4"/>
    <p:sldLayoutId id="2147483727" r:id="rId5"/>
    <p:sldLayoutId id="2147483728" r:id="rId6"/>
    <p:sldLayoutId id="2147483729" r:id="rId7"/>
    <p:sldLayoutId id="2147483730" r:id="rId8"/>
    <p:sldLayoutId id="2147483731" r:id="rId9"/>
    <p:sldLayoutId id="2147483732" r:id="rId10"/>
    <p:sldLayoutId id="2147483733" r:id="rId11"/>
    <p:sldLayoutId id="2147483734" r:id="rId12"/>
    <p:sldLayoutId id="2147483735" r:id="rId13"/>
    <p:sldLayoutId id="2147483736" r:id="rId14"/>
    <p:sldLayoutId id="2147483737" r:id="rId15"/>
    <p:sldLayoutId id="2147483738" r:id="rId16"/>
    <p:sldLayoutId id="2147483739" r:id="rId17"/>
  </p:sldLayoutIdLst>
  <p:txStyles>
    <p:titleStyle>
      <a:lvl1pPr algn="l" defTabSz="457207"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6" indent="-342906" algn="l" defTabSz="457207"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62" indent="-285755" algn="l" defTabSz="457207"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20"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27"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34"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14642"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49"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57"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64"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7" rtl="0" eaLnBrk="1" latinLnBrk="0" hangingPunct="1">
        <a:defRPr sz="1800" kern="1200">
          <a:solidFill>
            <a:schemeClr val="tx1"/>
          </a:solidFill>
          <a:latin typeface="+mn-lt"/>
          <a:ea typeface="+mn-ea"/>
          <a:cs typeface="+mn-cs"/>
        </a:defRPr>
      </a:lvl1pPr>
      <a:lvl2pPr marL="457207" algn="l" defTabSz="457207" rtl="0" eaLnBrk="1" latinLnBrk="0" hangingPunct="1">
        <a:defRPr sz="1800" kern="1200">
          <a:solidFill>
            <a:schemeClr val="tx1"/>
          </a:solidFill>
          <a:latin typeface="+mn-lt"/>
          <a:ea typeface="+mn-ea"/>
          <a:cs typeface="+mn-cs"/>
        </a:defRPr>
      </a:lvl2pPr>
      <a:lvl3pPr marL="914415" algn="l" defTabSz="457207" rtl="0" eaLnBrk="1" latinLnBrk="0" hangingPunct="1">
        <a:defRPr sz="1800" kern="1200">
          <a:solidFill>
            <a:schemeClr val="tx1"/>
          </a:solidFill>
          <a:latin typeface="+mn-lt"/>
          <a:ea typeface="+mn-ea"/>
          <a:cs typeface="+mn-cs"/>
        </a:defRPr>
      </a:lvl3pPr>
      <a:lvl4pPr marL="1371622" algn="l" defTabSz="457207" rtl="0" eaLnBrk="1" latinLnBrk="0" hangingPunct="1">
        <a:defRPr sz="1800" kern="1200">
          <a:solidFill>
            <a:schemeClr val="tx1"/>
          </a:solidFill>
          <a:latin typeface="+mn-lt"/>
          <a:ea typeface="+mn-ea"/>
          <a:cs typeface="+mn-cs"/>
        </a:defRPr>
      </a:lvl4pPr>
      <a:lvl5pPr marL="1828831" algn="l" defTabSz="457207" rtl="0" eaLnBrk="1" latinLnBrk="0" hangingPunct="1">
        <a:defRPr sz="1800" kern="1200">
          <a:solidFill>
            <a:schemeClr val="tx1"/>
          </a:solidFill>
          <a:latin typeface="+mn-lt"/>
          <a:ea typeface="+mn-ea"/>
          <a:cs typeface="+mn-cs"/>
        </a:defRPr>
      </a:lvl5pPr>
      <a:lvl6pPr marL="2286038" algn="l" defTabSz="457207" rtl="0" eaLnBrk="1" latinLnBrk="0" hangingPunct="1">
        <a:defRPr sz="1800" kern="1200">
          <a:solidFill>
            <a:schemeClr val="tx1"/>
          </a:solidFill>
          <a:latin typeface="+mn-lt"/>
          <a:ea typeface="+mn-ea"/>
          <a:cs typeface="+mn-cs"/>
        </a:defRPr>
      </a:lvl6pPr>
      <a:lvl7pPr marL="2743246" algn="l" defTabSz="457207" rtl="0" eaLnBrk="1" latinLnBrk="0" hangingPunct="1">
        <a:defRPr sz="1800" kern="1200">
          <a:solidFill>
            <a:schemeClr val="tx1"/>
          </a:solidFill>
          <a:latin typeface="+mn-lt"/>
          <a:ea typeface="+mn-ea"/>
          <a:cs typeface="+mn-cs"/>
        </a:defRPr>
      </a:lvl7pPr>
      <a:lvl8pPr marL="3200453" algn="l" defTabSz="457207" rtl="0" eaLnBrk="1" latinLnBrk="0" hangingPunct="1">
        <a:defRPr sz="1800" kern="1200">
          <a:solidFill>
            <a:schemeClr val="tx1"/>
          </a:solidFill>
          <a:latin typeface="+mn-lt"/>
          <a:ea typeface="+mn-ea"/>
          <a:cs typeface="+mn-cs"/>
        </a:defRPr>
      </a:lvl8pPr>
      <a:lvl9pPr marL="3657661" algn="l" defTabSz="45720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useBgFill="1">
        <p:nvSpPr>
          <p:cNvPr id="5122" name="Rectangle 3"/>
          <p:cNvSpPr>
            <a:spLocks noGrp="1" noChangeArrowheads="1"/>
          </p:cNvSpPr>
          <p:nvPr>
            <p:ph type="subTitle" idx="1"/>
          </p:nvPr>
        </p:nvSpPr>
        <p:spPr>
          <a:xfrm>
            <a:off x="4430585" y="90555"/>
            <a:ext cx="4546917" cy="453680"/>
          </a:xfrm>
        </p:spPr>
        <p:txBody>
          <a:bodyPr>
            <a:normAutofit fontScale="62500" lnSpcReduction="20000"/>
          </a:bodyPr>
          <a:lstStyle/>
          <a:p>
            <a:pPr marR="0"/>
            <a:endParaRPr lang="en-GB" sz="700" dirty="0">
              <a:solidFill>
                <a:srgbClr val="004376"/>
              </a:solidFill>
              <a:latin typeface="Felix Titling" pitchFamily="82" charset="0"/>
            </a:endParaRPr>
          </a:p>
          <a:p>
            <a:pPr marR="0" algn="r"/>
            <a:r>
              <a:rPr lang="en-GB" sz="2400" dirty="0" err="1">
                <a:solidFill>
                  <a:schemeClr val="tx1"/>
                </a:solidFill>
              </a:rPr>
              <a:t>Hpen</a:t>
            </a:r>
            <a:r>
              <a:rPr lang="en-GB" sz="2400" dirty="0">
                <a:solidFill>
                  <a:schemeClr val="tx1"/>
                </a:solidFill>
              </a:rPr>
              <a:t> 7022 VISIONS OF SOCIETY</a:t>
            </a:r>
            <a:endParaRPr lang="en-GB" sz="1200" dirty="0">
              <a:solidFill>
                <a:srgbClr val="004376"/>
              </a:solidFill>
            </a:endParaRPr>
          </a:p>
          <a:p>
            <a:pPr marR="0"/>
            <a:endParaRPr lang="en-GB" dirty="0"/>
          </a:p>
          <a:p>
            <a:pPr marR="0" algn="l"/>
            <a:endParaRPr lang="en-GB" sz="2400" dirty="0"/>
          </a:p>
          <a:p>
            <a:pPr marR="0" algn="l"/>
            <a:endParaRPr lang="en-GB" sz="2400" dirty="0">
              <a:latin typeface="Garamond" pitchFamily="18" charset="0"/>
            </a:endParaRPr>
          </a:p>
        </p:txBody>
      </p:sp>
      <p:sp>
        <p:nvSpPr>
          <p:cNvPr id="5123" name="Text Box 6"/>
          <p:cNvSpPr txBox="1">
            <a:spLocks noChangeArrowheads="1"/>
          </p:cNvSpPr>
          <p:nvPr/>
        </p:nvSpPr>
        <p:spPr bwMode="auto">
          <a:xfrm>
            <a:off x="5133488" y="5277991"/>
            <a:ext cx="3608219" cy="923925"/>
          </a:xfrm>
          <a:prstGeom prst="rect">
            <a:avLst/>
          </a:prstGeom>
          <a:noFill/>
          <a:ln w="9525">
            <a:noFill/>
            <a:miter lim="800000"/>
            <a:headEnd/>
            <a:tailEnd/>
          </a:ln>
        </p:spPr>
        <p:txBody>
          <a:bodyPr wrap="square">
            <a:spAutoFit/>
          </a:bodyPr>
          <a:lstStyle/>
          <a:p>
            <a:r>
              <a:rPr lang="en-GB" sz="1800" dirty="0"/>
              <a:t>and what is the use of a book,’ thought Alice ‘without pictures or conversation?’</a:t>
            </a:r>
            <a:endParaRPr lang="en-GB" sz="1700" dirty="0"/>
          </a:p>
        </p:txBody>
      </p:sp>
      <p:sp>
        <p:nvSpPr>
          <p:cNvPr id="5124" name="Rectangle 7"/>
          <p:cNvSpPr>
            <a:spLocks noChangeArrowheads="1"/>
          </p:cNvSpPr>
          <p:nvPr/>
        </p:nvSpPr>
        <p:spPr bwMode="auto">
          <a:xfrm>
            <a:off x="1205336" y="1100382"/>
            <a:ext cx="7561262" cy="1661993"/>
          </a:xfrm>
          <a:prstGeom prst="rect">
            <a:avLst/>
          </a:prstGeom>
          <a:noFill/>
          <a:ln w="9525">
            <a:solidFill>
              <a:srgbClr val="92D050"/>
            </a:solidFill>
            <a:miter lim="800000"/>
            <a:headEnd/>
            <a:tailEnd/>
          </a:ln>
        </p:spPr>
        <p:txBody>
          <a:bodyPr>
            <a:spAutoFit/>
          </a:bodyPr>
          <a:lstStyle/>
          <a:p>
            <a:pPr algn="r"/>
            <a:r>
              <a:rPr lang="en-GB" sz="5400" dirty="0">
                <a:solidFill>
                  <a:srgbClr val="FFFF00"/>
                </a:solidFill>
                <a:latin typeface="Vivaldi" pitchFamily="66" charset="0"/>
              </a:rPr>
              <a:t>The Woman in White </a:t>
            </a:r>
            <a:r>
              <a:rPr lang="en-GB" dirty="0">
                <a:solidFill>
                  <a:srgbClr val="FFFF00"/>
                </a:solidFill>
              </a:rPr>
              <a:t>(1859-60) </a:t>
            </a:r>
            <a:endParaRPr lang="en-GB" sz="4400" dirty="0">
              <a:solidFill>
                <a:srgbClr val="FFFF00"/>
              </a:solidFill>
            </a:endParaRPr>
          </a:p>
          <a:p>
            <a:pPr algn="r"/>
            <a:r>
              <a:rPr lang="en-GB" sz="2400" dirty="0">
                <a:latin typeface="Felix Titling" panose="04060505060202020A04" pitchFamily="82" charset="0"/>
              </a:rPr>
              <a:t>the sensation novel &amp; anxieties about masculinity</a:t>
            </a:r>
          </a:p>
        </p:txBody>
      </p:sp>
      <p:pic>
        <p:nvPicPr>
          <p:cNvPr id="2056" name="Picture 8" descr="woman in white"/>
          <p:cNvPicPr>
            <a:picLocks noChangeAspect="1" noChangeArrowheads="1"/>
          </p:cNvPicPr>
          <p:nvPr/>
        </p:nvPicPr>
        <p:blipFill>
          <a:blip r:embed="rId2" cstate="print">
            <a:duotone>
              <a:prstClr val="black"/>
              <a:schemeClr val="accent3">
                <a:tint val="45000"/>
                <a:satMod val="400000"/>
              </a:schemeClr>
            </a:duotone>
            <a:extLst>
              <a:ext uri="{BEBA8EAE-BF5A-486C-A8C5-ECC9F3942E4B}">
                <a14:imgProps xmlns:a14="http://schemas.microsoft.com/office/drawing/2010/main">
                  <a14:imgLayer r:embed="rId3">
                    <a14:imgEffect>
                      <a14:sharpenSoften amount="25000"/>
                    </a14:imgEffect>
                    <a14:imgEffect>
                      <a14:brightnessContrast contrast="20000"/>
                    </a14:imgEffect>
                  </a14:imgLayer>
                </a14:imgProps>
              </a:ext>
            </a:extLst>
          </a:blip>
          <a:srcRect/>
          <a:stretch>
            <a:fillRect/>
          </a:stretch>
        </p:blipFill>
        <p:spPr bwMode="auto">
          <a:xfrm>
            <a:off x="420685" y="3356992"/>
            <a:ext cx="4741540" cy="2844924"/>
          </a:xfrm>
          <a:prstGeom prst="rect">
            <a:avLst/>
          </a:prstGeom>
          <a:solidFill>
            <a:schemeClr val="accent2"/>
          </a:solidFill>
          <a:ln w="38100">
            <a:noFill/>
          </a:ln>
        </p:spPr>
      </p:pic>
      <p:sp>
        <p:nvSpPr>
          <p:cNvPr id="3" name="Rectangle 2"/>
          <p:cNvSpPr/>
          <p:nvPr/>
        </p:nvSpPr>
        <p:spPr>
          <a:xfrm>
            <a:off x="196993" y="118583"/>
            <a:ext cx="8797990" cy="6541711"/>
          </a:xfrm>
          <a:prstGeom prst="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198304" y="135711"/>
            <a:ext cx="8796679" cy="6506797"/>
          </a:xfrm>
          <a:prstGeom prst="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3"/>
          <p:cNvSpPr>
            <a:spLocks noGrp="1"/>
          </p:cNvSpPr>
          <p:nvPr>
            <p:ph idx="1"/>
          </p:nvPr>
        </p:nvSpPr>
        <p:spPr>
          <a:xfrm>
            <a:off x="323528" y="188640"/>
            <a:ext cx="8352928" cy="6480720"/>
          </a:xfrm>
          <a:prstGeom prst="rect">
            <a:avLst/>
          </a:prstGeom>
        </p:spPr>
        <p:txBody>
          <a:bodyPr>
            <a:normAutofit fontScale="70000" lnSpcReduction="20000"/>
          </a:bodyPr>
          <a:lstStyle/>
          <a:p>
            <a:pPr marL="0" indent="0">
              <a:buNone/>
            </a:pPr>
            <a:r>
              <a:rPr lang="en-GB" sz="4000" dirty="0">
                <a:solidFill>
                  <a:srgbClr val="FFC000"/>
                </a:solidFill>
                <a:latin typeface="Felix Titling" panose="04060505060202020A04" pitchFamily="82" charset="0"/>
              </a:rPr>
              <a:t>LEARNING OUTCOMES</a:t>
            </a:r>
          </a:p>
          <a:p>
            <a:pPr marL="0" indent="0">
              <a:buNone/>
            </a:pPr>
            <a:endParaRPr lang="en-GB" sz="1100" dirty="0">
              <a:solidFill>
                <a:srgbClr val="FFC000"/>
              </a:solidFill>
              <a:latin typeface="Felix Titling" panose="04060505060202020A04" pitchFamily="82" charset="0"/>
            </a:endParaRPr>
          </a:p>
          <a:p>
            <a:pPr marL="0" indent="0">
              <a:buFont typeface="Arial" panose="020B0604020202020204" pitchFamily="34" charset="0"/>
              <a:buNone/>
            </a:pPr>
            <a:r>
              <a:rPr lang="en-GB" sz="2800" i="1" dirty="0">
                <a:solidFill>
                  <a:schemeClr val="accent5">
                    <a:lumMod val="40000"/>
                    <a:lumOff val="60000"/>
                  </a:schemeClr>
                </a:solidFill>
                <a:effectLst/>
                <a:latin typeface="Century Gothic" panose="020B0502020202020204" pitchFamily="34" charset="0"/>
              </a:rPr>
              <a:t>Upon the successful completion of this module, the student should be able to demonstrate:</a:t>
            </a:r>
          </a:p>
          <a:p>
            <a:pPr marL="0" indent="0">
              <a:lnSpc>
                <a:spcPct val="120000"/>
              </a:lnSpc>
              <a:spcBef>
                <a:spcPts val="600"/>
              </a:spcBef>
              <a:buFont typeface="Arial" panose="020B0604020202020204" pitchFamily="34" charset="0"/>
              <a:buNone/>
            </a:pPr>
            <a:endParaRPr lang="en-GB" sz="1400" i="1" dirty="0">
              <a:solidFill>
                <a:schemeClr val="accent5">
                  <a:lumMod val="40000"/>
                  <a:lumOff val="60000"/>
                </a:schemeClr>
              </a:solidFill>
              <a:effectLst/>
              <a:latin typeface="Century Gothic" panose="020B0502020202020204" pitchFamily="34" charset="0"/>
            </a:endParaRPr>
          </a:p>
          <a:p>
            <a:pPr>
              <a:lnSpc>
                <a:spcPct val="120000"/>
              </a:lnSpc>
              <a:spcBef>
                <a:spcPts val="600"/>
              </a:spcBef>
              <a:buFont typeface="Arial" panose="020B0604020202020204" pitchFamily="34" charset="0"/>
              <a:buChar char="•"/>
            </a:pPr>
            <a:r>
              <a:rPr lang="en-GB" sz="2800" dirty="0">
                <a:solidFill>
                  <a:schemeClr val="accent5">
                    <a:lumMod val="40000"/>
                    <a:lumOff val="60000"/>
                  </a:schemeClr>
                </a:solidFill>
                <a:effectLst/>
                <a:latin typeface="Century Gothic" panose="020B0502020202020204" pitchFamily="34" charset="0"/>
              </a:rPr>
              <a:t>a detailed and critically informed knowledge and understanding of a wide range of the literature of </a:t>
            </a:r>
            <a:r>
              <a:rPr lang="en-GB" sz="2800" dirty="0">
                <a:solidFill>
                  <a:srgbClr val="92D050"/>
                </a:solidFill>
                <a:effectLst/>
                <a:latin typeface="Century Gothic" panose="020B0502020202020204" pitchFamily="34" charset="0"/>
              </a:rPr>
              <a:t>the Romantic and Victorian period(s);</a:t>
            </a:r>
          </a:p>
          <a:p>
            <a:pPr>
              <a:lnSpc>
                <a:spcPct val="120000"/>
              </a:lnSpc>
              <a:spcBef>
                <a:spcPts val="600"/>
              </a:spcBef>
              <a:buFont typeface="Arial" panose="020B0604020202020204" pitchFamily="34" charset="0"/>
              <a:buChar char="•"/>
            </a:pPr>
            <a:r>
              <a:rPr lang="en-GB" sz="2800" dirty="0">
                <a:solidFill>
                  <a:schemeClr val="accent5">
                    <a:lumMod val="40000"/>
                    <a:lumOff val="60000"/>
                  </a:schemeClr>
                </a:solidFill>
                <a:effectLst/>
                <a:latin typeface="Century Gothic" panose="020B0502020202020204" pitchFamily="34" charset="0"/>
              </a:rPr>
              <a:t>advanced and sustained understanding of the important </a:t>
            </a:r>
            <a:r>
              <a:rPr lang="en-GB" sz="2800" dirty="0">
                <a:solidFill>
                  <a:srgbClr val="92D050"/>
                </a:solidFill>
                <a:effectLst/>
                <a:latin typeface="Century Gothic" panose="020B0502020202020204" pitchFamily="34" charset="0"/>
              </a:rPr>
              <a:t>political, literary and philosophical debates</a:t>
            </a:r>
            <a:r>
              <a:rPr lang="en-GB" sz="2800" dirty="0">
                <a:effectLst/>
                <a:latin typeface="Century Gothic" panose="020B0502020202020204" pitchFamily="34" charset="0"/>
              </a:rPr>
              <a:t> </a:t>
            </a:r>
            <a:r>
              <a:rPr lang="en-GB" sz="2800" dirty="0">
                <a:solidFill>
                  <a:schemeClr val="accent5">
                    <a:lumMod val="40000"/>
                    <a:lumOff val="60000"/>
                  </a:schemeClr>
                </a:solidFill>
                <a:effectLst/>
                <a:latin typeface="Century Gothic" panose="020B0502020202020204" pitchFamily="34" charset="0"/>
              </a:rPr>
              <a:t>that dominated from the 1790s through to the late nineteenth century;</a:t>
            </a:r>
          </a:p>
          <a:p>
            <a:pPr>
              <a:lnSpc>
                <a:spcPct val="120000"/>
              </a:lnSpc>
              <a:spcBef>
                <a:spcPts val="600"/>
              </a:spcBef>
              <a:buFont typeface="Arial" panose="020B0604020202020204" pitchFamily="34" charset="0"/>
              <a:buChar char="•"/>
            </a:pPr>
            <a:r>
              <a:rPr lang="en-GB" sz="2800" dirty="0">
                <a:solidFill>
                  <a:schemeClr val="accent5">
                    <a:lumMod val="40000"/>
                    <a:lumOff val="60000"/>
                  </a:schemeClr>
                </a:solidFill>
                <a:effectLst/>
                <a:latin typeface="Century Gothic" panose="020B0502020202020204" pitchFamily="34" charset="0"/>
              </a:rPr>
              <a:t>a critically informed understanding of the ways in which Romantic and Victorian literature both </a:t>
            </a:r>
            <a:r>
              <a:rPr lang="en-GB" sz="2800" dirty="0">
                <a:solidFill>
                  <a:srgbClr val="92D050"/>
                </a:solidFill>
                <a:effectLst/>
                <a:latin typeface="Century Gothic" panose="020B0502020202020204" pitchFamily="34" charset="0"/>
              </a:rPr>
              <a:t>construct and critique the notion of modernity;</a:t>
            </a:r>
          </a:p>
          <a:p>
            <a:pPr>
              <a:lnSpc>
                <a:spcPct val="120000"/>
              </a:lnSpc>
              <a:spcBef>
                <a:spcPts val="600"/>
              </a:spcBef>
              <a:buFont typeface="Arial" panose="020B0604020202020204" pitchFamily="34" charset="0"/>
              <a:buChar char="•"/>
            </a:pPr>
            <a:r>
              <a:rPr lang="en-GB" sz="2800" dirty="0">
                <a:solidFill>
                  <a:schemeClr val="accent5">
                    <a:lumMod val="40000"/>
                    <a:lumOff val="60000"/>
                  </a:schemeClr>
                </a:solidFill>
                <a:effectLst/>
                <a:latin typeface="Century Gothic" panose="020B0502020202020204" pitchFamily="34" charset="0"/>
              </a:rPr>
              <a:t>a theoretically informed knowledge of </a:t>
            </a:r>
            <a:r>
              <a:rPr lang="en-GB" sz="2800" dirty="0">
                <a:solidFill>
                  <a:srgbClr val="92D050"/>
                </a:solidFill>
                <a:effectLst/>
                <a:latin typeface="Century Gothic" panose="020B0502020202020204" pitchFamily="34" charset="0"/>
              </a:rPr>
              <a:t>the connections and tensions between the ideas and kinds of literary production normally associated with these periods;</a:t>
            </a:r>
          </a:p>
          <a:p>
            <a:pPr>
              <a:lnSpc>
                <a:spcPct val="120000"/>
              </a:lnSpc>
              <a:spcBef>
                <a:spcPts val="600"/>
              </a:spcBef>
              <a:buFont typeface="Arial" panose="020B0604020202020204" pitchFamily="34" charset="0"/>
              <a:buChar char="•"/>
            </a:pPr>
            <a:r>
              <a:rPr lang="en-GB" sz="2800" dirty="0">
                <a:solidFill>
                  <a:schemeClr val="accent5">
                    <a:lumMod val="40000"/>
                    <a:lumOff val="60000"/>
                  </a:schemeClr>
                </a:solidFill>
                <a:effectLst/>
                <a:latin typeface="Century Gothic" panose="020B0502020202020204" pitchFamily="34" charset="0"/>
              </a:rPr>
              <a:t>a theoretically informed knowledge of the significance of the </a:t>
            </a:r>
            <a:r>
              <a:rPr lang="en-GB" sz="2800" dirty="0">
                <a:solidFill>
                  <a:srgbClr val="92D050"/>
                </a:solidFill>
                <a:effectLst/>
                <a:latin typeface="Century Gothic" panose="020B0502020202020204" pitchFamily="34" charset="0"/>
              </a:rPr>
              <a:t>Romantic ideology </a:t>
            </a:r>
            <a:r>
              <a:rPr lang="en-GB" sz="2800" dirty="0">
                <a:solidFill>
                  <a:schemeClr val="accent5">
                    <a:lumMod val="40000"/>
                    <a:lumOff val="60000"/>
                  </a:schemeClr>
                </a:solidFill>
                <a:effectLst/>
                <a:latin typeface="Century Gothic" panose="020B0502020202020204" pitchFamily="34" charset="0"/>
              </a:rPr>
              <a:t>in the formation of cultural values.</a:t>
            </a:r>
          </a:p>
        </p:txBody>
      </p:sp>
    </p:spTree>
    <p:extLst>
      <p:ext uri="{BB962C8B-B14F-4D97-AF65-F5344CB8AC3E}">
        <p14:creationId xmlns:p14="http://schemas.microsoft.com/office/powerpoint/2010/main" val="33013560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9024" y="260648"/>
            <a:ext cx="8784976" cy="584775"/>
          </a:xfrm>
          <a:prstGeom prst="rect">
            <a:avLst/>
          </a:prstGeom>
        </p:spPr>
        <p:txBody>
          <a:bodyPr wrap="square">
            <a:spAutoFit/>
          </a:bodyPr>
          <a:lstStyle/>
          <a:p>
            <a:r>
              <a:rPr lang="en-GB" sz="3200" dirty="0">
                <a:solidFill>
                  <a:srgbClr val="FFC000"/>
                </a:solidFill>
                <a:latin typeface="Felix Titling" panose="04060505060202020A04" pitchFamily="82" charset="0"/>
                <a:ea typeface="FangSong" panose="020B0503020204020204" pitchFamily="49" charset="-122"/>
              </a:rPr>
              <a:t>Spaces, boundaries &amp; transgression </a:t>
            </a:r>
          </a:p>
        </p:txBody>
      </p:sp>
      <p:sp>
        <p:nvSpPr>
          <p:cNvPr id="3" name="Rectangle 2"/>
          <p:cNvSpPr/>
          <p:nvPr/>
        </p:nvSpPr>
        <p:spPr>
          <a:xfrm>
            <a:off x="359024" y="1052736"/>
            <a:ext cx="8461448" cy="5478423"/>
          </a:xfrm>
          <a:prstGeom prst="rect">
            <a:avLst/>
          </a:prstGeom>
        </p:spPr>
        <p:txBody>
          <a:bodyPr wrap="square">
            <a:spAutoFit/>
          </a:bodyPr>
          <a:lstStyle/>
          <a:p>
            <a:r>
              <a:rPr lang="en-GB" sz="2200" dirty="0"/>
              <a:t>The fact that the evocative woman of the title can refer to many of the text’s female characters indicates the tenuousness of women’s identities in the narrative [and reflects] the novel’s preoccupation with individual identity and with// the danger that women incur in leaving the spaces and activities deemed proper to them. </a:t>
            </a:r>
          </a:p>
          <a:p>
            <a:endParaRPr lang="en-GB" sz="2200" dirty="0"/>
          </a:p>
          <a:p>
            <a:r>
              <a:rPr lang="en-GB" sz="2200" dirty="0">
                <a:solidFill>
                  <a:srgbClr val="92D050"/>
                </a:solidFill>
              </a:rPr>
              <a:t>Eavesdropping—an improper activity on the border between inside and outside, private and public—ﬁgures transgression in the novel. An eavesdropper steals the secrets of private life and controls their dissemination in the public realm; by withholding or revealing people’s secrets, the eavesdropper determines their social identity. </a:t>
            </a:r>
          </a:p>
          <a:p>
            <a:pPr lvl="1"/>
            <a:endParaRPr lang="en-GB" sz="2000" dirty="0"/>
          </a:p>
          <a:p>
            <a:pPr lvl="1"/>
            <a:r>
              <a:rPr lang="en-GB" sz="2000" dirty="0"/>
              <a:t>Ann </a:t>
            </a:r>
            <a:r>
              <a:rPr lang="en-GB" sz="2000" dirty="0" err="1"/>
              <a:t>Gaylin</a:t>
            </a:r>
            <a:r>
              <a:rPr lang="en-GB" sz="2000" dirty="0"/>
              <a:t>, ‘The Madwoman Outside the Attic: Eavesdropping and Narrative Agency in </a:t>
            </a:r>
            <a:r>
              <a:rPr lang="en-GB" sz="2000" i="1" dirty="0"/>
              <a:t>The Woman in White’</a:t>
            </a:r>
            <a:r>
              <a:rPr lang="en-GB" sz="2400" dirty="0"/>
              <a:t>   </a:t>
            </a:r>
            <a:r>
              <a:rPr lang="en-GB" sz="2400" dirty="0">
                <a:solidFill>
                  <a:srgbClr val="004C4A"/>
                </a:solidFill>
              </a:rPr>
              <a:t>.</a:t>
            </a:r>
            <a:endParaRPr lang="en-GB" dirty="0"/>
          </a:p>
        </p:txBody>
      </p:sp>
    </p:spTree>
    <p:extLst>
      <p:ext uri="{BB962C8B-B14F-4D97-AF65-F5344CB8AC3E}">
        <p14:creationId xmlns:p14="http://schemas.microsoft.com/office/powerpoint/2010/main" val="5300168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3009" name="Rectangle 1"/>
          <p:cNvSpPr>
            <a:spLocks noChangeArrowheads="1"/>
          </p:cNvSpPr>
          <p:nvPr/>
        </p:nvSpPr>
        <p:spPr bwMode="auto">
          <a:xfrm>
            <a:off x="251520" y="949950"/>
            <a:ext cx="8781728" cy="5786199"/>
          </a:xfrm>
          <a:prstGeom prst="rect">
            <a:avLst/>
          </a:prstGeom>
          <a:noFill/>
          <a:ln w="9525">
            <a:noFill/>
            <a:miter lim="800000"/>
            <a:headEnd/>
            <a:tailEnd/>
          </a:ln>
          <a:effectLst/>
        </p:spPr>
        <p:txBody>
          <a:bodyPr wrap="square" anchor="ctr">
            <a:spAutoFit/>
          </a:bodyPr>
          <a:lstStyle/>
          <a:p>
            <a:pPr marL="457200" indent="-457200" eaLnBrk="0" hangingPunct="0">
              <a:buFont typeface="Arial" pitchFamily="34" charset="0"/>
              <a:buChar char="•"/>
              <a:defRPr/>
            </a:pPr>
            <a:r>
              <a:rPr lang="en-GB" sz="2200" dirty="0">
                <a:ea typeface="Calibri" pitchFamily="34" charset="0"/>
                <a:cs typeface="Courier New" pitchFamily="49" charset="0"/>
              </a:rPr>
              <a:t>locked doors and enclosures</a:t>
            </a:r>
          </a:p>
          <a:p>
            <a:pPr marL="457200" indent="-457200" eaLnBrk="0" hangingPunct="0">
              <a:buFont typeface="Arial" pitchFamily="34" charset="0"/>
              <a:buChar char="•"/>
              <a:defRPr/>
            </a:pPr>
            <a:r>
              <a:rPr lang="en-GB" sz="2200" dirty="0">
                <a:ea typeface="Calibri" pitchFamily="34" charset="0"/>
                <a:cs typeface="Times New Roman" pitchFamily="18" charset="0"/>
              </a:rPr>
              <a:t>tests and secrets</a:t>
            </a:r>
          </a:p>
          <a:p>
            <a:pPr marL="457200" indent="-457200" eaLnBrk="0" hangingPunct="0">
              <a:buFont typeface="Arial" pitchFamily="34" charset="0"/>
              <a:buChar char="•"/>
              <a:defRPr/>
            </a:pPr>
            <a:r>
              <a:rPr lang="en-GB" sz="2200" dirty="0">
                <a:ea typeface="Calibri" pitchFamily="34" charset="0"/>
                <a:cs typeface="Times New Roman" pitchFamily="18" charset="0"/>
              </a:rPr>
              <a:t>Stolen children</a:t>
            </a:r>
          </a:p>
          <a:p>
            <a:pPr marL="457200" indent="-457200" eaLnBrk="0" hangingPunct="0">
              <a:buFont typeface="Arial" pitchFamily="34" charset="0"/>
              <a:buChar char="•"/>
              <a:defRPr/>
            </a:pPr>
            <a:r>
              <a:rPr lang="en-GB" sz="2200" dirty="0">
                <a:ea typeface="Calibri" pitchFamily="34" charset="0"/>
                <a:cs typeface="Times New Roman" pitchFamily="18" charset="0"/>
              </a:rPr>
              <a:t>sanity and insanity</a:t>
            </a:r>
          </a:p>
          <a:p>
            <a:pPr marL="457200" indent="-457200" eaLnBrk="0" hangingPunct="0">
              <a:buFont typeface="Arial" pitchFamily="34" charset="0"/>
              <a:buChar char="•"/>
              <a:defRPr/>
            </a:pPr>
            <a:r>
              <a:rPr lang="en-GB" sz="2200" dirty="0">
                <a:ea typeface="Calibri" pitchFamily="34" charset="0"/>
                <a:cs typeface="Times New Roman" pitchFamily="18" charset="0"/>
              </a:rPr>
              <a:t>reading people </a:t>
            </a:r>
          </a:p>
          <a:p>
            <a:pPr marL="457200" indent="-457200" eaLnBrk="0" hangingPunct="0">
              <a:buFont typeface="Arial" pitchFamily="34" charset="0"/>
              <a:buChar char="•"/>
              <a:defRPr/>
            </a:pPr>
            <a:r>
              <a:rPr lang="en-GB" sz="2200" dirty="0">
                <a:ea typeface="Calibri" pitchFamily="34" charset="0"/>
                <a:cs typeface="Times New Roman" pitchFamily="18" charset="0"/>
              </a:rPr>
              <a:t>the will the law and the problems with marriage (bigamy, adultery, incest, illegitimacy)</a:t>
            </a:r>
          </a:p>
          <a:p>
            <a:pPr marL="457200" indent="-457200" eaLnBrk="0" hangingPunct="0">
              <a:buFont typeface="Arial" pitchFamily="34" charset="0"/>
              <a:buChar char="•"/>
              <a:defRPr/>
            </a:pPr>
            <a:r>
              <a:rPr lang="en-GB" sz="2200" dirty="0">
                <a:cs typeface="Times New Roman" pitchFamily="18" charset="0"/>
              </a:rPr>
              <a:t>Gender- which is destabilised and how resolved</a:t>
            </a:r>
          </a:p>
          <a:p>
            <a:pPr marL="457200" indent="-457200" eaLnBrk="0" hangingPunct="0">
              <a:buFont typeface="Arial" pitchFamily="34" charset="0"/>
              <a:buChar char="•"/>
              <a:defRPr/>
            </a:pPr>
            <a:r>
              <a:rPr lang="en-GB" sz="2200" dirty="0">
                <a:cs typeface="Times New Roman" pitchFamily="18" charset="0"/>
              </a:rPr>
              <a:t>The place of the foreign/ other</a:t>
            </a:r>
          </a:p>
          <a:p>
            <a:pPr algn="ctr" eaLnBrk="0" hangingPunct="0">
              <a:defRPr/>
            </a:pPr>
            <a:endParaRPr lang="en-GB" sz="1400" dirty="0">
              <a:cs typeface="Times New Roman" pitchFamily="18" charset="0"/>
            </a:endParaRPr>
          </a:p>
          <a:p>
            <a:pPr algn="ctr" eaLnBrk="0" hangingPunct="0">
              <a:defRPr/>
            </a:pPr>
            <a:r>
              <a:rPr lang="en-GB" sz="2400" dirty="0"/>
              <a:t>-------------------------------</a:t>
            </a:r>
          </a:p>
          <a:p>
            <a:pPr eaLnBrk="0" hangingPunct="0">
              <a:defRPr/>
            </a:pPr>
            <a:endParaRPr lang="en-GB" sz="2400" dirty="0"/>
          </a:p>
          <a:p>
            <a:pPr eaLnBrk="0" hangingPunct="0">
              <a:defRPr/>
            </a:pPr>
            <a:r>
              <a:rPr lang="en-GB" sz="2200" dirty="0" err="1">
                <a:solidFill>
                  <a:srgbClr val="92D050"/>
                </a:solidFill>
              </a:rPr>
              <a:t>Hartright</a:t>
            </a:r>
            <a:r>
              <a:rPr lang="en-GB" sz="2200" dirty="0">
                <a:solidFill>
                  <a:srgbClr val="92D050"/>
                </a:solidFill>
              </a:rPr>
              <a:t> – ‘Upper servant neuter’, one whose </a:t>
            </a:r>
            <a:r>
              <a:rPr lang="en-GB" sz="2200" dirty="0" err="1">
                <a:solidFill>
                  <a:srgbClr val="92D050"/>
                </a:solidFill>
              </a:rPr>
              <a:t>whose</a:t>
            </a:r>
            <a:r>
              <a:rPr lang="en-GB" sz="2200" dirty="0">
                <a:solidFill>
                  <a:srgbClr val="92D050"/>
                </a:solidFill>
              </a:rPr>
              <a:t> ambiguous social status as impoverished artist and paid tutor renders him emasculated</a:t>
            </a:r>
          </a:p>
          <a:p>
            <a:pPr eaLnBrk="0" hangingPunct="0">
              <a:defRPr/>
            </a:pPr>
            <a:r>
              <a:rPr lang="en-GB" sz="2200" dirty="0"/>
              <a:t>                           						</a:t>
            </a:r>
            <a:r>
              <a:rPr lang="en-GB" sz="2000" dirty="0"/>
              <a:t>(Sutherland quoted in </a:t>
            </a:r>
            <a:r>
              <a:rPr lang="en-GB" sz="2000" dirty="0" err="1">
                <a:ea typeface="Calibri" pitchFamily="34" charset="0"/>
                <a:cs typeface="Times New Roman" pitchFamily="18" charset="0"/>
              </a:rPr>
              <a:t>Losseff</a:t>
            </a:r>
            <a:r>
              <a:rPr lang="en-GB" sz="2000" dirty="0">
                <a:ea typeface="Calibri" pitchFamily="34" charset="0"/>
                <a:cs typeface="Times New Roman" pitchFamily="18" charset="0"/>
              </a:rPr>
              <a:t> </a:t>
            </a:r>
            <a:r>
              <a:rPr lang="en-GB" sz="2200" dirty="0">
                <a:ea typeface="Calibri" pitchFamily="34" charset="0"/>
                <a:cs typeface="Times New Roman" pitchFamily="18" charset="0"/>
              </a:rPr>
              <a:t>)</a:t>
            </a:r>
            <a:endParaRPr lang="en-GB" sz="2200" dirty="0"/>
          </a:p>
          <a:p>
            <a:pPr eaLnBrk="0" hangingPunct="0">
              <a:defRPr/>
            </a:pPr>
            <a:endParaRPr lang="en-GB" sz="2200" dirty="0"/>
          </a:p>
        </p:txBody>
      </p:sp>
      <p:sp>
        <p:nvSpPr>
          <p:cNvPr id="3" name="Rectangle 2"/>
          <p:cNvSpPr/>
          <p:nvPr/>
        </p:nvSpPr>
        <p:spPr>
          <a:xfrm>
            <a:off x="1115616" y="268405"/>
            <a:ext cx="5674567" cy="646331"/>
          </a:xfrm>
          <a:prstGeom prst="rect">
            <a:avLst/>
          </a:prstGeom>
          <a:noFill/>
        </p:spPr>
        <p:txBody>
          <a:bodyPr wrap="none">
            <a:spAutoFit/>
          </a:bodyPr>
          <a:lstStyle/>
          <a:p>
            <a:pPr>
              <a:defRPr/>
            </a:pPr>
            <a:r>
              <a:rPr lang="en-GB" sz="3600" dirty="0">
                <a:solidFill>
                  <a:srgbClr val="FFC000"/>
                </a:solidFill>
                <a:latin typeface="Felix Titling" panose="04060505060202020A04" pitchFamily="82" charset="0"/>
              </a:rPr>
              <a:t>compare other texts</a:t>
            </a:r>
            <a:endParaRPr lang="en-GB" sz="3600" i="1" dirty="0">
              <a:solidFill>
                <a:srgbClr val="FFC000"/>
              </a:solidFill>
              <a:latin typeface="Felix Titling" panose="04060505060202020A04" pitchFamily="82"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9024" y="260648"/>
            <a:ext cx="8784976" cy="584775"/>
          </a:xfrm>
          <a:prstGeom prst="rect">
            <a:avLst/>
          </a:prstGeom>
        </p:spPr>
        <p:txBody>
          <a:bodyPr wrap="square">
            <a:spAutoFit/>
          </a:bodyPr>
          <a:lstStyle/>
          <a:p>
            <a:r>
              <a:rPr lang="en-GB" sz="3200" dirty="0">
                <a:solidFill>
                  <a:srgbClr val="FFC000"/>
                </a:solidFill>
                <a:latin typeface="Felix Titling" panose="04060505060202020A04" pitchFamily="82" charset="0"/>
                <a:ea typeface="FangSong" panose="020B0503020204020204" pitchFamily="49" charset="-122"/>
              </a:rPr>
              <a:t>Spaces, boundaries &amp; transgression </a:t>
            </a:r>
          </a:p>
        </p:txBody>
      </p:sp>
      <p:sp>
        <p:nvSpPr>
          <p:cNvPr id="3" name="Rectangle 2"/>
          <p:cNvSpPr/>
          <p:nvPr/>
        </p:nvSpPr>
        <p:spPr>
          <a:xfrm>
            <a:off x="341276" y="1340768"/>
            <a:ext cx="8461448" cy="5170646"/>
          </a:xfrm>
          <a:prstGeom prst="rect">
            <a:avLst/>
          </a:prstGeom>
        </p:spPr>
        <p:txBody>
          <a:bodyPr wrap="square">
            <a:spAutoFit/>
          </a:bodyPr>
          <a:lstStyle/>
          <a:p>
            <a:r>
              <a:rPr lang="en-GB" sz="2400" dirty="0"/>
              <a:t>In </a:t>
            </a:r>
            <a:r>
              <a:rPr lang="en-GB" sz="2400" i="1" dirty="0"/>
              <a:t>The Woman in White </a:t>
            </a:r>
            <a:r>
              <a:rPr lang="en-GB" sz="2400" dirty="0"/>
              <a:t>illicit overhearing reveals anxieties about the vexed relations between gender, identity, and narrative and social agency</a:t>
            </a:r>
          </a:p>
          <a:p>
            <a:endParaRPr lang="en-GB" sz="2400" dirty="0"/>
          </a:p>
          <a:p>
            <a:r>
              <a:rPr lang="en-GB" sz="2400" dirty="0"/>
              <a:t>...social institutions determine personal identity. </a:t>
            </a:r>
            <a:r>
              <a:rPr lang="en-GB" sz="2400" dirty="0">
                <a:solidFill>
                  <a:srgbClr val="FFC000"/>
                </a:solidFill>
              </a:rPr>
              <a:t>The courtroom presents a public, sanctioned overhearing which is always accompanied by a written account of the proceedings</a:t>
            </a:r>
            <a:r>
              <a:rPr lang="en-GB" sz="2400" dirty="0"/>
              <a:t>; it is an oral and written act which always purports to “set the record straight” by ﬁrst establishing the “truth” and next writing it down, thus lending the act a legitimacy and a permanency. Such writing is always in the public domain</a:t>
            </a:r>
          </a:p>
          <a:p>
            <a:endParaRPr lang="en-GB" sz="2200" dirty="0">
              <a:solidFill>
                <a:srgbClr val="FFC000"/>
              </a:solidFill>
            </a:endParaRPr>
          </a:p>
          <a:p>
            <a:pPr lvl="8"/>
            <a:r>
              <a:rPr lang="en-GB" sz="2000" dirty="0"/>
              <a:t>					</a:t>
            </a:r>
            <a:r>
              <a:rPr lang="en-GB" sz="2000" dirty="0" err="1"/>
              <a:t>Gaylin</a:t>
            </a:r>
            <a:endParaRPr lang="en-GB" sz="2200" dirty="0">
              <a:solidFill>
                <a:srgbClr val="FFFF00"/>
              </a:solidFill>
            </a:endParaRPr>
          </a:p>
        </p:txBody>
      </p:sp>
    </p:spTree>
    <p:extLst>
      <p:ext uri="{BB962C8B-B14F-4D97-AF65-F5344CB8AC3E}">
        <p14:creationId xmlns:p14="http://schemas.microsoft.com/office/powerpoint/2010/main" val="21828599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536" y="1124744"/>
            <a:ext cx="8568952" cy="5647700"/>
          </a:xfrm>
          <a:prstGeom prst="rect">
            <a:avLst/>
          </a:prstGeom>
        </p:spPr>
        <p:txBody>
          <a:bodyPr wrap="square">
            <a:spAutoFit/>
          </a:bodyPr>
          <a:lstStyle/>
          <a:p>
            <a:endParaRPr lang="en-GB" sz="1100" dirty="0">
              <a:solidFill>
                <a:srgbClr val="FFFF00"/>
              </a:solidFill>
            </a:endParaRPr>
          </a:p>
          <a:p>
            <a:r>
              <a:rPr lang="en-GB" sz="2200" dirty="0"/>
              <a:t>In contrast, both </a:t>
            </a:r>
            <a:r>
              <a:rPr lang="en-GB" sz="2200" dirty="0">
                <a:solidFill>
                  <a:srgbClr val="92D050"/>
                </a:solidFill>
              </a:rPr>
              <a:t>private conversations and diaries operate under the assumption of conﬁdentiality</a:t>
            </a:r>
            <a:r>
              <a:rPr lang="en-GB" sz="2200" dirty="0">
                <a:solidFill>
                  <a:srgbClr val="FFC000"/>
                </a:solidFill>
              </a:rPr>
              <a:t>. </a:t>
            </a:r>
            <a:r>
              <a:rPr lang="en-GB" sz="2200" dirty="0"/>
              <a:t>… in </a:t>
            </a:r>
            <a:r>
              <a:rPr lang="en-GB" sz="2200" i="1" dirty="0"/>
              <a:t>The Woman in White</a:t>
            </a:r>
            <a:r>
              <a:rPr lang="en-GB" sz="2200" dirty="0"/>
              <a:t>, all writing falls in the public domain; </a:t>
            </a:r>
            <a:r>
              <a:rPr lang="en-GB" sz="2200" dirty="0">
                <a:solidFill>
                  <a:srgbClr val="92D050"/>
                </a:solidFill>
              </a:rPr>
              <a:t>private notes, letters, and diaries are subject to constant interception and circulation among a larger audience than the one for which they were intended…</a:t>
            </a:r>
            <a:r>
              <a:rPr lang="en-GB" sz="2200" dirty="0"/>
              <a:t> [discreet conversations] are subject to illicit overhearing; private and secure conversations or writing seem impossible. </a:t>
            </a:r>
          </a:p>
          <a:p>
            <a:endParaRPr lang="en-GB" sz="2200" dirty="0">
              <a:solidFill>
                <a:srgbClr val="92D050"/>
              </a:solidFill>
            </a:endParaRPr>
          </a:p>
          <a:p>
            <a:endParaRPr lang="en-GB" sz="2200" dirty="0">
              <a:solidFill>
                <a:srgbClr val="92D050"/>
              </a:solidFill>
            </a:endParaRPr>
          </a:p>
          <a:p>
            <a:r>
              <a:rPr lang="en-GB" sz="2200" dirty="0">
                <a:solidFill>
                  <a:srgbClr val="92D050"/>
                </a:solidFill>
              </a:rPr>
              <a:t>Eavesdropping and unsanctioned reading of private documents stand as the criminal correlatives of the public, sanctioned overhearing which the court of law requires to regulate all forms of transgression.</a:t>
            </a:r>
          </a:p>
          <a:p>
            <a:endParaRPr lang="en-GB" sz="2200" dirty="0">
              <a:solidFill>
                <a:srgbClr val="92D050"/>
              </a:solidFill>
            </a:endParaRPr>
          </a:p>
          <a:p>
            <a:pPr lvl="1"/>
            <a:r>
              <a:rPr lang="en-GB" dirty="0"/>
              <a:t>														</a:t>
            </a:r>
            <a:r>
              <a:rPr lang="en-GB" dirty="0" err="1"/>
              <a:t>Gaylin</a:t>
            </a:r>
            <a:r>
              <a:rPr lang="en-GB" sz="2000" dirty="0">
                <a:solidFill>
                  <a:srgbClr val="004C4A"/>
                </a:solidFill>
              </a:rPr>
              <a:t>.</a:t>
            </a:r>
            <a:endParaRPr lang="en-GB" sz="2000" u="sng" dirty="0">
              <a:solidFill>
                <a:srgbClr val="004C4A"/>
              </a:solidFill>
            </a:endParaRPr>
          </a:p>
        </p:txBody>
      </p:sp>
      <p:sp>
        <p:nvSpPr>
          <p:cNvPr id="3" name="Rectangle 2"/>
          <p:cNvSpPr/>
          <p:nvPr/>
        </p:nvSpPr>
        <p:spPr>
          <a:xfrm>
            <a:off x="1763688" y="0"/>
            <a:ext cx="5227457" cy="646331"/>
          </a:xfrm>
          <a:prstGeom prst="rect">
            <a:avLst/>
          </a:prstGeom>
        </p:spPr>
        <p:txBody>
          <a:bodyPr wrap="none">
            <a:spAutoFit/>
          </a:bodyPr>
          <a:lstStyle/>
          <a:p>
            <a:r>
              <a:rPr lang="en-GB" sz="3600" dirty="0">
                <a:solidFill>
                  <a:srgbClr val="FFC000"/>
                </a:solidFill>
                <a:latin typeface="Felix Titling" panose="04060505060202020A04" pitchFamily="82" charset="0"/>
                <a:ea typeface="FangSong" panose="020B0503020204020204" pitchFamily="49" charset="-122"/>
              </a:rPr>
              <a:t>illicit overhearing</a:t>
            </a:r>
          </a:p>
        </p:txBody>
      </p:sp>
    </p:spTree>
    <p:extLst>
      <p:ext uri="{BB962C8B-B14F-4D97-AF65-F5344CB8AC3E}">
        <p14:creationId xmlns:p14="http://schemas.microsoft.com/office/powerpoint/2010/main" val="16291512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6671" y="1196752"/>
            <a:ext cx="8424936" cy="5139869"/>
          </a:xfrm>
          <a:prstGeom prst="rect">
            <a:avLst/>
          </a:prstGeom>
        </p:spPr>
        <p:txBody>
          <a:bodyPr wrap="square">
            <a:spAutoFit/>
          </a:bodyPr>
          <a:lstStyle/>
          <a:p>
            <a:r>
              <a:rPr lang="en-GB" sz="2000" dirty="0"/>
              <a:t> </a:t>
            </a:r>
            <a:r>
              <a:rPr lang="en-GB" sz="2200" dirty="0"/>
              <a:t>Eavesdropping, the usurpation of other people’s private information for one’s own ends, suggests </a:t>
            </a:r>
            <a:r>
              <a:rPr lang="en-GB" sz="2200" u="sng" dirty="0"/>
              <a:t>the unsanctioned transfer and use of narrative information from speaking subject to listener</a:t>
            </a:r>
            <a:r>
              <a:rPr lang="en-GB" sz="2200" dirty="0"/>
              <a:t>, and from writer to reader within a text. </a:t>
            </a:r>
          </a:p>
          <a:p>
            <a:endParaRPr lang="en-GB" sz="2200" dirty="0">
              <a:solidFill>
                <a:srgbClr val="FFC000"/>
              </a:solidFill>
            </a:endParaRPr>
          </a:p>
          <a:p>
            <a:r>
              <a:rPr lang="en-GB" sz="2200" dirty="0">
                <a:solidFill>
                  <a:srgbClr val="FFC000"/>
                </a:solidFill>
              </a:rPr>
              <a:t>Ideologically, given its liminal position in the space between the private conversation and the realm of public knowledge, </a:t>
            </a:r>
            <a:r>
              <a:rPr lang="en-GB" sz="2200" u="sng" dirty="0">
                <a:solidFill>
                  <a:srgbClr val="FFC000"/>
                </a:solidFill>
              </a:rPr>
              <a:t>eavesdropping dramatizes the struggle for the control of a story and its dissemination</a:t>
            </a:r>
            <a:r>
              <a:rPr lang="en-GB" sz="2200" dirty="0">
                <a:solidFill>
                  <a:srgbClr val="FFC000"/>
                </a:solidFill>
              </a:rPr>
              <a:t>.</a:t>
            </a:r>
          </a:p>
          <a:p>
            <a:endParaRPr lang="en-GB" sz="2200" dirty="0">
              <a:solidFill>
                <a:srgbClr val="FFC000"/>
              </a:solidFill>
            </a:endParaRPr>
          </a:p>
          <a:p>
            <a:r>
              <a:rPr lang="en-GB" sz="2200" dirty="0">
                <a:solidFill>
                  <a:srgbClr val="92D050"/>
                </a:solidFill>
              </a:rPr>
              <a:t>The recurrent acts of illicit overhearing in Collins’s text suggest that this novel in particular, and perhaps novels in general, are composed of </a:t>
            </a:r>
            <a:r>
              <a:rPr lang="en-GB" sz="2200" u="sng" dirty="0">
                <a:solidFill>
                  <a:srgbClr val="92D050"/>
                </a:solidFill>
              </a:rPr>
              <a:t>deviant activities and the attempts to suppress them.</a:t>
            </a:r>
            <a:r>
              <a:rPr lang="en-GB" sz="2200" dirty="0">
                <a:solidFill>
                  <a:srgbClr val="92D050"/>
                </a:solidFill>
              </a:rPr>
              <a:t> </a:t>
            </a:r>
          </a:p>
          <a:p>
            <a:r>
              <a:rPr lang="en-GB" sz="2000" dirty="0"/>
              <a:t>													  (</a:t>
            </a:r>
            <a:r>
              <a:rPr lang="en-GB" sz="2000" dirty="0" err="1"/>
              <a:t>Gaylin</a:t>
            </a:r>
            <a:r>
              <a:rPr lang="en-GB" sz="2000" dirty="0"/>
              <a:t>)</a:t>
            </a:r>
          </a:p>
        </p:txBody>
      </p:sp>
      <p:sp>
        <p:nvSpPr>
          <p:cNvPr id="7" name="Rectangle 6"/>
          <p:cNvSpPr/>
          <p:nvPr/>
        </p:nvSpPr>
        <p:spPr>
          <a:xfrm>
            <a:off x="467544" y="48748"/>
            <a:ext cx="8473217" cy="584775"/>
          </a:xfrm>
          <a:prstGeom prst="rect">
            <a:avLst/>
          </a:prstGeom>
        </p:spPr>
        <p:txBody>
          <a:bodyPr wrap="none">
            <a:spAutoFit/>
          </a:bodyPr>
          <a:lstStyle/>
          <a:p>
            <a:r>
              <a:rPr lang="en-GB" sz="3200" dirty="0">
                <a:solidFill>
                  <a:srgbClr val="FFC000"/>
                </a:solidFill>
                <a:latin typeface="Felix Titling" panose="04060505060202020A04" pitchFamily="82" charset="0"/>
                <a:ea typeface="FangSong" panose="020B0503020204020204" pitchFamily="49" charset="-122"/>
              </a:rPr>
              <a:t>Sanctioned or illicit overhearing: </a:t>
            </a:r>
            <a:endParaRPr lang="en-GB" sz="1600" dirty="0">
              <a:solidFill>
                <a:srgbClr val="FFC000"/>
              </a:solidFill>
            </a:endParaRPr>
          </a:p>
        </p:txBody>
      </p:sp>
    </p:spTree>
    <p:extLst>
      <p:ext uri="{BB962C8B-B14F-4D97-AF65-F5344CB8AC3E}">
        <p14:creationId xmlns:p14="http://schemas.microsoft.com/office/powerpoint/2010/main" val="8543968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9532" y="1268760"/>
            <a:ext cx="8424936" cy="5109091"/>
          </a:xfrm>
          <a:prstGeom prst="rect">
            <a:avLst/>
          </a:prstGeom>
        </p:spPr>
        <p:txBody>
          <a:bodyPr wrap="square">
            <a:spAutoFit/>
          </a:bodyPr>
          <a:lstStyle/>
          <a:p>
            <a:endParaRPr lang="en-GB" sz="1400" dirty="0">
              <a:solidFill>
                <a:srgbClr val="92D050"/>
              </a:solidFill>
            </a:endParaRPr>
          </a:p>
          <a:p>
            <a:r>
              <a:rPr lang="en-GB" sz="2400" dirty="0"/>
              <a:t>The</a:t>
            </a:r>
            <a:r>
              <a:rPr lang="en-GB" sz="2000" dirty="0"/>
              <a:t> </a:t>
            </a:r>
            <a:r>
              <a:rPr lang="en-GB" sz="2400" dirty="0"/>
              <a:t>novel itself represents a space of </a:t>
            </a:r>
            <a:r>
              <a:rPr lang="en-GB" sz="2400" u="sng" dirty="0">
                <a:solidFill>
                  <a:srgbClr val="92D050"/>
                </a:solidFill>
              </a:rPr>
              <a:t>female narrative activity and mobility which eventually is contained </a:t>
            </a:r>
            <a:r>
              <a:rPr lang="en-GB" sz="2400" dirty="0">
                <a:solidFill>
                  <a:srgbClr val="92D050"/>
                </a:solidFill>
              </a:rPr>
              <a:t>and enclosed in reassuring, conventional, patriarchal structures</a:t>
            </a:r>
            <a:r>
              <a:rPr lang="en-GB" sz="2400" dirty="0"/>
              <a:t>, structures that conﬁrm the normative gender ideology of the novel’s conventional readers.7 </a:t>
            </a:r>
          </a:p>
          <a:p>
            <a:endParaRPr lang="en-GB" sz="2400" dirty="0"/>
          </a:p>
          <a:p>
            <a:r>
              <a:rPr lang="en-GB" sz="2400" dirty="0"/>
              <a:t>Moreover, because the very distinction between private and public spheres is bound up with </a:t>
            </a:r>
            <a:r>
              <a:rPr lang="en-GB" sz="2400" dirty="0">
                <a:solidFill>
                  <a:srgbClr val="92D050"/>
                </a:solidFill>
              </a:rPr>
              <a:t>middle-class Victorian assumptions about gender, </a:t>
            </a:r>
            <a:r>
              <a:rPr lang="en-GB" sz="2400" u="sng" dirty="0">
                <a:solidFill>
                  <a:srgbClr val="92D050"/>
                </a:solidFill>
              </a:rPr>
              <a:t>eavesdropping in </a:t>
            </a:r>
            <a:r>
              <a:rPr lang="en-GB" sz="2400" i="1" u="sng" dirty="0">
                <a:solidFill>
                  <a:srgbClr val="92D050"/>
                </a:solidFill>
              </a:rPr>
              <a:t>The Woman in White </a:t>
            </a:r>
            <a:r>
              <a:rPr lang="en-GB" sz="2400" u="sng" dirty="0">
                <a:solidFill>
                  <a:srgbClr val="92D050"/>
                </a:solidFill>
              </a:rPr>
              <a:t>foregrounds the relationship between narrative agency and the determination of sexual and social identity</a:t>
            </a:r>
            <a:r>
              <a:rPr lang="en-GB" sz="2400" dirty="0">
                <a:solidFill>
                  <a:srgbClr val="92D050"/>
                </a:solidFill>
              </a:rPr>
              <a:t>.</a:t>
            </a:r>
            <a:r>
              <a:rPr lang="en-GB" sz="2400" dirty="0"/>
              <a:t>  </a:t>
            </a:r>
          </a:p>
          <a:p>
            <a:r>
              <a:rPr lang="en-GB" sz="2400" dirty="0"/>
              <a:t>													</a:t>
            </a:r>
            <a:r>
              <a:rPr lang="en-GB" sz="2000" dirty="0"/>
              <a:t>(</a:t>
            </a:r>
            <a:r>
              <a:rPr lang="en-GB" sz="2000" dirty="0" err="1"/>
              <a:t>Gaylin</a:t>
            </a:r>
            <a:r>
              <a:rPr lang="en-GB" sz="2000" dirty="0"/>
              <a:t>)</a:t>
            </a:r>
          </a:p>
        </p:txBody>
      </p:sp>
      <p:sp>
        <p:nvSpPr>
          <p:cNvPr id="7" name="Rectangle 6"/>
          <p:cNvSpPr/>
          <p:nvPr/>
        </p:nvSpPr>
        <p:spPr>
          <a:xfrm>
            <a:off x="467544" y="48748"/>
            <a:ext cx="8464625" cy="954107"/>
          </a:xfrm>
          <a:prstGeom prst="rect">
            <a:avLst/>
          </a:prstGeom>
        </p:spPr>
        <p:txBody>
          <a:bodyPr wrap="none">
            <a:spAutoFit/>
          </a:bodyPr>
          <a:lstStyle/>
          <a:p>
            <a:r>
              <a:rPr lang="en-GB" sz="2800" dirty="0">
                <a:solidFill>
                  <a:srgbClr val="FFC000"/>
                </a:solidFill>
                <a:latin typeface="Felix Titling" panose="04060505060202020A04" pitchFamily="82" charset="0"/>
                <a:ea typeface="FangSong" panose="020B0503020204020204" pitchFamily="49" charset="-122"/>
              </a:rPr>
              <a:t>Sanctioned or illicit overhearing: </a:t>
            </a:r>
          </a:p>
          <a:p>
            <a:r>
              <a:rPr lang="en-GB" sz="2800" dirty="0">
                <a:solidFill>
                  <a:srgbClr val="FFC000"/>
                </a:solidFill>
                <a:latin typeface="Felix Titling" panose="04060505060202020A04" pitchFamily="82" charset="0"/>
                <a:ea typeface="FangSong" panose="020B0503020204020204" pitchFamily="49" charset="-122"/>
              </a:rPr>
              <a:t>The novel: control of female narratives</a:t>
            </a:r>
            <a:endParaRPr lang="en-GB" sz="1400" dirty="0">
              <a:solidFill>
                <a:srgbClr val="FFC000"/>
              </a:solidFill>
            </a:endParaRPr>
          </a:p>
        </p:txBody>
      </p:sp>
    </p:spTree>
    <p:extLst>
      <p:ext uri="{BB962C8B-B14F-4D97-AF65-F5344CB8AC3E}">
        <p14:creationId xmlns:p14="http://schemas.microsoft.com/office/powerpoint/2010/main" val="30633164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2226" name="Rectangle 2"/>
          <p:cNvSpPr>
            <a:spLocks noChangeArrowheads="1"/>
          </p:cNvSpPr>
          <p:nvPr/>
        </p:nvSpPr>
        <p:spPr bwMode="auto">
          <a:xfrm>
            <a:off x="395536" y="797151"/>
            <a:ext cx="8568952" cy="5670783"/>
          </a:xfrm>
          <a:prstGeom prst="rect">
            <a:avLst/>
          </a:prstGeom>
          <a:noFill/>
          <a:ln w="9525">
            <a:noFill/>
            <a:miter lim="800000"/>
            <a:headEnd/>
            <a:tailEnd/>
          </a:ln>
          <a:effectLst/>
        </p:spPr>
        <p:txBody>
          <a:bodyPr wrap="square" anchor="ctr">
            <a:spAutoFit/>
          </a:bodyPr>
          <a:lstStyle/>
          <a:p>
            <a:pPr eaLnBrk="0" hangingPunct="0">
              <a:defRPr/>
            </a:pPr>
            <a:r>
              <a:rPr lang="en-GB" sz="2200" i="1" dirty="0"/>
              <a:t>The Woman in White </a:t>
            </a:r>
            <a:r>
              <a:rPr lang="en-GB" sz="2200" dirty="0"/>
              <a:t>is not just about the </a:t>
            </a:r>
            <a:r>
              <a:rPr lang="en-GB" sz="2200" u="sng" dirty="0"/>
              <a:t>usurpation of Laura’s identity</a:t>
            </a:r>
            <a:r>
              <a:rPr lang="en-GB" sz="2200" dirty="0"/>
              <a:t> but also about the </a:t>
            </a:r>
            <a:r>
              <a:rPr lang="en-GB" sz="2200" dirty="0">
                <a:solidFill>
                  <a:srgbClr val="FFC000"/>
                </a:solidFill>
              </a:rPr>
              <a:t>conﬁscation of the identity of the other female protagonist</a:t>
            </a:r>
            <a:r>
              <a:rPr lang="en-GB" sz="2200" dirty="0"/>
              <a:t> …one of the novel’s central eavesdroppers and narrators: Marian </a:t>
            </a:r>
            <a:r>
              <a:rPr lang="en-GB" sz="2200" dirty="0" err="1"/>
              <a:t>Halcombe</a:t>
            </a:r>
            <a:r>
              <a:rPr lang="en-GB" sz="2200" dirty="0"/>
              <a:t>. … </a:t>
            </a:r>
            <a:r>
              <a:rPr lang="en-GB" sz="2200" i="1" dirty="0"/>
              <a:t>The Woman in White </a:t>
            </a:r>
            <a:r>
              <a:rPr lang="en-GB" sz="2200" dirty="0"/>
              <a:t>also presents </a:t>
            </a:r>
            <a:r>
              <a:rPr lang="en-GB" sz="2200" u="sng" dirty="0"/>
              <a:t>Marian’s transgression of the unwritten laws of proper female </a:t>
            </a:r>
            <a:r>
              <a:rPr lang="en-GB" sz="2200" u="sng" dirty="0" err="1"/>
              <a:t>behavior</a:t>
            </a:r>
            <a:r>
              <a:rPr lang="en-GB" sz="2200" u="sng" dirty="0"/>
              <a:t>, and the ensuing discipline and incarceration to which she is subjected.</a:t>
            </a:r>
            <a:r>
              <a:rPr lang="en-GB" sz="2200" dirty="0"/>
              <a:t> </a:t>
            </a:r>
          </a:p>
          <a:p>
            <a:pPr eaLnBrk="0" hangingPunct="0">
              <a:defRPr/>
            </a:pPr>
            <a:endParaRPr lang="en-GB" sz="1050" dirty="0"/>
          </a:p>
          <a:p>
            <a:pPr eaLnBrk="0" hangingPunct="0">
              <a:defRPr/>
            </a:pPr>
            <a:r>
              <a:rPr lang="en-GB" sz="2200" dirty="0">
                <a:solidFill>
                  <a:srgbClr val="92D050"/>
                </a:solidFill>
              </a:rPr>
              <a:t>The three other women in the novel—</a:t>
            </a:r>
            <a:r>
              <a:rPr lang="en-GB" sz="2200" dirty="0"/>
              <a:t>Madame </a:t>
            </a:r>
            <a:r>
              <a:rPr lang="en-GB" sz="2200" dirty="0" err="1"/>
              <a:t>Fosco</a:t>
            </a:r>
            <a:r>
              <a:rPr lang="en-GB" sz="2200" dirty="0"/>
              <a:t>, Anne </a:t>
            </a:r>
            <a:r>
              <a:rPr lang="en-GB" sz="2200" dirty="0" err="1"/>
              <a:t>Catherick</a:t>
            </a:r>
            <a:r>
              <a:rPr lang="en-GB" sz="2200" dirty="0"/>
              <a:t>, and her mother, Mrs. </a:t>
            </a:r>
            <a:r>
              <a:rPr lang="en-GB" sz="2200" dirty="0" err="1"/>
              <a:t>Catherick</a:t>
            </a:r>
            <a:r>
              <a:rPr lang="en-GB" sz="2200" dirty="0"/>
              <a:t>—offer similar examples of transgressive female energies and the retributive, male efforts to curtail this activity. In an age where </a:t>
            </a:r>
            <a:r>
              <a:rPr lang="en-GB" sz="2200" dirty="0">
                <a:solidFill>
                  <a:srgbClr val="92D050"/>
                </a:solidFill>
              </a:rPr>
              <a:t>“‘moral insanity’ redeﬁned madness not as a loss of reason, but as deviance from socially accepted </a:t>
            </a:r>
            <a:r>
              <a:rPr lang="en-GB" sz="2200" dirty="0" err="1">
                <a:solidFill>
                  <a:srgbClr val="92D050"/>
                </a:solidFill>
              </a:rPr>
              <a:t>behavior</a:t>
            </a:r>
            <a:r>
              <a:rPr lang="en-GB" sz="2200" dirty="0">
                <a:solidFill>
                  <a:srgbClr val="92D050"/>
                </a:solidFill>
              </a:rPr>
              <a:t>,” </a:t>
            </a:r>
            <a:r>
              <a:rPr lang="en-GB" sz="2200" u="sng" dirty="0">
                <a:solidFill>
                  <a:srgbClr val="92D050"/>
                </a:solidFill>
              </a:rPr>
              <a:t>any woman could be called “insane” who exhibited </a:t>
            </a:r>
            <a:r>
              <a:rPr lang="en-GB" sz="2200" u="sng" dirty="0" err="1">
                <a:solidFill>
                  <a:srgbClr val="92D050"/>
                </a:solidFill>
              </a:rPr>
              <a:t>behavior</a:t>
            </a:r>
            <a:r>
              <a:rPr lang="en-GB" sz="2200" u="sng" dirty="0">
                <a:solidFill>
                  <a:srgbClr val="92D050"/>
                </a:solidFill>
              </a:rPr>
              <a:t> considered “abnormal or disruptive by community standards</a:t>
            </a:r>
            <a:r>
              <a:rPr lang="en-GB" sz="2200" dirty="0">
                <a:solidFill>
                  <a:srgbClr val="92D050"/>
                </a:solidFill>
              </a:rPr>
              <a:t>									</a:t>
            </a:r>
            <a:r>
              <a:rPr lang="en-GB" dirty="0"/>
              <a:t>      </a:t>
            </a:r>
            <a:r>
              <a:rPr lang="en-GB" dirty="0" err="1"/>
              <a:t>Gaylin</a:t>
            </a:r>
            <a:r>
              <a:rPr lang="en-GB" dirty="0"/>
              <a:t>   </a:t>
            </a:r>
          </a:p>
        </p:txBody>
      </p:sp>
      <p:sp>
        <p:nvSpPr>
          <p:cNvPr id="4" name="Rectangle 3"/>
          <p:cNvSpPr/>
          <p:nvPr/>
        </p:nvSpPr>
        <p:spPr>
          <a:xfrm>
            <a:off x="539552" y="0"/>
            <a:ext cx="8424936" cy="646331"/>
          </a:xfrm>
          <a:prstGeom prst="rect">
            <a:avLst/>
          </a:prstGeom>
          <a:noFill/>
        </p:spPr>
        <p:txBody>
          <a:bodyPr wrap="square">
            <a:spAutoFit/>
          </a:bodyPr>
          <a:lstStyle/>
          <a:p>
            <a:pPr>
              <a:defRPr/>
            </a:pPr>
            <a:r>
              <a:rPr lang="en-GB" sz="3600" dirty="0">
                <a:solidFill>
                  <a:srgbClr val="FFC000"/>
                </a:solidFill>
                <a:latin typeface="Felix Titling" panose="04060505060202020A04" pitchFamily="82" charset="0"/>
              </a:rPr>
              <a:t>‘</a:t>
            </a:r>
            <a:r>
              <a:rPr lang="en-GB" sz="3600" dirty="0">
                <a:solidFill>
                  <a:srgbClr val="FFC000"/>
                </a:solidFill>
                <a:latin typeface="Felix Titling" panose="04060505060202020A04" pitchFamily="82" charset="0"/>
                <a:ea typeface="FangSong" panose="020B0503020204020204" pitchFamily="49" charset="-122"/>
              </a:rPr>
              <a:t>sanity’ &amp; the norms of gender</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5057" name="Rectangle 1"/>
          <p:cNvSpPr>
            <a:spLocks noChangeArrowheads="1"/>
          </p:cNvSpPr>
          <p:nvPr/>
        </p:nvSpPr>
        <p:spPr bwMode="auto">
          <a:xfrm>
            <a:off x="395533" y="1484784"/>
            <a:ext cx="8208913" cy="4739759"/>
          </a:xfrm>
          <a:prstGeom prst="rect">
            <a:avLst/>
          </a:prstGeom>
          <a:noFill/>
          <a:ln w="9525">
            <a:noFill/>
            <a:miter lim="800000"/>
            <a:headEnd/>
            <a:tailEnd/>
          </a:ln>
          <a:effectLst/>
        </p:spPr>
        <p:txBody>
          <a:bodyPr wrap="square" anchor="ctr">
            <a:spAutoFit/>
          </a:bodyPr>
          <a:lstStyle/>
          <a:p>
            <a:pPr eaLnBrk="0" hangingPunct="0">
              <a:defRPr/>
            </a:pPr>
            <a:r>
              <a:rPr lang="en-GB" sz="2200" dirty="0">
                <a:latin typeface="+mn-lt"/>
                <a:ea typeface="Calibri" pitchFamily="34" charset="0"/>
                <a:cs typeface="Times New Roman" pitchFamily="18" charset="0"/>
              </a:rPr>
              <a:t>The idea of false imprisonment to gain pecuniary advantage was suggested by Maurice </a:t>
            </a:r>
            <a:r>
              <a:rPr lang="en-GB" sz="2200" dirty="0" err="1">
                <a:latin typeface="+mn-lt"/>
                <a:ea typeface="Calibri" pitchFamily="34" charset="0"/>
                <a:cs typeface="Times New Roman" pitchFamily="18" charset="0"/>
              </a:rPr>
              <a:t>Mehjan’s</a:t>
            </a:r>
            <a:r>
              <a:rPr lang="en-GB" sz="2200" dirty="0">
                <a:latin typeface="+mn-lt"/>
                <a:ea typeface="Calibri" pitchFamily="34" charset="0"/>
                <a:cs typeface="Times New Roman" pitchFamily="18" charset="0"/>
              </a:rPr>
              <a:t> account of the Madame de </a:t>
            </a:r>
            <a:r>
              <a:rPr lang="en-GB" sz="2200" dirty="0" err="1">
                <a:latin typeface="+mn-lt"/>
                <a:ea typeface="Calibri" pitchFamily="34" charset="0"/>
                <a:cs typeface="Times New Roman" pitchFamily="18" charset="0"/>
              </a:rPr>
              <a:t>Doubhault</a:t>
            </a:r>
            <a:r>
              <a:rPr lang="en-GB" sz="2200" dirty="0">
                <a:latin typeface="+mn-lt"/>
                <a:ea typeface="Calibri" pitchFamily="34" charset="0"/>
                <a:cs typeface="Times New Roman" pitchFamily="18" charset="0"/>
              </a:rPr>
              <a:t> case in </a:t>
            </a:r>
            <a:r>
              <a:rPr lang="en-GB" sz="2200" i="1" dirty="0" err="1">
                <a:latin typeface="+mn-lt"/>
                <a:ea typeface="Calibri" pitchFamily="34" charset="0"/>
                <a:cs typeface="Times New Roman" pitchFamily="18" charset="0"/>
              </a:rPr>
              <a:t>Recueil</a:t>
            </a:r>
            <a:r>
              <a:rPr lang="en-GB" sz="2200" i="1" dirty="0">
                <a:latin typeface="+mn-lt"/>
                <a:ea typeface="Calibri" pitchFamily="34" charset="0"/>
                <a:cs typeface="Times New Roman" pitchFamily="18" charset="0"/>
              </a:rPr>
              <a:t> des cause celebres</a:t>
            </a:r>
            <a:r>
              <a:rPr lang="en-GB" sz="2200" dirty="0">
                <a:latin typeface="+mn-lt"/>
                <a:ea typeface="Calibri" pitchFamily="34" charset="0"/>
                <a:cs typeface="Times New Roman" pitchFamily="18" charset="0"/>
              </a:rPr>
              <a:t>, which the author had picked up in a Paris bookstall in 1956; however, as Sutherland points out, more recent cases of </a:t>
            </a:r>
            <a:r>
              <a:rPr lang="en-GB" sz="2200" dirty="0">
                <a:solidFill>
                  <a:srgbClr val="92D050"/>
                </a:solidFill>
                <a:latin typeface="+mn-lt"/>
                <a:ea typeface="Calibri" pitchFamily="34" charset="0"/>
                <a:cs typeface="Times New Roman" pitchFamily="18" charset="0"/>
              </a:rPr>
              <a:t>false incarceration in asylums had hit the headlines </a:t>
            </a:r>
            <a:r>
              <a:rPr lang="en-GB" sz="2200" dirty="0">
                <a:cs typeface="Times New Roman" pitchFamily="18" charset="0"/>
              </a:rPr>
              <a:t>around the time of the novel’s conception, and </a:t>
            </a:r>
            <a:r>
              <a:rPr lang="en-GB" sz="2200" u="sng" dirty="0">
                <a:solidFill>
                  <a:srgbClr val="92D050"/>
                </a:solidFill>
                <a:latin typeface="+mn-lt"/>
                <a:ea typeface="Calibri" pitchFamily="34" charset="0"/>
                <a:cs typeface="Times New Roman" pitchFamily="18" charset="0"/>
              </a:rPr>
              <a:t>discussions about the boundaries between sanity and insanity were filtering down from psychologists  and social reformers through to the press.</a:t>
            </a:r>
            <a:r>
              <a:rPr lang="en-GB" sz="2200" dirty="0">
                <a:solidFill>
                  <a:srgbClr val="92D050"/>
                </a:solidFill>
                <a:latin typeface="+mn-lt"/>
                <a:ea typeface="Calibri" pitchFamily="34" charset="0"/>
                <a:cs typeface="Times New Roman" pitchFamily="18" charset="0"/>
              </a:rPr>
              <a:t> </a:t>
            </a:r>
            <a:r>
              <a:rPr lang="en-GB" sz="2200" dirty="0">
                <a:cs typeface="Times New Roman" pitchFamily="18" charset="0"/>
              </a:rPr>
              <a:t>The 1850s also abounded with incidents of</a:t>
            </a:r>
            <a:r>
              <a:rPr lang="en-GB" sz="2200" dirty="0">
                <a:solidFill>
                  <a:srgbClr val="92D050"/>
                </a:solidFill>
                <a:latin typeface="+mn-lt"/>
                <a:ea typeface="Calibri" pitchFamily="34" charset="0"/>
                <a:cs typeface="Times New Roman" pitchFamily="18" charset="0"/>
              </a:rPr>
              <a:t> domestic poisonings.  </a:t>
            </a:r>
          </a:p>
          <a:p>
            <a:pPr eaLnBrk="0" hangingPunct="0">
              <a:defRPr/>
            </a:pPr>
            <a:r>
              <a:rPr lang="en-GB" sz="2000" dirty="0">
                <a:latin typeface="+mn-lt"/>
                <a:ea typeface="Calibri" pitchFamily="34" charset="0"/>
                <a:cs typeface="Times New Roman" pitchFamily="18" charset="0"/>
              </a:rPr>
              <a:t>	Nicky </a:t>
            </a:r>
            <a:r>
              <a:rPr lang="en-GB" sz="2000" dirty="0" err="1">
                <a:latin typeface="+mn-lt"/>
                <a:ea typeface="Calibri" pitchFamily="34" charset="0"/>
                <a:cs typeface="Times New Roman" pitchFamily="18" charset="0"/>
              </a:rPr>
              <a:t>Losseff</a:t>
            </a:r>
            <a:r>
              <a:rPr lang="en-GB" sz="2000" dirty="0">
                <a:latin typeface="+mn-lt"/>
                <a:ea typeface="Calibri" pitchFamily="34" charset="0"/>
                <a:cs typeface="Times New Roman" pitchFamily="18" charset="0"/>
              </a:rPr>
              <a:t>, ‘Absent Melody and The Woman in White’, 	</a:t>
            </a:r>
            <a:r>
              <a:rPr lang="en-GB" sz="2000" i="1" dirty="0">
                <a:latin typeface="+mn-lt"/>
                <a:ea typeface="Calibri" pitchFamily="34" charset="0"/>
                <a:cs typeface="Times New Roman" pitchFamily="18" charset="0"/>
              </a:rPr>
              <a:t>Music </a:t>
            </a:r>
            <a:r>
              <a:rPr lang="en-GB" sz="2000" i="1" dirty="0">
                <a:latin typeface="+mj-lt"/>
                <a:ea typeface="Calibri" pitchFamily="34" charset="0"/>
                <a:cs typeface="Times New Roman" pitchFamily="18" charset="0"/>
              </a:rPr>
              <a:t>&amp;</a:t>
            </a:r>
            <a:r>
              <a:rPr lang="en-GB" sz="2000" i="1" dirty="0">
                <a:latin typeface="+mn-lt"/>
                <a:ea typeface="Calibri" pitchFamily="34" charset="0"/>
                <a:cs typeface="Times New Roman" pitchFamily="18" charset="0"/>
              </a:rPr>
              <a:t> Letters</a:t>
            </a:r>
            <a:r>
              <a:rPr lang="en-GB" sz="2000" dirty="0">
                <a:latin typeface="+mn-lt"/>
                <a:ea typeface="Calibri" pitchFamily="34" charset="0"/>
                <a:cs typeface="Times New Roman" pitchFamily="18" charset="0"/>
              </a:rPr>
              <a:t>, </a:t>
            </a:r>
            <a:r>
              <a:rPr lang="en-GB" sz="2000" dirty="0" err="1">
                <a:latin typeface="+mn-lt"/>
                <a:ea typeface="Calibri" pitchFamily="34" charset="0"/>
                <a:cs typeface="Times New Roman" pitchFamily="18" charset="0"/>
              </a:rPr>
              <a:t>vol</a:t>
            </a:r>
            <a:r>
              <a:rPr lang="en-GB" sz="2000" dirty="0">
                <a:latin typeface="+mn-lt"/>
                <a:ea typeface="Calibri" pitchFamily="34" charset="0"/>
                <a:cs typeface="Times New Roman" pitchFamily="18" charset="0"/>
              </a:rPr>
              <a:t> 81: no,4 (Nov 2000)</a:t>
            </a:r>
          </a:p>
          <a:p>
            <a:pPr eaLnBrk="0" hangingPunct="0">
              <a:defRPr/>
            </a:pPr>
            <a:endParaRPr lang="en-GB" sz="2000" dirty="0">
              <a:latin typeface="+mn-lt"/>
            </a:endParaRPr>
          </a:p>
        </p:txBody>
      </p:sp>
      <p:sp>
        <p:nvSpPr>
          <p:cNvPr id="4" name="Rectangle 3"/>
          <p:cNvSpPr/>
          <p:nvPr/>
        </p:nvSpPr>
        <p:spPr>
          <a:xfrm>
            <a:off x="161762" y="404664"/>
            <a:ext cx="8676456" cy="677108"/>
          </a:xfrm>
          <a:prstGeom prst="rect">
            <a:avLst/>
          </a:prstGeom>
          <a:noFill/>
        </p:spPr>
        <p:txBody>
          <a:bodyPr wrap="square">
            <a:spAutoFit/>
          </a:bodyPr>
          <a:lstStyle/>
          <a:p>
            <a:pPr algn="r">
              <a:defRPr/>
            </a:pPr>
            <a:r>
              <a:rPr lang="en-GB" sz="3800" dirty="0">
                <a:solidFill>
                  <a:srgbClr val="FFC000"/>
                </a:solidFill>
                <a:latin typeface="Felix Titling" panose="04060505060202020A04" pitchFamily="82" charset="0"/>
              </a:rPr>
              <a:t>QUESTIONS OF TRUST &amp; BETRAYAL</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82223" y="1556792"/>
            <a:ext cx="8179554" cy="4355038"/>
          </a:xfrm>
          <a:prstGeom prst="rect">
            <a:avLst/>
          </a:prstGeom>
        </p:spPr>
        <p:txBody>
          <a:bodyPr wrap="square">
            <a:spAutoFit/>
          </a:bodyPr>
          <a:lstStyle/>
          <a:p>
            <a:r>
              <a:rPr lang="en-GB" sz="2200" dirty="0">
                <a:solidFill>
                  <a:srgbClr val="92D050"/>
                </a:solidFill>
              </a:rPr>
              <a:t>Emotion is essential to our understanding of the Victorian novel. </a:t>
            </a:r>
            <a:r>
              <a:rPr lang="en-GB" sz="2200" dirty="0"/>
              <a:t>As Rachel Ablow points out, the nineteenth century was a time “when, </a:t>
            </a:r>
            <a:r>
              <a:rPr lang="en-GB" sz="2200" dirty="0">
                <a:solidFill>
                  <a:srgbClr val="92D050"/>
                </a:solidFill>
              </a:rPr>
              <a:t>insofar as the novel was believed to be good for anything, it was believed to be good for making readers feel.”  </a:t>
            </a:r>
            <a:r>
              <a:rPr lang="en-GB" sz="2200" dirty="0">
                <a:solidFill>
                  <a:schemeClr val="tx1">
                    <a:lumMod val="95000"/>
                  </a:schemeClr>
                </a:solidFill>
              </a:rPr>
              <a:t>Nicholas Dames likewise refers to the novel as </a:t>
            </a:r>
            <a:r>
              <a:rPr lang="en-GB" sz="2200" dirty="0">
                <a:solidFill>
                  <a:srgbClr val="92D050"/>
                </a:solidFill>
              </a:rPr>
              <a:t>a “machine for the production of affect,” </a:t>
            </a:r>
            <a:r>
              <a:rPr lang="en-GB" sz="2200" dirty="0"/>
              <a:t>and Joanna Bourke examines how emotions were used to define male and female roles in Victorian legal documents and marital advice literature</a:t>
            </a:r>
            <a:r>
              <a:rPr lang="en-GB" sz="2200" dirty="0">
                <a:solidFill>
                  <a:srgbClr val="FFFF00"/>
                </a:solidFill>
              </a:rPr>
              <a:t>. </a:t>
            </a:r>
          </a:p>
          <a:p>
            <a:endParaRPr lang="en-GB" sz="1400" dirty="0">
              <a:solidFill>
                <a:srgbClr val="FFFF00"/>
              </a:solidFill>
            </a:endParaRPr>
          </a:p>
          <a:p>
            <a:pPr lvl="1"/>
            <a:endParaRPr lang="en-GB" sz="1100" dirty="0"/>
          </a:p>
          <a:p>
            <a:pPr lvl="1"/>
            <a:r>
              <a:rPr lang="en-GB" dirty="0"/>
              <a:t>Grace Beekman, ‘Emotional Density, Suspense, and the Serialization of </a:t>
            </a:r>
            <a:r>
              <a:rPr lang="en-GB" i="1" dirty="0"/>
              <a:t>The Woman in White </a:t>
            </a:r>
            <a:r>
              <a:rPr lang="en-GB" dirty="0"/>
              <a:t>in </a:t>
            </a:r>
            <a:r>
              <a:rPr lang="en-GB" i="1" dirty="0"/>
              <a:t>All the Year Roun</a:t>
            </a:r>
            <a:r>
              <a:rPr lang="en-GB" dirty="0"/>
              <a:t>d, ’</a:t>
            </a:r>
            <a:r>
              <a:rPr lang="en-GB" i="1" dirty="0"/>
              <a:t>Victorian Periodicals Review </a:t>
            </a:r>
            <a:r>
              <a:rPr lang="en-GB" dirty="0"/>
              <a:t>50:1 Spring 2017 </a:t>
            </a:r>
          </a:p>
        </p:txBody>
      </p:sp>
      <p:sp>
        <p:nvSpPr>
          <p:cNvPr id="3" name="Rectangle 2"/>
          <p:cNvSpPr/>
          <p:nvPr/>
        </p:nvSpPr>
        <p:spPr>
          <a:xfrm>
            <a:off x="1763688" y="116632"/>
            <a:ext cx="5928226" cy="677108"/>
          </a:xfrm>
          <a:prstGeom prst="rect">
            <a:avLst/>
          </a:prstGeom>
        </p:spPr>
        <p:txBody>
          <a:bodyPr wrap="none">
            <a:spAutoFit/>
          </a:bodyPr>
          <a:lstStyle/>
          <a:p>
            <a:r>
              <a:rPr lang="en-GB" sz="3800" dirty="0">
                <a:solidFill>
                  <a:srgbClr val="FFC000"/>
                </a:solidFill>
                <a:latin typeface="Felix Titling" panose="04060505060202020A04" pitchFamily="82" charset="0"/>
              </a:rPr>
              <a:t>CONSUMING emotions</a:t>
            </a:r>
          </a:p>
        </p:txBody>
      </p:sp>
    </p:spTree>
    <p:extLst>
      <p:ext uri="{BB962C8B-B14F-4D97-AF65-F5344CB8AC3E}">
        <p14:creationId xmlns:p14="http://schemas.microsoft.com/office/powerpoint/2010/main" val="18926634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3568" y="1228397"/>
            <a:ext cx="7776864" cy="4401205"/>
          </a:xfrm>
          <a:prstGeom prst="rect">
            <a:avLst/>
          </a:prstGeom>
        </p:spPr>
        <p:txBody>
          <a:bodyPr wrap="square">
            <a:spAutoFit/>
          </a:bodyPr>
          <a:lstStyle/>
          <a:p>
            <a:r>
              <a:rPr lang="en-GB" sz="2200" dirty="0"/>
              <a:t>The serialized sensation novel is a particularly useful genre for studying Victorian emotions because it relies on emotionality to stimulate reader interest—to shock and excite the reader’s senses. </a:t>
            </a:r>
          </a:p>
          <a:p>
            <a:endParaRPr lang="en-GB" sz="2200" dirty="0"/>
          </a:p>
          <a:p>
            <a:r>
              <a:rPr lang="en-GB" sz="2200" dirty="0"/>
              <a:t>The sensation novel’s critical history is </a:t>
            </a:r>
            <a:r>
              <a:rPr lang="en-GB" sz="2200" dirty="0">
                <a:solidFill>
                  <a:srgbClr val="92D050"/>
                </a:solidFill>
              </a:rPr>
              <a:t>closely linked to the history of emotions. </a:t>
            </a:r>
            <a:r>
              <a:rPr lang="en-GB" sz="2200" dirty="0"/>
              <a:t>Victorian critics claimed that the plots of sensation serials were crafted to make the reader passively consume the emotional sensations produced by the text, “to go on to the end, whether he likes it or not</a:t>
            </a:r>
            <a:r>
              <a:rPr lang="en-GB" sz="2400" dirty="0"/>
              <a:t>.” </a:t>
            </a:r>
          </a:p>
          <a:p>
            <a:pPr lvl="1"/>
            <a:endParaRPr lang="en-GB" dirty="0"/>
          </a:p>
          <a:p>
            <a:pPr lvl="1"/>
            <a:r>
              <a:rPr lang="en-GB" dirty="0"/>
              <a:t>									Beekman </a:t>
            </a:r>
          </a:p>
        </p:txBody>
      </p:sp>
      <p:sp>
        <p:nvSpPr>
          <p:cNvPr id="3" name="Rectangle 2"/>
          <p:cNvSpPr/>
          <p:nvPr/>
        </p:nvSpPr>
        <p:spPr>
          <a:xfrm>
            <a:off x="1763688" y="116632"/>
            <a:ext cx="5928226" cy="677108"/>
          </a:xfrm>
          <a:prstGeom prst="rect">
            <a:avLst/>
          </a:prstGeom>
        </p:spPr>
        <p:txBody>
          <a:bodyPr wrap="none">
            <a:spAutoFit/>
          </a:bodyPr>
          <a:lstStyle/>
          <a:p>
            <a:r>
              <a:rPr lang="en-GB" sz="3800" dirty="0">
                <a:solidFill>
                  <a:srgbClr val="FFC000"/>
                </a:solidFill>
                <a:latin typeface="Felix Titling" panose="04060505060202020A04" pitchFamily="82" charset="0"/>
              </a:rPr>
              <a:t>CONSUMING emotions</a:t>
            </a:r>
          </a:p>
        </p:txBody>
      </p:sp>
    </p:spTree>
    <p:extLst>
      <p:ext uri="{BB962C8B-B14F-4D97-AF65-F5344CB8AC3E}">
        <p14:creationId xmlns:p14="http://schemas.microsoft.com/office/powerpoint/2010/main" val="13892123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3"/>
          <p:cNvSpPr/>
          <p:nvPr/>
        </p:nvSpPr>
        <p:spPr>
          <a:xfrm>
            <a:off x="251520" y="177566"/>
            <a:ext cx="7992888" cy="677108"/>
          </a:xfrm>
          <a:prstGeom prst="rect">
            <a:avLst/>
          </a:prstGeom>
          <a:noFill/>
          <a:ln>
            <a:noFill/>
          </a:ln>
        </p:spPr>
        <p:txBody>
          <a:bodyPr wrap="square">
            <a:spAutoFit/>
          </a:bodyPr>
          <a:lstStyle/>
          <a:p>
            <a:pPr algn="ctr">
              <a:defRPr/>
            </a:pPr>
            <a:r>
              <a:rPr lang="en-GB" sz="3800" dirty="0">
                <a:solidFill>
                  <a:srgbClr val="FFC000"/>
                </a:solidFill>
                <a:latin typeface="Felix Titling" panose="04060505060202020A04" pitchFamily="82" charset="0"/>
              </a:rPr>
              <a:t>RETHINKING the REAL</a:t>
            </a:r>
            <a:r>
              <a:rPr lang="en-GB" sz="3800" dirty="0">
                <a:solidFill>
                  <a:srgbClr val="FFFF00"/>
                </a:solidFill>
                <a:latin typeface="Felix Titling" panose="04060505060202020A04" pitchFamily="82" charset="0"/>
              </a:rPr>
              <a:t>:</a:t>
            </a:r>
          </a:p>
        </p:txBody>
      </p:sp>
      <p:sp>
        <p:nvSpPr>
          <p:cNvPr id="4101" name="Rectangle 5"/>
          <p:cNvSpPr>
            <a:spLocks noChangeArrowheads="1"/>
          </p:cNvSpPr>
          <p:nvPr/>
        </p:nvSpPr>
        <p:spPr bwMode="auto">
          <a:xfrm>
            <a:off x="467544" y="712390"/>
            <a:ext cx="8207375" cy="5755422"/>
          </a:xfrm>
          <a:prstGeom prst="rect">
            <a:avLst/>
          </a:prstGeom>
          <a:noFill/>
          <a:ln w="9525">
            <a:noFill/>
            <a:miter lim="800000"/>
            <a:headEnd/>
            <a:tailEnd/>
          </a:ln>
          <a:effectLst/>
        </p:spPr>
        <p:txBody>
          <a:bodyPr anchor="ctr">
            <a:spAutoFit/>
          </a:bodyPr>
          <a:lstStyle/>
          <a:p>
            <a:pPr eaLnBrk="0" hangingPunct="0">
              <a:defRPr/>
            </a:pPr>
            <a:r>
              <a:rPr lang="en-GB" sz="2200" dirty="0">
                <a:latin typeface="+mn-lt"/>
                <a:ea typeface="Calibri" pitchFamily="34" charset="0"/>
                <a:cs typeface="Times New Roman" pitchFamily="18" charset="0"/>
              </a:rPr>
              <a:t>Critics of sensation fiction helped spread the view that sensation fiction was unrealistic and fanciful..... sensation novelists, for their part, regularly reported that they drew their inspiration from the daily newspaper deadlines and real-life events. ... defenders went to great lengths to establish sensation fiction’s </a:t>
            </a:r>
            <a:r>
              <a:rPr lang="en-GB" sz="2200" dirty="0">
                <a:ea typeface="Calibri" pitchFamily="34" charset="0"/>
                <a:cs typeface="Times New Roman" pitchFamily="18" charset="0"/>
              </a:rPr>
              <a:t>connections to contemporary,  </a:t>
            </a:r>
            <a:endParaRPr lang="en-GB" sz="2200" dirty="0">
              <a:latin typeface="+mn-lt"/>
              <a:ea typeface="Calibri" pitchFamily="34" charset="0"/>
              <a:cs typeface="Times New Roman" pitchFamily="18" charset="0"/>
            </a:endParaRPr>
          </a:p>
          <a:p>
            <a:pPr eaLnBrk="0" hangingPunct="0">
              <a:defRPr/>
            </a:pPr>
            <a:r>
              <a:rPr lang="en-GB" sz="2200" dirty="0">
                <a:latin typeface="+mn-lt"/>
                <a:ea typeface="Calibri" pitchFamily="34" charset="0"/>
                <a:cs typeface="Times New Roman" pitchFamily="18" charset="0"/>
              </a:rPr>
              <a:t>real events. </a:t>
            </a:r>
            <a:r>
              <a:rPr lang="en-GB" sz="2200" dirty="0">
                <a:ea typeface="Calibri" pitchFamily="34" charset="0"/>
                <a:cs typeface="Times New Roman" pitchFamily="18" charset="0"/>
              </a:rPr>
              <a:t>Thus reader responses </a:t>
            </a:r>
            <a:r>
              <a:rPr lang="en-GB" sz="2200" dirty="0">
                <a:latin typeface="+mn-lt"/>
                <a:ea typeface="Calibri" pitchFamily="34" charset="0"/>
                <a:cs typeface="Times New Roman" pitchFamily="18" charset="0"/>
              </a:rPr>
              <a:t>to </a:t>
            </a:r>
            <a:r>
              <a:rPr lang="en-GB" sz="2200" u="sng" dirty="0">
                <a:solidFill>
                  <a:srgbClr val="FFC000"/>
                </a:solidFill>
                <a:latin typeface="+mn-lt"/>
                <a:ea typeface="Calibri" pitchFamily="34" charset="0"/>
                <a:cs typeface="Times New Roman" pitchFamily="18" charset="0"/>
              </a:rPr>
              <a:t>sensation and detective fiction </a:t>
            </a:r>
            <a:r>
              <a:rPr lang="en-GB" sz="2200" dirty="0">
                <a:latin typeface="+mn-lt"/>
                <a:ea typeface="Calibri" pitchFamily="34" charset="0"/>
                <a:cs typeface="Times New Roman" pitchFamily="18" charset="0"/>
              </a:rPr>
              <a:t>of the 1860s contributed to a much larger Victorian debate about how to define literary realism.  </a:t>
            </a:r>
          </a:p>
          <a:p>
            <a:pPr eaLnBrk="0" hangingPunct="0">
              <a:defRPr/>
            </a:pPr>
            <a:endParaRPr lang="en-GB" sz="2200" dirty="0">
              <a:solidFill>
                <a:srgbClr val="92D050"/>
              </a:solidFill>
              <a:ea typeface="Calibri" pitchFamily="34" charset="0"/>
              <a:cs typeface="Times New Roman" pitchFamily="18" charset="0"/>
            </a:endParaRPr>
          </a:p>
          <a:p>
            <a:pPr eaLnBrk="0" hangingPunct="0">
              <a:defRPr/>
            </a:pPr>
            <a:r>
              <a:rPr lang="en-GB" sz="2200" dirty="0">
                <a:solidFill>
                  <a:srgbClr val="92D050"/>
                </a:solidFill>
                <a:latin typeface="+mn-lt"/>
                <a:ea typeface="Calibri" pitchFamily="34" charset="0"/>
                <a:cs typeface="Times New Roman" pitchFamily="18" charset="0"/>
              </a:rPr>
              <a:t>If many critics argued that the novels were thematically and structurally artificial, just as many  readers and writers countered with claims that sensationalist literature was grounded in true and real events. </a:t>
            </a:r>
          </a:p>
          <a:p>
            <a:pPr eaLnBrk="0" hangingPunct="0">
              <a:defRPr/>
            </a:pPr>
            <a:r>
              <a:rPr lang="en-GB" sz="2000" dirty="0">
                <a:latin typeface="+mn-lt"/>
                <a:ea typeface="Calibri" pitchFamily="34" charset="0"/>
                <a:cs typeface="Times New Roman" pitchFamily="18" charset="0"/>
              </a:rPr>
              <a:t>	</a:t>
            </a:r>
          </a:p>
          <a:p>
            <a:pPr eaLnBrk="0" hangingPunct="0">
              <a:defRPr/>
            </a:pPr>
            <a:r>
              <a:rPr lang="en-GB" sz="2000" dirty="0">
                <a:ea typeface="Calibri" pitchFamily="34" charset="0"/>
                <a:cs typeface="Times New Roman" pitchFamily="18" charset="0"/>
              </a:rPr>
              <a:t>	</a:t>
            </a:r>
            <a:r>
              <a:rPr lang="en-GB" sz="2000" dirty="0">
                <a:latin typeface="+mn-lt"/>
                <a:ea typeface="Calibri" pitchFamily="34" charset="0"/>
                <a:cs typeface="Times New Roman" pitchFamily="18" charset="0"/>
              </a:rPr>
              <a:t>Darcy Irvin, ‘Image-Text in </a:t>
            </a:r>
            <a:r>
              <a:rPr lang="en-GB" sz="2000" i="1" dirty="0">
                <a:latin typeface="+mn-lt"/>
                <a:ea typeface="Calibri" pitchFamily="34" charset="0"/>
                <a:cs typeface="Times New Roman" pitchFamily="18" charset="0"/>
              </a:rPr>
              <a:t>The Woman in White</a:t>
            </a:r>
            <a:r>
              <a:rPr lang="en-GB" sz="2000" dirty="0">
                <a:latin typeface="+mn-lt"/>
                <a:ea typeface="Calibri" pitchFamily="34" charset="0"/>
                <a:cs typeface="Times New Roman" pitchFamily="18" charset="0"/>
              </a:rPr>
              <a:t>’, </a:t>
            </a:r>
            <a:r>
              <a:rPr lang="en-GB" sz="2000" i="1" dirty="0">
                <a:latin typeface="+mn-lt"/>
                <a:ea typeface="Calibri" pitchFamily="34" charset="0"/>
                <a:cs typeface="Times New Roman" pitchFamily="18" charset="0"/>
              </a:rPr>
              <a:t>Rocky 	Mountain Review</a:t>
            </a:r>
            <a:r>
              <a:rPr lang="en-GB" sz="2000" dirty="0">
                <a:latin typeface="+mn-lt"/>
                <a:ea typeface="Calibri" pitchFamily="34" charset="0"/>
                <a:cs typeface="Times New Roman" pitchFamily="18" charset="0"/>
              </a:rPr>
              <a:t>, vol 63: no.2 (Fall, 2009) p.226</a:t>
            </a:r>
            <a:endParaRPr lang="en-GB" sz="2000" dirty="0">
              <a:latin typeface="+mn-lt"/>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6081" name="Rectangle 1"/>
          <p:cNvSpPr>
            <a:spLocks noChangeArrowheads="1"/>
          </p:cNvSpPr>
          <p:nvPr/>
        </p:nvSpPr>
        <p:spPr bwMode="auto">
          <a:xfrm>
            <a:off x="719009" y="1762944"/>
            <a:ext cx="8007030" cy="3785652"/>
          </a:xfrm>
          <a:prstGeom prst="rect">
            <a:avLst/>
          </a:prstGeom>
          <a:noFill/>
          <a:ln w="9525">
            <a:noFill/>
            <a:miter lim="800000"/>
            <a:headEnd/>
            <a:tailEnd/>
          </a:ln>
          <a:effectLst/>
        </p:spPr>
        <p:txBody>
          <a:bodyPr wrap="square" anchor="ctr">
            <a:spAutoFit/>
          </a:bodyPr>
          <a:lstStyle/>
          <a:p>
            <a:pPr eaLnBrk="0" hangingPunct="0">
              <a:defRPr/>
            </a:pPr>
            <a:r>
              <a:rPr lang="en-GB" sz="2200" dirty="0">
                <a:latin typeface="+mn-lt"/>
                <a:ea typeface="Calibri" pitchFamily="34" charset="0"/>
                <a:cs typeface="Times New Roman" pitchFamily="18" charset="0"/>
              </a:rPr>
              <a:t>Towards the middle of the story, Collins disrupts the longer narratives of Marian and Walter to include several short testimonies by important, although marginal, characters. The narratives of Hester </a:t>
            </a:r>
            <a:r>
              <a:rPr lang="en-GB" sz="2200" dirty="0" err="1">
                <a:latin typeface="+mn-lt"/>
                <a:ea typeface="Calibri" pitchFamily="34" charset="0"/>
                <a:cs typeface="Times New Roman" pitchFamily="18" charset="0"/>
              </a:rPr>
              <a:t>Pinhorn</a:t>
            </a:r>
            <a:r>
              <a:rPr lang="en-GB" sz="2200" dirty="0">
                <a:latin typeface="+mn-lt"/>
                <a:ea typeface="Calibri" pitchFamily="34" charset="0"/>
                <a:cs typeface="Times New Roman" pitchFamily="18" charset="0"/>
              </a:rPr>
              <a:t>, Dr Alfred Goodricke, Jane Gould, and the tombstone all conclusively establish the death of Laura </a:t>
            </a:r>
            <a:r>
              <a:rPr lang="en-GB" sz="2200" dirty="0" err="1">
                <a:latin typeface="+mn-lt"/>
                <a:ea typeface="Calibri" pitchFamily="34" charset="0"/>
                <a:cs typeface="Times New Roman" pitchFamily="18" charset="0"/>
              </a:rPr>
              <a:t>Fairlie</a:t>
            </a:r>
            <a:r>
              <a:rPr lang="en-GB" sz="2200" dirty="0">
                <a:latin typeface="+mn-lt"/>
                <a:ea typeface="Calibri" pitchFamily="34" charset="0"/>
                <a:cs typeface="Times New Roman" pitchFamily="18" charset="0"/>
              </a:rPr>
              <a:t>, wife of Sir Percival </a:t>
            </a:r>
            <a:r>
              <a:rPr lang="en-GB" sz="2200" dirty="0" err="1">
                <a:latin typeface="+mn-lt"/>
                <a:ea typeface="Calibri" pitchFamily="34" charset="0"/>
                <a:cs typeface="Times New Roman" pitchFamily="18" charset="0"/>
              </a:rPr>
              <a:t>Glyde</a:t>
            </a:r>
            <a:r>
              <a:rPr lang="en-GB" sz="2200" dirty="0">
                <a:latin typeface="+mn-lt"/>
                <a:ea typeface="Calibri" pitchFamily="34" charset="0"/>
                <a:cs typeface="Times New Roman" pitchFamily="18" charset="0"/>
              </a:rPr>
              <a:t>. </a:t>
            </a:r>
            <a:r>
              <a:rPr lang="en-GB" sz="2200" dirty="0" err="1">
                <a:solidFill>
                  <a:srgbClr val="92D050"/>
                </a:solidFill>
                <a:latin typeface="+mn-lt"/>
                <a:ea typeface="Calibri" pitchFamily="34" charset="0"/>
                <a:cs typeface="Times New Roman" pitchFamily="18" charset="0"/>
              </a:rPr>
              <a:t>Hartright</a:t>
            </a:r>
            <a:r>
              <a:rPr lang="en-GB" sz="2200" dirty="0">
                <a:solidFill>
                  <a:srgbClr val="92D050"/>
                </a:solidFill>
                <a:latin typeface="+mn-lt"/>
                <a:ea typeface="Calibri" pitchFamily="34" charset="0"/>
                <a:cs typeface="Times New Roman" pitchFamily="18" charset="0"/>
              </a:rPr>
              <a:t> carefully collects these narratives in order to prove to the reader the enormity of the crime, as well concrete and seemingly irrefutable public record of Laura’s death</a:t>
            </a:r>
            <a:r>
              <a:rPr lang="en-GB" dirty="0">
                <a:solidFill>
                  <a:srgbClr val="92D050"/>
                </a:solidFill>
                <a:latin typeface="+mn-lt"/>
                <a:ea typeface="Calibri" pitchFamily="34" charset="0"/>
                <a:cs typeface="Times New Roman" pitchFamily="18" charset="0"/>
              </a:rPr>
              <a:t>. </a:t>
            </a:r>
          </a:p>
          <a:p>
            <a:pPr eaLnBrk="0" hangingPunct="0">
              <a:defRPr/>
            </a:pPr>
            <a:r>
              <a:rPr lang="en-GB" dirty="0">
                <a:solidFill>
                  <a:srgbClr val="92D050"/>
                </a:solidFill>
                <a:ea typeface="Calibri" pitchFamily="34" charset="0"/>
                <a:cs typeface="Times New Roman" pitchFamily="18" charset="0"/>
              </a:rPr>
              <a:t>			</a:t>
            </a:r>
            <a:r>
              <a:rPr lang="en-GB" dirty="0">
                <a:solidFill>
                  <a:srgbClr val="92D050"/>
                </a:solidFill>
                <a:latin typeface="+mn-lt"/>
                <a:ea typeface="Calibri" pitchFamily="34" charset="0"/>
                <a:cs typeface="Times New Roman" pitchFamily="18" charset="0"/>
              </a:rPr>
              <a:t> </a:t>
            </a:r>
            <a:r>
              <a:rPr lang="en-GB" dirty="0">
                <a:latin typeface="+mn-lt"/>
                <a:ea typeface="Calibri" pitchFamily="34" charset="0"/>
                <a:cs typeface="Times New Roman" pitchFamily="18" charset="0"/>
              </a:rPr>
              <a:t>					 </a:t>
            </a:r>
            <a:r>
              <a:rPr lang="en-GB" sz="2000" dirty="0">
                <a:latin typeface="+mn-lt"/>
                <a:ea typeface="Calibri" pitchFamily="34" charset="0"/>
                <a:cs typeface="Times New Roman" pitchFamily="18" charset="0"/>
              </a:rPr>
              <a:t>(Irvin, pp227-228)</a:t>
            </a:r>
            <a:endParaRPr lang="en-GB" sz="2000" dirty="0">
              <a:latin typeface="+mn-lt"/>
            </a:endParaRPr>
          </a:p>
        </p:txBody>
      </p:sp>
      <p:sp>
        <p:nvSpPr>
          <p:cNvPr id="3" name="Rectangle 2"/>
          <p:cNvSpPr/>
          <p:nvPr/>
        </p:nvSpPr>
        <p:spPr>
          <a:xfrm>
            <a:off x="719009" y="188640"/>
            <a:ext cx="7513019" cy="1138773"/>
          </a:xfrm>
          <a:prstGeom prst="rect">
            <a:avLst/>
          </a:prstGeom>
          <a:noFill/>
        </p:spPr>
        <p:txBody>
          <a:bodyPr wrap="none">
            <a:spAutoFit/>
          </a:bodyPr>
          <a:lstStyle/>
          <a:p>
            <a:pPr algn="ctr">
              <a:defRPr/>
            </a:pPr>
            <a:r>
              <a:rPr lang="en-GB" sz="3600" dirty="0">
                <a:solidFill>
                  <a:srgbClr val="FFC000"/>
                </a:solidFill>
                <a:latin typeface="Felix Titling" panose="04060505060202020A04" pitchFamily="82" charset="0"/>
              </a:rPr>
              <a:t>The law and the self:</a:t>
            </a:r>
          </a:p>
          <a:p>
            <a:pPr>
              <a:defRPr/>
            </a:pPr>
            <a:r>
              <a:rPr lang="en-GB" sz="3200" dirty="0">
                <a:solidFill>
                  <a:srgbClr val="FFC000"/>
                </a:solidFill>
                <a:latin typeface="Felix Titling" panose="04060505060202020A04" pitchFamily="82" charset="0"/>
              </a:rPr>
              <a:t>anonymity in the public world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290" name="Rectangle 1"/>
          <p:cNvSpPr>
            <a:spLocks noChangeArrowheads="1"/>
          </p:cNvSpPr>
          <p:nvPr/>
        </p:nvSpPr>
        <p:spPr bwMode="auto">
          <a:xfrm>
            <a:off x="366002" y="1412776"/>
            <a:ext cx="8424863" cy="5016758"/>
          </a:xfrm>
          <a:prstGeom prst="rect">
            <a:avLst/>
          </a:prstGeom>
          <a:noFill/>
          <a:ln w="9525">
            <a:noFill/>
            <a:miter lim="800000"/>
            <a:headEnd/>
            <a:tailEnd/>
          </a:ln>
        </p:spPr>
        <p:txBody>
          <a:bodyPr>
            <a:spAutoFit/>
          </a:bodyPr>
          <a:lstStyle/>
          <a:p>
            <a:r>
              <a:rPr lang="en-GB" sz="2200" dirty="0"/>
              <a:t>In arguing that the sensational narrative, which intertwines romance, male secrets, and the rhetoric of chance and fate, mystifies the story of Walter's class mobility, I do not want simply to replace one story with the other. This would be to lapse into the logic of false consciousness, to explain away without explaining the force of sensation. Rather, it is necessary to consider what dividends might accrue by routing Walter's desire and rise to power through the sensational. </a:t>
            </a:r>
          </a:p>
          <a:p>
            <a:r>
              <a:rPr lang="en-GB" sz="2200" dirty="0">
                <a:solidFill>
                  <a:srgbClr val="92D050"/>
                </a:solidFill>
              </a:rPr>
              <a:t>As D.A. Miller has suggested, </a:t>
            </a:r>
            <a:r>
              <a:rPr lang="en-GB" sz="2200" i="1" dirty="0">
                <a:solidFill>
                  <a:srgbClr val="92D050"/>
                </a:solidFill>
              </a:rPr>
              <a:t>The Woman in White </a:t>
            </a:r>
            <a:r>
              <a:rPr lang="en-GB" sz="2200" dirty="0">
                <a:solidFill>
                  <a:srgbClr val="92D050"/>
                </a:solidFill>
              </a:rPr>
              <a:t>provides a locus for examining "the value, meaning, and use that modern culture ... finds in the nervous state.</a:t>
            </a:r>
            <a:r>
              <a:rPr lang="en-GB" dirty="0">
                <a:solidFill>
                  <a:srgbClr val="92D050"/>
                </a:solidFill>
              </a:rPr>
              <a:t>“</a:t>
            </a:r>
          </a:p>
          <a:p>
            <a:r>
              <a:rPr lang="en-GB" sz="2000" dirty="0"/>
              <a:t>	</a:t>
            </a:r>
            <a:r>
              <a:rPr lang="en-GB" dirty="0"/>
              <a:t>Ann </a:t>
            </a:r>
            <a:r>
              <a:rPr lang="en-GB" dirty="0" err="1"/>
              <a:t>Cvetkovich</a:t>
            </a:r>
            <a:r>
              <a:rPr lang="en-GB" dirty="0"/>
              <a:t> "Ghostlier Determinations: The Economy of 	Sensation and </a:t>
            </a:r>
            <a:r>
              <a:rPr lang="en-GB" i="1" dirty="0"/>
              <a:t>The Woman in White</a:t>
            </a:r>
            <a:r>
              <a:rPr lang="en-GB" dirty="0"/>
              <a:t>“ </a:t>
            </a:r>
            <a:r>
              <a:rPr lang="en-GB" i="1" dirty="0"/>
              <a:t>NOVEL: A Forum on 	Fiction</a:t>
            </a:r>
            <a:r>
              <a:rPr lang="en-GB" dirty="0"/>
              <a:t>, Vol. 	23, No. 1 (Autumn, 1989), pp. 2443</a:t>
            </a:r>
          </a:p>
        </p:txBody>
      </p:sp>
      <p:sp>
        <p:nvSpPr>
          <p:cNvPr id="3" name="Rectangle 2"/>
          <p:cNvSpPr/>
          <p:nvPr/>
        </p:nvSpPr>
        <p:spPr>
          <a:xfrm>
            <a:off x="366002" y="116632"/>
            <a:ext cx="7848600" cy="1077913"/>
          </a:xfrm>
          <a:prstGeom prst="rect">
            <a:avLst/>
          </a:prstGeom>
          <a:noFill/>
        </p:spPr>
        <p:txBody>
          <a:bodyPr>
            <a:spAutoFit/>
          </a:bodyPr>
          <a:lstStyle/>
          <a:p>
            <a:pPr algn="ctr">
              <a:defRPr/>
            </a:pPr>
            <a:r>
              <a:rPr lang="en-GB" sz="3200" dirty="0">
                <a:solidFill>
                  <a:srgbClr val="FFC000"/>
                </a:solidFill>
                <a:latin typeface="Felix Titling" panose="04060505060202020A04" pitchFamily="82" charset="0"/>
              </a:rPr>
              <a:t>romance, male secrets, &amp; the rhetoric of chance &amp; fate</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338" name="Rectangle 2"/>
          <p:cNvSpPr>
            <a:spLocks noChangeArrowheads="1"/>
          </p:cNvSpPr>
          <p:nvPr/>
        </p:nvSpPr>
        <p:spPr bwMode="auto">
          <a:xfrm>
            <a:off x="575556" y="1520785"/>
            <a:ext cx="7992888" cy="3816429"/>
          </a:xfrm>
          <a:prstGeom prst="rect">
            <a:avLst/>
          </a:prstGeom>
          <a:noFill/>
          <a:ln w="9525">
            <a:noFill/>
            <a:miter lim="800000"/>
            <a:headEnd/>
            <a:tailEnd/>
          </a:ln>
        </p:spPr>
        <p:txBody>
          <a:bodyPr wrap="square">
            <a:spAutoFit/>
          </a:bodyPr>
          <a:lstStyle/>
          <a:p>
            <a:r>
              <a:rPr lang="en-GB" sz="2200" dirty="0"/>
              <a:t>(</a:t>
            </a:r>
            <a:r>
              <a:rPr lang="en-GB" sz="2200" i="1" dirty="0">
                <a:latin typeface="Garamond" panose="02020404030301010803" pitchFamily="18" charset="0"/>
              </a:rPr>
              <a:t>bodily resemblance of Anne </a:t>
            </a:r>
            <a:r>
              <a:rPr lang="en-GB" sz="2200" i="1" dirty="0" err="1">
                <a:latin typeface="Garamond" panose="02020404030301010803" pitchFamily="18" charset="0"/>
              </a:rPr>
              <a:t>Catherick</a:t>
            </a:r>
            <a:r>
              <a:rPr lang="en-GB" sz="2200" i="1" dirty="0">
                <a:latin typeface="Garamond" panose="02020404030301010803" pitchFamily="18" charset="0"/>
              </a:rPr>
              <a:t> and Laura </a:t>
            </a:r>
            <a:r>
              <a:rPr lang="en-GB" sz="2200" i="1" dirty="0" err="1">
                <a:latin typeface="Garamond" panose="02020404030301010803" pitchFamily="18" charset="0"/>
              </a:rPr>
              <a:t>Fairlie</a:t>
            </a:r>
            <a:r>
              <a:rPr lang="en-GB" sz="2200" dirty="0"/>
              <a:t>) we might wonder how this mysterious coincidence is connected to those other </a:t>
            </a:r>
            <a:r>
              <a:rPr lang="en-GB" sz="2200" dirty="0">
                <a:solidFill>
                  <a:srgbClr val="FFC000"/>
                </a:solidFill>
              </a:rPr>
              <a:t>secrets that determine the relations between men</a:t>
            </a:r>
            <a:r>
              <a:rPr lang="en-GB" sz="2200" dirty="0"/>
              <a:t>. We can note first of all that their resemblance is the product of yet another male secret, their father's sexual indiscretion, which produces the illegitimate Anne. Their blood relation further strengthens the social reading of their difference; they share a common parentage, but because Anne is illegitimate she is destined for the life that makes her body bear the marks of suffering. </a:t>
            </a:r>
          </a:p>
          <a:p>
            <a:r>
              <a:rPr lang="en-GB" sz="2200" dirty="0"/>
              <a:t>												(</a:t>
            </a:r>
            <a:r>
              <a:rPr lang="en-GB" sz="2000" dirty="0" err="1"/>
              <a:t>Cvetkovich</a:t>
            </a:r>
            <a:r>
              <a:rPr lang="en-GB" sz="2000" dirty="0"/>
              <a:t>)</a:t>
            </a:r>
            <a:endParaRPr lang="en-GB" sz="2200" u="sng" dirty="0"/>
          </a:p>
        </p:txBody>
      </p:sp>
      <p:sp>
        <p:nvSpPr>
          <p:cNvPr id="4" name="Rectangle 3"/>
          <p:cNvSpPr/>
          <p:nvPr/>
        </p:nvSpPr>
        <p:spPr>
          <a:xfrm>
            <a:off x="1331640" y="128588"/>
            <a:ext cx="5854700" cy="708025"/>
          </a:xfrm>
          <a:prstGeom prst="rect">
            <a:avLst/>
          </a:prstGeom>
          <a:noFill/>
        </p:spPr>
        <p:txBody>
          <a:bodyPr wrap="none">
            <a:spAutoFit/>
          </a:bodyPr>
          <a:lstStyle/>
          <a:p>
            <a:pPr>
              <a:defRPr/>
            </a:pPr>
            <a:r>
              <a:rPr lang="en-GB" sz="4000" dirty="0">
                <a:solidFill>
                  <a:srgbClr val="FFC000"/>
                </a:solidFill>
                <a:latin typeface="Felix Titling" panose="04060505060202020A04" pitchFamily="82" charset="0"/>
              </a:rPr>
              <a:t>Class &amp; masculinity</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338" name="Rectangle 2"/>
          <p:cNvSpPr>
            <a:spLocks noChangeArrowheads="1"/>
          </p:cNvSpPr>
          <p:nvPr/>
        </p:nvSpPr>
        <p:spPr bwMode="auto">
          <a:xfrm>
            <a:off x="647564" y="1556792"/>
            <a:ext cx="7848872" cy="3477875"/>
          </a:xfrm>
          <a:prstGeom prst="rect">
            <a:avLst/>
          </a:prstGeom>
          <a:noFill/>
          <a:ln w="9525">
            <a:noFill/>
            <a:miter lim="800000"/>
            <a:headEnd/>
            <a:tailEnd/>
          </a:ln>
        </p:spPr>
        <p:txBody>
          <a:bodyPr wrap="square">
            <a:spAutoFit/>
          </a:bodyPr>
          <a:lstStyle/>
          <a:p>
            <a:r>
              <a:rPr lang="en-GB" sz="2200" dirty="0"/>
              <a:t>(Furthermore, Walter's assumption of the family property is rendered morally secure by the fact that </a:t>
            </a:r>
            <a:r>
              <a:rPr lang="en-GB" sz="2200" dirty="0">
                <a:solidFill>
                  <a:srgbClr val="FFC000"/>
                </a:solidFill>
                <a:cs typeface="Times New Roman" pitchFamily="18" charset="0"/>
              </a:rPr>
              <a:t>the father's crime ensures the instability of his transmission of property</a:t>
            </a:r>
            <a:r>
              <a:rPr lang="en-GB" sz="2200" dirty="0"/>
              <a:t>. Had there been no Anne </a:t>
            </a:r>
            <a:r>
              <a:rPr lang="en-GB" sz="2200" dirty="0" err="1"/>
              <a:t>Catherick</a:t>
            </a:r>
            <a:r>
              <a:rPr lang="en-GB" sz="2200" dirty="0"/>
              <a:t>, Laura's fortune might have been safe from the plots of Count </a:t>
            </a:r>
            <a:r>
              <a:rPr lang="en-GB" sz="2200" dirty="0" err="1"/>
              <a:t>Fosco</a:t>
            </a:r>
            <a:r>
              <a:rPr lang="en-GB" sz="2200" dirty="0"/>
              <a:t> and Sir Percival, and because she embodies the secret of her father's sexual promiscuity, </a:t>
            </a:r>
            <a:r>
              <a:rPr lang="en-GB" sz="2200" dirty="0">
                <a:solidFill>
                  <a:srgbClr val="FFC000"/>
                </a:solidFill>
                <a:cs typeface="Times New Roman" pitchFamily="18" charset="0"/>
              </a:rPr>
              <a:t>Walter can finally reconsolidate the family line by replacing him   </a:t>
            </a:r>
          </a:p>
          <a:p>
            <a:r>
              <a:rPr lang="en-GB" sz="2200" dirty="0">
                <a:solidFill>
                  <a:srgbClr val="FFC000"/>
                </a:solidFill>
                <a:cs typeface="Times New Roman" pitchFamily="18" charset="0"/>
              </a:rPr>
              <a:t>															</a:t>
            </a:r>
            <a:r>
              <a:rPr lang="en-GB" sz="2200" dirty="0"/>
              <a:t>														(</a:t>
            </a:r>
            <a:r>
              <a:rPr lang="en-GB" sz="2000" dirty="0" err="1"/>
              <a:t>Cvetkovich</a:t>
            </a:r>
            <a:r>
              <a:rPr lang="en-GB" sz="2000" dirty="0"/>
              <a:t>)</a:t>
            </a:r>
            <a:endParaRPr lang="en-GB" sz="2200" u="sng" dirty="0"/>
          </a:p>
        </p:txBody>
      </p:sp>
      <p:sp>
        <p:nvSpPr>
          <p:cNvPr id="4" name="Rectangle 3"/>
          <p:cNvSpPr/>
          <p:nvPr/>
        </p:nvSpPr>
        <p:spPr>
          <a:xfrm>
            <a:off x="1331640" y="404664"/>
            <a:ext cx="5854488" cy="707886"/>
          </a:xfrm>
          <a:prstGeom prst="rect">
            <a:avLst/>
          </a:prstGeom>
          <a:noFill/>
        </p:spPr>
        <p:txBody>
          <a:bodyPr wrap="none">
            <a:spAutoFit/>
          </a:bodyPr>
          <a:lstStyle/>
          <a:p>
            <a:pPr>
              <a:defRPr/>
            </a:pPr>
            <a:r>
              <a:rPr lang="en-GB" sz="4000" dirty="0">
                <a:solidFill>
                  <a:srgbClr val="FFC000"/>
                </a:solidFill>
                <a:latin typeface="Felix Titling" panose="04060505060202020A04" pitchFamily="82" charset="0"/>
              </a:rPr>
              <a:t>Masculinity &amp; Class</a:t>
            </a:r>
          </a:p>
        </p:txBody>
      </p:sp>
    </p:spTree>
    <p:extLst>
      <p:ext uri="{BB962C8B-B14F-4D97-AF65-F5344CB8AC3E}">
        <p14:creationId xmlns:p14="http://schemas.microsoft.com/office/powerpoint/2010/main" val="28037332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250825" y="836613"/>
            <a:ext cx="8642350" cy="5848350"/>
          </a:xfrm>
          <a:prstGeom prst="rect">
            <a:avLst/>
          </a:prstGeom>
          <a:noFill/>
          <a:ln w="9525">
            <a:noFill/>
            <a:miter lim="800000"/>
            <a:headEnd/>
            <a:tailEnd/>
          </a:ln>
          <a:effectLst/>
        </p:spPr>
        <p:txBody>
          <a:bodyPr anchor="ctr">
            <a:spAutoFit/>
          </a:bodyPr>
          <a:lstStyle/>
          <a:p>
            <a:pPr eaLnBrk="0" hangingPunct="0">
              <a:defRPr/>
            </a:pPr>
            <a:r>
              <a:rPr lang="en-GB" sz="2200" dirty="0">
                <a:latin typeface="+mn-lt"/>
                <a:ea typeface="Times New Roman" pitchFamily="18" charset="0"/>
                <a:cs typeface="Times New Roman" pitchFamily="18" charset="0"/>
              </a:rPr>
              <a:t>The "something wanting" is not a thing but a relation. As Neil Hertz suggests, </a:t>
            </a:r>
            <a:r>
              <a:rPr lang="en-GB" sz="2200" dirty="0">
                <a:solidFill>
                  <a:srgbClr val="FFC000"/>
                </a:solidFill>
                <a:latin typeface="+mn-lt"/>
                <a:ea typeface="Times New Roman" pitchFamily="18" charset="0"/>
                <a:cs typeface="Times New Roman" pitchFamily="18" charset="0"/>
              </a:rPr>
              <a:t>what is uncanny is not the content of what is repeated but the fact of repetition</a:t>
            </a:r>
            <a:r>
              <a:rPr lang="en-GB" sz="2200" dirty="0">
                <a:latin typeface="+mn-lt"/>
                <a:ea typeface="Times New Roman" pitchFamily="18" charset="0"/>
                <a:cs typeface="Times New Roman" pitchFamily="18" charset="0"/>
              </a:rPr>
              <a:t>. Although this moment would seem to be startling because it repeats Walter's encounter with Anne </a:t>
            </a:r>
            <a:r>
              <a:rPr lang="en-GB" sz="2200" dirty="0" err="1">
                <a:latin typeface="+mn-lt"/>
                <a:ea typeface="Times New Roman" pitchFamily="18" charset="0"/>
                <a:cs typeface="Times New Roman" pitchFamily="18" charset="0"/>
              </a:rPr>
              <a:t>Catherick</a:t>
            </a:r>
            <a:r>
              <a:rPr lang="en-GB" sz="2200" dirty="0">
                <a:latin typeface="+mn-lt"/>
                <a:ea typeface="Times New Roman" pitchFamily="18" charset="0"/>
                <a:cs typeface="Times New Roman" pitchFamily="18" charset="0"/>
              </a:rPr>
              <a:t>, as he experiences "a thrill of the same feeling," it would have to be more precisely described as a moment of deferred action.</a:t>
            </a:r>
            <a:r>
              <a:rPr lang="en-GB" sz="2200" dirty="0">
                <a:solidFill>
                  <a:srgbClr val="FFC000"/>
                </a:solidFill>
                <a:latin typeface="+mn-lt"/>
                <a:ea typeface="Times New Roman" pitchFamily="18" charset="0"/>
                <a:cs typeface="Times New Roman" pitchFamily="18" charset="0"/>
              </a:rPr>
              <a:t> </a:t>
            </a:r>
            <a:r>
              <a:rPr lang="en-GB" sz="2200" dirty="0">
                <a:solidFill>
                  <a:srgbClr val="92D050"/>
                </a:solidFill>
                <a:latin typeface="+mn-lt"/>
                <a:ea typeface="Times New Roman" pitchFamily="18" charset="0"/>
                <a:cs typeface="Times New Roman" pitchFamily="18" charset="0"/>
              </a:rPr>
              <a:t>He constructs his encounter with Anne </a:t>
            </a:r>
            <a:r>
              <a:rPr lang="en-GB" sz="2200" dirty="0" err="1">
                <a:solidFill>
                  <a:srgbClr val="92D050"/>
                </a:solidFill>
                <a:latin typeface="+mn-lt"/>
                <a:ea typeface="Times New Roman" pitchFamily="18" charset="0"/>
                <a:cs typeface="Times New Roman" pitchFamily="18" charset="0"/>
              </a:rPr>
              <a:t>Catherick</a:t>
            </a:r>
            <a:r>
              <a:rPr lang="en-GB" sz="2200" dirty="0">
                <a:solidFill>
                  <a:srgbClr val="92D050"/>
                </a:solidFill>
                <a:latin typeface="+mn-lt"/>
                <a:ea typeface="Times New Roman" pitchFamily="18" charset="0"/>
                <a:cs typeface="Times New Roman" pitchFamily="18" charset="0"/>
              </a:rPr>
              <a:t> as meaningful because she resembles Laura, a significance only made possible by his acquaintance with Laura after the fact of his encounter with Anne.</a:t>
            </a:r>
            <a:r>
              <a:rPr lang="en-GB" sz="2200" dirty="0">
                <a:solidFill>
                  <a:srgbClr val="004376"/>
                </a:solidFill>
                <a:latin typeface="+mn-lt"/>
                <a:ea typeface="Times New Roman" pitchFamily="18" charset="0"/>
                <a:cs typeface="Times New Roman" pitchFamily="18" charset="0"/>
              </a:rPr>
              <a:t> </a:t>
            </a:r>
            <a:r>
              <a:rPr lang="en-GB" sz="2200" dirty="0">
                <a:latin typeface="+mn-lt"/>
                <a:ea typeface="Times New Roman" pitchFamily="18" charset="0"/>
                <a:cs typeface="Times New Roman" pitchFamily="18" charset="0"/>
              </a:rPr>
              <a:t>That original event acquires significance because of its relation to subsequent events, even though Walter has attempted to describe it as shocking in and of itself. Two primal moments with these women merge in this one, as Walter relives his encounter with Anne and recovers the solution to his sense of "something wanting" in Laura.  </a:t>
            </a:r>
          </a:p>
          <a:p>
            <a:pPr eaLnBrk="0" hangingPunct="0">
              <a:defRPr/>
            </a:pPr>
            <a:r>
              <a:rPr lang="en-GB" sz="2200" dirty="0">
                <a:latin typeface="+mn-lt"/>
                <a:ea typeface="Times New Roman" pitchFamily="18" charset="0"/>
                <a:cs typeface="Times New Roman" pitchFamily="18" charset="0"/>
              </a:rPr>
              <a:t>					(</a:t>
            </a:r>
            <a:r>
              <a:rPr lang="en-GB" sz="2000" dirty="0" err="1">
                <a:ea typeface="Calibri" pitchFamily="34" charset="0"/>
                <a:cs typeface="Times New Roman" pitchFamily="18" charset="0"/>
              </a:rPr>
              <a:t>Losseff</a:t>
            </a:r>
            <a:r>
              <a:rPr lang="en-GB" sz="2000" dirty="0">
                <a:ea typeface="Calibri" pitchFamily="34" charset="0"/>
                <a:cs typeface="Times New Roman" pitchFamily="18" charset="0"/>
              </a:rPr>
              <a:t>)</a:t>
            </a:r>
            <a:endParaRPr lang="en-GB" sz="2200" dirty="0">
              <a:latin typeface="+mn-lt"/>
            </a:endParaRPr>
          </a:p>
        </p:txBody>
      </p:sp>
      <p:sp>
        <p:nvSpPr>
          <p:cNvPr id="4" name="Rectangle 3"/>
          <p:cNvSpPr/>
          <p:nvPr/>
        </p:nvSpPr>
        <p:spPr>
          <a:xfrm>
            <a:off x="266743" y="247284"/>
            <a:ext cx="8873455" cy="615553"/>
          </a:xfrm>
          <a:prstGeom prst="rect">
            <a:avLst/>
          </a:prstGeom>
          <a:noFill/>
        </p:spPr>
        <p:txBody>
          <a:bodyPr wrap="none">
            <a:spAutoFit/>
          </a:bodyPr>
          <a:lstStyle/>
          <a:p>
            <a:pPr algn="ctr">
              <a:defRPr/>
            </a:pPr>
            <a:r>
              <a:rPr lang="en-GB" sz="3400" dirty="0">
                <a:solidFill>
                  <a:srgbClr val="FFC000"/>
                </a:solidFill>
                <a:latin typeface="Felix Titling" panose="04060505060202020A04" pitchFamily="82" charset="0"/>
                <a:ea typeface="Times New Roman" pitchFamily="18" charset="0"/>
                <a:cs typeface="Times New Roman" pitchFamily="18" charset="0"/>
              </a:rPr>
              <a:t>the Uncanny nature of repetition  </a:t>
            </a:r>
            <a:endParaRPr lang="en-GB" sz="3400" dirty="0">
              <a:solidFill>
                <a:srgbClr val="FFC000"/>
              </a:solidFill>
              <a:latin typeface="Felix Titling" panose="04060505060202020A04" pitchFamily="82"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242" name="Rectangle 1"/>
          <p:cNvSpPr>
            <a:spLocks noChangeArrowheads="1"/>
          </p:cNvSpPr>
          <p:nvPr/>
        </p:nvSpPr>
        <p:spPr bwMode="auto">
          <a:xfrm>
            <a:off x="179512" y="836712"/>
            <a:ext cx="8857233" cy="5878513"/>
          </a:xfrm>
          <a:prstGeom prst="rect">
            <a:avLst/>
          </a:prstGeom>
          <a:noFill/>
          <a:ln w="9525">
            <a:noFill/>
            <a:miter lim="800000"/>
            <a:headEnd/>
            <a:tailEnd/>
          </a:ln>
        </p:spPr>
        <p:txBody>
          <a:bodyPr wrap="square">
            <a:spAutoFit/>
          </a:bodyPr>
          <a:lstStyle/>
          <a:p>
            <a:r>
              <a:rPr lang="en-GB" sz="2200" i="1" dirty="0"/>
              <a:t>The Woman in White</a:t>
            </a:r>
            <a:r>
              <a:rPr lang="en-GB" sz="2200" dirty="0"/>
              <a:t> is a novel replete with copies and doubles, as many critics have noticed, the most famous of these being Laura </a:t>
            </a:r>
            <a:r>
              <a:rPr lang="en-GB" sz="2200" dirty="0" err="1"/>
              <a:t>Fairlie</a:t>
            </a:r>
            <a:r>
              <a:rPr lang="en-GB" sz="2200" dirty="0"/>
              <a:t> and her look-alike, Anne </a:t>
            </a:r>
            <a:r>
              <a:rPr lang="en-GB" sz="2200" dirty="0" err="1"/>
              <a:t>Catherick</a:t>
            </a:r>
            <a:r>
              <a:rPr lang="en-GB" sz="2200" dirty="0"/>
              <a:t>. </a:t>
            </a:r>
            <a:r>
              <a:rPr lang="en-GB" sz="2200" dirty="0">
                <a:solidFill>
                  <a:srgbClr val="FFC000"/>
                </a:solidFill>
              </a:rPr>
              <a:t>The very structure of the novel parallels this interest in copies,</a:t>
            </a:r>
            <a:r>
              <a:rPr lang="en-GB" sz="2200" dirty="0">
                <a:solidFill>
                  <a:srgbClr val="FFFF00"/>
                </a:solidFill>
              </a:rPr>
              <a:t> </a:t>
            </a:r>
            <a:r>
              <a:rPr lang="en-GB" sz="2200" dirty="0"/>
              <a:t>since the entire text consists of supposed copies and transcripts of documents Walter has collected together. This unique narrative structure results in, as John Sutherland puts </a:t>
            </a:r>
            <a:r>
              <a:rPr lang="en-GB" sz="2200" dirty="0" err="1"/>
              <a:t>it,‘a</a:t>
            </a:r>
            <a:r>
              <a:rPr lang="en-GB" sz="2200" dirty="0"/>
              <a:t> pseudo-documentary surface and real-time chronology which teasingly negate the work’s inner identity as fiction’… </a:t>
            </a:r>
            <a:r>
              <a:rPr lang="en-GB" sz="2200" dirty="0">
                <a:solidFill>
                  <a:srgbClr val="92D050"/>
                </a:solidFill>
              </a:rPr>
              <a:t>This is a novel that is deeply interested in the presentation and reproduction of the documents that make up the story. The novel repeatedly describes both the content and appearance of the letters and narratives that are included. Editorial notes … point out when a new narrator takes over, as well as the textual uniqueness that defines the new narrator’s writing: both the characters and the editor often observe details about signatures and handwriting</a:t>
            </a:r>
            <a:r>
              <a:rPr lang="en-GB" dirty="0"/>
              <a:t>.                   												(</a:t>
            </a:r>
            <a:r>
              <a:rPr lang="en-GB" dirty="0">
                <a:ea typeface="Calibri" pitchFamily="34" charset="0"/>
                <a:cs typeface="Times New Roman" pitchFamily="18" charset="0"/>
              </a:rPr>
              <a:t>Irvin)</a:t>
            </a:r>
            <a:endParaRPr lang="en-GB" dirty="0"/>
          </a:p>
        </p:txBody>
      </p:sp>
      <p:sp>
        <p:nvSpPr>
          <p:cNvPr id="3" name="Rectangle 2"/>
          <p:cNvSpPr/>
          <p:nvPr/>
        </p:nvSpPr>
        <p:spPr>
          <a:xfrm>
            <a:off x="827584" y="0"/>
            <a:ext cx="7129462" cy="708025"/>
          </a:xfrm>
          <a:prstGeom prst="rect">
            <a:avLst/>
          </a:prstGeom>
          <a:noFill/>
        </p:spPr>
        <p:txBody>
          <a:bodyPr>
            <a:spAutoFit/>
          </a:bodyPr>
          <a:lstStyle/>
          <a:p>
            <a:pPr algn="ctr">
              <a:defRPr/>
            </a:pPr>
            <a:r>
              <a:rPr lang="en-GB" sz="4000" dirty="0">
                <a:solidFill>
                  <a:srgbClr val="FFC000"/>
                </a:solidFill>
                <a:latin typeface="Felix Titling" panose="04060505060202020A04" pitchFamily="82" charset="0"/>
              </a:rPr>
              <a:t>Uncanny doubling</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1043608" y="130274"/>
            <a:ext cx="6734216" cy="707886"/>
          </a:xfrm>
          <a:prstGeom prst="rect">
            <a:avLst/>
          </a:prstGeom>
          <a:noFill/>
        </p:spPr>
        <p:txBody>
          <a:bodyPr wrap="none">
            <a:spAutoFit/>
          </a:bodyPr>
          <a:lstStyle/>
          <a:p>
            <a:pPr>
              <a:defRPr/>
            </a:pPr>
            <a:r>
              <a:rPr lang="en-GB" sz="4000" dirty="0">
                <a:solidFill>
                  <a:srgbClr val="FFC000"/>
                </a:solidFill>
                <a:latin typeface="Felix Titling" panose="04060505060202020A04" pitchFamily="82" charset="0"/>
              </a:rPr>
              <a:t>Problems of gender (</a:t>
            </a:r>
            <a:r>
              <a:rPr lang="en-GB" sz="4000" dirty="0" err="1">
                <a:solidFill>
                  <a:srgbClr val="FFC000"/>
                </a:solidFill>
                <a:latin typeface="Felix Titling" panose="04060505060202020A04" pitchFamily="82" charset="0"/>
              </a:rPr>
              <a:t>i</a:t>
            </a:r>
            <a:r>
              <a:rPr lang="en-GB" sz="4000" dirty="0">
                <a:solidFill>
                  <a:srgbClr val="FFC000"/>
                </a:solidFill>
                <a:latin typeface="Felix Titling" panose="04060505060202020A04" pitchFamily="82" charset="0"/>
              </a:rPr>
              <a:t>) </a:t>
            </a:r>
          </a:p>
        </p:txBody>
      </p:sp>
      <p:sp>
        <p:nvSpPr>
          <p:cNvPr id="13315" name="Rectangle 2"/>
          <p:cNvSpPr>
            <a:spLocks noChangeArrowheads="1"/>
          </p:cNvSpPr>
          <p:nvPr/>
        </p:nvSpPr>
        <p:spPr bwMode="auto">
          <a:xfrm>
            <a:off x="251519" y="836712"/>
            <a:ext cx="8675599" cy="5847755"/>
          </a:xfrm>
          <a:prstGeom prst="rect">
            <a:avLst/>
          </a:prstGeom>
          <a:noFill/>
          <a:ln w="9525">
            <a:noFill/>
            <a:miter lim="800000"/>
            <a:headEnd/>
            <a:tailEnd/>
          </a:ln>
        </p:spPr>
        <p:txBody>
          <a:bodyPr wrap="square">
            <a:spAutoFit/>
          </a:bodyPr>
          <a:lstStyle/>
          <a:p>
            <a:r>
              <a:rPr lang="en-GB" sz="2200" dirty="0"/>
              <a:t>He loses the customary constraint required by his position as art instructor, a profession in which </a:t>
            </a:r>
            <a:r>
              <a:rPr lang="en-GB" sz="2200" dirty="0">
                <a:solidFill>
                  <a:srgbClr val="FFC000"/>
                </a:solidFill>
              </a:rPr>
              <a:t>the sign of his class difference is his </a:t>
            </a:r>
            <a:r>
              <a:rPr lang="en-GB" sz="2200" dirty="0" err="1">
                <a:solidFill>
                  <a:srgbClr val="FFC000"/>
                </a:solidFill>
              </a:rPr>
              <a:t>desexualization</a:t>
            </a:r>
            <a:r>
              <a:rPr lang="en-GB" sz="2200" dirty="0">
                <a:solidFill>
                  <a:srgbClr val="FFC000"/>
                </a:solidFill>
              </a:rPr>
              <a:t>. A male version of the female governess whose class position and relation to the family are ambiguous, </a:t>
            </a:r>
            <a:r>
              <a:rPr lang="en-GB" sz="2200" dirty="0"/>
              <a:t>Walter appears to </a:t>
            </a:r>
            <a:r>
              <a:rPr lang="en-GB" sz="2200" dirty="0" err="1"/>
              <a:t>harbor</a:t>
            </a:r>
            <a:r>
              <a:rPr lang="en-GB" sz="2200" dirty="0"/>
              <a:t> some resentment about being "admitted among beautiful and captivating women much as a harmless domestic animal is admitted among them" .His professional training demands that he separate himself from his body and his feelings as though they were detachable possessions: </a:t>
            </a:r>
            <a:r>
              <a:rPr lang="en-GB" sz="2200" dirty="0">
                <a:solidFill>
                  <a:srgbClr val="92D050"/>
                </a:solidFill>
              </a:rPr>
              <a:t>"I had trained myself to leave all the sympathies natural to my age in my employer's outer hall, as coolly as I left my umbrella there" Rather than being an integral part of one's identity, the bodily sensations of desire conform to the exigencies of social position, since Walter's "situation in life [is] considered a guarantee against any of [his] female pupils feeling more than the most ordinary interest in [him]."      </a:t>
            </a:r>
            <a:r>
              <a:rPr lang="en-GB" sz="2200" dirty="0"/>
              <a:t>             </a:t>
            </a:r>
            <a:r>
              <a:rPr lang="en-GB" sz="1900" dirty="0"/>
              <a:t>(</a:t>
            </a:r>
            <a:r>
              <a:rPr lang="en-GB" sz="1900" dirty="0" err="1"/>
              <a:t>Cvetkovich</a:t>
            </a:r>
            <a:r>
              <a:rPr lang="en-GB" sz="1900" dirty="0"/>
              <a:t>)</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1201" name="Rectangle 1"/>
          <p:cNvSpPr>
            <a:spLocks noChangeArrowheads="1"/>
          </p:cNvSpPr>
          <p:nvPr/>
        </p:nvSpPr>
        <p:spPr bwMode="auto">
          <a:xfrm>
            <a:off x="755576" y="1233627"/>
            <a:ext cx="8064896" cy="5386090"/>
          </a:xfrm>
          <a:prstGeom prst="rect">
            <a:avLst/>
          </a:prstGeom>
          <a:noFill/>
          <a:ln w="9525">
            <a:noFill/>
            <a:miter lim="800000"/>
            <a:headEnd/>
            <a:tailEnd/>
          </a:ln>
          <a:effectLst/>
        </p:spPr>
        <p:txBody>
          <a:bodyPr wrap="square" anchor="ctr">
            <a:spAutoFit/>
          </a:bodyPr>
          <a:lstStyle/>
          <a:p>
            <a:pPr marL="179388" eaLnBrk="0" hangingPunct="0">
              <a:defRPr/>
            </a:pPr>
            <a:r>
              <a:rPr lang="en-GB" sz="2100" dirty="0">
                <a:latin typeface="+mn-lt"/>
                <a:ea typeface="Times New Roman" pitchFamily="18" charset="0"/>
                <a:cs typeface="Times New Roman" pitchFamily="18" charset="0"/>
              </a:rPr>
              <a:t>rather than being merely passive subject to the calm evaluation of men’s eyes, Marian appears determined, with “resolution” of her own. Walter’s first narrative emphasizes her assurance and her “will” which continually bolster his own lack of “manhood” In response to Marian’s “fearless sympathy which me[</a:t>
            </a:r>
            <a:r>
              <a:rPr lang="en-GB" sz="2100" dirty="0" err="1">
                <a:latin typeface="+mn-lt"/>
                <a:ea typeface="Times New Roman" pitchFamily="18" charset="0"/>
                <a:cs typeface="Times New Roman" pitchFamily="18" charset="0"/>
              </a:rPr>
              <a:t>ets</a:t>
            </a:r>
            <a:r>
              <a:rPr lang="en-GB" sz="2100" dirty="0">
                <a:latin typeface="+mn-lt"/>
                <a:ea typeface="Times New Roman" pitchFamily="18" charset="0"/>
                <a:cs typeface="Times New Roman" pitchFamily="18" charset="0"/>
              </a:rPr>
              <a:t> him] on such mercifully equal terms,” Walter evinces a general “loss of self control” and “weakness”</a:t>
            </a:r>
            <a:r>
              <a:rPr lang="en-GB" sz="2100" dirty="0">
                <a:solidFill>
                  <a:srgbClr val="FFFF00"/>
                </a:solidFill>
                <a:latin typeface="+mn-lt"/>
                <a:ea typeface="Times New Roman" pitchFamily="18" charset="0"/>
                <a:cs typeface="Times New Roman" pitchFamily="18" charset="0"/>
              </a:rPr>
              <a:t> </a:t>
            </a:r>
          </a:p>
          <a:p>
            <a:pPr marL="179388" eaLnBrk="0" hangingPunct="0">
              <a:defRPr/>
            </a:pPr>
            <a:endParaRPr lang="en-GB" sz="2100" dirty="0">
              <a:solidFill>
                <a:srgbClr val="FFFF00"/>
              </a:solidFill>
              <a:ea typeface="Times New Roman" pitchFamily="18" charset="0"/>
              <a:cs typeface="Times New Roman" pitchFamily="18" charset="0"/>
            </a:endParaRPr>
          </a:p>
          <a:p>
            <a:pPr marL="179388" eaLnBrk="0" hangingPunct="0">
              <a:defRPr/>
            </a:pPr>
            <a:r>
              <a:rPr lang="en-GB" sz="2100" dirty="0">
                <a:solidFill>
                  <a:srgbClr val="FFC000"/>
                </a:solidFill>
                <a:latin typeface="+mn-lt"/>
                <a:ea typeface="Times New Roman" pitchFamily="18" charset="0"/>
                <a:cs typeface="Times New Roman" pitchFamily="18" charset="0"/>
              </a:rPr>
              <a:t>His position is that of emotionally overwhelmed, speechless, and submissive femininity; hers, that of “fearless,” self-possessed, determined masculinity. </a:t>
            </a:r>
            <a:r>
              <a:rPr lang="en-GB" sz="2100" dirty="0">
                <a:latin typeface="+mn-lt"/>
                <a:ea typeface="Times New Roman" pitchFamily="18" charset="0"/>
                <a:cs typeface="Times New Roman" pitchFamily="18" charset="0"/>
              </a:rPr>
              <a:t>When he leaves </a:t>
            </a:r>
            <a:r>
              <a:rPr lang="en-GB" sz="2100" dirty="0" err="1">
                <a:latin typeface="+mn-lt"/>
                <a:ea typeface="Times New Roman" pitchFamily="18" charset="0"/>
                <a:cs typeface="Times New Roman" pitchFamily="18" charset="0"/>
              </a:rPr>
              <a:t>Limmeridge</a:t>
            </a:r>
            <a:r>
              <a:rPr lang="en-GB" sz="2100" dirty="0">
                <a:latin typeface="+mn-lt"/>
                <a:ea typeface="Times New Roman" pitchFamily="18" charset="0"/>
                <a:cs typeface="Times New Roman" pitchFamily="18" charset="0"/>
              </a:rPr>
              <a:t>, she presses his hands “with the strong, steady grasp of a man” while “[his] voice falter[s], [his] eyes </a:t>
            </a:r>
            <a:r>
              <a:rPr lang="en-GB" sz="2100" dirty="0" err="1">
                <a:latin typeface="+mn-lt"/>
                <a:ea typeface="Times New Roman" pitchFamily="18" charset="0"/>
                <a:cs typeface="Times New Roman" pitchFamily="18" charset="0"/>
              </a:rPr>
              <a:t>moiste</a:t>
            </a:r>
            <a:r>
              <a:rPr lang="en-GB" sz="2100" dirty="0">
                <a:latin typeface="+mn-lt"/>
                <a:ea typeface="Times New Roman" pitchFamily="18" charset="0"/>
                <a:cs typeface="Times New Roman" pitchFamily="18" charset="0"/>
              </a:rPr>
              <a:t>[n] in spite of [himself]” </a:t>
            </a:r>
          </a:p>
          <a:p>
            <a:pPr marL="179388" eaLnBrk="0" hangingPunct="0">
              <a:defRPr/>
            </a:pPr>
            <a:r>
              <a:rPr lang="en-GB" sz="800" dirty="0">
                <a:latin typeface="+mn-lt"/>
                <a:ea typeface="Times New Roman" pitchFamily="18" charset="0"/>
                <a:cs typeface="Times New Roman" pitchFamily="18" charset="0"/>
              </a:rPr>
              <a:t>      </a:t>
            </a:r>
          </a:p>
          <a:p>
            <a:pPr marL="179388" eaLnBrk="0" hangingPunct="0">
              <a:defRPr/>
            </a:pPr>
            <a:r>
              <a:rPr lang="en-GB" sz="2100" dirty="0">
                <a:solidFill>
                  <a:srgbClr val="FFC000"/>
                </a:solidFill>
                <a:cs typeface="Times New Roman" pitchFamily="18" charset="0"/>
              </a:rPr>
              <a:t>										    </a:t>
            </a:r>
            <a:r>
              <a:rPr lang="en-GB" sz="2100" dirty="0"/>
              <a:t>(</a:t>
            </a:r>
            <a:r>
              <a:rPr lang="en-GB" sz="2100" dirty="0" err="1"/>
              <a:t>Gaylin</a:t>
            </a:r>
            <a:r>
              <a:rPr lang="en-GB" sz="2000" dirty="0"/>
              <a:t>) </a:t>
            </a:r>
            <a:endParaRPr lang="en-GB" sz="2000" dirty="0">
              <a:latin typeface="+mn-lt"/>
            </a:endParaRPr>
          </a:p>
        </p:txBody>
      </p:sp>
      <p:sp>
        <p:nvSpPr>
          <p:cNvPr id="4" name="Rectangle 3"/>
          <p:cNvSpPr/>
          <p:nvPr/>
        </p:nvSpPr>
        <p:spPr>
          <a:xfrm>
            <a:off x="1403648" y="48098"/>
            <a:ext cx="6149760" cy="646331"/>
          </a:xfrm>
          <a:prstGeom prst="rect">
            <a:avLst/>
          </a:prstGeom>
          <a:noFill/>
        </p:spPr>
        <p:txBody>
          <a:bodyPr wrap="none">
            <a:spAutoFit/>
          </a:bodyPr>
          <a:lstStyle/>
          <a:p>
            <a:pPr algn="ctr">
              <a:defRPr/>
            </a:pPr>
            <a:r>
              <a:rPr lang="en-GB" sz="3600" dirty="0">
                <a:solidFill>
                  <a:srgbClr val="FFC000"/>
                </a:solidFill>
                <a:latin typeface="Felix Titling" panose="04060505060202020A04" pitchFamily="82" charset="0"/>
              </a:rPr>
              <a:t>Problems of gender (ii) </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EB44D0B-4FD2-4231-A79B-481445075072}"/>
              </a:ext>
            </a:extLst>
          </p:cNvPr>
          <p:cNvSpPr/>
          <p:nvPr/>
        </p:nvSpPr>
        <p:spPr>
          <a:xfrm>
            <a:off x="647564" y="808259"/>
            <a:ext cx="7848872" cy="6217087"/>
          </a:xfrm>
          <a:prstGeom prst="rect">
            <a:avLst/>
          </a:prstGeom>
        </p:spPr>
        <p:txBody>
          <a:bodyPr wrap="square">
            <a:spAutoFit/>
          </a:bodyPr>
          <a:lstStyle/>
          <a:p>
            <a:r>
              <a:rPr lang="en-GB" sz="2200" dirty="0"/>
              <a:t>… such characterization initially seems incongruous. Marian hardly seems the epitome of ladylike submission or forbearance, but instead embodies a mixture of traits usually considered both masculine and feminine, as does Walter, although [he seems] less conscious of this fact. </a:t>
            </a:r>
          </a:p>
          <a:p>
            <a:endParaRPr lang="en-GB" sz="2200" dirty="0"/>
          </a:p>
          <a:p>
            <a:r>
              <a:rPr lang="en-GB" sz="2200" dirty="0"/>
              <a:t>Furthermore, Walter's assumption of the family property is rendered morally secure by the fact that the father's crime ensures the instability of his transmission of property. </a:t>
            </a:r>
            <a:r>
              <a:rPr lang="en-GB" sz="2200" dirty="0">
                <a:solidFill>
                  <a:srgbClr val="FF0000"/>
                </a:solidFill>
              </a:rPr>
              <a:t>Had there been no Anne </a:t>
            </a:r>
            <a:r>
              <a:rPr lang="en-GB" sz="2200" dirty="0" err="1">
                <a:solidFill>
                  <a:srgbClr val="FF0000"/>
                </a:solidFill>
              </a:rPr>
              <a:t>Catherick</a:t>
            </a:r>
            <a:r>
              <a:rPr lang="en-GB" sz="2200" dirty="0">
                <a:solidFill>
                  <a:srgbClr val="FF0000"/>
                </a:solidFill>
              </a:rPr>
              <a:t>, Laura's fortune might have been safe from the plots of Count </a:t>
            </a:r>
            <a:r>
              <a:rPr lang="en-GB" sz="2200" dirty="0" err="1">
                <a:solidFill>
                  <a:srgbClr val="FF0000"/>
                </a:solidFill>
              </a:rPr>
              <a:t>Fosco</a:t>
            </a:r>
            <a:r>
              <a:rPr lang="en-GB" sz="2200" dirty="0">
                <a:solidFill>
                  <a:srgbClr val="FF0000"/>
                </a:solidFill>
              </a:rPr>
              <a:t> and Sir Percival</a:t>
            </a:r>
            <a:r>
              <a:rPr lang="en-GB" sz="2200" dirty="0"/>
              <a:t>, and because she embodies the secret of her father's sexual promiscuity, Walter can finally reconsolidate the family line by replacing him </a:t>
            </a:r>
          </a:p>
          <a:p>
            <a:endParaRPr lang="en-GB" sz="1100" dirty="0"/>
          </a:p>
          <a:p>
            <a:r>
              <a:rPr lang="en-GB" sz="2200" dirty="0"/>
              <a:t>  									</a:t>
            </a:r>
            <a:r>
              <a:rPr lang="en-GB" sz="2000" dirty="0"/>
              <a:t>	(</a:t>
            </a:r>
            <a:r>
              <a:rPr lang="en-GB" sz="2000" dirty="0" err="1"/>
              <a:t>Gaylin</a:t>
            </a:r>
            <a:r>
              <a:rPr lang="en-GB" sz="2000" dirty="0"/>
              <a:t>) </a:t>
            </a:r>
          </a:p>
          <a:p>
            <a:endParaRPr lang="en-GB" sz="2400" dirty="0"/>
          </a:p>
        </p:txBody>
      </p:sp>
      <p:sp>
        <p:nvSpPr>
          <p:cNvPr id="3" name="Rectangle 2">
            <a:extLst>
              <a:ext uri="{FF2B5EF4-FFF2-40B4-BE49-F238E27FC236}">
                <a16:creationId xmlns:a16="http://schemas.microsoft.com/office/drawing/2014/main" id="{6449BA40-E32F-4744-925E-7802EB3A8E2E}"/>
              </a:ext>
            </a:extLst>
          </p:cNvPr>
          <p:cNvSpPr/>
          <p:nvPr/>
        </p:nvSpPr>
        <p:spPr>
          <a:xfrm>
            <a:off x="1316284" y="48098"/>
            <a:ext cx="6324488" cy="646331"/>
          </a:xfrm>
          <a:prstGeom prst="rect">
            <a:avLst/>
          </a:prstGeom>
          <a:noFill/>
        </p:spPr>
        <p:txBody>
          <a:bodyPr wrap="none">
            <a:spAutoFit/>
          </a:bodyPr>
          <a:lstStyle/>
          <a:p>
            <a:pPr algn="ctr">
              <a:defRPr/>
            </a:pPr>
            <a:r>
              <a:rPr lang="en-GB" sz="3600" dirty="0">
                <a:solidFill>
                  <a:srgbClr val="FFC000"/>
                </a:solidFill>
                <a:latin typeface="Felix Titling" panose="04060505060202020A04" pitchFamily="82" charset="0"/>
              </a:rPr>
              <a:t>Problems of gender (iii) </a:t>
            </a:r>
          </a:p>
        </p:txBody>
      </p:sp>
    </p:spTree>
    <p:extLst>
      <p:ext uri="{BB962C8B-B14F-4D97-AF65-F5344CB8AC3E}">
        <p14:creationId xmlns:p14="http://schemas.microsoft.com/office/powerpoint/2010/main" val="352234804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F9C9D"/>
      </a:accent5>
      <a:accent6>
        <a:srgbClr val="9E5E9B"/>
      </a:accent6>
      <a:hlink>
        <a:srgbClr val="58C1BA"/>
      </a:hlink>
      <a:folHlink>
        <a:srgbClr val="9DD0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C06615145061D4EACEAB05172B34509" ma:contentTypeVersion="9" ma:contentTypeDescription="Create a new document." ma:contentTypeScope="" ma:versionID="36fa1164175ce0102b6b2b0c761292a7">
  <xsd:schema xmlns:xsd="http://www.w3.org/2001/XMLSchema" xmlns:xs="http://www.w3.org/2001/XMLSchema" xmlns:p="http://schemas.microsoft.com/office/2006/metadata/properties" xmlns:ns3="19514574-b5d9-49eb-9678-28308461b4ba" targetNamespace="http://schemas.microsoft.com/office/2006/metadata/properties" ma:root="true" ma:fieldsID="4b23ccedf731fe383dcfff9f3ca49d94" ns3:_="">
    <xsd:import namespace="19514574-b5d9-49eb-9678-28308461b4ba"/>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9514574-b5d9-49eb-9678-28308461b4ba"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92D71820-BE83-409B-A802-3815CAA1598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9514574-b5d9-49eb-9678-28308461b4b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DDD1149-6D3C-402E-85D4-173AF63D11E5}">
  <ds:schemaRefs>
    <ds:schemaRef ds:uri="http://schemas.microsoft.com/sharepoint/v3/contenttype/forms"/>
  </ds:schemaRefs>
</ds:datastoreItem>
</file>

<file path=customXml/itemProps3.xml><?xml version="1.0" encoding="utf-8"?>
<ds:datastoreItem xmlns:ds="http://schemas.openxmlformats.org/officeDocument/2006/customXml" ds:itemID="{1CEAD7A7-C42F-4A03-89E5-232CF3033A48}">
  <ds:schemaRefs>
    <ds:schemaRef ds:uri="http://schemas.openxmlformats.org/package/2006/metadata/core-properties"/>
    <ds:schemaRef ds:uri="http://purl.org/dc/dcmitype/"/>
    <ds:schemaRef ds:uri="http://schemas.microsoft.com/office/infopath/2007/PartnerControls"/>
    <ds:schemaRef ds:uri="http://schemas.microsoft.com/office/2006/documentManagement/types"/>
    <ds:schemaRef ds:uri="http://schemas.microsoft.com/office/2006/metadata/properties"/>
    <ds:schemaRef ds:uri="http://purl.org/dc/elements/1.1/"/>
    <ds:schemaRef ds:uri="19514574-b5d9-49eb-9678-28308461b4ba"/>
    <ds:schemaRef ds:uri="http://purl.org/dc/term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Ion</Template>
  <TotalTime>1006</TotalTime>
  <Words>2918</Words>
  <Application>Microsoft Office PowerPoint</Application>
  <PresentationFormat>On-screen Show (4:3)</PresentationFormat>
  <Paragraphs>121</Paragraphs>
  <Slides>22</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22</vt:i4>
      </vt:variant>
    </vt:vector>
  </HeadingPairs>
  <TitlesOfParts>
    <vt:vector size="30" baseType="lpstr">
      <vt:lpstr>Arial</vt:lpstr>
      <vt:lpstr>Calibri</vt:lpstr>
      <vt:lpstr>Century Gothic</vt:lpstr>
      <vt:lpstr>Felix Titling</vt:lpstr>
      <vt:lpstr>Garamond</vt:lpstr>
      <vt:lpstr>Vivaldi</vt:lpstr>
      <vt:lpstr>Wingdings 3</vt:lpstr>
      <vt:lpstr>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CYD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CAH 575 The Rational World</dc:title>
  <dc:creator>IT</dc:creator>
  <cp:lastModifiedBy>Jeni Williams</cp:lastModifiedBy>
  <cp:revision>60</cp:revision>
  <cp:lastPrinted>2019-01-24T22:06:56Z</cp:lastPrinted>
  <dcterms:created xsi:type="dcterms:W3CDTF">2009-03-04T17:06:12Z</dcterms:created>
  <dcterms:modified xsi:type="dcterms:W3CDTF">2020-03-19T13:47:31Z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0x010100AC06615145061D4EACEAB05172B34509</vt:lpwstr>
  </property>
</Properties>
</file>