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</p:sldIdLst>
  <p:sldSz cx="15113000" cy="21374100"/>
  <p:notesSz cx="6858000" cy="9144000"/>
  <p:embeddedFontLst>
    <p:embeddedFont>
      <p:font typeface="Canva Sans Bold" charset="1" panose="020B0803030501040103"/>
      <p:regular r:id="rId9"/>
    </p:embeddedFont>
    <p:embeddedFont>
      <p:font typeface="Canva Sans" charset="1" panose="020B0503030501040103"/>
      <p:regular r:id="rId10"/>
    </p:embeddedFont>
    <p:embeddedFont>
      <p:font typeface="Helvetica World Bold" charset="1" panose="020B0800040000020004"/>
      <p:regular r:id="rId11"/>
    </p:embeddedFont>
    <p:embeddedFont>
      <p:font typeface="Helvetica World" charset="1" panose="020B0500040000020004"/>
      <p:regular r:id="rId1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fonts/font10.fntdata" Type="http://schemas.openxmlformats.org/officeDocument/2006/relationships/font"/><Relationship Id="rId11" Target="fonts/font11.fntdata" Type="http://schemas.openxmlformats.org/officeDocument/2006/relationships/font"/><Relationship Id="rId12" Target="fonts/font12.fntdata" Type="http://schemas.openxmlformats.org/officeDocument/2006/relationships/font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fonts/font9.fntdata" Type="http://schemas.openxmlformats.org/officeDocument/2006/relationships/font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0.svg" Type="http://schemas.openxmlformats.org/officeDocument/2006/relationships/image"/><Relationship Id="rId11" Target="../media/image11.png" Type="http://schemas.openxmlformats.org/officeDocument/2006/relationships/image"/><Relationship Id="rId12" Target="../media/image12.svg" Type="http://schemas.openxmlformats.org/officeDocument/2006/relationships/image"/><Relationship Id="rId13" Target="../media/image13.png" Type="http://schemas.openxmlformats.org/officeDocument/2006/relationships/image"/><Relationship Id="rId14" Target="../media/image14.svg" Type="http://schemas.openxmlformats.org/officeDocument/2006/relationships/image"/><Relationship Id="rId15" Target="../media/image15.png" Type="http://schemas.openxmlformats.org/officeDocument/2006/relationships/image"/><Relationship Id="rId16" Target="../media/image16.svg" Type="http://schemas.openxmlformats.org/officeDocument/2006/relationships/image"/><Relationship Id="rId17" Target="../media/image17.png" Type="http://schemas.openxmlformats.org/officeDocument/2006/relationships/image"/><Relationship Id="rId18" Target="../media/image18.svg" Type="http://schemas.openxmlformats.org/officeDocument/2006/relationships/image"/><Relationship Id="rId19" Target="../media/image19.png" Type="http://schemas.openxmlformats.org/officeDocument/2006/relationships/image"/><Relationship Id="rId2" Target="../media/image2.png" Type="http://schemas.openxmlformats.org/officeDocument/2006/relationships/image"/><Relationship Id="rId20" Target="../media/image20.svg" Type="http://schemas.openxmlformats.org/officeDocument/2006/relationships/image"/><Relationship Id="rId3" Target="../media/image3.svg" Type="http://schemas.openxmlformats.org/officeDocument/2006/relationships/image"/><Relationship Id="rId4" Target="../media/image4.png" Type="http://schemas.openxmlformats.org/officeDocument/2006/relationships/image"/><Relationship Id="rId5" Target="../media/image5.png" Type="http://schemas.openxmlformats.org/officeDocument/2006/relationships/image"/><Relationship Id="rId6" Target="../media/image6.svg" Type="http://schemas.openxmlformats.org/officeDocument/2006/relationships/image"/><Relationship Id="rId7" Target="../media/image7.png" Type="http://schemas.openxmlformats.org/officeDocument/2006/relationships/image"/><Relationship Id="rId8" Target="../media/image8.svg" Type="http://schemas.openxmlformats.org/officeDocument/2006/relationships/image"/><Relationship Id="rId9" Target="../media/image9.pn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https://www.mckinsey.com/~/media/mckinsey/industries/automotive%20and%20assembly/our%20insights/the%20future%20of%20mobility/the-future-of-mobility.pdf" TargetMode="External" Type="http://schemas.openxmlformats.org/officeDocument/2006/relationships/hyperlink"/><Relationship Id="rId3" Target="https://www.grandviewresearch.com/industry-analysis/micro-mobility-market-report" TargetMode="External" Type="http://schemas.openxmlformats.org/officeDocument/2006/relationships/hyperlink"/><Relationship Id="rId4" Target="https://www.grandviewresearch.com/industry-analysis/micro-mobility-market-report" TargetMode="External" Type="http://schemas.openxmlformats.org/officeDocument/2006/relationships/hyperlink"/><Relationship Id="rId5" Target="https://www.globenewswire.com/news-release/2024/10/16/2963831/0/en/Micromobility-Global-Business-Report-2024-Market-to-Reach-9-4-Billion-by-2030-Driven-by-Increasing-Adoption-of-Electric-Scooters-and-E-Bikes-Focus-on-Sustainability-and-Carbon-Emis.html" TargetMode="External" Type="http://schemas.openxmlformats.org/officeDocument/2006/relationships/hyperlink"/><Relationship Id="rId6" Target="https://www.globenewswire.com/news-release/2024/10/16/2963831/0/en/Micromobility-Global-Business-Report-2024-Market-to-Reach-9-4-Billion-by-2030-Driven-by-Increasing-Adoption-of-Electric-Scooters-and-E-Bikes-Focus-on-Sustainability-and-Carbon-Emis.html" TargetMode="External" Type="http://schemas.openxmlformats.org/officeDocument/2006/relationships/hyperlink"/><Relationship Id="rId7" Target="https://www.globenewswire.com/news-release/2024/10/16/2963831/0/en/Micromobility-Global-Business-Report-2024-Market-to-Reach-9-4-Billion-by-2030-Driven-by-Increasing-Adoption-of-Electric-Scooters-and-E-Bikes-Focus-on-Sustainability-and-Carbon-Emis.html" TargetMode="External" Type="http://schemas.openxmlformats.org/officeDocument/2006/relationships/hyperlink"/><Relationship Id="rId8" Target="https://www.globenewswire.com/news-release/2024/10/16/2963831/0/en/Micromobility-Global-Business-Report-2024-Market-to-Reach-9-4-Billion-by-2030-Driven-by-Increasing-Adoption-of-Electric-Scooters-and-E-Bikes-Focus-on-Sustainability-and-Carbon-Emis.html" TargetMode="External" Type="http://schemas.openxmlformats.org/officeDocument/2006/relationships/hyperlink"/><Relationship Id="rId9" Target="slide2.xml" Type="http://schemas.openxmlformats.org/officeDocument/2006/relationships/slid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2888220" y="1512000"/>
            <a:ext cx="9343561" cy="5185676"/>
          </a:xfrm>
          <a:custGeom>
            <a:avLst/>
            <a:gdLst/>
            <a:ahLst/>
            <a:cxnLst/>
            <a:rect r="r" b="b" t="t" l="l"/>
            <a:pathLst>
              <a:path h="5185676" w="9343561">
                <a:moveTo>
                  <a:pt x="0" y="0"/>
                </a:moveTo>
                <a:lnTo>
                  <a:pt x="9343560" y="0"/>
                </a:lnTo>
                <a:lnTo>
                  <a:pt x="9343560" y="5185676"/>
                </a:lnTo>
                <a:lnTo>
                  <a:pt x="0" y="518567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562772" y="7122743"/>
            <a:ext cx="11994456" cy="1100708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360"/>
              </a:lnSpc>
            </a:pPr>
            <a:r>
              <a:rPr lang="en-US" sz="4000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Assessment 2</a:t>
            </a:r>
          </a:p>
          <a:p>
            <a:pPr algn="ctr">
              <a:lnSpc>
                <a:spcPts val="7360"/>
              </a:lnSpc>
            </a:pPr>
            <a:r>
              <a:rPr lang="en-US" b="true" sz="40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Title: </a:t>
            </a:r>
            <a:r>
              <a:rPr lang="en-US" sz="4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Marketing Strategy Poster</a:t>
            </a:r>
          </a:p>
          <a:p>
            <a:pPr algn="ctr">
              <a:lnSpc>
                <a:spcPts val="7360"/>
              </a:lnSpc>
            </a:pPr>
          </a:p>
          <a:p>
            <a:pPr algn="ctr">
              <a:lnSpc>
                <a:spcPts val="7360"/>
              </a:lnSpc>
            </a:pPr>
            <a:r>
              <a:rPr lang="en-US" b="true" sz="40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Name:</a:t>
            </a:r>
            <a:r>
              <a:rPr lang="en-US" sz="4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Shaunakkumar Patel</a:t>
            </a:r>
          </a:p>
          <a:p>
            <a:pPr algn="ctr">
              <a:lnSpc>
                <a:spcPts val="7360"/>
              </a:lnSpc>
            </a:pPr>
            <a:r>
              <a:rPr lang="en-US" b="true" sz="40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Student ID:</a:t>
            </a:r>
            <a:r>
              <a:rPr lang="en-US" sz="4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2504923</a:t>
            </a:r>
          </a:p>
          <a:p>
            <a:pPr algn="ctr">
              <a:lnSpc>
                <a:spcPts val="7360"/>
              </a:lnSpc>
            </a:pPr>
            <a:r>
              <a:rPr lang="en-US" b="true" sz="40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Module Name: </a:t>
            </a:r>
            <a:r>
              <a:rPr lang="en-US" sz="4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Marketing Management</a:t>
            </a:r>
          </a:p>
          <a:p>
            <a:pPr algn="ctr">
              <a:lnSpc>
                <a:spcPts val="7360"/>
              </a:lnSpc>
            </a:pPr>
            <a:r>
              <a:rPr lang="en-US" b="true" sz="40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Module Code: </a:t>
            </a:r>
            <a:r>
              <a:rPr lang="en-US" sz="4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LCMB7024_LON</a:t>
            </a:r>
          </a:p>
          <a:p>
            <a:pPr algn="ctr">
              <a:lnSpc>
                <a:spcPts val="7360"/>
              </a:lnSpc>
            </a:pPr>
            <a:r>
              <a:rPr lang="en-US" b="true" sz="40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Lecturer’s Name:</a:t>
            </a:r>
            <a:r>
              <a:rPr lang="en-US" sz="4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Dr. Jayalakshmi Gopalkrishnan</a:t>
            </a:r>
          </a:p>
          <a:p>
            <a:pPr algn="ctr">
              <a:lnSpc>
                <a:spcPts val="7360"/>
              </a:lnSpc>
            </a:pPr>
            <a:r>
              <a:rPr lang="en-US" b="true" sz="40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Word Count:</a:t>
            </a:r>
            <a:r>
              <a:rPr lang="en-US" sz="4000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235</a:t>
            </a:r>
          </a:p>
          <a:p>
            <a:pPr algn="ctr">
              <a:lnSpc>
                <a:spcPts val="7360"/>
              </a:lnSpc>
            </a:pPr>
          </a:p>
          <a:p>
            <a:pPr algn="ctr">
              <a:lnSpc>
                <a:spcPts val="7360"/>
              </a:lnSpc>
            </a:pPr>
            <a:r>
              <a:rPr lang="en-US" b="true" sz="4000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Term 1</a:t>
            </a:r>
          </a:p>
          <a:p>
            <a:pPr algn="ctr">
              <a:lnSpc>
                <a:spcPts val="5600"/>
              </a:lnSpc>
              <a:spcBef>
                <a:spcPct val="0"/>
              </a:spcBef>
            </a:pP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-1896812" y="-5742668"/>
            <a:ext cx="17919554" cy="11485337"/>
            <a:chOff x="0" y="0"/>
            <a:chExt cx="3210982" cy="2058043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3210982" cy="2058043"/>
            </a:xfrm>
            <a:custGeom>
              <a:avLst/>
              <a:gdLst/>
              <a:ahLst/>
              <a:cxnLst/>
              <a:rect r="r" b="b" t="t" l="l"/>
              <a:pathLst>
                <a:path h="2058043" w="3210982">
                  <a:moveTo>
                    <a:pt x="0" y="0"/>
                  </a:moveTo>
                  <a:lnTo>
                    <a:pt x="3210982" y="0"/>
                  </a:lnTo>
                  <a:lnTo>
                    <a:pt x="3210982" y="2058043"/>
                  </a:lnTo>
                  <a:lnTo>
                    <a:pt x="0" y="2058043"/>
                  </a:lnTo>
                  <a:close/>
                </a:path>
              </a:pathLst>
            </a:custGeom>
            <a:solidFill>
              <a:srgbClr val="2668D4"/>
            </a:solidFill>
            <a:ln cap="sq">
              <a:noFill/>
              <a:prstDash val="solid"/>
              <a:miter/>
            </a:ln>
          </p:spPr>
        </p:sp>
        <p:sp>
          <p:nvSpPr>
            <p:cNvPr name="TextBox 4" id="4"/>
            <p:cNvSpPr txBox="true"/>
            <p:nvPr/>
          </p:nvSpPr>
          <p:spPr>
            <a:xfrm>
              <a:off x="0" y="-57150"/>
              <a:ext cx="3210982" cy="211519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4060"/>
                </a:lnSpc>
              </a:pPr>
            </a:p>
          </p:txBody>
        </p:sp>
      </p:grpSp>
      <p:sp>
        <p:nvSpPr>
          <p:cNvPr name="Freeform 5" id="5"/>
          <p:cNvSpPr/>
          <p:nvPr/>
        </p:nvSpPr>
        <p:spPr>
          <a:xfrm flipH="false" flipV="false" rot="0">
            <a:off x="7233335" y="1488694"/>
            <a:ext cx="10346798" cy="10083425"/>
          </a:xfrm>
          <a:custGeom>
            <a:avLst/>
            <a:gdLst/>
            <a:ahLst/>
            <a:cxnLst/>
            <a:rect r="r" b="b" t="t" l="l"/>
            <a:pathLst>
              <a:path h="10083425" w="10346798">
                <a:moveTo>
                  <a:pt x="0" y="0"/>
                </a:moveTo>
                <a:lnTo>
                  <a:pt x="10346798" y="0"/>
                </a:lnTo>
                <a:lnTo>
                  <a:pt x="10346798" y="10083425"/>
                </a:lnTo>
                <a:lnTo>
                  <a:pt x="0" y="1008342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6" id="6"/>
          <p:cNvGrpSpPr/>
          <p:nvPr/>
        </p:nvGrpSpPr>
        <p:grpSpPr>
          <a:xfrm rot="0">
            <a:off x="-403935" y="5742668"/>
            <a:ext cx="7963935" cy="5213777"/>
            <a:chOff x="0" y="0"/>
            <a:chExt cx="1478219" cy="967751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1478219" cy="967751"/>
            </a:xfrm>
            <a:custGeom>
              <a:avLst/>
              <a:gdLst/>
              <a:ahLst/>
              <a:cxnLst/>
              <a:rect r="r" b="b" t="t" l="l"/>
              <a:pathLst>
                <a:path h="967751" w="1478219">
                  <a:moveTo>
                    <a:pt x="0" y="0"/>
                  </a:moveTo>
                  <a:lnTo>
                    <a:pt x="1478219" y="0"/>
                  </a:lnTo>
                  <a:lnTo>
                    <a:pt x="1478219" y="967751"/>
                  </a:lnTo>
                  <a:lnTo>
                    <a:pt x="0" y="967751"/>
                  </a:lnTo>
                  <a:close/>
                </a:path>
              </a:pathLst>
            </a:custGeom>
            <a:solidFill>
              <a:srgbClr val="FFFFFF"/>
            </a:solidFill>
            <a:ln cap="sq">
              <a:noFill/>
              <a:prstDash val="solid"/>
              <a:miter/>
            </a:ln>
          </p:spPr>
        </p:sp>
        <p:sp>
          <p:nvSpPr>
            <p:cNvPr name="TextBox 8" id="8"/>
            <p:cNvSpPr txBox="true"/>
            <p:nvPr/>
          </p:nvSpPr>
          <p:spPr>
            <a:xfrm>
              <a:off x="0" y="-57150"/>
              <a:ext cx="1478219" cy="102490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4060"/>
                </a:lnSpc>
              </a:pPr>
            </a:p>
          </p:txBody>
        </p:sp>
      </p:grpSp>
      <p:grpSp>
        <p:nvGrpSpPr>
          <p:cNvPr name="Group 9" id="9"/>
          <p:cNvGrpSpPr/>
          <p:nvPr/>
        </p:nvGrpSpPr>
        <p:grpSpPr>
          <a:xfrm rot="0">
            <a:off x="7560000" y="5742668"/>
            <a:ext cx="7963935" cy="5213777"/>
            <a:chOff x="0" y="0"/>
            <a:chExt cx="1478219" cy="967751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1478219" cy="967751"/>
            </a:xfrm>
            <a:custGeom>
              <a:avLst/>
              <a:gdLst/>
              <a:ahLst/>
              <a:cxnLst/>
              <a:rect r="r" b="b" t="t" l="l"/>
              <a:pathLst>
                <a:path h="967751" w="1478219">
                  <a:moveTo>
                    <a:pt x="0" y="0"/>
                  </a:moveTo>
                  <a:lnTo>
                    <a:pt x="1478219" y="0"/>
                  </a:lnTo>
                  <a:lnTo>
                    <a:pt x="1478219" y="967751"/>
                  </a:lnTo>
                  <a:lnTo>
                    <a:pt x="0" y="967751"/>
                  </a:lnTo>
                  <a:close/>
                </a:path>
              </a:pathLst>
            </a:custGeom>
            <a:solidFill>
              <a:srgbClr val="3AB8F3"/>
            </a:solidFill>
            <a:ln cap="sq">
              <a:noFill/>
              <a:prstDash val="solid"/>
              <a:miter/>
            </a:ln>
          </p:spPr>
        </p:sp>
        <p:sp>
          <p:nvSpPr>
            <p:cNvPr name="TextBox 11" id="11"/>
            <p:cNvSpPr txBox="true"/>
            <p:nvPr/>
          </p:nvSpPr>
          <p:spPr>
            <a:xfrm>
              <a:off x="0" y="-57150"/>
              <a:ext cx="1478219" cy="102490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4060"/>
                </a:lnSpc>
              </a:pPr>
            </a:p>
          </p:txBody>
        </p:sp>
      </p:grpSp>
      <p:grpSp>
        <p:nvGrpSpPr>
          <p:cNvPr name="Group 12" id="12"/>
          <p:cNvGrpSpPr/>
          <p:nvPr/>
        </p:nvGrpSpPr>
        <p:grpSpPr>
          <a:xfrm rot="0">
            <a:off x="-403935" y="10956446"/>
            <a:ext cx="7963935" cy="5213777"/>
            <a:chOff x="0" y="0"/>
            <a:chExt cx="1478219" cy="967751"/>
          </a:xfrm>
        </p:grpSpPr>
        <p:sp>
          <p:nvSpPr>
            <p:cNvPr name="Freeform 13" id="13"/>
            <p:cNvSpPr/>
            <p:nvPr/>
          </p:nvSpPr>
          <p:spPr>
            <a:xfrm flipH="false" flipV="false" rot="0">
              <a:off x="0" y="0"/>
              <a:ext cx="1478219" cy="967751"/>
            </a:xfrm>
            <a:custGeom>
              <a:avLst/>
              <a:gdLst/>
              <a:ahLst/>
              <a:cxnLst/>
              <a:rect r="r" b="b" t="t" l="l"/>
              <a:pathLst>
                <a:path h="967751" w="1478219">
                  <a:moveTo>
                    <a:pt x="0" y="0"/>
                  </a:moveTo>
                  <a:lnTo>
                    <a:pt x="1478219" y="0"/>
                  </a:lnTo>
                  <a:lnTo>
                    <a:pt x="1478219" y="967751"/>
                  </a:lnTo>
                  <a:lnTo>
                    <a:pt x="0" y="967751"/>
                  </a:lnTo>
                  <a:close/>
                </a:path>
              </a:pathLst>
            </a:custGeom>
            <a:solidFill>
              <a:srgbClr val="00B65E"/>
            </a:solidFill>
            <a:ln cap="sq">
              <a:noFill/>
              <a:prstDash val="solid"/>
              <a:miter/>
            </a:ln>
          </p:spPr>
        </p:sp>
        <p:sp>
          <p:nvSpPr>
            <p:cNvPr name="TextBox 14" id="14"/>
            <p:cNvSpPr txBox="true"/>
            <p:nvPr/>
          </p:nvSpPr>
          <p:spPr>
            <a:xfrm>
              <a:off x="0" y="-57150"/>
              <a:ext cx="1478219" cy="102490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4060"/>
                </a:lnSpc>
              </a:pPr>
            </a:p>
          </p:txBody>
        </p:sp>
      </p:grpSp>
      <p:grpSp>
        <p:nvGrpSpPr>
          <p:cNvPr name="Group 15" id="15"/>
          <p:cNvGrpSpPr/>
          <p:nvPr/>
        </p:nvGrpSpPr>
        <p:grpSpPr>
          <a:xfrm rot="0">
            <a:off x="7560000" y="10956446"/>
            <a:ext cx="7963935" cy="5213777"/>
            <a:chOff x="0" y="0"/>
            <a:chExt cx="1478219" cy="967751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1478219" cy="967751"/>
            </a:xfrm>
            <a:custGeom>
              <a:avLst/>
              <a:gdLst/>
              <a:ahLst/>
              <a:cxnLst/>
              <a:rect r="r" b="b" t="t" l="l"/>
              <a:pathLst>
                <a:path h="967751" w="1478219">
                  <a:moveTo>
                    <a:pt x="0" y="0"/>
                  </a:moveTo>
                  <a:lnTo>
                    <a:pt x="1478219" y="0"/>
                  </a:lnTo>
                  <a:lnTo>
                    <a:pt x="1478219" y="967751"/>
                  </a:lnTo>
                  <a:lnTo>
                    <a:pt x="0" y="967751"/>
                  </a:lnTo>
                  <a:close/>
                </a:path>
              </a:pathLst>
            </a:custGeom>
            <a:solidFill>
              <a:srgbClr val="2668D4"/>
            </a:solidFill>
            <a:ln cap="sq">
              <a:noFill/>
              <a:prstDash val="solid"/>
              <a:miter/>
            </a:ln>
          </p:spPr>
        </p:sp>
        <p:sp>
          <p:nvSpPr>
            <p:cNvPr name="TextBox 17" id="17"/>
            <p:cNvSpPr txBox="true"/>
            <p:nvPr/>
          </p:nvSpPr>
          <p:spPr>
            <a:xfrm>
              <a:off x="0" y="-57150"/>
              <a:ext cx="1478219" cy="102490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4060"/>
                </a:lnSpc>
              </a:pPr>
            </a:p>
          </p:txBody>
        </p:sp>
      </p:grpSp>
      <p:grpSp>
        <p:nvGrpSpPr>
          <p:cNvPr name="Group 18" id="18"/>
          <p:cNvGrpSpPr/>
          <p:nvPr/>
        </p:nvGrpSpPr>
        <p:grpSpPr>
          <a:xfrm rot="0">
            <a:off x="-1027268" y="16170223"/>
            <a:ext cx="8587268" cy="6282348"/>
            <a:chOff x="0" y="0"/>
            <a:chExt cx="1593919" cy="1166093"/>
          </a:xfrm>
        </p:grpSpPr>
        <p:sp>
          <p:nvSpPr>
            <p:cNvPr name="Freeform 19" id="19"/>
            <p:cNvSpPr/>
            <p:nvPr/>
          </p:nvSpPr>
          <p:spPr>
            <a:xfrm flipH="false" flipV="false" rot="0">
              <a:off x="0" y="0"/>
              <a:ext cx="1593919" cy="1166093"/>
            </a:xfrm>
            <a:custGeom>
              <a:avLst/>
              <a:gdLst/>
              <a:ahLst/>
              <a:cxnLst/>
              <a:rect r="r" b="b" t="t" l="l"/>
              <a:pathLst>
                <a:path h="1166093" w="1593919">
                  <a:moveTo>
                    <a:pt x="0" y="0"/>
                  </a:moveTo>
                  <a:lnTo>
                    <a:pt x="1593919" y="0"/>
                  </a:lnTo>
                  <a:lnTo>
                    <a:pt x="1593919" y="1166093"/>
                  </a:lnTo>
                  <a:lnTo>
                    <a:pt x="0" y="1166093"/>
                  </a:lnTo>
                  <a:close/>
                </a:path>
              </a:pathLst>
            </a:custGeom>
            <a:solidFill>
              <a:srgbClr val="BFC5D9"/>
            </a:solidFill>
            <a:ln cap="sq">
              <a:noFill/>
              <a:prstDash val="solid"/>
              <a:miter/>
            </a:ln>
          </p:spPr>
        </p:sp>
        <p:sp>
          <p:nvSpPr>
            <p:cNvPr name="TextBox 20" id="20"/>
            <p:cNvSpPr txBox="true"/>
            <p:nvPr/>
          </p:nvSpPr>
          <p:spPr>
            <a:xfrm>
              <a:off x="0" y="-57150"/>
              <a:ext cx="1593919" cy="122324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4060"/>
                </a:lnSpc>
              </a:pPr>
            </a:p>
          </p:txBody>
        </p:sp>
      </p:grpSp>
      <p:grpSp>
        <p:nvGrpSpPr>
          <p:cNvPr name="Group 21" id="21"/>
          <p:cNvGrpSpPr/>
          <p:nvPr/>
        </p:nvGrpSpPr>
        <p:grpSpPr>
          <a:xfrm rot="0">
            <a:off x="7560000" y="16170223"/>
            <a:ext cx="7963935" cy="6282348"/>
            <a:chOff x="0" y="0"/>
            <a:chExt cx="1478219" cy="1166093"/>
          </a:xfrm>
        </p:grpSpPr>
        <p:sp>
          <p:nvSpPr>
            <p:cNvPr name="Freeform 22" id="22"/>
            <p:cNvSpPr/>
            <p:nvPr/>
          </p:nvSpPr>
          <p:spPr>
            <a:xfrm flipH="false" flipV="false" rot="0">
              <a:off x="0" y="0"/>
              <a:ext cx="1478219" cy="1166093"/>
            </a:xfrm>
            <a:custGeom>
              <a:avLst/>
              <a:gdLst/>
              <a:ahLst/>
              <a:cxnLst/>
              <a:rect r="r" b="b" t="t" l="l"/>
              <a:pathLst>
                <a:path h="1166093" w="1478219">
                  <a:moveTo>
                    <a:pt x="0" y="0"/>
                  </a:moveTo>
                  <a:lnTo>
                    <a:pt x="1478219" y="0"/>
                  </a:lnTo>
                  <a:lnTo>
                    <a:pt x="1478219" y="1166093"/>
                  </a:lnTo>
                  <a:lnTo>
                    <a:pt x="0" y="1166093"/>
                  </a:lnTo>
                  <a:close/>
                </a:path>
              </a:pathLst>
            </a:custGeom>
            <a:solidFill>
              <a:srgbClr val="FFFFFF"/>
            </a:solidFill>
            <a:ln cap="sq">
              <a:noFill/>
              <a:prstDash val="solid"/>
              <a:miter/>
            </a:ln>
          </p:spPr>
        </p:sp>
        <p:sp>
          <p:nvSpPr>
            <p:cNvPr name="TextBox 23" id="23"/>
            <p:cNvSpPr txBox="true"/>
            <p:nvPr/>
          </p:nvSpPr>
          <p:spPr>
            <a:xfrm>
              <a:off x="0" y="-57150"/>
              <a:ext cx="1478219" cy="1223243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4060"/>
                </a:lnSpc>
              </a:pPr>
            </a:p>
          </p:txBody>
        </p:sp>
      </p:grpSp>
      <p:sp>
        <p:nvSpPr>
          <p:cNvPr name="Freeform 24" id="24"/>
          <p:cNvSpPr/>
          <p:nvPr/>
        </p:nvSpPr>
        <p:spPr>
          <a:xfrm flipH="false" flipV="false" rot="0">
            <a:off x="5121692" y="7316546"/>
            <a:ext cx="2189427" cy="2066023"/>
          </a:xfrm>
          <a:custGeom>
            <a:avLst/>
            <a:gdLst/>
            <a:ahLst/>
            <a:cxnLst/>
            <a:rect r="r" b="b" t="t" l="l"/>
            <a:pathLst>
              <a:path h="2066023" w="2189427">
                <a:moveTo>
                  <a:pt x="0" y="0"/>
                </a:moveTo>
                <a:lnTo>
                  <a:pt x="2189427" y="0"/>
                </a:lnTo>
                <a:lnTo>
                  <a:pt x="2189427" y="2066022"/>
                </a:lnTo>
                <a:lnTo>
                  <a:pt x="0" y="206602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-2986" r="0" b="-2986"/>
            </a:stretch>
          </a:blipFill>
        </p:spPr>
      </p:sp>
      <p:sp>
        <p:nvSpPr>
          <p:cNvPr name="Freeform 25" id="25"/>
          <p:cNvSpPr/>
          <p:nvPr/>
        </p:nvSpPr>
        <p:spPr>
          <a:xfrm flipH="false" flipV="false" rot="0">
            <a:off x="12339986" y="7316546"/>
            <a:ext cx="2479459" cy="2001600"/>
          </a:xfrm>
          <a:custGeom>
            <a:avLst/>
            <a:gdLst/>
            <a:ahLst/>
            <a:cxnLst/>
            <a:rect r="r" b="b" t="t" l="l"/>
            <a:pathLst>
              <a:path h="2001600" w="2479459">
                <a:moveTo>
                  <a:pt x="0" y="0"/>
                </a:moveTo>
                <a:lnTo>
                  <a:pt x="2479460" y="0"/>
                </a:lnTo>
                <a:lnTo>
                  <a:pt x="2479460" y="2001600"/>
                </a:lnTo>
                <a:lnTo>
                  <a:pt x="0" y="2001600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6" id="26"/>
          <p:cNvSpPr/>
          <p:nvPr/>
        </p:nvSpPr>
        <p:spPr>
          <a:xfrm flipH="false" flipV="false" rot="0">
            <a:off x="-2278772" y="-2564221"/>
            <a:ext cx="6048000" cy="5894051"/>
          </a:xfrm>
          <a:custGeom>
            <a:avLst/>
            <a:gdLst/>
            <a:ahLst/>
            <a:cxnLst/>
            <a:rect r="r" b="b" t="t" l="l"/>
            <a:pathLst>
              <a:path h="5894051" w="6048000">
                <a:moveTo>
                  <a:pt x="0" y="0"/>
                </a:moveTo>
                <a:lnTo>
                  <a:pt x="6048000" y="0"/>
                </a:lnTo>
                <a:lnTo>
                  <a:pt x="6048000" y="5894051"/>
                </a:lnTo>
                <a:lnTo>
                  <a:pt x="0" y="589405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7" id="27"/>
          <p:cNvSpPr/>
          <p:nvPr/>
        </p:nvSpPr>
        <p:spPr>
          <a:xfrm flipH="false" flipV="false" rot="0">
            <a:off x="1466027" y="3223295"/>
            <a:ext cx="4347198" cy="2444208"/>
          </a:xfrm>
          <a:custGeom>
            <a:avLst/>
            <a:gdLst/>
            <a:ahLst/>
            <a:cxnLst/>
            <a:rect r="r" b="b" t="t" l="l"/>
            <a:pathLst>
              <a:path h="2444208" w="4347198">
                <a:moveTo>
                  <a:pt x="0" y="0"/>
                </a:moveTo>
                <a:lnTo>
                  <a:pt x="4347199" y="0"/>
                </a:lnTo>
                <a:lnTo>
                  <a:pt x="4347199" y="2444208"/>
                </a:lnTo>
                <a:lnTo>
                  <a:pt x="0" y="2444208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-75593"/>
            </a:stretch>
          </a:blipFill>
        </p:spPr>
      </p:sp>
      <p:sp>
        <p:nvSpPr>
          <p:cNvPr name="TextBox 28" id="28"/>
          <p:cNvSpPr txBox="true"/>
          <p:nvPr/>
        </p:nvSpPr>
        <p:spPr>
          <a:xfrm rot="0">
            <a:off x="916628" y="1825694"/>
            <a:ext cx="7146799" cy="259929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847"/>
              </a:lnSpc>
            </a:pPr>
            <a:r>
              <a:rPr lang="en-US" sz="9830" b="true">
                <a:solidFill>
                  <a:srgbClr val="FFFFFF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Tesla</a:t>
            </a:r>
          </a:p>
          <a:p>
            <a:pPr algn="l">
              <a:lnSpc>
                <a:spcPts val="8847"/>
              </a:lnSpc>
            </a:pPr>
            <a:r>
              <a:rPr lang="en-US" sz="9830" b="true">
                <a:solidFill>
                  <a:srgbClr val="FFFFFF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Mobility</a:t>
            </a:r>
          </a:p>
        </p:txBody>
      </p:sp>
      <p:sp>
        <p:nvSpPr>
          <p:cNvPr name="Freeform 29" id="29"/>
          <p:cNvSpPr/>
          <p:nvPr/>
        </p:nvSpPr>
        <p:spPr>
          <a:xfrm flipH="false" flipV="false" rot="0">
            <a:off x="7560000" y="-3072923"/>
            <a:ext cx="6048000" cy="5091316"/>
          </a:xfrm>
          <a:custGeom>
            <a:avLst/>
            <a:gdLst/>
            <a:ahLst/>
            <a:cxnLst/>
            <a:rect r="r" b="b" t="t" l="l"/>
            <a:pathLst>
              <a:path h="5091316" w="6048000">
                <a:moveTo>
                  <a:pt x="0" y="0"/>
                </a:moveTo>
                <a:lnTo>
                  <a:pt x="6048000" y="0"/>
                </a:lnTo>
                <a:lnTo>
                  <a:pt x="6048000" y="5091316"/>
                </a:lnTo>
                <a:lnTo>
                  <a:pt x="0" y="5091316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0" id="30"/>
          <p:cNvSpPr/>
          <p:nvPr/>
        </p:nvSpPr>
        <p:spPr>
          <a:xfrm flipH="false" flipV="false" rot="0">
            <a:off x="7783039" y="1410407"/>
            <a:ext cx="6517415" cy="3270558"/>
          </a:xfrm>
          <a:custGeom>
            <a:avLst/>
            <a:gdLst/>
            <a:ahLst/>
            <a:cxnLst/>
            <a:rect r="r" b="b" t="t" l="l"/>
            <a:pathLst>
              <a:path h="3270558" w="6517415">
                <a:moveTo>
                  <a:pt x="0" y="0"/>
                </a:moveTo>
                <a:lnTo>
                  <a:pt x="6517415" y="0"/>
                </a:lnTo>
                <a:lnTo>
                  <a:pt x="6517415" y="3270557"/>
                </a:lnTo>
                <a:lnTo>
                  <a:pt x="0" y="3270557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1" id="31"/>
          <p:cNvSpPr/>
          <p:nvPr/>
        </p:nvSpPr>
        <p:spPr>
          <a:xfrm flipH="false" flipV="false" rot="0">
            <a:off x="12641057" y="12743106"/>
            <a:ext cx="2290216" cy="1811353"/>
          </a:xfrm>
          <a:custGeom>
            <a:avLst/>
            <a:gdLst/>
            <a:ahLst/>
            <a:cxnLst/>
            <a:rect r="r" b="b" t="t" l="l"/>
            <a:pathLst>
              <a:path h="1811353" w="2290216">
                <a:moveTo>
                  <a:pt x="0" y="0"/>
                </a:moveTo>
                <a:lnTo>
                  <a:pt x="2290216" y="0"/>
                </a:lnTo>
                <a:lnTo>
                  <a:pt x="2290216" y="1811353"/>
                </a:lnTo>
                <a:lnTo>
                  <a:pt x="0" y="1811353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2" id="32"/>
          <p:cNvSpPr/>
          <p:nvPr/>
        </p:nvSpPr>
        <p:spPr>
          <a:xfrm flipH="false" flipV="false" rot="0">
            <a:off x="5813226" y="12743106"/>
            <a:ext cx="1524133" cy="1640456"/>
          </a:xfrm>
          <a:custGeom>
            <a:avLst/>
            <a:gdLst/>
            <a:ahLst/>
            <a:cxnLst/>
            <a:rect r="r" b="b" t="t" l="l"/>
            <a:pathLst>
              <a:path h="1640456" w="1524133">
                <a:moveTo>
                  <a:pt x="0" y="0"/>
                </a:moveTo>
                <a:lnTo>
                  <a:pt x="1524133" y="0"/>
                </a:lnTo>
                <a:lnTo>
                  <a:pt x="1524133" y="1640456"/>
                </a:lnTo>
                <a:lnTo>
                  <a:pt x="0" y="1640456"/>
                </a:lnTo>
                <a:lnTo>
                  <a:pt x="0" y="0"/>
                </a:lnTo>
                <a:close/>
              </a:path>
            </a:pathLst>
          </a:custGeom>
          <a:blipFill>
            <a:blip r:embed="rId15">
              <a:extLst>
                <a:ext uri="{96DAC541-7B7A-43D3-8B79-37D633B846F1}">
                  <asvg:svgBlip xmlns:asvg="http://schemas.microsoft.com/office/drawing/2016/SVG/main" r:embed="rId1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3" id="33"/>
          <p:cNvSpPr/>
          <p:nvPr/>
        </p:nvSpPr>
        <p:spPr>
          <a:xfrm flipH="false" flipV="false" rot="0">
            <a:off x="5425995" y="18168883"/>
            <a:ext cx="1791105" cy="2010424"/>
          </a:xfrm>
          <a:custGeom>
            <a:avLst/>
            <a:gdLst/>
            <a:ahLst/>
            <a:cxnLst/>
            <a:rect r="r" b="b" t="t" l="l"/>
            <a:pathLst>
              <a:path h="2010424" w="1791105">
                <a:moveTo>
                  <a:pt x="0" y="0"/>
                </a:moveTo>
                <a:lnTo>
                  <a:pt x="1791105" y="0"/>
                </a:lnTo>
                <a:lnTo>
                  <a:pt x="1791105" y="2010424"/>
                </a:lnTo>
                <a:lnTo>
                  <a:pt x="0" y="2010424"/>
                </a:lnTo>
                <a:lnTo>
                  <a:pt x="0" y="0"/>
                </a:lnTo>
                <a:close/>
              </a:path>
            </a:pathLst>
          </a:custGeom>
          <a:blipFill>
            <a:blip r:embed="rId17">
              <a:extLst>
                <a:ext uri="{96DAC541-7B7A-43D3-8B79-37D633B846F1}">
                  <asvg:svgBlip xmlns:asvg="http://schemas.microsoft.com/office/drawing/2016/SVG/main" r:embed="rId1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4" id="34"/>
          <p:cNvSpPr/>
          <p:nvPr/>
        </p:nvSpPr>
        <p:spPr>
          <a:xfrm flipH="false" flipV="false" rot="0">
            <a:off x="12888174" y="18168883"/>
            <a:ext cx="1931272" cy="1752190"/>
          </a:xfrm>
          <a:custGeom>
            <a:avLst/>
            <a:gdLst/>
            <a:ahLst/>
            <a:cxnLst/>
            <a:rect r="r" b="b" t="t" l="l"/>
            <a:pathLst>
              <a:path h="1752190" w="1931272">
                <a:moveTo>
                  <a:pt x="0" y="0"/>
                </a:moveTo>
                <a:lnTo>
                  <a:pt x="1931272" y="0"/>
                </a:lnTo>
                <a:lnTo>
                  <a:pt x="1931272" y="1752190"/>
                </a:lnTo>
                <a:lnTo>
                  <a:pt x="0" y="1752190"/>
                </a:lnTo>
                <a:lnTo>
                  <a:pt x="0" y="0"/>
                </a:lnTo>
                <a:close/>
              </a:path>
            </a:pathLst>
          </a:custGeom>
          <a:blipFill>
            <a:blip r:embed="rId19">
              <a:extLst>
                <a:ext uri="{96DAC541-7B7A-43D3-8B79-37D633B846F1}">
                  <asvg:svgBlip xmlns:asvg="http://schemas.microsoft.com/office/drawing/2016/SVG/main" r:embed="rId20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5" id="35"/>
          <p:cNvSpPr txBox="true"/>
          <p:nvPr/>
        </p:nvSpPr>
        <p:spPr>
          <a:xfrm rot="0">
            <a:off x="916628" y="6154612"/>
            <a:ext cx="5719042" cy="51043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95"/>
              </a:lnSpc>
            </a:pPr>
            <a:r>
              <a:rPr lang="en-US" sz="3595" b="true">
                <a:solidFill>
                  <a:srgbClr val="2668D4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INTO &amp; OPPORTUNITY</a:t>
            </a:r>
          </a:p>
        </p:txBody>
      </p:sp>
      <p:sp>
        <p:nvSpPr>
          <p:cNvPr name="TextBox 36" id="36"/>
          <p:cNvSpPr txBox="true"/>
          <p:nvPr/>
        </p:nvSpPr>
        <p:spPr>
          <a:xfrm rot="0">
            <a:off x="485703" y="6740736"/>
            <a:ext cx="4387107" cy="35775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453703" indent="-226851" lvl="1">
              <a:lnSpc>
                <a:spcPts val="3152"/>
              </a:lnSpc>
              <a:buFont typeface="Arial"/>
              <a:buChar char="•"/>
            </a:pPr>
            <a:r>
              <a:rPr lang="en-US" sz="2101">
                <a:solidFill>
                  <a:srgbClr val="2668D4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AI-powered electric bikes and scooters have grown 35% demand in major cities since 2022 (Statista, 2024).</a:t>
            </a:r>
          </a:p>
          <a:p>
            <a:pPr algn="just" marL="453703" indent="-226851" lvl="1">
              <a:lnSpc>
                <a:spcPts val="3152"/>
              </a:lnSpc>
              <a:buFont typeface="Arial"/>
              <a:buChar char="•"/>
            </a:pPr>
            <a:r>
              <a:rPr lang="en-US" sz="2101">
                <a:solidFill>
                  <a:srgbClr val="2668D4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Long-range batteries with solar assistance</a:t>
            </a:r>
          </a:p>
          <a:p>
            <a:pPr algn="just" marL="453703" indent="-226851" lvl="1">
              <a:lnSpc>
                <a:spcPts val="3152"/>
              </a:lnSpc>
              <a:buFont typeface="Arial"/>
              <a:buChar char="•"/>
            </a:pPr>
            <a:r>
              <a:rPr lang="en-US" sz="2101">
                <a:solidFill>
                  <a:srgbClr val="2668D4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City transport is shifting toward low-carbon mobility (EY, 2025).</a:t>
            </a:r>
          </a:p>
          <a:p>
            <a:pPr algn="just">
              <a:lnSpc>
                <a:spcPts val="3152"/>
              </a:lnSpc>
            </a:pPr>
          </a:p>
        </p:txBody>
      </p:sp>
      <p:sp>
        <p:nvSpPr>
          <p:cNvPr name="TextBox 37" id="37"/>
          <p:cNvSpPr txBox="true"/>
          <p:nvPr/>
        </p:nvSpPr>
        <p:spPr>
          <a:xfrm rot="0">
            <a:off x="8475493" y="6170348"/>
            <a:ext cx="5132507" cy="51043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95"/>
              </a:lnSpc>
            </a:pPr>
            <a:r>
              <a:rPr lang="en-US" sz="3595" b="true">
                <a:solidFill>
                  <a:srgbClr val="01012C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MARKETING MIX</a:t>
            </a:r>
          </a:p>
        </p:txBody>
      </p:sp>
      <p:sp>
        <p:nvSpPr>
          <p:cNvPr name="TextBox 38" id="38"/>
          <p:cNvSpPr txBox="true"/>
          <p:nvPr/>
        </p:nvSpPr>
        <p:spPr>
          <a:xfrm rot="0">
            <a:off x="8203393" y="6740736"/>
            <a:ext cx="4338054" cy="30288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32113" indent="-216057" lvl="1">
              <a:lnSpc>
                <a:spcPts val="3002"/>
              </a:lnSpc>
              <a:buFont typeface="Arial"/>
              <a:buChar char="•"/>
            </a:pPr>
            <a:r>
              <a:rPr lang="en-US" sz="2001">
                <a:solidFill>
                  <a:srgbClr val="01012C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Product: AI-driven e-bike and e-scooters with Tesla ecosystem</a:t>
            </a:r>
          </a:p>
          <a:p>
            <a:pPr algn="l" marL="432113" indent="-216057" lvl="1">
              <a:lnSpc>
                <a:spcPts val="3002"/>
              </a:lnSpc>
              <a:buFont typeface="Arial"/>
              <a:buChar char="•"/>
            </a:pPr>
            <a:r>
              <a:rPr lang="en-US" sz="2001">
                <a:solidFill>
                  <a:srgbClr val="01012C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Price: Premium price, subscription, student plans</a:t>
            </a:r>
          </a:p>
          <a:p>
            <a:pPr algn="l" marL="432113" indent="-216057" lvl="1">
              <a:lnSpc>
                <a:spcPts val="3002"/>
              </a:lnSpc>
              <a:buFont typeface="Arial"/>
              <a:buChar char="•"/>
            </a:pPr>
            <a:r>
              <a:rPr lang="en-US" sz="2001">
                <a:solidFill>
                  <a:srgbClr val="01012C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Reflects perceived value pricing strategy (Kotler &amp; Keller, 2022)</a:t>
            </a:r>
          </a:p>
          <a:p>
            <a:pPr algn="l" marL="432113" indent="-216057" lvl="1">
              <a:lnSpc>
                <a:spcPts val="3002"/>
              </a:lnSpc>
              <a:buFont typeface="Arial"/>
              <a:buChar char="•"/>
            </a:pPr>
            <a:r>
              <a:rPr lang="en-US" sz="2001">
                <a:solidFill>
                  <a:srgbClr val="01012C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Place: Tesla stores, City pop-ups, University partnerships,</a:t>
            </a:r>
          </a:p>
        </p:txBody>
      </p:sp>
      <p:sp>
        <p:nvSpPr>
          <p:cNvPr name="TextBox 39" id="39"/>
          <p:cNvSpPr txBox="true"/>
          <p:nvPr/>
        </p:nvSpPr>
        <p:spPr>
          <a:xfrm rot="0">
            <a:off x="916628" y="11355004"/>
            <a:ext cx="4622204" cy="51043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95"/>
              </a:lnSpc>
            </a:pPr>
            <a:r>
              <a:rPr lang="en-US" sz="3595" b="true">
                <a:solidFill>
                  <a:srgbClr val="01012C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SEGMENTATION</a:t>
            </a:r>
          </a:p>
        </p:txBody>
      </p:sp>
      <p:sp>
        <p:nvSpPr>
          <p:cNvPr name="TextBox 40" id="40"/>
          <p:cNvSpPr txBox="true"/>
          <p:nvPr/>
        </p:nvSpPr>
        <p:spPr>
          <a:xfrm rot="0">
            <a:off x="485703" y="12081272"/>
            <a:ext cx="5327523" cy="27774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53703" indent="-226851" lvl="1">
              <a:lnSpc>
                <a:spcPts val="3152"/>
              </a:lnSpc>
              <a:buFont typeface="Arial"/>
              <a:buChar char="•"/>
            </a:pPr>
            <a:r>
              <a:rPr lang="en-US" sz="2101">
                <a:solidFill>
                  <a:srgbClr val="01012C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Demographic: Young generation, students, gig workers.</a:t>
            </a:r>
          </a:p>
          <a:p>
            <a:pPr algn="l" marL="453703" indent="-226851" lvl="1">
              <a:lnSpc>
                <a:spcPts val="3152"/>
              </a:lnSpc>
              <a:buFont typeface="Arial"/>
              <a:buChar char="•"/>
            </a:pPr>
            <a:r>
              <a:rPr lang="en-US" sz="2101">
                <a:solidFill>
                  <a:srgbClr val="01012C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Geographic: Smart-city, Urban cities</a:t>
            </a:r>
          </a:p>
          <a:p>
            <a:pPr algn="l" marL="453703" indent="-226851" lvl="1">
              <a:lnSpc>
                <a:spcPts val="3152"/>
              </a:lnSpc>
              <a:buFont typeface="Arial"/>
              <a:buChar char="•"/>
            </a:pPr>
            <a:r>
              <a:rPr lang="en-US" sz="2101">
                <a:solidFill>
                  <a:srgbClr val="01012C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Psychographic: Eco-conscious, Tech-driven consumers</a:t>
            </a:r>
          </a:p>
          <a:p>
            <a:pPr algn="l" marL="453703" indent="-226851" lvl="1">
              <a:lnSpc>
                <a:spcPts val="3152"/>
              </a:lnSpc>
              <a:buFont typeface="Arial"/>
              <a:buChar char="•"/>
            </a:pPr>
            <a:r>
              <a:rPr lang="en-US" sz="2101">
                <a:solidFill>
                  <a:srgbClr val="01012C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Behavioral: convenient, app-connected transport</a:t>
            </a:r>
          </a:p>
        </p:txBody>
      </p:sp>
      <p:sp>
        <p:nvSpPr>
          <p:cNvPr name="TextBox 41" id="41"/>
          <p:cNvSpPr txBox="true"/>
          <p:nvPr/>
        </p:nvSpPr>
        <p:spPr>
          <a:xfrm rot="0">
            <a:off x="8447209" y="11355004"/>
            <a:ext cx="5853245" cy="51043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95"/>
              </a:lnSpc>
            </a:pPr>
            <a:r>
              <a:rPr lang="en-US" sz="3595" b="true">
                <a:solidFill>
                  <a:srgbClr val="FFFFFF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SUSTAINABILITY IMPACT</a:t>
            </a:r>
          </a:p>
        </p:txBody>
      </p:sp>
      <p:sp>
        <p:nvSpPr>
          <p:cNvPr name="TextBox 42" id="42"/>
          <p:cNvSpPr txBox="true"/>
          <p:nvPr/>
        </p:nvSpPr>
        <p:spPr>
          <a:xfrm rot="0">
            <a:off x="8203393" y="11922585"/>
            <a:ext cx="4437664" cy="35775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53703" indent="-226851" lvl="1">
              <a:lnSpc>
                <a:spcPts val="3152"/>
              </a:lnSpc>
              <a:buFont typeface="Arial"/>
              <a:buChar char="•"/>
            </a:pPr>
            <a:r>
              <a:rPr lang="en-US" sz="2101">
                <a:solidFill>
                  <a:srgbClr val="FFFFFF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Approx. 300 kg CO₂ reduction per user annually (EY, 2025)</a:t>
            </a:r>
          </a:p>
          <a:p>
            <a:pPr algn="l" marL="453703" indent="-226851" lvl="1">
              <a:lnSpc>
                <a:spcPts val="3152"/>
              </a:lnSpc>
              <a:buFont typeface="Arial"/>
              <a:buChar char="•"/>
            </a:pPr>
            <a:r>
              <a:rPr lang="en-US" sz="2101">
                <a:solidFill>
                  <a:srgbClr val="FFFFFF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Recyclable materials &amp; low-impact production</a:t>
            </a:r>
          </a:p>
          <a:p>
            <a:pPr algn="l" marL="453703" indent="-226851" lvl="1">
              <a:lnSpc>
                <a:spcPts val="3152"/>
              </a:lnSpc>
              <a:buFont typeface="Arial"/>
              <a:buChar char="•"/>
            </a:pPr>
            <a:r>
              <a:rPr lang="en-US" sz="2101">
                <a:solidFill>
                  <a:srgbClr val="FFFFFF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Battery recycling reduces long-term waste impact</a:t>
            </a:r>
          </a:p>
          <a:p>
            <a:pPr algn="l" marL="453703" indent="-226851" lvl="1">
              <a:lnSpc>
                <a:spcPts val="3152"/>
              </a:lnSpc>
              <a:buFont typeface="Arial"/>
              <a:buChar char="•"/>
            </a:pPr>
            <a:r>
              <a:rPr lang="en-US" sz="2101">
                <a:solidFill>
                  <a:srgbClr val="FFFFFF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Aligns with net-zero urban transport policies (McKinsey, 2023)</a:t>
            </a:r>
          </a:p>
        </p:txBody>
      </p:sp>
      <p:sp>
        <p:nvSpPr>
          <p:cNvPr name="TextBox 43" id="43"/>
          <p:cNvSpPr txBox="true"/>
          <p:nvPr/>
        </p:nvSpPr>
        <p:spPr>
          <a:xfrm rot="0">
            <a:off x="916628" y="16655998"/>
            <a:ext cx="5658664" cy="51043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95"/>
              </a:lnSpc>
            </a:pPr>
            <a:r>
              <a:rPr lang="en-US" sz="3595" b="true">
                <a:solidFill>
                  <a:srgbClr val="2668D4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KEY DIFFERENTIATORS</a:t>
            </a:r>
          </a:p>
        </p:txBody>
      </p:sp>
      <p:sp>
        <p:nvSpPr>
          <p:cNvPr name="TextBox 44" id="44"/>
          <p:cNvSpPr txBox="true"/>
          <p:nvPr/>
        </p:nvSpPr>
        <p:spPr>
          <a:xfrm rot="0">
            <a:off x="485703" y="17227635"/>
            <a:ext cx="4790028" cy="35775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53703" indent="-226851" lvl="1">
              <a:lnSpc>
                <a:spcPts val="3152"/>
              </a:lnSpc>
              <a:buFont typeface="Arial"/>
              <a:buChar char="•"/>
            </a:pPr>
            <a:r>
              <a:rPr lang="en-US" sz="2101">
                <a:solidFill>
                  <a:srgbClr val="2668D4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AI Safety Features: hazard detection &amp; smart braking</a:t>
            </a:r>
          </a:p>
          <a:p>
            <a:pPr algn="l" marL="453703" indent="-226851" lvl="1">
              <a:lnSpc>
                <a:spcPts val="3152"/>
              </a:lnSpc>
              <a:buFont typeface="Arial"/>
              <a:buChar char="•"/>
            </a:pPr>
            <a:r>
              <a:rPr lang="en-US" sz="2101">
                <a:solidFill>
                  <a:srgbClr val="2668D4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Fast Charging</a:t>
            </a:r>
            <a:r>
              <a:rPr lang="en-US" sz="2101">
                <a:solidFill>
                  <a:srgbClr val="2668D4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 Stations: full charge in 5-10 min.</a:t>
            </a:r>
          </a:p>
          <a:p>
            <a:pPr algn="l" marL="453703" indent="-226851" lvl="1">
              <a:lnSpc>
                <a:spcPts val="3152"/>
              </a:lnSpc>
              <a:buFont typeface="Arial"/>
              <a:buChar char="•"/>
            </a:pPr>
            <a:r>
              <a:rPr lang="en-US" sz="2101">
                <a:solidFill>
                  <a:srgbClr val="2668D4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Solar-Assisted Frame: +10–15 km per day</a:t>
            </a:r>
          </a:p>
          <a:p>
            <a:pPr algn="l" marL="453703" indent="-226851" lvl="1">
              <a:lnSpc>
                <a:spcPts val="3152"/>
              </a:lnSpc>
              <a:buFont typeface="Arial"/>
              <a:buChar char="•"/>
            </a:pPr>
            <a:r>
              <a:rPr lang="en-US" sz="2101">
                <a:solidFill>
                  <a:srgbClr val="2668D4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Full Tesla Ecosystem Integration (app, cars, smart homes)</a:t>
            </a:r>
          </a:p>
          <a:p>
            <a:pPr algn="l">
              <a:lnSpc>
                <a:spcPts val="3152"/>
              </a:lnSpc>
            </a:pPr>
          </a:p>
        </p:txBody>
      </p:sp>
      <p:sp>
        <p:nvSpPr>
          <p:cNvPr name="TextBox 45" id="45"/>
          <p:cNvSpPr txBox="true"/>
          <p:nvPr/>
        </p:nvSpPr>
        <p:spPr>
          <a:xfrm rot="0">
            <a:off x="8538857" y="16637750"/>
            <a:ext cx="6139941" cy="100573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595"/>
              </a:lnSpc>
            </a:pPr>
            <a:r>
              <a:rPr lang="en-US" sz="3595" b="true">
                <a:solidFill>
                  <a:srgbClr val="2668D4"/>
                </a:solidFill>
                <a:latin typeface="Helvetica World Bold"/>
                <a:ea typeface="Helvetica World Bold"/>
                <a:cs typeface="Helvetica World Bold"/>
                <a:sym typeface="Helvetica World Bold"/>
              </a:rPr>
              <a:t>BUSINESS OPPORTUNITY &amp; MARKET POTENTIAL</a:t>
            </a:r>
          </a:p>
        </p:txBody>
      </p:sp>
      <p:sp>
        <p:nvSpPr>
          <p:cNvPr name="TextBox 46" id="46"/>
          <p:cNvSpPr txBox="true"/>
          <p:nvPr/>
        </p:nvSpPr>
        <p:spPr>
          <a:xfrm rot="0">
            <a:off x="8203393" y="17786356"/>
            <a:ext cx="4684781" cy="3078462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53703" indent="-226851" lvl="1">
              <a:lnSpc>
                <a:spcPts val="2731"/>
              </a:lnSpc>
              <a:buFont typeface="Arial"/>
              <a:buChar char="•"/>
            </a:pPr>
            <a:r>
              <a:rPr lang="en-US" sz="2101">
                <a:solidFill>
                  <a:srgbClr val="2668D4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65% of global commuters are open to micro-mobility adoption (Statista, 2024)</a:t>
            </a:r>
          </a:p>
          <a:p>
            <a:pPr algn="l" marL="453703" indent="-226851" lvl="1">
              <a:lnSpc>
                <a:spcPts val="2731"/>
              </a:lnSpc>
              <a:buFont typeface="Arial"/>
              <a:buChar char="•"/>
            </a:pPr>
            <a:r>
              <a:rPr lang="en-US" sz="2101">
                <a:solidFill>
                  <a:srgbClr val="2668D4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Revenue sources include retail sales, subscriptions, and the charging networks.</a:t>
            </a:r>
          </a:p>
          <a:p>
            <a:pPr algn="l" marL="453703" indent="-226851" lvl="1">
              <a:lnSpc>
                <a:spcPts val="2731"/>
              </a:lnSpc>
              <a:buFont typeface="Arial"/>
              <a:buChar char="•"/>
            </a:pPr>
            <a:r>
              <a:rPr lang="en-US" sz="2101">
                <a:solidFill>
                  <a:srgbClr val="2668D4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A strong </a:t>
            </a:r>
            <a:r>
              <a:rPr lang="en-US" sz="2101">
                <a:solidFill>
                  <a:srgbClr val="2668D4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Tesla brand name lower market risk </a:t>
            </a:r>
          </a:p>
          <a:p>
            <a:pPr algn="l">
              <a:lnSpc>
                <a:spcPts val="2731"/>
              </a:lnSpc>
            </a:pPr>
          </a:p>
        </p:txBody>
      </p:sp>
      <p:sp>
        <p:nvSpPr>
          <p:cNvPr name="TextBox 47" id="47"/>
          <p:cNvSpPr txBox="true"/>
          <p:nvPr/>
        </p:nvSpPr>
        <p:spPr>
          <a:xfrm rot="0">
            <a:off x="916628" y="4508928"/>
            <a:ext cx="7286764" cy="56489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183"/>
              </a:lnSpc>
            </a:pPr>
            <a:r>
              <a:rPr lang="en-US" sz="4647">
                <a:solidFill>
                  <a:srgbClr val="FFFFFF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Smart, Safe &amp; Sustainable</a:t>
            </a:r>
          </a:p>
        </p:txBody>
      </p:sp>
      <p:sp>
        <p:nvSpPr>
          <p:cNvPr name="TextBox 48" id="48"/>
          <p:cNvSpPr txBox="true"/>
          <p:nvPr/>
        </p:nvSpPr>
        <p:spPr>
          <a:xfrm rot="0">
            <a:off x="485703" y="9993127"/>
            <a:ext cx="6424862" cy="7771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53703" indent="-226851" lvl="1">
              <a:lnSpc>
                <a:spcPts val="3152"/>
              </a:lnSpc>
              <a:buFont typeface="Arial"/>
              <a:buChar char="•"/>
            </a:pPr>
            <a:r>
              <a:rPr lang="en-US" sz="2101">
                <a:solidFill>
                  <a:srgbClr val="2668D4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Global micro-mobility sector is projected to exceed $500B by 2030 (Research and Markets, 2024).</a:t>
            </a:r>
          </a:p>
        </p:txBody>
      </p:sp>
      <p:sp>
        <p:nvSpPr>
          <p:cNvPr name="TextBox 49" id="49"/>
          <p:cNvSpPr txBox="true"/>
          <p:nvPr/>
        </p:nvSpPr>
        <p:spPr>
          <a:xfrm rot="0">
            <a:off x="485703" y="14979278"/>
            <a:ext cx="6577262" cy="7771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53703" indent="-226851" lvl="1">
              <a:lnSpc>
                <a:spcPts val="3152"/>
              </a:lnSpc>
              <a:buFont typeface="Arial"/>
              <a:buChar char="•"/>
            </a:pPr>
            <a:r>
              <a:rPr lang="en-US" sz="2101">
                <a:solidFill>
                  <a:srgbClr val="01012C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Targeting: urban commuters who wants speed, safety, and smart connectivity (Statista, 2024).</a:t>
            </a:r>
          </a:p>
        </p:txBody>
      </p:sp>
      <p:sp>
        <p:nvSpPr>
          <p:cNvPr name="TextBox 50" id="50"/>
          <p:cNvSpPr txBox="true"/>
          <p:nvPr/>
        </p:nvSpPr>
        <p:spPr>
          <a:xfrm rot="0">
            <a:off x="485703" y="20454088"/>
            <a:ext cx="6731397" cy="7771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152"/>
              </a:lnSpc>
            </a:pPr>
            <a:r>
              <a:rPr lang="en-US" sz="2101">
                <a:solidFill>
                  <a:srgbClr val="2668D4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Advanced value innovation supports differentiation. (Kotler &amp; Keller, 2022)</a:t>
            </a:r>
          </a:p>
        </p:txBody>
      </p:sp>
      <p:sp>
        <p:nvSpPr>
          <p:cNvPr name="TextBox 51" id="51"/>
          <p:cNvSpPr txBox="true"/>
          <p:nvPr/>
        </p:nvSpPr>
        <p:spPr>
          <a:xfrm rot="0">
            <a:off x="8203393" y="9772516"/>
            <a:ext cx="6616053" cy="11238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432113" indent="-216057" lvl="1">
              <a:lnSpc>
                <a:spcPts val="3002"/>
              </a:lnSpc>
              <a:buFont typeface="Arial"/>
              <a:buChar char="•"/>
            </a:pPr>
            <a:r>
              <a:rPr lang="en-US" sz="2001">
                <a:solidFill>
                  <a:srgbClr val="01012C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Promotion: Sustainability leading branding</a:t>
            </a:r>
          </a:p>
          <a:p>
            <a:pPr algn="l" marL="432113" indent="-216057" lvl="1">
              <a:lnSpc>
                <a:spcPts val="3002"/>
              </a:lnSpc>
              <a:buFont typeface="Arial"/>
              <a:buChar char="•"/>
            </a:pPr>
            <a:r>
              <a:rPr lang="en-US" sz="2001">
                <a:solidFill>
                  <a:srgbClr val="01012C"/>
                </a:solidFill>
                <a:latin typeface="Helvetica World"/>
                <a:ea typeface="Helvetica World"/>
                <a:cs typeface="Helvetica World"/>
                <a:sym typeface="Helvetica World"/>
              </a:rPr>
              <a:t>Digital marketing, influencers, and students &amp; corporate partnerships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512000" y="1407225"/>
            <a:ext cx="3876229" cy="8635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000"/>
              </a:lnSpc>
            </a:pPr>
            <a:r>
              <a:rPr lang="en-US" sz="5000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Referencing 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512000" y="6637758"/>
            <a:ext cx="12096000" cy="9144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39748" indent="-269874" lvl="1">
              <a:lnSpc>
                <a:spcPts val="3749"/>
              </a:lnSpc>
              <a:buFont typeface="Arial"/>
              <a:buChar char="•"/>
            </a:pPr>
            <a:r>
              <a:rPr lang="en-US" sz="2499" u="sng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  <a:hlinkClick r:id="rId2" tooltip="https://www.mckinsey.com/~/media/mckinsey/industries/automotive%20and%20assembly/our%20insights/the%20future%20of%20mobility/the-future-of-mobility.pdf"/>
              </a:rPr>
              <a:t>McKinsey &amp; Company, 2023. Urban Mobility Report: The Future of Electric Micro-Mobility. McKinsey Insights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512000" y="4342232"/>
            <a:ext cx="12096000" cy="9144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39748" indent="-269874" lvl="1">
              <a:lnSpc>
                <a:spcPts val="3749"/>
              </a:lnSpc>
              <a:buFont typeface="Arial"/>
              <a:buChar char="•"/>
            </a:pPr>
            <a:r>
              <a:rPr lang="en-US" sz="2499" u="sng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  <a:hlinkClick r:id="rId3" tooltip="https://www.grandviewresearch.com/industry-analysis/micro-mobility-market-report"/>
              </a:rPr>
              <a:t>Gra</a:t>
            </a:r>
            <a:r>
              <a:rPr lang="en-US" sz="2499" u="sng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  <a:hlinkClick r:id="rId4" tooltip="https://www.grandviewresearch.com/industry-analysis/micro-mobility-market-report"/>
              </a:rPr>
              <a:t>nd View Research (2025) Micro-mobility Market Size, Share &amp; Trends Analysis (2025‑2030), Grand View Research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512000" y="8018883"/>
            <a:ext cx="12096000" cy="9144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39748" indent="-269874" lvl="1">
              <a:lnSpc>
                <a:spcPts val="3749"/>
              </a:lnSpc>
              <a:buFont typeface="Arial"/>
              <a:buChar char="•"/>
            </a:pPr>
            <a:r>
              <a:rPr lang="en-US" sz="2499" u="sng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  <a:hlinkClick r:id="rId5" tooltip="https://www.globenewswire.com/news-release/2024/10/16/2963831/0/en/Micromobility-Global-Business-Report-2024-Market-to-Reach-9-4-Billion-by-2030-Driven-by-Increasing-Adoption-of-Electric-Scooters-and-E-Bikes-Focus-on-Sustainability-and-Carbon-Emis.html"/>
              </a:rPr>
              <a:t>ResearchAndMarkets, 2024, </a:t>
            </a:r>
            <a:r>
              <a:rPr lang="en-US" sz="2499" u="sng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  <a:hlinkClick r:id="rId6" tooltip="https://www.globenewswire.com/news-release/2024/10/16/2963831/0/en/Micromobility-Global-Business-Report-2024-Market-to-Reach-9-4-Billion-by-2030-Driven-by-Increasing-Adoption-of-Electric-Scooters-and-E-Bikes-Focus-on-Sustainability-and-Carbon-Emis.html"/>
              </a:rPr>
              <a:t>Micromobility Global Business Report 2024: Market to Reach US$9.4 B by 2030, 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512000" y="2961107"/>
            <a:ext cx="12096000" cy="9144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39748" indent="-269874" lvl="1">
              <a:lnSpc>
                <a:spcPts val="3749"/>
              </a:lnSpc>
              <a:buFont typeface="Arial"/>
              <a:buChar char="•"/>
            </a:pPr>
            <a:r>
              <a:rPr lang="en-US" sz="2499" u="sng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  <a:hlinkClick r:id="rId7" tooltip="https://www.globenewswire.com/news-release/2024/10/16/2963831/0/en/Micromobility-Global-Business-Report-2024-Market-to-Reach-9-4-Billion-by-2030-Driven-by-Increasing-Adoption-of-Electric-Scooters-and-E-Bikes-Focus-on-Sustainability-and-Carbon-Emis.html"/>
              </a:rPr>
              <a:t>EY (2025) </a:t>
            </a:r>
            <a:r>
              <a:rPr lang="en-US" sz="2499" u="sng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  <a:hlinkClick r:id="rId8" tooltip="https://www.globenewswire.com/news-release/2024/10/16/2963831/0/en/Micromobility-Global-Business-Report-2024-Market-to-Reach-9-4-Billion-by-2030-Driven-by-Increasing-Adoption-of-Electric-Scooters-and-E-Bikes-Focus-on-Sustainability-and-Carbon-Emis.html"/>
              </a:rPr>
              <a:t>Micromobility: moving cities into a sustainable future. EY Global, 2025. 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512000" y="5723357"/>
            <a:ext cx="12096000" cy="4476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39748" indent="-269874" lvl="1">
              <a:lnSpc>
                <a:spcPts val="3749"/>
              </a:lnSpc>
              <a:buFont typeface="Arial"/>
              <a:buChar char="•"/>
            </a:pPr>
            <a:r>
              <a:rPr lang="en-US" sz="2499" u="sng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  <a:hlinkClick r:id="rId9" action="ppaction://hlinksldjump"/>
              </a:rPr>
              <a:t>Kotler, P. &amp;</a:t>
            </a:r>
            <a:r>
              <a:rPr lang="en-US" sz="2499" u="sng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  <a:hlinkClick r:id="rId9" action="ppaction://hlinksldjump"/>
              </a:rPr>
              <a:t> Keller, 2022. Marketing Management. 16th ed.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DAG5tqA76O0</dc:identifier>
  <dcterms:modified xsi:type="dcterms:W3CDTF">2011-08-01T06:04:30Z</dcterms:modified>
  <cp:revision>1</cp:revision>
  <dc:title>Marketing Poster Tesla Shaunakkumar Patel 2504923</dc:title>
</cp:coreProperties>
</file>