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61" r:id="rId4"/>
    <p:sldId id="260" r:id="rId5"/>
    <p:sldId id="259" r:id="rId6"/>
    <p:sldId id="267" r:id="rId7"/>
    <p:sldId id="264" r:id="rId8"/>
    <p:sldId id="265" r:id="rId9"/>
    <p:sldId id="266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A1ADCD-12C6-49FF-982C-1508965C7DA9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F4D022-0A27-4FF3-8594-1A430CB4D1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522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4D022-0A27-4FF3-8594-1A430CB4D11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760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890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937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196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706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326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000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100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85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148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603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047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D3E83-C545-4BDB-B333-EF661CEB17CC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06757B-A375-4AE8-AE93-3219F33D15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872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8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jp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0266" y="1719379"/>
            <a:ext cx="4423467" cy="409539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79512" y="188640"/>
            <a:ext cx="8784976" cy="1754326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en-US" sz="5400" b="1" dirty="0" smtClean="0">
                <a:ln w="31750" cmpd="sng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</a:rPr>
              <a:t>Natural Resources</a:t>
            </a:r>
          </a:p>
          <a:p>
            <a:pPr lvl="0" algn="ctr"/>
            <a:r>
              <a:rPr lang="en-US" sz="5400" b="1" dirty="0" smtClean="0">
                <a:ln w="31750" cmpd="sng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</a:rPr>
              <a:t>Wales</a:t>
            </a:r>
            <a:endParaRPr lang="en-US" sz="5400" b="1" dirty="0">
              <a:ln w="31750" cmpd="sng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79512" y="5733256"/>
            <a:ext cx="8784976" cy="92333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317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By Sam Winrow</a:t>
            </a:r>
            <a:endParaRPr lang="en-US" sz="5400" b="1" cap="none" spc="0" dirty="0">
              <a:ln w="3175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8536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01" y="4753979"/>
            <a:ext cx="2186532" cy="2104021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79512" y="188640"/>
            <a:ext cx="8784976" cy="92333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317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How NRW Was Formed</a:t>
            </a:r>
            <a:endParaRPr lang="en-US" sz="5400" b="1" cap="none" spc="0" dirty="0">
              <a:ln w="3175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1182" y="1186688"/>
            <a:ext cx="2465832" cy="22829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303" y="4733819"/>
            <a:ext cx="3313391" cy="21040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7468" y="4693539"/>
            <a:ext cx="2186532" cy="2159200"/>
          </a:xfrm>
          <a:prstGeom prst="rect">
            <a:avLst/>
          </a:prstGeom>
        </p:spPr>
      </p:pic>
      <p:sp>
        <p:nvSpPr>
          <p:cNvPr id="13" name="Down Arrow 12"/>
          <p:cNvSpPr/>
          <p:nvPr/>
        </p:nvSpPr>
        <p:spPr>
          <a:xfrm rot="10800000">
            <a:off x="4075165" y="3436582"/>
            <a:ext cx="937865" cy="1180963"/>
          </a:xfrm>
          <a:prstGeom prst="downArrow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552704" y="6296359"/>
            <a:ext cx="198278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400" b="1" cap="none" spc="0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 Countryside Council</a:t>
            </a:r>
          </a:p>
          <a:p>
            <a:pPr algn="ctr"/>
            <a:r>
              <a:rPr lang="en-US" sz="1400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For Wales</a:t>
            </a:r>
            <a:endParaRPr lang="en-US" sz="1400" b="1" cap="none" spc="0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62065" y="6303228"/>
            <a:ext cx="205799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400" b="1" cap="none" spc="0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 Forestry Commission</a:t>
            </a:r>
          </a:p>
          <a:p>
            <a:pPr algn="ctr"/>
            <a:r>
              <a:rPr lang="en-US" sz="1400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 Wales</a:t>
            </a:r>
            <a:endParaRPr lang="en-GB" sz="1400" b="1" cap="none" spc="0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7032827" y="6303228"/>
            <a:ext cx="203581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400" b="1" cap="none" spc="0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 Environment Agency</a:t>
            </a:r>
          </a:p>
          <a:p>
            <a:pPr algn="ctr"/>
            <a:r>
              <a:rPr lang="en-US" sz="1400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For Wales</a:t>
            </a:r>
            <a:endParaRPr lang="en-US" sz="1400" b="1" cap="none" spc="0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Down Arrow 16"/>
          <p:cNvSpPr/>
          <p:nvPr/>
        </p:nvSpPr>
        <p:spPr>
          <a:xfrm rot="8212589">
            <a:off x="5901995" y="2715173"/>
            <a:ext cx="937865" cy="2455926"/>
          </a:xfrm>
          <a:prstGeom prst="downArrow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Down Arrow 17"/>
          <p:cNvSpPr/>
          <p:nvPr/>
        </p:nvSpPr>
        <p:spPr>
          <a:xfrm rot="13607690">
            <a:off x="2135138" y="2704975"/>
            <a:ext cx="937865" cy="2179426"/>
          </a:xfrm>
          <a:prstGeom prst="downArrow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903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  <p:bldP spid="15" grpId="0"/>
      <p:bldP spid="16" grpId="0"/>
      <p:bldP spid="17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88640"/>
            <a:ext cx="8784976" cy="1754326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317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 3 Previous Government</a:t>
            </a:r>
          </a:p>
          <a:p>
            <a:pPr algn="ctr"/>
            <a:r>
              <a:rPr lang="en-US" sz="5400" b="1" cap="none" spc="0" dirty="0" smtClean="0">
                <a:ln w="317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Sponsored Organizations</a:t>
            </a:r>
          </a:p>
        </p:txBody>
      </p:sp>
      <p:sp>
        <p:nvSpPr>
          <p:cNvPr id="7" name="Rectangle 6"/>
          <p:cNvSpPr/>
          <p:nvPr/>
        </p:nvSpPr>
        <p:spPr>
          <a:xfrm>
            <a:off x="1901414" y="5134536"/>
            <a:ext cx="5061315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International</a:t>
            </a:r>
          </a:p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Environmental</a:t>
            </a:r>
            <a:r>
              <a:rPr lang="en-US" sz="2400" b="1" dirty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US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Matters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33409" y="5965533"/>
            <a:ext cx="506131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Marine Nature </a:t>
            </a:r>
            <a:r>
              <a:rPr lang="en-US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Reserves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360" y="2053441"/>
            <a:ext cx="1430955" cy="137695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033281"/>
            <a:ext cx="2168417" cy="137695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0029" y="1993000"/>
            <a:ext cx="1430955" cy="1413068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2041342" y="4672871"/>
            <a:ext cx="506131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Environmental Threats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334563" y="4211206"/>
            <a:ext cx="4474873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Development Impacts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-1044624" y="4174629"/>
            <a:ext cx="506131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Managing Woodland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-1044624" y="4636294"/>
            <a:ext cx="506131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Tree Health and</a:t>
            </a:r>
          </a:p>
          <a:p>
            <a:pPr algn="ctr"/>
            <a:r>
              <a:rPr lang="en-US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Biosecurity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-900608" y="5467291"/>
            <a:ext cx="507118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Woodland</a:t>
            </a:r>
          </a:p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Environments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-1044624" y="6298288"/>
            <a:ext cx="506131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Climate Change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4943706" y="4290901"/>
            <a:ext cx="532859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Reducing Industry's</a:t>
            </a:r>
          </a:p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Impact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943706" y="5106328"/>
            <a:ext cx="532859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Pollution Legislation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6072005" y="5583563"/>
            <a:ext cx="307199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Reducing Flooding and</a:t>
            </a:r>
          </a:p>
          <a:p>
            <a:pPr algn="ctr"/>
            <a:r>
              <a:rPr lang="en-US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Pollution Harm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6225508" y="6306761"/>
            <a:ext cx="276498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Waste Management</a:t>
            </a:r>
            <a:endParaRPr lang="en-US" sz="24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4264" y="3410237"/>
            <a:ext cx="286354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>
                  <a:solidFill>
                    <a:sysClr val="windowText" lastClr="000000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 Forestry Commission</a:t>
            </a:r>
          </a:p>
          <a:p>
            <a:pPr algn="ctr"/>
            <a:r>
              <a:rPr lang="en-US" sz="2000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 Wales</a:t>
            </a:r>
            <a:endParaRPr lang="en-US" sz="2000" b="1" cap="none" spc="0" dirty="0">
              <a:ln w="12700">
                <a:solidFill>
                  <a:sysClr val="windowText" lastClr="000000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3053136" y="3430397"/>
            <a:ext cx="275787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 Countryside Council</a:t>
            </a:r>
          </a:p>
          <a:p>
            <a:pPr algn="ctr"/>
            <a:r>
              <a:rPr lang="en-US" sz="2000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For Wales</a:t>
            </a:r>
            <a:endParaRPr lang="en-US" sz="2000" b="1" cap="none" spc="0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323303" y="3466743"/>
            <a:ext cx="283532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 Environment Agency</a:t>
            </a:r>
          </a:p>
          <a:p>
            <a:pPr algn="ctr"/>
            <a:r>
              <a:rPr lang="en-US" sz="2000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For Wales</a:t>
            </a:r>
            <a:endParaRPr lang="en-US" sz="2000" b="1" cap="none" spc="0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34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2910" y="188640"/>
            <a:ext cx="8784976" cy="92333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317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Reasons For The Formation</a:t>
            </a:r>
            <a:endParaRPr lang="en-US" sz="5400" b="1" cap="none" spc="0" dirty="0">
              <a:ln w="3175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9808" y="1295863"/>
            <a:ext cx="2168417" cy="137695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8539" y="2828138"/>
            <a:ext cx="1430955" cy="13769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2645" y="4293516"/>
            <a:ext cx="1430955" cy="141306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198061" y="1661176"/>
            <a:ext cx="23182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£45 million</a:t>
            </a:r>
            <a:endParaRPr lang="en-US" sz="3600" b="1" cap="none" spc="0" dirty="0">
              <a:ln w="19050">
                <a:solidFill>
                  <a:sysClr val="windowText" lastClr="000000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019326" y="3194195"/>
            <a:ext cx="26757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£50.8 million</a:t>
            </a:r>
            <a:endParaRPr lang="en-US" sz="3600" b="1" cap="none" spc="0" dirty="0">
              <a:ln w="19050">
                <a:solidFill>
                  <a:sysClr val="windowText" lastClr="000000"/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019326" y="4676884"/>
            <a:ext cx="26757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£99.5 million</a:t>
            </a:r>
            <a:endParaRPr lang="en-US" sz="3600" b="1" cap="none" spc="0" dirty="0">
              <a:ln w="19050">
                <a:solidFill>
                  <a:sysClr val="windowText" lastClr="00000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541877" y="5928720"/>
            <a:ext cx="461735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 smtClean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Total =£195.3 million</a:t>
            </a:r>
            <a:endParaRPr lang="en-US" sz="4000" b="1" cap="none" spc="0" dirty="0">
              <a:ln w="19050">
                <a:solidFill>
                  <a:sysClr val="windowText" lastClr="00000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420000" y="5706584"/>
            <a:ext cx="4006829" cy="75893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ysClr val="windowText" lastClr="0000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092536" y="2307507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+</a:t>
            </a:r>
            <a:endParaRPr lang="en-US" sz="5400" b="1" cap="none" spc="0" dirty="0">
              <a:ln w="19050">
                <a:solidFill>
                  <a:sysClr val="windowText" lastClr="00000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092536" y="3822751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+</a:t>
            </a:r>
            <a:endParaRPr lang="en-US" sz="5400" b="1" cap="none" spc="0" dirty="0">
              <a:ln w="19050">
                <a:solidFill>
                  <a:sysClr val="windowText" lastClr="00000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7192" y="1318237"/>
            <a:ext cx="3092656" cy="2316681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5118800" y="3634918"/>
            <a:ext cx="356943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Easier Management</a:t>
            </a:r>
            <a:endParaRPr lang="en-US" sz="3200" b="1" cap="none" spc="0" dirty="0">
              <a:ln w="19050">
                <a:solidFill>
                  <a:sysClr val="windowText" lastClr="00000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2806" y="4166902"/>
            <a:ext cx="1581425" cy="1928566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5456361" y="6095467"/>
            <a:ext cx="289431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Resource Waste</a:t>
            </a:r>
            <a:endParaRPr lang="en-US" sz="3200" b="1" cap="none" spc="0" dirty="0">
              <a:ln w="19050">
                <a:solidFill>
                  <a:sysClr val="windowText" lastClr="00000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001" y="1526630"/>
            <a:ext cx="4768033" cy="337625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479083" y="4902880"/>
            <a:ext cx="4669868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 smtClean="0">
                <a:ln w="28575">
                  <a:solidFill>
                    <a:sysClr val="windowText" lastClr="00000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£153 million saving</a:t>
            </a:r>
          </a:p>
          <a:p>
            <a:pPr algn="ctr"/>
            <a:r>
              <a:rPr lang="en-US" sz="4400" b="1" dirty="0" smtClean="0">
                <a:ln w="28575">
                  <a:solidFill>
                    <a:sysClr val="windowText" lastClr="00000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Over 10 years</a:t>
            </a:r>
            <a:endParaRPr lang="en-US" sz="4400" b="1" cap="none" spc="0" dirty="0">
              <a:ln w="28575">
                <a:solidFill>
                  <a:sysClr val="windowText" lastClr="00000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83338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0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 animBg="1"/>
      <p:bldP spid="11" grpId="1" animBg="1"/>
      <p:bldP spid="12" grpId="0"/>
      <p:bldP spid="12" grpId="1"/>
      <p:bldP spid="13" grpId="0"/>
      <p:bldP spid="13" grpId="1"/>
      <p:bldP spid="18" grpId="0"/>
      <p:bldP spid="20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88640"/>
            <a:ext cx="8784976" cy="92333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317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Structure of NRW</a:t>
            </a:r>
            <a:endParaRPr lang="en-US" sz="5400" b="1" cap="none" spc="0" dirty="0">
              <a:ln w="3175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8430" y="1160461"/>
            <a:ext cx="3787140" cy="1143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701828"/>
            <a:ext cx="1924052" cy="99392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0910" y="2701828"/>
            <a:ext cx="1073548" cy="99392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2768338" y="4005064"/>
            <a:ext cx="360733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 smtClean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Board Members</a:t>
            </a:r>
            <a:endParaRPr lang="en-US" sz="4000" b="1" cap="none" spc="0" dirty="0">
              <a:ln w="19050">
                <a:solidFill>
                  <a:sysClr val="windowText" lastClr="00000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842395" y="5050312"/>
            <a:ext cx="345921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 smtClean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Executive Team</a:t>
            </a:r>
            <a:endParaRPr lang="en-US" sz="4000" b="1" cap="none" spc="0" dirty="0">
              <a:ln w="19050">
                <a:solidFill>
                  <a:sysClr val="windowText" lastClr="00000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1828240" y="6021288"/>
            <a:ext cx="548752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 smtClean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Local Management Team</a:t>
            </a:r>
            <a:endParaRPr lang="en-US" sz="4000" b="1" cap="none" spc="0" dirty="0">
              <a:ln w="19050">
                <a:solidFill>
                  <a:sysClr val="windowText" lastClr="00000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Down Arrow 17"/>
          <p:cNvSpPr/>
          <p:nvPr/>
        </p:nvSpPr>
        <p:spPr>
          <a:xfrm>
            <a:off x="4463993" y="2132856"/>
            <a:ext cx="216024" cy="400895"/>
          </a:xfrm>
          <a:prstGeom prst="down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Down Arrow 18"/>
          <p:cNvSpPr/>
          <p:nvPr/>
        </p:nvSpPr>
        <p:spPr>
          <a:xfrm>
            <a:off x="4463993" y="3678555"/>
            <a:ext cx="216024" cy="400895"/>
          </a:xfrm>
          <a:prstGeom prst="down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Down Arrow 19"/>
          <p:cNvSpPr/>
          <p:nvPr/>
        </p:nvSpPr>
        <p:spPr>
          <a:xfrm>
            <a:off x="4463993" y="4649417"/>
            <a:ext cx="216024" cy="400895"/>
          </a:xfrm>
          <a:prstGeom prst="down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Down Arrow 20"/>
          <p:cNvSpPr/>
          <p:nvPr/>
        </p:nvSpPr>
        <p:spPr>
          <a:xfrm>
            <a:off x="4463993" y="5820840"/>
            <a:ext cx="216024" cy="400895"/>
          </a:xfrm>
          <a:prstGeom prst="down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606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79512" y="188640"/>
            <a:ext cx="8784976" cy="92333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31750">
                  <a:solidFill>
                    <a:sysClr val="windowText" lastClr="0000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Team Structure</a:t>
            </a:r>
            <a:endParaRPr lang="en-US" sz="5400" b="1" cap="none" spc="0" dirty="0">
              <a:ln w="31750">
                <a:solidFill>
                  <a:sysClr val="windowText" lastClr="00000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180523" y="1235091"/>
            <a:ext cx="112883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1600" b="1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Head of</a:t>
            </a:r>
          </a:p>
          <a:p>
            <a:r>
              <a:rPr lang="en-US" sz="1600" b="1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Operations</a:t>
            </a:r>
            <a:endParaRPr lang="en-US" sz="1600" b="1" dirty="0">
              <a:ln w="12700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7180523" y="1819866"/>
            <a:ext cx="1128835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r>
              <a:rPr lang="en-US" sz="16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Operations</a:t>
            </a:r>
          </a:p>
          <a:p>
            <a:r>
              <a:rPr lang="en-US" sz="16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Manager</a:t>
            </a:r>
            <a:endParaRPr lang="en-US" sz="16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180523" y="2404641"/>
            <a:ext cx="1323503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1600" b="1" cap="none" spc="0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Local Nature</a:t>
            </a:r>
          </a:p>
          <a:p>
            <a:r>
              <a:rPr lang="en-US" sz="1600" b="1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Resource</a:t>
            </a:r>
          </a:p>
          <a:p>
            <a:r>
              <a:rPr lang="en-US" sz="1600" b="1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Management</a:t>
            </a:r>
          </a:p>
          <a:p>
            <a:r>
              <a:rPr lang="en-US" sz="1600" b="1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Team Leader</a:t>
            </a:r>
          </a:p>
        </p:txBody>
      </p:sp>
      <p:sp>
        <p:nvSpPr>
          <p:cNvPr id="15" name="Rectangle 14"/>
          <p:cNvSpPr/>
          <p:nvPr/>
        </p:nvSpPr>
        <p:spPr>
          <a:xfrm>
            <a:off x="7180307" y="3481859"/>
            <a:ext cx="1423658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r>
              <a:rPr lang="en-US" sz="16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Planning Team</a:t>
            </a:r>
          </a:p>
          <a:p>
            <a:r>
              <a:rPr lang="en-US" sz="1600" b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Leader</a:t>
            </a:r>
            <a:endParaRPr lang="en-US" sz="16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7180307" y="4066634"/>
            <a:ext cx="13235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1600" b="1" cap="none" spc="0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Land</a:t>
            </a:r>
          </a:p>
          <a:p>
            <a:r>
              <a:rPr lang="en-US" sz="1600" b="1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Management</a:t>
            </a:r>
            <a:endParaRPr lang="en-US" sz="1600" b="1" cap="none" spc="0" dirty="0">
              <a:ln w="12700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7180307" y="4651409"/>
            <a:ext cx="1051890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r>
              <a:rPr lang="en-US" sz="16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Flood Risk</a:t>
            </a:r>
          </a:p>
          <a:p>
            <a:r>
              <a:rPr lang="en-US" sz="1600" b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Manager</a:t>
            </a:r>
            <a:endParaRPr lang="en-US" sz="16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7180523" y="5252532"/>
            <a:ext cx="167872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1600" b="1" cap="none" spc="0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Conservation and</a:t>
            </a:r>
          </a:p>
          <a:p>
            <a:r>
              <a:rPr lang="en-US" sz="1600" b="1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Fisheries</a:t>
            </a:r>
            <a:endParaRPr lang="en-US" sz="1600" b="1" cap="none" spc="0" dirty="0">
              <a:ln w="12700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7180523" y="5820959"/>
            <a:ext cx="1674306" cy="338554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r>
              <a:rPr lang="en-US" sz="16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Waste Regulation</a:t>
            </a:r>
            <a:endParaRPr lang="en-US" sz="16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7180523" y="6159513"/>
            <a:ext cx="15833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1600" b="1" cap="none" spc="0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Process Industry</a:t>
            </a:r>
          </a:p>
          <a:p>
            <a:r>
              <a:rPr lang="en-US" sz="1600" b="1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Regulation</a:t>
            </a:r>
            <a:endParaRPr lang="en-US" sz="1600" b="1" cap="none" spc="0" dirty="0">
              <a:ln w="12700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750" y="1605682"/>
            <a:ext cx="4762500" cy="5172075"/>
          </a:xfrm>
          <a:prstGeom prst="rect">
            <a:avLst/>
          </a:prstGeom>
        </p:spPr>
      </p:pic>
      <p:sp>
        <p:nvSpPr>
          <p:cNvPr id="5" name="Right Arrow 4"/>
          <p:cNvSpPr/>
          <p:nvPr/>
        </p:nvSpPr>
        <p:spPr>
          <a:xfrm rot="1298286">
            <a:off x="1129980" y="3120277"/>
            <a:ext cx="3537899" cy="576064"/>
          </a:xfrm>
          <a:prstGeom prst="rightArrow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Arrow 3"/>
          <p:cNvSpPr/>
          <p:nvPr/>
        </p:nvSpPr>
        <p:spPr>
          <a:xfrm rot="1202710">
            <a:off x="2818613" y="2424812"/>
            <a:ext cx="1261364" cy="576064"/>
          </a:xfrm>
          <a:prstGeom prst="rightArrow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1608998"/>
            <a:ext cx="30139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31750">
                  <a:solidFill>
                    <a:sysClr val="windowText" lastClr="0000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Tim Jones</a:t>
            </a:r>
            <a:endParaRPr lang="en-US" sz="5400" b="1" cap="none" spc="0" dirty="0">
              <a:ln w="31750">
                <a:solidFill>
                  <a:sysClr val="windowText" lastClr="00000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Right Arrow 9"/>
          <p:cNvSpPr/>
          <p:nvPr/>
        </p:nvSpPr>
        <p:spPr>
          <a:xfrm rot="1202710">
            <a:off x="1525281" y="4923869"/>
            <a:ext cx="1261364" cy="576064"/>
          </a:xfrm>
          <a:prstGeom prst="rightArrow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-22966" y="4038773"/>
            <a:ext cx="43578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31750">
                  <a:solidFill>
                    <a:sysClr val="windowText" lastClr="0000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Gareth O’Shea</a:t>
            </a:r>
            <a:endParaRPr lang="en-US" sz="5400" b="1" cap="none" spc="0" dirty="0">
              <a:ln w="31750">
                <a:solidFill>
                  <a:sysClr val="windowText" lastClr="00000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Right Arrow 21"/>
          <p:cNvSpPr/>
          <p:nvPr/>
        </p:nvSpPr>
        <p:spPr>
          <a:xfrm rot="1298286">
            <a:off x="3125937" y="5256889"/>
            <a:ext cx="2755960" cy="576064"/>
          </a:xfrm>
          <a:prstGeom prst="rightArrow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81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500"/>
                            </p:stCondLst>
                            <p:childTnLst>
                              <p:par>
                                <p:cTn id="52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00"/>
                            </p:stCondLst>
                            <p:childTnLst>
                              <p:par>
                                <p:cTn id="57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500"/>
                            </p:stCondLst>
                            <p:childTnLst>
                              <p:par>
                                <p:cTn id="62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"/>
                            </p:stCondLst>
                            <p:childTnLst>
                              <p:par>
                                <p:cTn id="67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5" grpId="0" animBg="1"/>
      <p:bldP spid="4" grpId="0" animBg="1"/>
      <p:bldP spid="9" grpId="0"/>
      <p:bldP spid="10" grpId="0" animBg="1"/>
      <p:bldP spid="11" grpId="0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88640"/>
            <a:ext cx="8784976" cy="92333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317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 Role Of NRW</a:t>
            </a:r>
            <a:endParaRPr lang="en-US" sz="5400" b="1" cap="none" spc="0" dirty="0">
              <a:ln w="3175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7659" y="2238644"/>
            <a:ext cx="6446829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b="1" cap="none" spc="0" dirty="0" smtClean="0">
                <a:ln w="3810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Advisors</a:t>
            </a:r>
            <a:endParaRPr lang="en-US" sz="13800" b="1" cap="none" spc="0" dirty="0">
              <a:ln w="3810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79512" y="1067769"/>
            <a:ext cx="7986995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b="1" cap="none" spc="0" dirty="0" smtClean="0">
                <a:ln w="3810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Regulators</a:t>
            </a:r>
            <a:endParaRPr lang="en-US" sz="13800" b="1" cap="none" spc="0" dirty="0">
              <a:ln w="3810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94551" y="3283760"/>
            <a:ext cx="8754897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b="1" cap="none" spc="0" dirty="0" smtClean="0">
                <a:ln w="3810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Responders</a:t>
            </a:r>
            <a:endParaRPr lang="en-US" sz="13800" b="1" cap="none" spc="0" dirty="0">
              <a:ln w="3810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129265" y="4454635"/>
            <a:ext cx="7835223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b="1" cap="none" spc="0" dirty="0" smtClean="0">
                <a:ln w="3810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Employers</a:t>
            </a:r>
            <a:endParaRPr lang="en-US" sz="13800" b="1" cap="none" spc="0" dirty="0">
              <a:ln w="3810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1271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79512" y="188640"/>
            <a:ext cx="8784976" cy="1754326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317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But is Hasn’t Always</a:t>
            </a:r>
          </a:p>
          <a:p>
            <a:pPr algn="ctr"/>
            <a:r>
              <a:rPr lang="en-US" sz="5400" b="1" dirty="0" smtClean="0">
                <a:ln w="317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Been Smooth Sailing</a:t>
            </a:r>
            <a:endParaRPr lang="en-US" sz="5400" b="1" cap="none" spc="0" dirty="0">
              <a:ln w="3175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6897" y="2631983"/>
            <a:ext cx="2082539" cy="20686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7352">
            <a:off x="4981618" y="2650429"/>
            <a:ext cx="3312368" cy="24815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448" y="2060848"/>
            <a:ext cx="2940142" cy="2940142"/>
          </a:xfrm>
          <a:prstGeom prst="rect">
            <a:avLst/>
          </a:prstGeom>
        </p:spPr>
      </p:pic>
      <p:sp>
        <p:nvSpPr>
          <p:cNvPr id="11" name="Oval 10"/>
          <p:cNvSpPr/>
          <p:nvPr/>
        </p:nvSpPr>
        <p:spPr>
          <a:xfrm>
            <a:off x="2519772" y="3984136"/>
            <a:ext cx="216024" cy="18587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2769787" y="3654499"/>
            <a:ext cx="475524" cy="40225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3007549" y="3151875"/>
            <a:ext cx="559296" cy="51443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2448252" y="2060849"/>
            <a:ext cx="3059852" cy="109102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2950166" y="2144697"/>
            <a:ext cx="20461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This merger could have negative impacts on forestry</a:t>
            </a:r>
            <a:endParaRPr lang="en-GB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38847">
            <a:off x="383180" y="5212973"/>
            <a:ext cx="2296529" cy="122818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15573">
            <a:off x="3273444" y="5095180"/>
            <a:ext cx="2296529" cy="122818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07069">
            <a:off x="6358079" y="5212974"/>
            <a:ext cx="2296529" cy="1228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931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2.54335E-6 C -0.0144 0.00231 -0.02846 0.00462 -0.04287 0.00624 C -0.05208 0.00856 -0.05954 0.01318 -0.06822 0.01688 C -0.08333 0.02335 -0.0993 0.0252 -0.1144 0.03168 C -0.12083 0.03746 -0.12916 0.04116 -0.13662 0.04439 C -0.15312 0.06081 -0.17395 0.06751 -0.19374 0.07399 C -0.20781 0.07283 -0.22465 0.07306 -0.23819 0.06543 C -0.25086 0.05827 -0.26319 0.04809 -0.27621 0.04231 C -0.2835 0.03237 -0.29114 0.0289 -0.29999 0.02312 C -0.30798 0.0178 -0.31596 0.01202 -0.32378 0.00624 C -0.33246 2.54335E-6 -0.33992 -0.01087 -0.3493 -0.0148 C -0.36197 -0.02613 -0.37465 -0.03538 -0.38732 -0.04647 C -0.39044 -0.04925 -0.39478 -0.04809 -0.39843 -0.04879 C -0.41284 -0.05642 -0.42569 -0.06266 -0.44131 -0.06566 C -0.46787 -0.06358 -0.49201 -0.05711 -0.51753 -0.04879 C -0.52291 -0.04116 -0.53246 -0.03769 -0.53975 -0.03399 C -0.54374 -0.02821 -0.5427 -0.0289 -0.5493 -0.02543 C -0.55242 -0.02381 -0.55885 -0.02127 -0.55885 -0.02127 C -0.56996 -0.0111 -0.56458 -0.01387 -0.57465 -0.01064 C -0.58072 -0.00509 -0.58662 0.00763 -0.59218 0.0104 C -0.6026 0.01549 -0.61076 0.02821 -0.61909 0.03792 C -0.63194 0.05318 -0.6236 0.04832 -0.63333 0.05272 C -0.6401 0.06173 -0.65138 0.06451 -0.66041 0.06751 C -0.66249 0.06821 -0.66666 0.0696 -0.66666 0.0696 C -0.6809 0.0689 -0.69531 0.06936 -0.70954 0.06751 C -0.71232 0.06705 -0.71475 0.06451 -0.71753 0.06335 C -0.72638 0.05942 -0.73541 0.05572 -0.74444 0.05272 C -0.74999 0.04786 -0.75642 0.04486 -0.76197 0.04 C -0.77291 0.03052 -0.76787 0.0333 -0.77621 0.0296 C -0.78211 0.02127 -0.77603 0.02844 -0.78419 0.02312 C -0.79218 0.01803 -0.80034 0.01064 -0.80798 0.00416 C -0.8118 0.00093 -0.81544 -0.00301 -0.81909 -0.00647 C -0.82065 -0.00786 -0.82378 -0.01064 -0.82378 -0.01064 C -0.82725 -0.02335 -0.83749 -0.02659 -0.846 -0.03168 C -0.86475 -0.04254 -0.88489 -0.05064 -0.90485 -0.05711 C -0.91145 -0.06312 -0.91926 -0.0652 -0.92708 -0.06775 C -0.93506 -0.06705 -0.94305 -0.06728 -0.95086 -0.06566 C -0.9585 -0.06428 -0.96301 -0.05803 -0.96996 -0.05503 C -0.9776 -0.04462 -0.98454 -0.03376 -0.99218 -0.02335 C -0.99774 -0.01572 -1.0019 -0.00786 -1.00954 -0.00439 C -1.01562 0.00093 -1.02031 0.00393 -1.02708 0.00624 C -1.0368 0.01503 -1.04565 0.0215 -1.05711 0.0252 C -1.06249 0.03237 -1.07048 0.03561 -1.07777 0.03792 C -1.08576 0.04509 -1.09687 0.04763 -1.10642 0.05064 C -1.13228 0.04971 -1.15885 0.0541 -1.18419 0.04647 C -1.19461 0.04324 -1.20451 0.03468 -1.2144 0.0296 C -1.21978 0.02197 -1.22742 0.02012 -1.23489 0.01688 C -1.24722 0.00462 -1.26145 -0.00116 -1.27465 -0.01064 C -1.28506 -0.01803 -1.28107 -0.01988 -1.29374 -0.02543 C -1.3059 -0.03769 -1.29357 -0.02636 -1.30798 -0.03607 C -1.31874 -0.04347 -1.32864 -0.05249 -1.33975 -0.05919 C -1.35277 -0.06728 -1.36579 -0.07861 -1.37933 -0.08462 C -1.38142 -0.0867 -1.38333 -0.08948 -1.38576 -0.09087 C -1.38975 -0.09318 -1.39843 -0.09526 -1.39843 -0.09526 C -1.40572 -0.1022 -1.40867 -0.10335 -1.41753 -0.10566 C -1.42742 -0.1126 -1.43836 -0.11191 -1.4493 -0.11422 C -1.51631 -0.11191 -1.49149 -0.11214 -1.52378 -0.11214 " pathEditMode="relative" ptsTypes="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88640"/>
            <a:ext cx="8784976" cy="92333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317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Conclusion</a:t>
            </a:r>
            <a:endParaRPr lang="en-US" sz="5400" b="1" cap="none" spc="0" dirty="0">
              <a:ln w="3175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5746" y="1281030"/>
            <a:ext cx="4572508" cy="54066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4737" y="1281030"/>
            <a:ext cx="4734526" cy="550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0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3" y="1196752"/>
            <a:ext cx="8784976" cy="433965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1" cap="none" spc="0" dirty="0" smtClean="0">
                <a:ln w="76200">
                  <a:solidFill>
                    <a:sysClr val="windowText" lastClr="0000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My</a:t>
            </a:r>
          </a:p>
          <a:p>
            <a:pPr algn="ctr"/>
            <a:r>
              <a:rPr lang="en-US" sz="13800" b="1" dirty="0" smtClean="0">
                <a:ln w="76200">
                  <a:solidFill>
                    <a:sysClr val="windowText" lastClr="0000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Opinion</a:t>
            </a:r>
            <a:endParaRPr lang="en-US" sz="13800" b="1" cap="none" spc="0" dirty="0">
              <a:ln w="76200">
                <a:solidFill>
                  <a:sysClr val="windowText" lastClr="00000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28521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88640"/>
            <a:ext cx="8784976" cy="92333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317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References</a:t>
            </a:r>
            <a:endParaRPr lang="en-US" sz="5400" b="1" cap="none" spc="0" dirty="0">
              <a:ln w="3175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9512" y="1268760"/>
            <a:ext cx="87849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References</a:t>
            </a:r>
          </a:p>
          <a:p>
            <a:r>
              <a:rPr lang="en-GB" dirty="0"/>
              <a:t>BBC News. (2016). </a:t>
            </a:r>
            <a:r>
              <a:rPr lang="en-GB" i="1" dirty="0"/>
              <a:t>Funding concerns over Natural Resources Wales - BBC News</a:t>
            </a:r>
            <a:r>
              <a:rPr lang="en-GB" dirty="0"/>
              <a:t>. [online] Available at: http://www.bbc.co.uk/news/uk-wales-29730107 [Accessed 14 Mar. 2016].</a:t>
            </a:r>
          </a:p>
          <a:p>
            <a:r>
              <a:rPr lang="en-GB" dirty="0"/>
              <a:t>Bestendings.com. (2016). [online] Available at: http://www.bestendings.com/wp-content/uploads/2015/01/resources-246x300.png [Accessed 14 Mar. 2016].</a:t>
            </a:r>
          </a:p>
          <a:p>
            <a:r>
              <a:rPr lang="en-GB" dirty="0"/>
              <a:t>Cliparts.co. (2016). [online] Available at: http://cliparts.co/cliparts/pio/ArR/pioArRpMT.png [Accessed 14 Mar. 2016].</a:t>
            </a:r>
          </a:p>
          <a:p>
            <a:r>
              <a:rPr lang="en-GB" dirty="0"/>
              <a:t>Clker.com. (2016). [online] Available at: http://www.clker.com/cliparts/b/2/6/8/1251863138316476599sailing-boat.svg.hi.png [Accessed 14 Mar. 2016].</a:t>
            </a:r>
          </a:p>
          <a:p>
            <a:r>
              <a:rPr lang="en-GB" dirty="0"/>
              <a:t>Environmental Protection UK. (2016). </a:t>
            </a:r>
            <a:r>
              <a:rPr lang="en-GB" i="1" dirty="0"/>
              <a:t>Air Pollution Laws - Environmental Protection UK</a:t>
            </a:r>
            <a:r>
              <a:rPr lang="en-GB" dirty="0"/>
              <a:t>. [online] Available at: http://www.environmental-protection.org.uk/committees/air-quality/air-pollution-law-and-policy/air-pollution-laws/ [Accessed 14 Mar. 2016].</a:t>
            </a:r>
          </a:p>
          <a:p>
            <a:r>
              <a:rPr lang="en-GB" dirty="0"/>
              <a:t>Fishlegal.net. (2016). </a:t>
            </a:r>
            <a:r>
              <a:rPr lang="en-GB" i="1" dirty="0"/>
              <a:t>Natural Resources Wales Failing to Protect Welsh Fisheries - The Angling Trust</a:t>
            </a:r>
            <a:r>
              <a:rPr lang="en-GB" dirty="0"/>
              <a:t>. [online] Available at: http://www.fishlegal.net/page.asp?section=1076&amp;sectionTitle=Natural+Resources+Wales+Failing+to+Protect+Welsh+Fisheries [Accessed 14 Mar. 2016</a:t>
            </a:r>
            <a:r>
              <a:rPr lang="en-GB" dirty="0" smtClean="0"/>
              <a:t>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8130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885698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Google.co.uk. (2016). </a:t>
            </a:r>
            <a:r>
              <a:rPr lang="en-GB" i="1" dirty="0"/>
              <a:t>cartoon thumbs up and down - Google Search</a:t>
            </a:r>
            <a:r>
              <a:rPr lang="en-GB" dirty="0"/>
              <a:t>. [online] Available at: https://www.google.co.uk/search?q=cartoon+thumbs+up+and+down&amp;rls=com.microsoft:en-GB:IE-SearchBox&amp;source=lnms&amp;tbm=isch&amp;sa=X&amp;ved=0ahUKEwja44yh7qLLAhULXRoKHVmeAI0Q_AUIBygB&amp;biw=1366&amp;bih=673#imgrc=cA7I4qja4lDzZM%3A [Accessed 14 Mar. 2016].</a:t>
            </a:r>
          </a:p>
          <a:p>
            <a:r>
              <a:rPr lang="en-GB" dirty="0"/>
              <a:t>Google.co.uk. (2016). </a:t>
            </a:r>
            <a:r>
              <a:rPr lang="en-GB" i="1" dirty="0"/>
              <a:t>voice - Google Search</a:t>
            </a:r>
            <a:r>
              <a:rPr lang="en-GB" dirty="0"/>
              <a:t>. [online] Available at: https://www.google.co.uk/search?q=voice&amp;rls=com.microsoft:en-GB:IE-Address&amp;source=lnms&amp;tbm=isch&amp;sa=X&amp;ved=0ahUKEwjVjZ7n6qLLAhXKtBoKHUuhC_QQ_AUIBygB&amp;biw=1366&amp;bih=673#imgrc=NHZY9igJGBddnM%3A [Accessed 14 Mar. 2016].</a:t>
            </a:r>
          </a:p>
          <a:p>
            <a:r>
              <a:rPr lang="en-GB" dirty="0"/>
              <a:t>Google.co.uk. (2016). </a:t>
            </a:r>
            <a:r>
              <a:rPr lang="en-GB" i="1" dirty="0"/>
              <a:t>1 dollar bill - Google Search</a:t>
            </a:r>
            <a:r>
              <a:rPr lang="en-GB" dirty="0"/>
              <a:t>. [online] Available at: https://www.google.co.uk/search?q=1+dollar+bill&amp;rls=com.microsoft:en-GB:IE-SearchBox&amp;source=lnms&amp;tbm=isch&amp;sa=X&amp;ved=0ahUKEwjxnL727KLLAhWCWBoKHfbZCvoQ_AUIBygB&amp;biw=1366&amp;bih=673#tbm=isch&amp;q=twenty+pound+note&amp;imgrc=sOz4k0898Hr2OM%3A [Accessed 14 Mar. 2016].</a:t>
            </a:r>
          </a:p>
          <a:p>
            <a:r>
              <a:rPr lang="en-GB" dirty="0" err="1"/>
              <a:t>Gov.wales</a:t>
            </a:r>
            <a:r>
              <a:rPr lang="en-GB" dirty="0"/>
              <a:t>. (2016). </a:t>
            </a:r>
            <a:r>
              <a:rPr lang="en-GB" i="1" dirty="0"/>
              <a:t>Welsh </a:t>
            </a:r>
            <a:r>
              <a:rPr lang="en-GB" i="1" dirty="0" err="1"/>
              <a:t>Government|Natural</a:t>
            </a:r>
            <a:r>
              <a:rPr lang="en-GB" i="1" dirty="0"/>
              <a:t> Resources Wales</a:t>
            </a:r>
            <a:r>
              <a:rPr lang="en-GB" dirty="0"/>
              <a:t>. [online] Available at: http://gov.wales/topics/environmentcountryside/consmanagement/seb/?lang=en [Accessed 14 Mar. 2016].</a:t>
            </a:r>
          </a:p>
          <a:p>
            <a:r>
              <a:rPr lang="en-GB" dirty="0" err="1"/>
              <a:t>Naturalresources.wales</a:t>
            </a:r>
            <a:r>
              <a:rPr lang="en-GB" dirty="0"/>
              <a:t>. (2015). </a:t>
            </a:r>
            <a:r>
              <a:rPr lang="en-GB" i="1" dirty="0"/>
              <a:t>Natural Resources Wales / Being a Board Member…</a:t>
            </a:r>
            <a:r>
              <a:rPr lang="en-GB" dirty="0"/>
              <a:t>. [online] Available at: https://naturalresources.wales/about-us/news-and-events/blog/being-a-board-member/?lang=en [Accessed 14 Mar. 2016].</a:t>
            </a:r>
          </a:p>
          <a:p>
            <a:r>
              <a:rPr lang="en-GB" dirty="0" err="1"/>
              <a:t>Naturalresources.wales</a:t>
            </a:r>
            <a:r>
              <a:rPr lang="en-GB" dirty="0"/>
              <a:t>. (2016). </a:t>
            </a:r>
            <a:r>
              <a:rPr lang="en-GB" i="1" dirty="0"/>
              <a:t>Natural Resources Wales / Forestry</a:t>
            </a:r>
            <a:r>
              <a:rPr lang="en-GB" dirty="0"/>
              <a:t>. [online] Available at: https://naturalresources.wales/forestry/?lang=en [Accessed 14 Mar. </a:t>
            </a:r>
            <a:r>
              <a:rPr lang="en-GB"/>
              <a:t>2016</a:t>
            </a:r>
            <a:r>
              <a:rPr lang="en-GB" smtClean="0"/>
              <a:t>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9538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332656"/>
            <a:ext cx="878497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Naturalresources.wales</a:t>
            </a:r>
            <a:r>
              <a:rPr lang="en-GB" dirty="0"/>
              <a:t>. (2016). </a:t>
            </a:r>
            <a:r>
              <a:rPr lang="en-GB" i="1" dirty="0"/>
              <a:t>Natural Resources Wales / How we are managed</a:t>
            </a:r>
            <a:r>
              <a:rPr lang="en-GB" dirty="0"/>
              <a:t>. [online] Available at: https://naturalresources.wales/about-us/our-chair-board-and-executive-team/how-we-are-managed/?lang=en [Accessed 14 Mar. 2016].</a:t>
            </a:r>
          </a:p>
          <a:p>
            <a:r>
              <a:rPr lang="en-GB" dirty="0" err="1"/>
              <a:t>Naturalresources.wales</a:t>
            </a:r>
            <a:r>
              <a:rPr lang="en-GB" dirty="0"/>
              <a:t>. (2016). </a:t>
            </a:r>
            <a:r>
              <a:rPr lang="en-GB" i="1" dirty="0"/>
              <a:t>Natural Resources Wales / What we do</a:t>
            </a:r>
            <a:r>
              <a:rPr lang="en-GB" dirty="0"/>
              <a:t>. [online] Available at: https://naturalresources.wales/about-us/what-we-do/?lang=en [Accessed 14 Mar. 2016].</a:t>
            </a:r>
          </a:p>
          <a:p>
            <a:r>
              <a:rPr lang="en-GB" dirty="0" err="1"/>
              <a:t>Shipton</a:t>
            </a:r>
            <a:r>
              <a:rPr lang="en-GB" dirty="0"/>
              <a:t>, M. (2012). </a:t>
            </a:r>
            <a:r>
              <a:rPr lang="en-GB" i="1" dirty="0"/>
              <a:t>Jon Owen Jones kept off the board of Natural Resources Wales</a:t>
            </a:r>
            <a:r>
              <a:rPr lang="en-GB" dirty="0"/>
              <a:t>. [online] </a:t>
            </a:r>
            <a:r>
              <a:rPr lang="en-GB" dirty="0" err="1"/>
              <a:t>walesonline</a:t>
            </a:r>
            <a:r>
              <a:rPr lang="en-GB" dirty="0"/>
              <a:t>. Available at: http://www.walesonline.co.uk/news/wales-news/jon-owen-jones-kept-board-2022729 [Accessed 14 Mar. 2016].</a:t>
            </a:r>
          </a:p>
          <a:p>
            <a:r>
              <a:rPr lang="en-GB" dirty="0"/>
              <a:t>THE COUNTRYSIDE BILL. (1968). </a:t>
            </a:r>
            <a:r>
              <a:rPr lang="en-GB" i="1" dirty="0"/>
              <a:t>Forestry</a:t>
            </a:r>
            <a:r>
              <a:rPr lang="en-GB" dirty="0"/>
              <a:t>, 41(1), pp.5-5.</a:t>
            </a:r>
          </a:p>
          <a:p>
            <a:r>
              <a:rPr lang="en-GB" dirty="0"/>
              <a:t>Thekingfisherlichfield.co.uk. (2016). [online] Available at: http://www.thekingfisherlichfield.co.uk/index/images/managementboard.jpg [Accessed 14 Mar. 2016].</a:t>
            </a:r>
          </a:p>
          <a:p>
            <a:r>
              <a:rPr lang="en-GB" dirty="0"/>
              <a:t>Wales.nhs.uk. (2016). [online] Available at: http://www.wales.nhs.uk/sites3/gallery/970/Welsh%20Government.jpg [Accessed 14 Mar. 2016].</a:t>
            </a:r>
          </a:p>
          <a:p>
            <a:r>
              <a:rPr lang="en-GB" dirty="0"/>
              <a:t>Wikipedia. (2016). </a:t>
            </a:r>
            <a:r>
              <a:rPr lang="en-GB" i="1" dirty="0"/>
              <a:t>Countryside Council for Wales</a:t>
            </a:r>
            <a:r>
              <a:rPr lang="en-GB" dirty="0"/>
              <a:t>. [online] Available at: https://en.wikipedia.org/wiki/Countryside_Council_for_Wales [Accessed 14 Mar. 2016].</a:t>
            </a:r>
          </a:p>
          <a:p>
            <a:r>
              <a:rPr lang="en-GB" dirty="0"/>
              <a:t>Wikipedia. (2016). </a:t>
            </a:r>
            <a:r>
              <a:rPr lang="en-GB" i="1" dirty="0"/>
              <a:t>Natural Resources Wales</a:t>
            </a:r>
            <a:r>
              <a:rPr lang="en-GB" dirty="0"/>
              <a:t>. [online] Available at: https://en.wikipedia.org/wiki/Natural_Resources_Wales [Accessed 14 Mar. 2016].</a:t>
            </a:r>
          </a:p>
          <a:p>
            <a:r>
              <a:rPr lang="en-GB" dirty="0"/>
              <a:t>Wikipedia. (2016). </a:t>
            </a:r>
            <a:r>
              <a:rPr lang="en-GB" i="1" dirty="0"/>
              <a:t>Welsh Government</a:t>
            </a:r>
            <a:r>
              <a:rPr lang="en-GB" dirty="0"/>
              <a:t>. [online] Available at: https://en.wikipedia.org/wiki/Welsh_Government#Ministers_and_deputy_ministers [Accessed 14 Mar. 2016].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917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29516</TotalTime>
  <Words>744</Words>
  <Application>Microsoft Office PowerPoint</Application>
  <PresentationFormat>On-screen Show (4:3)</PresentationFormat>
  <Paragraphs>107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 Winrow</dc:creator>
  <cp:lastModifiedBy>Sam Winrow</cp:lastModifiedBy>
  <cp:revision>49</cp:revision>
  <dcterms:created xsi:type="dcterms:W3CDTF">2016-02-18T17:40:32Z</dcterms:created>
  <dcterms:modified xsi:type="dcterms:W3CDTF">2016-03-14T09:04:31Z</dcterms:modified>
</cp:coreProperties>
</file>