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634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008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906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10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813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535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525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122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074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214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853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708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FEC117-4885-4A2C-BE41-8046190C21C8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34A9D-982E-43AD-A01A-339558589B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905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fif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AB6C49-B50D-4DEF-B8E6-55C51BD23A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7338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B17BD4B-F396-4698-9A47-885E0561E261}"/>
              </a:ext>
            </a:extLst>
          </p:cNvPr>
          <p:cNvSpPr/>
          <p:nvPr/>
        </p:nvSpPr>
        <p:spPr>
          <a:xfrm>
            <a:off x="-1" y="4367814"/>
            <a:ext cx="3733800" cy="5538186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0BA8589-82B0-47AD-98CC-5F3B1D46BE27}"/>
              </a:ext>
            </a:extLst>
          </p:cNvPr>
          <p:cNvSpPr/>
          <p:nvPr/>
        </p:nvSpPr>
        <p:spPr>
          <a:xfrm>
            <a:off x="3733799" y="0"/>
            <a:ext cx="3124201" cy="13843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  <a:latin typeface="Algerian" panose="04020705040A02060702" pitchFamily="82" charset="0"/>
              </a:rPr>
              <a:t>Hotel Trinity</a:t>
            </a:r>
          </a:p>
          <a:p>
            <a:pPr algn="ctr"/>
            <a:r>
              <a:rPr lang="en-US" sz="2400" b="1" dirty="0">
                <a:latin typeface="Bernard MT Condensed" panose="02050806060905020404" pitchFamily="18" charset="0"/>
              </a:rPr>
              <a:t>Swansea, South Wales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F21CE9-4D46-4FF6-A36F-00870B8A74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799" y="8676443"/>
            <a:ext cx="3124200" cy="12295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3B4971E-69EB-479D-99C3-3349851904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799" y="7446886"/>
            <a:ext cx="3124200" cy="1229557"/>
          </a:xfrm>
          <a:prstGeom prst="rect">
            <a:avLst/>
          </a:prstGeom>
        </p:spPr>
      </p:pic>
      <p:sp>
        <p:nvSpPr>
          <p:cNvPr id="10" name="Arrow: Pentagon 9">
            <a:extLst>
              <a:ext uri="{FF2B5EF4-FFF2-40B4-BE49-F238E27FC236}">
                <a16:creationId xmlns:a16="http://schemas.microsoft.com/office/drawing/2014/main" id="{981F8F4F-AC22-487A-A6DD-B4F786F65C42}"/>
              </a:ext>
            </a:extLst>
          </p:cNvPr>
          <p:cNvSpPr/>
          <p:nvPr/>
        </p:nvSpPr>
        <p:spPr>
          <a:xfrm rot="10800000">
            <a:off x="3733798" y="2613856"/>
            <a:ext cx="3124203" cy="1165071"/>
          </a:xfrm>
          <a:prstGeom prst="homePlat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7D23BA3-3507-4137-A3EF-3FFD44E392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56" y="1534584"/>
            <a:ext cx="1853944" cy="78483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EEC3203-5FEC-40EE-947E-55BCB7A39830}"/>
              </a:ext>
            </a:extLst>
          </p:cNvPr>
          <p:cNvSpPr txBox="1"/>
          <p:nvPr/>
        </p:nvSpPr>
        <p:spPr>
          <a:xfrm>
            <a:off x="4026890" y="2792029"/>
            <a:ext cx="297081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100" b="1" dirty="0">
                <a:latin typeface="Arial Black" panose="020B0A04020102020204" pitchFamily="34" charset="0"/>
              </a:rPr>
              <a:t>Contact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100" b="1" dirty="0">
                <a:latin typeface="Arial Black" panose="020B0A04020102020204" pitchFamily="34" charset="0"/>
              </a:rPr>
              <a:t>Student: Jesmin Akter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100" b="1" dirty="0">
                <a:latin typeface="Arial Black" panose="020B0A04020102020204" pitchFamily="34" charset="0"/>
              </a:rPr>
              <a:t>Id: 2026965</a:t>
            </a:r>
          </a:p>
          <a:p>
            <a:r>
              <a:rPr lang="en-US" sz="1100" b="1" dirty="0">
                <a:latin typeface="Arial Black" panose="020B0A04020102020204" pitchFamily="34" charset="0"/>
              </a:rPr>
              <a:t>Cell : +44 7818355881</a:t>
            </a:r>
          </a:p>
          <a:p>
            <a:r>
              <a:rPr lang="en-US" sz="1100" b="1" dirty="0">
                <a:latin typeface="Arial Black" panose="020B0A04020102020204" pitchFamily="34" charset="0"/>
              </a:rPr>
              <a:t>Mail: jesmin1970@yahoo.com</a:t>
            </a: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EF31A9D1-C810-4289-A37E-AB8706A8363B}"/>
              </a:ext>
            </a:extLst>
          </p:cNvPr>
          <p:cNvSpPr/>
          <p:nvPr/>
        </p:nvSpPr>
        <p:spPr>
          <a:xfrm rot="10800000">
            <a:off x="3733799" y="4367814"/>
            <a:ext cx="3142704" cy="914400"/>
          </a:xfrm>
          <a:prstGeom prst="homePlat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CC6B71CF-9C8F-47E9-9A62-EC4A961FB3B6}"/>
              </a:ext>
            </a:extLst>
          </p:cNvPr>
          <p:cNvSpPr/>
          <p:nvPr/>
        </p:nvSpPr>
        <p:spPr>
          <a:xfrm rot="10800000">
            <a:off x="3752301" y="6030298"/>
            <a:ext cx="3124201" cy="914400"/>
          </a:xfrm>
          <a:prstGeom prst="homePlat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EB7B7A-9042-4A8C-AE48-E7ACE614D574}"/>
              </a:ext>
            </a:extLst>
          </p:cNvPr>
          <p:cNvSpPr txBox="1"/>
          <p:nvPr/>
        </p:nvSpPr>
        <p:spPr>
          <a:xfrm>
            <a:off x="4026890" y="4485070"/>
            <a:ext cx="33010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dirty="0">
                <a:latin typeface="Arial Black" panose="020B0A04020102020204" pitchFamily="34" charset="0"/>
              </a:rPr>
              <a:t>Service</a:t>
            </a:r>
          </a:p>
          <a:p>
            <a:r>
              <a:rPr lang="en-US" sz="1400" b="1" dirty="0">
                <a:latin typeface="Arial Black" panose="020B0A04020102020204" pitchFamily="34" charset="0"/>
              </a:rPr>
              <a:t>Dine-in and Home Delivery</a:t>
            </a:r>
          </a:p>
          <a:p>
            <a:r>
              <a:rPr lang="en-US" sz="1400" b="1" dirty="0">
                <a:latin typeface="Arial Black" panose="020B0A04020102020204" pitchFamily="34" charset="0"/>
              </a:rPr>
              <a:t> both are available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109BEF-2C41-434A-B730-1CC83BD45645}"/>
              </a:ext>
            </a:extLst>
          </p:cNvPr>
          <p:cNvSpPr txBox="1"/>
          <p:nvPr/>
        </p:nvSpPr>
        <p:spPr>
          <a:xfrm>
            <a:off x="4223557" y="6119336"/>
            <a:ext cx="25774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dirty="0">
                <a:latin typeface="Arial Black" panose="020B0A04020102020204" pitchFamily="34" charset="0"/>
              </a:rPr>
              <a:t>Payment</a:t>
            </a:r>
          </a:p>
          <a:p>
            <a:r>
              <a:rPr lang="en-US" sz="1400" b="1" dirty="0">
                <a:latin typeface="Arial Black" panose="020B0A04020102020204" pitchFamily="34" charset="0"/>
              </a:rPr>
              <a:t>Card or Cash both are available </a:t>
            </a:r>
          </a:p>
        </p:txBody>
      </p:sp>
    </p:spTree>
    <p:extLst>
      <p:ext uri="{BB962C8B-B14F-4D97-AF65-F5344CB8AC3E}">
        <p14:creationId xmlns:p14="http://schemas.microsoft.com/office/powerpoint/2010/main" val="1293890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2074113-2FD0-48CB-9CAD-264770A5160A}"/>
              </a:ext>
            </a:extLst>
          </p:cNvPr>
          <p:cNvSpPr/>
          <p:nvPr/>
        </p:nvSpPr>
        <p:spPr>
          <a:xfrm>
            <a:off x="1867660" y="511797"/>
            <a:ext cx="3182497" cy="76200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63383-0C9C-4FAF-8218-7D127CB186E5}"/>
              </a:ext>
            </a:extLst>
          </p:cNvPr>
          <p:cNvSpPr txBox="1"/>
          <p:nvPr/>
        </p:nvSpPr>
        <p:spPr>
          <a:xfrm>
            <a:off x="2505773" y="465942"/>
            <a:ext cx="19062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Bernard MT Condensed" panose="02050806060905020404" pitchFamily="18" charset="0"/>
              </a:rPr>
              <a:t>Food MENU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BA3B60-FCC4-4B9E-A733-57A419C86168}"/>
              </a:ext>
            </a:extLst>
          </p:cNvPr>
          <p:cNvSpPr txBox="1"/>
          <p:nvPr/>
        </p:nvSpPr>
        <p:spPr>
          <a:xfrm>
            <a:off x="2083266" y="852663"/>
            <a:ext cx="59936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Bernard MT Condensed" panose="02050806060905020404" pitchFamily="18" charset="0"/>
              </a:rPr>
              <a:t>ENJOY YOUR FOOD WITH TRINITY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E889AF8-EB3F-44C6-8DAA-9EED05BB25CA}"/>
              </a:ext>
            </a:extLst>
          </p:cNvPr>
          <p:cNvSpPr/>
          <p:nvPr/>
        </p:nvSpPr>
        <p:spPr>
          <a:xfrm flipV="1">
            <a:off x="29908" y="1612709"/>
            <a:ext cx="6858000" cy="50602"/>
          </a:xfrm>
          <a:prstGeom prst="rect">
            <a:avLst/>
          </a:prstGeom>
          <a:solidFill>
            <a:schemeClr val="tx1"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74ACF7-2A8E-427C-8340-C076740166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68" y="-17018"/>
            <a:ext cx="1777931" cy="16344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239DABF-9CFC-4B94-B428-F6055A9DA809}"/>
              </a:ext>
            </a:extLst>
          </p:cNvPr>
          <p:cNvSpPr txBox="1"/>
          <p:nvPr/>
        </p:nvSpPr>
        <p:spPr>
          <a:xfrm>
            <a:off x="0" y="0"/>
            <a:ext cx="1830321" cy="160043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dirty="0">
                <a:latin typeface="Algerian" panose="04020705040A02060702" pitchFamily="82" charset="0"/>
              </a:rPr>
              <a:t>Contact Us</a:t>
            </a:r>
          </a:p>
          <a:p>
            <a:r>
              <a:rPr lang="en-US" sz="1400" b="1" dirty="0">
                <a:latin typeface="Algerian" panose="04020705040A02060702" pitchFamily="82" charset="0"/>
              </a:rPr>
              <a:t>Cell : +44 2673 472893</a:t>
            </a:r>
          </a:p>
          <a:p>
            <a:r>
              <a:rPr lang="en-US" sz="1400" b="1" dirty="0">
                <a:latin typeface="Algerian" panose="04020705040A02060702" pitchFamily="82" charset="0"/>
              </a:rPr>
              <a:t>Swansea, South Wales</a:t>
            </a:r>
          </a:p>
          <a:p>
            <a:r>
              <a:rPr lang="en-US" sz="1400" b="1" dirty="0">
                <a:latin typeface="+mj-lt"/>
              </a:rPr>
              <a:t>Facebook.com/</a:t>
            </a:r>
            <a:r>
              <a:rPr lang="en-US" sz="1400" b="1" dirty="0" err="1">
                <a:latin typeface="+mj-lt"/>
              </a:rPr>
              <a:t>hoteltrinity</a:t>
            </a:r>
            <a:r>
              <a:rPr lang="en-US" sz="1400" b="1" dirty="0">
                <a:latin typeface="Algerian" panose="04020705040A02060702" pitchFamily="82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2C43BC-33AF-4AC7-9FBB-2DD78616CD0D}"/>
              </a:ext>
            </a:extLst>
          </p:cNvPr>
          <p:cNvSpPr txBox="1"/>
          <p:nvPr/>
        </p:nvSpPr>
        <p:spPr>
          <a:xfrm>
            <a:off x="96175" y="2021930"/>
            <a:ext cx="50981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0" dirty="0">
                <a:effectLst/>
                <a:latin typeface="Algerian" panose="04020705040A02060702" pitchFamily="82" charset="0"/>
              </a:rPr>
              <a:t>Braised beef                                                                      £9.55     </a:t>
            </a:r>
          </a:p>
          <a:p>
            <a:r>
              <a:rPr lang="en-US" sz="1000" b="1" dirty="0">
                <a:latin typeface="arial" panose="020B0604020202020204" pitchFamily="34" charset="0"/>
              </a:rPr>
              <a:t>( The ingredients of beef has been collected from the local store and have no allergic ingredients)</a:t>
            </a:r>
          </a:p>
          <a:p>
            <a:r>
              <a:rPr lang="en-US" sz="1200" b="1" dirty="0">
                <a:latin typeface="Algerian" panose="04020705040A02060702" pitchFamily="82" charset="0"/>
              </a:rPr>
              <a:t>Wine 1: Syrah                                                                                     </a:t>
            </a:r>
            <a:r>
              <a:rPr lang="en-US" sz="1200" b="1" i="0" dirty="0">
                <a:effectLst/>
                <a:latin typeface="Algerian" panose="04020705040A02060702" pitchFamily="82" charset="0"/>
              </a:rPr>
              <a:t>£10.20</a:t>
            </a: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 Our Syrah has been brought from France)</a:t>
            </a:r>
            <a:endParaRPr lang="en-US" sz="1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latin typeface="Algerian" panose="04020705040A02060702" pitchFamily="82" charset="0"/>
              </a:rPr>
              <a:t>Wine 2: </a:t>
            </a:r>
            <a:r>
              <a:rPr lang="en-US" sz="1200" b="1" i="0" dirty="0">
                <a:effectLst/>
                <a:latin typeface="Algerian" panose="04020705040A02060702" pitchFamily="82" charset="0"/>
              </a:rPr>
              <a:t>Cabernet Sauvignon</a:t>
            </a:r>
            <a:r>
              <a:rPr lang="en-US" sz="1200" b="1" dirty="0">
                <a:latin typeface="Algerian" panose="04020705040A02060702" pitchFamily="82" charset="0"/>
              </a:rPr>
              <a:t>                                                        </a:t>
            </a:r>
            <a:r>
              <a:rPr lang="en-US" sz="1200" b="1" i="0" dirty="0">
                <a:effectLst/>
                <a:latin typeface="Algerian" panose="04020705040A02060702" pitchFamily="82" charset="0"/>
              </a:rPr>
              <a:t>£12.00</a:t>
            </a: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 This wine has been brought from Chile)</a:t>
            </a:r>
            <a:endParaRPr lang="en-US" sz="1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63C657-DB78-41D7-9EA7-A6F361194F67}"/>
              </a:ext>
            </a:extLst>
          </p:cNvPr>
          <p:cNvSpPr txBox="1"/>
          <p:nvPr/>
        </p:nvSpPr>
        <p:spPr>
          <a:xfrm>
            <a:off x="96174" y="3328988"/>
            <a:ext cx="50981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0" dirty="0">
                <a:effectLst/>
                <a:latin typeface="Algerian" panose="04020705040A02060702" pitchFamily="82" charset="0"/>
              </a:rPr>
              <a:t>Beet Risotto                                                                    £</a:t>
            </a:r>
            <a:r>
              <a:rPr lang="en-US" sz="1400" b="1" dirty="0">
                <a:latin typeface="Algerian" panose="04020705040A02060702" pitchFamily="82" charset="0"/>
              </a:rPr>
              <a:t>12</a:t>
            </a:r>
            <a:r>
              <a:rPr lang="en-US" sz="1400" b="1" i="0" dirty="0">
                <a:effectLst/>
                <a:latin typeface="Algerian" panose="04020705040A02060702" pitchFamily="82" charset="0"/>
              </a:rPr>
              <a:t>.55     </a:t>
            </a:r>
          </a:p>
          <a:p>
            <a:r>
              <a:rPr lang="en-US" sz="1000" b="1" dirty="0">
                <a:latin typeface="arial" panose="020B0604020202020204" pitchFamily="34" charset="0"/>
              </a:rPr>
              <a:t>( The ingredients of beet risotto has been collected from the local store and have no allergic ingredients)</a:t>
            </a:r>
          </a:p>
          <a:p>
            <a:r>
              <a:rPr lang="en-US" sz="1200" b="1" dirty="0">
                <a:latin typeface="Algerian" panose="04020705040A02060702" pitchFamily="82" charset="0"/>
              </a:rPr>
              <a:t>Wine 1: Rose Champagne       </a:t>
            </a:r>
            <a:r>
              <a:rPr lang="en-US" sz="1200" b="1" i="0" dirty="0">
                <a:effectLst/>
                <a:latin typeface="Algerian" panose="04020705040A02060702" pitchFamily="82" charset="0"/>
              </a:rPr>
              <a:t>                                                       £10.20</a:t>
            </a:r>
            <a:r>
              <a:rPr lang="en-US" sz="1200" b="1" dirty="0">
                <a:latin typeface="Algerian" panose="04020705040A02060702" pitchFamily="82" charset="0"/>
              </a:rPr>
              <a:t> </a:t>
            </a: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 This wine has been brought from California)</a:t>
            </a:r>
            <a:endParaRPr lang="en-US" sz="1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latin typeface="Algerian" panose="04020705040A02060702" pitchFamily="82" charset="0"/>
              </a:rPr>
              <a:t>Wine 2: </a:t>
            </a:r>
            <a:r>
              <a:rPr lang="en-US" sz="1200" b="1" i="0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  <a:t>Pinot Noir                                                                            </a:t>
            </a:r>
            <a:r>
              <a:rPr lang="en-US" sz="1200" b="1" i="0" dirty="0">
                <a:effectLst/>
                <a:latin typeface="Algerian" panose="04020705040A02060702" pitchFamily="82" charset="0"/>
              </a:rPr>
              <a:t>£10.50</a:t>
            </a:r>
            <a:endParaRPr lang="en-US" sz="1200" b="1" i="0" dirty="0">
              <a:solidFill>
                <a:srgbClr val="202124"/>
              </a:solidFill>
              <a:effectLst/>
              <a:latin typeface="Algerian" panose="04020705040A02060702" pitchFamily="82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 Our Pinot Noir has been brought from Italy)</a:t>
            </a:r>
            <a:endParaRPr lang="en-US" sz="1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28EA17-8344-458D-A4A4-0120E54F9FDF}"/>
              </a:ext>
            </a:extLst>
          </p:cNvPr>
          <p:cNvSpPr txBox="1"/>
          <p:nvPr/>
        </p:nvSpPr>
        <p:spPr>
          <a:xfrm>
            <a:off x="96175" y="4636046"/>
            <a:ext cx="49539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0" dirty="0">
                <a:effectLst/>
                <a:latin typeface="Algerian" panose="04020705040A02060702" pitchFamily="82" charset="0"/>
              </a:rPr>
              <a:t>Scallops with Grapefruit                                          £9.55     </a:t>
            </a:r>
          </a:p>
          <a:p>
            <a:r>
              <a:rPr lang="en-US" sz="1000" b="1" dirty="0">
                <a:latin typeface="arial" panose="020B0604020202020204" pitchFamily="34" charset="0"/>
              </a:rPr>
              <a:t>( The ingredients of beef has been collected from the local store and contains allergic ingredients)</a:t>
            </a:r>
          </a:p>
          <a:p>
            <a:r>
              <a:rPr lang="en-US" sz="1200" b="1" dirty="0">
                <a:latin typeface="Algerian" panose="04020705040A02060702" pitchFamily="82" charset="0"/>
              </a:rPr>
              <a:t>Wine 1: Sauvignon Blanc                                                             </a:t>
            </a:r>
            <a:r>
              <a:rPr lang="en-US" sz="1200" b="1" i="0" dirty="0">
                <a:effectLst/>
                <a:latin typeface="Algerian" panose="04020705040A02060702" pitchFamily="82" charset="0"/>
              </a:rPr>
              <a:t>£ 10.20</a:t>
            </a: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 This wine has been brought from Portugal)</a:t>
            </a:r>
            <a:endParaRPr lang="en-US" sz="1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latin typeface="Algerian" panose="04020705040A02060702" pitchFamily="82" charset="0"/>
              </a:rPr>
              <a:t>Wine 2: </a:t>
            </a:r>
            <a:r>
              <a:rPr lang="en-US" sz="1200" b="1" i="0" dirty="0">
                <a:effectLst/>
                <a:latin typeface="Algerian" panose="04020705040A02060702" pitchFamily="82" charset="0"/>
              </a:rPr>
              <a:t>Light Chardonnay                                                          £12.00</a:t>
            </a: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( This wine has been brought from Mexico)</a:t>
            </a:r>
            <a:endParaRPr lang="en-US" sz="1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8842FB-15DB-4853-889A-7C2FE75A3190}"/>
              </a:ext>
            </a:extLst>
          </p:cNvPr>
          <p:cNvSpPr txBox="1"/>
          <p:nvPr/>
        </p:nvSpPr>
        <p:spPr>
          <a:xfrm>
            <a:off x="1543975" y="1685003"/>
            <a:ext cx="3151573" cy="30777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Berlin Sans FB" panose="020E0602020502020306" pitchFamily="34" charset="0"/>
              </a:rPr>
              <a:t>OUR SPECIAL ITEM ON THE MENU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63DA555-4B2A-49F0-8DFF-857F21B0480F}"/>
              </a:ext>
            </a:extLst>
          </p:cNvPr>
          <p:cNvSpPr/>
          <p:nvPr/>
        </p:nvSpPr>
        <p:spPr>
          <a:xfrm>
            <a:off x="5307183" y="2031037"/>
            <a:ext cx="1314811" cy="1293095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666CFEE-CF8E-43B2-98E7-B11FEDE6CF15}"/>
              </a:ext>
            </a:extLst>
          </p:cNvPr>
          <p:cNvSpPr/>
          <p:nvPr/>
        </p:nvSpPr>
        <p:spPr>
          <a:xfrm>
            <a:off x="5281782" y="3324132"/>
            <a:ext cx="1314811" cy="1293095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58DD2CA-B180-4536-86E1-5D9D5F277C49}"/>
              </a:ext>
            </a:extLst>
          </p:cNvPr>
          <p:cNvSpPr/>
          <p:nvPr/>
        </p:nvSpPr>
        <p:spPr>
          <a:xfrm>
            <a:off x="5281781" y="4666390"/>
            <a:ext cx="1314811" cy="1293095"/>
          </a:xfrm>
          <a:prstGeom prst="ellipse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BC3F7DA-8381-4088-9241-A83639202F62}"/>
              </a:ext>
            </a:extLst>
          </p:cNvPr>
          <p:cNvSpPr/>
          <p:nvPr/>
        </p:nvSpPr>
        <p:spPr>
          <a:xfrm rot="5400000" flipV="1">
            <a:off x="2055952" y="8135999"/>
            <a:ext cx="2760194" cy="45719"/>
          </a:xfrm>
          <a:prstGeom prst="rect">
            <a:avLst/>
          </a:prstGeom>
          <a:solidFill>
            <a:schemeClr val="tx1">
              <a:alpha val="8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77F3C2-7084-46BD-A376-E2298B9777B8}"/>
              </a:ext>
            </a:extLst>
          </p:cNvPr>
          <p:cNvSpPr/>
          <p:nvPr/>
        </p:nvSpPr>
        <p:spPr>
          <a:xfrm>
            <a:off x="96174" y="5943104"/>
            <a:ext cx="6500418" cy="52093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D29E6C4-5062-4F1E-9DE8-E45CE9AB6E10}"/>
              </a:ext>
            </a:extLst>
          </p:cNvPr>
          <p:cNvSpPr txBox="1"/>
          <p:nvPr/>
        </p:nvSpPr>
        <p:spPr>
          <a:xfrm>
            <a:off x="132767" y="5978304"/>
            <a:ext cx="646382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dirty="0">
                <a:latin typeface="Arial Black" panose="020B0A04020102020204" pitchFamily="34" charset="0"/>
              </a:rPr>
              <a:t>NB. All the food ingredients are collected from the local stores and the wine are containing (75CL)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47E71EA-5FC0-483A-A1C1-EDC5114FB3EA}"/>
              </a:ext>
            </a:extLst>
          </p:cNvPr>
          <p:cNvSpPr txBox="1"/>
          <p:nvPr/>
        </p:nvSpPr>
        <p:spPr>
          <a:xfrm>
            <a:off x="132767" y="6588490"/>
            <a:ext cx="2565696" cy="30777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Berlin Sans FB Demi" panose="020E0802020502020306" pitchFamily="34" charset="0"/>
              </a:rPr>
              <a:t>OUR BEVERAGE ITEM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40001C9-D489-4B51-BC26-06CAE49470CB}"/>
              </a:ext>
            </a:extLst>
          </p:cNvPr>
          <p:cNvSpPr txBox="1"/>
          <p:nvPr/>
        </p:nvSpPr>
        <p:spPr>
          <a:xfrm>
            <a:off x="3594100" y="6587812"/>
            <a:ext cx="2565696" cy="30777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Berlin Sans FB Demi" panose="020E0802020502020306" pitchFamily="34" charset="0"/>
              </a:rPr>
              <a:t>OUR SPECIAL DESSERT ITEM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02DC465-7EC8-446D-8F95-509EF7BA1CDA}"/>
              </a:ext>
            </a:extLst>
          </p:cNvPr>
          <p:cNvSpPr txBox="1"/>
          <p:nvPr/>
        </p:nvSpPr>
        <p:spPr>
          <a:xfrm>
            <a:off x="70443" y="7462493"/>
            <a:ext cx="418584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i="0" dirty="0">
                <a:effectLst/>
                <a:latin typeface="Algerian" panose="04020705040A02060702" pitchFamily="82" charset="0"/>
              </a:rPr>
              <a:t>Brown Ale ( Beer Style)... £1.39</a:t>
            </a:r>
          </a:p>
          <a:p>
            <a:r>
              <a:rPr lang="en-US" sz="1200" b="1" dirty="0">
                <a:latin typeface="Arial Black" panose="020B0A04020102020204" pitchFamily="34" charset="0"/>
              </a:rPr>
              <a:t>( This contains 4% alcohol)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1F96F82-AA64-423F-A213-76BCB97AC0A1}"/>
              </a:ext>
            </a:extLst>
          </p:cNvPr>
          <p:cNvSpPr txBox="1"/>
          <p:nvPr/>
        </p:nvSpPr>
        <p:spPr>
          <a:xfrm>
            <a:off x="106574" y="8158858"/>
            <a:ext cx="41858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i="0" dirty="0">
                <a:effectLst/>
                <a:latin typeface="Algerian" panose="04020705040A02060702" pitchFamily="82" charset="0"/>
              </a:rPr>
              <a:t>Eggnog (Alco Style)......... £7.99</a:t>
            </a:r>
          </a:p>
          <a:p>
            <a:r>
              <a:rPr lang="en-US" sz="1200" b="1" dirty="0">
                <a:latin typeface="Arial Black" panose="020B0A04020102020204" pitchFamily="34" charset="0"/>
              </a:rPr>
              <a:t>( This contains 4% alcohol)</a:t>
            </a:r>
          </a:p>
          <a:p>
            <a:endParaRPr lang="en-US" sz="1600" b="1" dirty="0">
              <a:latin typeface="Algerian" panose="04020705040A02060702" pitchFamily="8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F3B7145-3BBD-45C4-869B-3312F2F362B3}"/>
              </a:ext>
            </a:extLst>
          </p:cNvPr>
          <p:cNvSpPr txBox="1"/>
          <p:nvPr/>
        </p:nvSpPr>
        <p:spPr>
          <a:xfrm>
            <a:off x="70443" y="8737152"/>
            <a:ext cx="3523657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i="0" dirty="0">
                <a:effectLst/>
                <a:latin typeface="Algerian" panose="04020705040A02060702" pitchFamily="82" charset="0"/>
              </a:rPr>
              <a:t>Beer Ginger( Non-alco)....  £3.75</a:t>
            </a:r>
          </a:p>
          <a:p>
            <a:r>
              <a:rPr lang="en-US" sz="1200" b="1" dirty="0">
                <a:latin typeface="Arial Black" panose="020B0A04020102020204" pitchFamily="34" charset="0"/>
              </a:rPr>
              <a:t>( This contains 0% alcohol)</a:t>
            </a:r>
          </a:p>
          <a:p>
            <a:r>
              <a:rPr lang="en-US" sz="1200" b="1" dirty="0">
                <a:latin typeface="Arial Black" panose="020B0A04020102020204" pitchFamily="34" charset="0"/>
              </a:rPr>
              <a:t>NB. All the beverages are containing 200ml.  </a:t>
            </a:r>
          </a:p>
          <a:p>
            <a:endParaRPr lang="en-US" sz="1600" b="1" i="0" dirty="0">
              <a:effectLst/>
              <a:latin typeface="Algerian" panose="04020705040A02060702" pitchFamily="82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1600" b="1" dirty="0">
              <a:latin typeface="Algerian" panose="04020705040A02060702" pitchFamily="8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7432E69-3918-465E-BBB1-F1C1DC5C37C2}"/>
              </a:ext>
            </a:extLst>
          </p:cNvPr>
          <p:cNvSpPr txBox="1"/>
          <p:nvPr/>
        </p:nvSpPr>
        <p:spPr>
          <a:xfrm>
            <a:off x="108240" y="6982009"/>
            <a:ext cx="3350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 Black" panose="020B0A04020102020204" pitchFamily="34" charset="0"/>
              </a:rPr>
              <a:t>NB. The beverage items can contain alcohol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EF5F357-48DF-4B33-A0DF-E7CB0AA492C6}"/>
              </a:ext>
            </a:extLst>
          </p:cNvPr>
          <p:cNvSpPr txBox="1"/>
          <p:nvPr/>
        </p:nvSpPr>
        <p:spPr>
          <a:xfrm>
            <a:off x="3567922" y="6970362"/>
            <a:ext cx="318183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 Black" panose="020B0A04020102020204" pitchFamily="34" charset="0"/>
              </a:rPr>
              <a:t>NB. The dessert items do not contain allergic ingredients</a:t>
            </a:r>
            <a:r>
              <a:rPr lang="en-US" sz="1200" b="1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D13043-D9BA-410F-93E2-E6DBE96655C8}"/>
              </a:ext>
            </a:extLst>
          </p:cNvPr>
          <p:cNvSpPr txBox="1"/>
          <p:nvPr/>
        </p:nvSpPr>
        <p:spPr>
          <a:xfrm>
            <a:off x="3458908" y="7479143"/>
            <a:ext cx="339909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i="0" dirty="0">
                <a:effectLst/>
                <a:latin typeface="Algerian" panose="04020705040A02060702" pitchFamily="82" charset="0"/>
              </a:rPr>
              <a:t>Sherry Trifle                          £7.88</a:t>
            </a:r>
          </a:p>
          <a:p>
            <a:r>
              <a:rPr lang="en-US" sz="1200" b="1" dirty="0">
                <a:latin typeface="Arial Black" panose="020B0A04020102020204" pitchFamily="34" charset="0"/>
              </a:rPr>
              <a:t>( This has been made from local ingredients)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773777C-B37D-4964-ACE2-EA444088C602}"/>
              </a:ext>
            </a:extLst>
          </p:cNvPr>
          <p:cNvSpPr txBox="1"/>
          <p:nvPr/>
        </p:nvSpPr>
        <p:spPr>
          <a:xfrm>
            <a:off x="3477810" y="8155487"/>
            <a:ext cx="34779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i="0" dirty="0">
                <a:effectLst/>
                <a:latin typeface="Algerian" panose="04020705040A02060702" pitchFamily="82" charset="0"/>
              </a:rPr>
              <a:t>Eton Mess                                £20.50</a:t>
            </a:r>
          </a:p>
          <a:p>
            <a:r>
              <a:rPr lang="en-US" sz="1200" b="1" dirty="0">
                <a:latin typeface="Arial Black" panose="020B0A04020102020204" pitchFamily="34" charset="0"/>
              </a:rPr>
              <a:t>(No allergic products have been added to this item)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73A2440-6C82-4FF8-B5D4-73D73A7CC336}"/>
              </a:ext>
            </a:extLst>
          </p:cNvPr>
          <p:cNvSpPr txBox="1"/>
          <p:nvPr/>
        </p:nvSpPr>
        <p:spPr>
          <a:xfrm>
            <a:off x="3458908" y="8831070"/>
            <a:ext cx="344014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i="0" dirty="0">
                <a:effectLst/>
                <a:latin typeface="Algerian" panose="04020705040A02060702" pitchFamily="82" charset="0"/>
              </a:rPr>
              <a:t>Knickerbocker Glory         £8.39</a:t>
            </a:r>
          </a:p>
          <a:p>
            <a:r>
              <a:rPr lang="en-US" sz="1200" b="1" dirty="0">
                <a:latin typeface="Arial Black" panose="020B0A04020102020204" pitchFamily="34" charset="0"/>
              </a:rPr>
              <a:t>( This has been made from local ingredients)</a:t>
            </a:r>
          </a:p>
          <a:p>
            <a:endParaRPr lang="en-US" sz="1200" b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542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DC33A52-1890-41A3-B2BA-6B78681AC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436" y="273639"/>
            <a:ext cx="1600522" cy="52264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US" sz="1800" b="1" dirty="0">
                <a:latin typeface="Algerian" panose="04020705040A02060702" pitchFamily="82" charset="0"/>
              </a:rPr>
              <a:t>References</a:t>
            </a:r>
            <a:r>
              <a:rPr lang="en-US" sz="1800" dirty="0"/>
              <a:t>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C304D59-BD12-4AE0-ABA3-0F5645283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437" y="1115412"/>
            <a:ext cx="6280164" cy="4351338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2022. [online] Available at: &lt;https://www.pacificrimandco.com/blog/heavy-red-wine&gt; [Accessed 19 February 2022].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Finedininglovers.com. 2022. </a:t>
            </a:r>
            <a:r>
              <a:rPr lang="en-US" sz="5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 Wine Body: Light, Medium, Heavy</a:t>
            </a: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&lt;https://www.finedininglovers.com/article/red-wine-body-light-medium-heavy&gt; [Accessed 19 February 2022].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Wine Folly. 2021. </a:t>
            </a:r>
            <a:r>
              <a:rPr lang="en-US" sz="5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 Wines From Lightest to Boldest (Chart) | Wine Folly</a:t>
            </a: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&lt;https://winefolly.com/tips/the-spectrum-of-boldness-in-red-wines-chart/&gt; [Accessed 19 February 2022].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2022. [online] Available at: &lt;https://www.winepros.org/indian-food-wine-pairing/&gt; [Accessed 21 February 2022].</a:t>
            </a:r>
          </a:p>
          <a:p>
            <a:pPr algn="l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Food &amp; Wine. 2022. </a:t>
            </a:r>
            <a:r>
              <a:rPr lang="en-US" sz="5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15 Rules for Great Wine and Food Pairings</a:t>
            </a: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&lt;https://www.foodandwine.com/wine/15-rules-great-wine-and-food-pairings&gt; [Accessed 21 February 2022].</a:t>
            </a:r>
          </a:p>
          <a:p>
            <a:pPr algn="l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Foodandwinepairing.org. 2022. </a:t>
            </a:r>
            <a:r>
              <a:rPr lang="en-US" sz="5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Food and Wine Pairing</a:t>
            </a:r>
            <a:r>
              <a:rPr lang="en-US" sz="5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&lt;http://foodandwinepairing.org/&gt; [Accessed 21 February 2022].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473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</TotalTime>
  <Words>578</Words>
  <Application>Microsoft Office PowerPoint</Application>
  <PresentationFormat>A4 Paper (210x297 mm)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4" baseType="lpstr">
      <vt:lpstr>Algerian</vt:lpstr>
      <vt:lpstr>Arial</vt:lpstr>
      <vt:lpstr>Arial</vt:lpstr>
      <vt:lpstr>Arial Black</vt:lpstr>
      <vt:lpstr>Berlin Sans FB</vt:lpstr>
      <vt:lpstr>Berlin Sans FB Demi</vt:lpstr>
      <vt:lpstr>Bernard MT Condensed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Jesmin Akter (2026965)</cp:lastModifiedBy>
  <cp:revision>16</cp:revision>
  <dcterms:created xsi:type="dcterms:W3CDTF">2022-02-21T19:07:11Z</dcterms:created>
  <dcterms:modified xsi:type="dcterms:W3CDTF">2022-02-25T12:04:24Z</dcterms:modified>
</cp:coreProperties>
</file>