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74" r:id="rId2"/>
    <p:sldId id="257" r:id="rId3"/>
    <p:sldId id="258" r:id="rId4"/>
    <p:sldId id="259" r:id="rId5"/>
    <p:sldId id="261" r:id="rId6"/>
    <p:sldId id="263" r:id="rId7"/>
    <p:sldId id="264" r:id="rId8"/>
    <p:sldId id="265" r:id="rId9"/>
    <p:sldId id="260" r:id="rId10"/>
    <p:sldId id="279" r:id="rId11"/>
    <p:sldId id="266" r:id="rId12"/>
    <p:sldId id="267" r:id="rId13"/>
    <p:sldId id="284" r:id="rId14"/>
    <p:sldId id="268" r:id="rId15"/>
    <p:sldId id="271" r:id="rId16"/>
    <p:sldId id="275" r:id="rId17"/>
    <p:sldId id="282" r:id="rId18"/>
    <p:sldId id="270" r:id="rId19"/>
    <p:sldId id="272" r:id="rId20"/>
    <p:sldId id="283" r:id="rId21"/>
    <p:sldId id="280" r:id="rId22"/>
    <p:sldId id="269" r:id="rId23"/>
    <p:sldId id="286" r:id="rId24"/>
    <p:sldId id="285" r:id="rId25"/>
    <p:sldId id="287" r:id="rId26"/>
    <p:sldId id="288" r:id="rId27"/>
    <p:sldId id="277" r:id="rId28"/>
    <p:sldId id="262" r:id="rId29"/>
    <p:sldId id="273" r:id="rId30"/>
    <p:sldId id="27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950" autoAdjust="0"/>
    <p:restoredTop sz="94660"/>
  </p:normalViewPr>
  <p:slideViewPr>
    <p:cSldViewPr snapToGrid="0">
      <p:cViewPr varScale="1">
        <p:scale>
          <a:sx n="66" d="100"/>
          <a:sy n="66" d="100"/>
        </p:scale>
        <p:origin x="70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E077C5-ADF8-4B34-9586-A8477351F165}" type="doc">
      <dgm:prSet loTypeId="urn:microsoft.com/office/officeart/2011/layout/HexagonRadial" loCatId="officeonline" qsTypeId="urn:microsoft.com/office/officeart/2009/2/quickstyle/3d8" qsCatId="3D" csTypeId="urn:microsoft.com/office/officeart/2005/8/colors/colorful2" csCatId="colorful" phldr="1"/>
      <dgm:spPr/>
      <dgm:t>
        <a:bodyPr/>
        <a:lstStyle/>
        <a:p>
          <a:endParaRPr lang="en-GB"/>
        </a:p>
      </dgm:t>
    </dgm:pt>
    <dgm:pt modelId="{B2308A5B-8DB7-4E72-AA55-414CD26CB876}">
      <dgm:prSet phldrT="[Text]"/>
      <dgm:spPr/>
      <dgm:t>
        <a:bodyPr/>
        <a:lstStyle/>
        <a:p>
          <a:r>
            <a:rPr lang="en-GB"/>
            <a:t>DIRECTOR</a:t>
          </a:r>
        </a:p>
      </dgm:t>
    </dgm:pt>
    <dgm:pt modelId="{A8E9C8CD-FD2A-41B3-8E6A-7D146F4923B7}" type="parTrans" cxnId="{BDD7AB23-8F07-4FA5-AAF5-C5B3FD768973}">
      <dgm:prSet/>
      <dgm:spPr/>
      <dgm:t>
        <a:bodyPr/>
        <a:lstStyle/>
        <a:p>
          <a:endParaRPr lang="en-GB"/>
        </a:p>
      </dgm:t>
    </dgm:pt>
    <dgm:pt modelId="{F5FB4F00-2838-46EB-BF19-915C6141FF88}" type="sibTrans" cxnId="{BDD7AB23-8F07-4FA5-AAF5-C5B3FD768973}">
      <dgm:prSet/>
      <dgm:spPr/>
      <dgm:t>
        <a:bodyPr/>
        <a:lstStyle/>
        <a:p>
          <a:endParaRPr lang="en-GB"/>
        </a:p>
      </dgm:t>
    </dgm:pt>
    <dgm:pt modelId="{8260A023-8906-4091-A53A-4501437E5165}">
      <dgm:prSet phldrT="[Text]"/>
      <dgm:spPr/>
      <dgm:t>
        <a:bodyPr/>
        <a:lstStyle/>
        <a:p>
          <a:r>
            <a:rPr lang="en-GB"/>
            <a:t>Registered Manager</a:t>
          </a:r>
        </a:p>
      </dgm:t>
    </dgm:pt>
    <dgm:pt modelId="{0F078F21-E84B-41D8-B383-A6DDB9C80958}" type="parTrans" cxnId="{172E823C-5A05-4201-8DBF-35736C79C1A6}">
      <dgm:prSet/>
      <dgm:spPr/>
      <dgm:t>
        <a:bodyPr/>
        <a:lstStyle/>
        <a:p>
          <a:endParaRPr lang="en-GB"/>
        </a:p>
      </dgm:t>
    </dgm:pt>
    <dgm:pt modelId="{08D6C39C-7ABC-49F0-BDD7-04C3C83BDAAE}" type="sibTrans" cxnId="{172E823C-5A05-4201-8DBF-35736C79C1A6}">
      <dgm:prSet/>
      <dgm:spPr/>
      <dgm:t>
        <a:bodyPr/>
        <a:lstStyle/>
        <a:p>
          <a:endParaRPr lang="en-GB"/>
        </a:p>
      </dgm:t>
    </dgm:pt>
    <dgm:pt modelId="{6DBB8C88-050B-4A7F-8B01-27EDC13A4824}">
      <dgm:prSet phldrT="[Text]"/>
      <dgm:spPr/>
      <dgm:t>
        <a:bodyPr/>
        <a:lstStyle/>
        <a:p>
          <a:r>
            <a:rPr lang="en-GB"/>
            <a:t>Deputy Manager</a:t>
          </a:r>
        </a:p>
      </dgm:t>
    </dgm:pt>
    <dgm:pt modelId="{824735B7-866D-4542-AE85-D678270F0047}" type="parTrans" cxnId="{EE968B63-2C10-4B3E-8602-32E29881130E}">
      <dgm:prSet/>
      <dgm:spPr/>
      <dgm:t>
        <a:bodyPr/>
        <a:lstStyle/>
        <a:p>
          <a:endParaRPr lang="en-GB"/>
        </a:p>
      </dgm:t>
    </dgm:pt>
    <dgm:pt modelId="{A40FD0D4-0691-456A-ADC6-641202A03DC6}" type="sibTrans" cxnId="{EE968B63-2C10-4B3E-8602-32E29881130E}">
      <dgm:prSet/>
      <dgm:spPr/>
      <dgm:t>
        <a:bodyPr/>
        <a:lstStyle/>
        <a:p>
          <a:endParaRPr lang="en-GB"/>
        </a:p>
      </dgm:t>
    </dgm:pt>
    <dgm:pt modelId="{0B986168-12F6-4B8D-AE61-3B7618A92A47}">
      <dgm:prSet phldrT="[Text]"/>
      <dgm:spPr/>
      <dgm:t>
        <a:bodyPr/>
        <a:lstStyle/>
        <a:p>
          <a:r>
            <a:rPr lang="en-GB"/>
            <a:t>Care Coodinator</a:t>
          </a:r>
        </a:p>
      </dgm:t>
    </dgm:pt>
    <dgm:pt modelId="{999399D1-71E3-4841-B520-8A1EE92EB18D}" type="parTrans" cxnId="{D11E71DF-0430-48A0-8AC8-D73C8468383C}">
      <dgm:prSet/>
      <dgm:spPr/>
      <dgm:t>
        <a:bodyPr/>
        <a:lstStyle/>
        <a:p>
          <a:endParaRPr lang="en-GB"/>
        </a:p>
      </dgm:t>
    </dgm:pt>
    <dgm:pt modelId="{38EC0FA3-11C2-465D-945B-31B612EEAD9F}" type="sibTrans" cxnId="{D11E71DF-0430-48A0-8AC8-D73C8468383C}">
      <dgm:prSet/>
      <dgm:spPr/>
      <dgm:t>
        <a:bodyPr/>
        <a:lstStyle/>
        <a:p>
          <a:endParaRPr lang="en-GB"/>
        </a:p>
      </dgm:t>
    </dgm:pt>
    <dgm:pt modelId="{91870CA0-9828-4EC0-98FA-9CD3E81A2E02}">
      <dgm:prSet phldrT="[Text]"/>
      <dgm:spPr/>
      <dgm:t>
        <a:bodyPr/>
        <a:lstStyle/>
        <a:p>
          <a:r>
            <a:rPr lang="en-GB"/>
            <a:t>Team Leader</a:t>
          </a:r>
        </a:p>
      </dgm:t>
    </dgm:pt>
    <dgm:pt modelId="{7C80CA27-7770-4B3F-B0CF-0A8B20836076}" type="parTrans" cxnId="{84F83C3F-656F-4B40-B9E9-1259286499EB}">
      <dgm:prSet/>
      <dgm:spPr/>
      <dgm:t>
        <a:bodyPr/>
        <a:lstStyle/>
        <a:p>
          <a:endParaRPr lang="en-GB"/>
        </a:p>
      </dgm:t>
    </dgm:pt>
    <dgm:pt modelId="{D21FB455-C9C9-4082-B88C-E4069E3559A2}" type="sibTrans" cxnId="{84F83C3F-656F-4B40-B9E9-1259286499EB}">
      <dgm:prSet/>
      <dgm:spPr/>
      <dgm:t>
        <a:bodyPr/>
        <a:lstStyle/>
        <a:p>
          <a:endParaRPr lang="en-GB"/>
        </a:p>
      </dgm:t>
    </dgm:pt>
    <dgm:pt modelId="{708AAAF7-4E58-4BEB-89B6-D3D787EF659B}">
      <dgm:prSet phldrT="[Text]"/>
      <dgm:spPr/>
      <dgm:t>
        <a:bodyPr/>
        <a:lstStyle/>
        <a:p>
          <a:r>
            <a:rPr lang="en-GB"/>
            <a:t>Senior Carers</a:t>
          </a:r>
        </a:p>
      </dgm:t>
    </dgm:pt>
    <dgm:pt modelId="{6896446E-BFCA-4F5F-83CA-DC437280EFED}" type="parTrans" cxnId="{A56AD4F7-81E0-4B94-A93E-99D309B097C1}">
      <dgm:prSet/>
      <dgm:spPr/>
      <dgm:t>
        <a:bodyPr/>
        <a:lstStyle/>
        <a:p>
          <a:endParaRPr lang="en-GB"/>
        </a:p>
      </dgm:t>
    </dgm:pt>
    <dgm:pt modelId="{F8B56CBE-6C04-4CAA-9750-762AEB351B32}" type="sibTrans" cxnId="{A56AD4F7-81E0-4B94-A93E-99D309B097C1}">
      <dgm:prSet/>
      <dgm:spPr/>
      <dgm:t>
        <a:bodyPr/>
        <a:lstStyle/>
        <a:p>
          <a:endParaRPr lang="en-GB"/>
        </a:p>
      </dgm:t>
    </dgm:pt>
    <dgm:pt modelId="{5F335063-93B1-4CFC-B8DC-6C8811136748}">
      <dgm:prSet phldrT="[Text]"/>
      <dgm:spPr/>
      <dgm:t>
        <a:bodyPr/>
        <a:lstStyle/>
        <a:p>
          <a:r>
            <a:rPr lang="en-GB"/>
            <a:t>Carers</a:t>
          </a:r>
        </a:p>
      </dgm:t>
    </dgm:pt>
    <dgm:pt modelId="{1D831E72-B9E1-4A44-A9AD-607F4B137B0F}" type="parTrans" cxnId="{B39D5F22-EEA4-4DB4-A280-B6A0E7C72F08}">
      <dgm:prSet/>
      <dgm:spPr/>
      <dgm:t>
        <a:bodyPr/>
        <a:lstStyle/>
        <a:p>
          <a:endParaRPr lang="en-GB"/>
        </a:p>
      </dgm:t>
    </dgm:pt>
    <dgm:pt modelId="{101F1FCB-4E8B-414A-A149-E6812D63176C}" type="sibTrans" cxnId="{B39D5F22-EEA4-4DB4-A280-B6A0E7C72F08}">
      <dgm:prSet/>
      <dgm:spPr/>
      <dgm:t>
        <a:bodyPr/>
        <a:lstStyle/>
        <a:p>
          <a:endParaRPr lang="en-GB"/>
        </a:p>
      </dgm:t>
    </dgm:pt>
    <dgm:pt modelId="{30A622B9-4E4E-438A-9A81-F7B0EB7F443F}" type="pres">
      <dgm:prSet presAssocID="{6AE077C5-ADF8-4B34-9586-A8477351F165}" presName="Name0" presStyleCnt="0">
        <dgm:presLayoutVars>
          <dgm:chMax val="1"/>
          <dgm:chPref val="1"/>
          <dgm:dir/>
          <dgm:animOne val="branch"/>
          <dgm:animLvl val="lvl"/>
        </dgm:presLayoutVars>
      </dgm:prSet>
      <dgm:spPr/>
    </dgm:pt>
    <dgm:pt modelId="{38F05E6E-F58D-4427-9FAF-3BA931794F6D}" type="pres">
      <dgm:prSet presAssocID="{B2308A5B-8DB7-4E72-AA55-414CD26CB876}" presName="Parent" presStyleLbl="node0" presStyleIdx="0" presStyleCnt="1">
        <dgm:presLayoutVars>
          <dgm:chMax val="6"/>
          <dgm:chPref val="6"/>
        </dgm:presLayoutVars>
      </dgm:prSet>
      <dgm:spPr/>
    </dgm:pt>
    <dgm:pt modelId="{19A03098-1A2F-43B5-9BD6-C6CDB7D07DA5}" type="pres">
      <dgm:prSet presAssocID="{8260A023-8906-4091-A53A-4501437E5165}" presName="Accent1" presStyleCnt="0"/>
      <dgm:spPr/>
    </dgm:pt>
    <dgm:pt modelId="{FBADC5C2-FDBA-4BDF-B459-2F4FA97619C1}" type="pres">
      <dgm:prSet presAssocID="{8260A023-8906-4091-A53A-4501437E5165}" presName="Accent" presStyleLbl="bgShp" presStyleIdx="0" presStyleCnt="6"/>
      <dgm:spPr/>
    </dgm:pt>
    <dgm:pt modelId="{6EAAD4FE-5783-43B8-AD52-68F1A95DA004}" type="pres">
      <dgm:prSet presAssocID="{8260A023-8906-4091-A53A-4501437E5165}" presName="Child1" presStyleLbl="node1" presStyleIdx="0" presStyleCnt="6">
        <dgm:presLayoutVars>
          <dgm:chMax val="0"/>
          <dgm:chPref val="0"/>
          <dgm:bulletEnabled val="1"/>
        </dgm:presLayoutVars>
      </dgm:prSet>
      <dgm:spPr/>
    </dgm:pt>
    <dgm:pt modelId="{773A55DD-3CDD-46F8-8845-E93A59F5418C}" type="pres">
      <dgm:prSet presAssocID="{6DBB8C88-050B-4A7F-8B01-27EDC13A4824}" presName="Accent2" presStyleCnt="0"/>
      <dgm:spPr/>
    </dgm:pt>
    <dgm:pt modelId="{46594F13-8BBC-4D1F-9538-19CA555528FD}" type="pres">
      <dgm:prSet presAssocID="{6DBB8C88-050B-4A7F-8B01-27EDC13A4824}" presName="Accent" presStyleLbl="bgShp" presStyleIdx="1" presStyleCnt="6"/>
      <dgm:spPr/>
    </dgm:pt>
    <dgm:pt modelId="{ADB28C51-652A-42E3-836F-26A78BC77D8F}" type="pres">
      <dgm:prSet presAssocID="{6DBB8C88-050B-4A7F-8B01-27EDC13A4824}" presName="Child2" presStyleLbl="node1" presStyleIdx="1" presStyleCnt="6">
        <dgm:presLayoutVars>
          <dgm:chMax val="0"/>
          <dgm:chPref val="0"/>
          <dgm:bulletEnabled val="1"/>
        </dgm:presLayoutVars>
      </dgm:prSet>
      <dgm:spPr/>
    </dgm:pt>
    <dgm:pt modelId="{553B56C5-9E59-4E9E-8545-4E4BA8E99790}" type="pres">
      <dgm:prSet presAssocID="{0B986168-12F6-4B8D-AE61-3B7618A92A47}" presName="Accent3" presStyleCnt="0"/>
      <dgm:spPr/>
    </dgm:pt>
    <dgm:pt modelId="{4C17FF5F-1E94-4A0B-9E0C-86F6BCF40291}" type="pres">
      <dgm:prSet presAssocID="{0B986168-12F6-4B8D-AE61-3B7618A92A47}" presName="Accent" presStyleLbl="bgShp" presStyleIdx="2" presStyleCnt="6"/>
      <dgm:spPr/>
    </dgm:pt>
    <dgm:pt modelId="{4D289659-A580-45F8-A743-60E9F2667926}" type="pres">
      <dgm:prSet presAssocID="{0B986168-12F6-4B8D-AE61-3B7618A92A47}" presName="Child3" presStyleLbl="node1" presStyleIdx="2" presStyleCnt="6">
        <dgm:presLayoutVars>
          <dgm:chMax val="0"/>
          <dgm:chPref val="0"/>
          <dgm:bulletEnabled val="1"/>
        </dgm:presLayoutVars>
      </dgm:prSet>
      <dgm:spPr/>
    </dgm:pt>
    <dgm:pt modelId="{48B8BB1E-0A3B-4F2F-963C-7E996737B573}" type="pres">
      <dgm:prSet presAssocID="{91870CA0-9828-4EC0-98FA-9CD3E81A2E02}" presName="Accent4" presStyleCnt="0"/>
      <dgm:spPr/>
    </dgm:pt>
    <dgm:pt modelId="{89A504A4-18F1-47CF-8B1F-C09329F99853}" type="pres">
      <dgm:prSet presAssocID="{91870CA0-9828-4EC0-98FA-9CD3E81A2E02}" presName="Accent" presStyleLbl="bgShp" presStyleIdx="3" presStyleCnt="6"/>
      <dgm:spPr/>
    </dgm:pt>
    <dgm:pt modelId="{8C1725D5-2547-424B-8F28-E7BA09B7EE3D}" type="pres">
      <dgm:prSet presAssocID="{91870CA0-9828-4EC0-98FA-9CD3E81A2E02}" presName="Child4" presStyleLbl="node1" presStyleIdx="3" presStyleCnt="6">
        <dgm:presLayoutVars>
          <dgm:chMax val="0"/>
          <dgm:chPref val="0"/>
          <dgm:bulletEnabled val="1"/>
        </dgm:presLayoutVars>
      </dgm:prSet>
      <dgm:spPr/>
    </dgm:pt>
    <dgm:pt modelId="{482E02BA-FEC6-4ADD-91C3-F174A746E476}" type="pres">
      <dgm:prSet presAssocID="{708AAAF7-4E58-4BEB-89B6-D3D787EF659B}" presName="Accent5" presStyleCnt="0"/>
      <dgm:spPr/>
    </dgm:pt>
    <dgm:pt modelId="{B5A38CB1-E541-4399-B038-072AF19CDCB6}" type="pres">
      <dgm:prSet presAssocID="{708AAAF7-4E58-4BEB-89B6-D3D787EF659B}" presName="Accent" presStyleLbl="bgShp" presStyleIdx="4" presStyleCnt="6"/>
      <dgm:spPr/>
    </dgm:pt>
    <dgm:pt modelId="{F006FBB6-5CFD-4ACC-8F80-D6807B66EEBA}" type="pres">
      <dgm:prSet presAssocID="{708AAAF7-4E58-4BEB-89B6-D3D787EF659B}" presName="Child5" presStyleLbl="node1" presStyleIdx="4" presStyleCnt="6">
        <dgm:presLayoutVars>
          <dgm:chMax val="0"/>
          <dgm:chPref val="0"/>
          <dgm:bulletEnabled val="1"/>
        </dgm:presLayoutVars>
      </dgm:prSet>
      <dgm:spPr/>
    </dgm:pt>
    <dgm:pt modelId="{342BFD3D-16CC-493E-846A-4820BFC88AF8}" type="pres">
      <dgm:prSet presAssocID="{5F335063-93B1-4CFC-B8DC-6C8811136748}" presName="Accent6" presStyleCnt="0"/>
      <dgm:spPr/>
    </dgm:pt>
    <dgm:pt modelId="{28638638-E3FB-41F3-8C27-08DE56F19C1E}" type="pres">
      <dgm:prSet presAssocID="{5F335063-93B1-4CFC-B8DC-6C8811136748}" presName="Accent" presStyleLbl="bgShp" presStyleIdx="5" presStyleCnt="6"/>
      <dgm:spPr/>
    </dgm:pt>
    <dgm:pt modelId="{DB2AEDF9-0EE6-4EEA-923C-F9CA9E3D3B32}" type="pres">
      <dgm:prSet presAssocID="{5F335063-93B1-4CFC-B8DC-6C8811136748}" presName="Child6" presStyleLbl="node1" presStyleIdx="5" presStyleCnt="6">
        <dgm:presLayoutVars>
          <dgm:chMax val="0"/>
          <dgm:chPref val="0"/>
          <dgm:bulletEnabled val="1"/>
        </dgm:presLayoutVars>
      </dgm:prSet>
      <dgm:spPr/>
    </dgm:pt>
  </dgm:ptLst>
  <dgm:cxnLst>
    <dgm:cxn modelId="{B39D5F22-EEA4-4DB4-A280-B6A0E7C72F08}" srcId="{B2308A5B-8DB7-4E72-AA55-414CD26CB876}" destId="{5F335063-93B1-4CFC-B8DC-6C8811136748}" srcOrd="5" destOrd="0" parTransId="{1D831E72-B9E1-4A44-A9AD-607F4B137B0F}" sibTransId="{101F1FCB-4E8B-414A-A149-E6812D63176C}"/>
    <dgm:cxn modelId="{BDD7AB23-8F07-4FA5-AAF5-C5B3FD768973}" srcId="{6AE077C5-ADF8-4B34-9586-A8477351F165}" destId="{B2308A5B-8DB7-4E72-AA55-414CD26CB876}" srcOrd="0" destOrd="0" parTransId="{A8E9C8CD-FD2A-41B3-8E6A-7D146F4923B7}" sibTransId="{F5FB4F00-2838-46EB-BF19-915C6141FF88}"/>
    <dgm:cxn modelId="{9C9A2F24-5146-4EEF-9C07-5A462C17459C}" type="presOf" srcId="{6AE077C5-ADF8-4B34-9586-A8477351F165}" destId="{30A622B9-4E4E-438A-9A81-F7B0EB7F443F}" srcOrd="0" destOrd="0" presId="urn:microsoft.com/office/officeart/2011/layout/HexagonRadial"/>
    <dgm:cxn modelId="{172E823C-5A05-4201-8DBF-35736C79C1A6}" srcId="{B2308A5B-8DB7-4E72-AA55-414CD26CB876}" destId="{8260A023-8906-4091-A53A-4501437E5165}" srcOrd="0" destOrd="0" parTransId="{0F078F21-E84B-41D8-B383-A6DDB9C80958}" sibTransId="{08D6C39C-7ABC-49F0-BDD7-04C3C83BDAAE}"/>
    <dgm:cxn modelId="{84F83C3F-656F-4B40-B9E9-1259286499EB}" srcId="{B2308A5B-8DB7-4E72-AA55-414CD26CB876}" destId="{91870CA0-9828-4EC0-98FA-9CD3E81A2E02}" srcOrd="3" destOrd="0" parTransId="{7C80CA27-7770-4B3F-B0CF-0A8B20836076}" sibTransId="{D21FB455-C9C9-4082-B88C-E4069E3559A2}"/>
    <dgm:cxn modelId="{5AE6CB61-F48E-4C00-87AA-1DCBBAE9EFCA}" type="presOf" srcId="{8260A023-8906-4091-A53A-4501437E5165}" destId="{6EAAD4FE-5783-43B8-AD52-68F1A95DA004}" srcOrd="0" destOrd="0" presId="urn:microsoft.com/office/officeart/2011/layout/HexagonRadial"/>
    <dgm:cxn modelId="{EE968B63-2C10-4B3E-8602-32E29881130E}" srcId="{B2308A5B-8DB7-4E72-AA55-414CD26CB876}" destId="{6DBB8C88-050B-4A7F-8B01-27EDC13A4824}" srcOrd="1" destOrd="0" parTransId="{824735B7-866D-4542-AE85-D678270F0047}" sibTransId="{A40FD0D4-0691-456A-ADC6-641202A03DC6}"/>
    <dgm:cxn modelId="{021DF844-A2EE-485A-96CD-6C34FA9AB823}" type="presOf" srcId="{B2308A5B-8DB7-4E72-AA55-414CD26CB876}" destId="{38F05E6E-F58D-4427-9FAF-3BA931794F6D}" srcOrd="0" destOrd="0" presId="urn:microsoft.com/office/officeart/2011/layout/HexagonRadial"/>
    <dgm:cxn modelId="{0D046975-F6B8-4BD8-ABA5-D5CA08D03261}" type="presOf" srcId="{0B986168-12F6-4B8D-AE61-3B7618A92A47}" destId="{4D289659-A580-45F8-A743-60E9F2667926}" srcOrd="0" destOrd="0" presId="urn:microsoft.com/office/officeart/2011/layout/HexagonRadial"/>
    <dgm:cxn modelId="{E69F1079-5EAE-4F89-8DC8-BA4B5620AEDF}" type="presOf" srcId="{6DBB8C88-050B-4A7F-8B01-27EDC13A4824}" destId="{ADB28C51-652A-42E3-836F-26A78BC77D8F}" srcOrd="0" destOrd="0" presId="urn:microsoft.com/office/officeart/2011/layout/HexagonRadial"/>
    <dgm:cxn modelId="{3160598E-6D53-4BF2-87D7-7E5ED32F02F8}" type="presOf" srcId="{708AAAF7-4E58-4BEB-89B6-D3D787EF659B}" destId="{F006FBB6-5CFD-4ACC-8F80-D6807B66EEBA}" srcOrd="0" destOrd="0" presId="urn:microsoft.com/office/officeart/2011/layout/HexagonRadial"/>
    <dgm:cxn modelId="{F6A7069E-11BC-42F8-B477-76842F6207EC}" type="presOf" srcId="{91870CA0-9828-4EC0-98FA-9CD3E81A2E02}" destId="{8C1725D5-2547-424B-8F28-E7BA09B7EE3D}" srcOrd="0" destOrd="0" presId="urn:microsoft.com/office/officeart/2011/layout/HexagonRadial"/>
    <dgm:cxn modelId="{D11E71DF-0430-48A0-8AC8-D73C8468383C}" srcId="{B2308A5B-8DB7-4E72-AA55-414CD26CB876}" destId="{0B986168-12F6-4B8D-AE61-3B7618A92A47}" srcOrd="2" destOrd="0" parTransId="{999399D1-71E3-4841-B520-8A1EE92EB18D}" sibTransId="{38EC0FA3-11C2-465D-945B-31B612EEAD9F}"/>
    <dgm:cxn modelId="{9CD2D6EB-CE18-43A6-8B74-499BB6AAFDA0}" type="presOf" srcId="{5F335063-93B1-4CFC-B8DC-6C8811136748}" destId="{DB2AEDF9-0EE6-4EEA-923C-F9CA9E3D3B32}" srcOrd="0" destOrd="0" presId="urn:microsoft.com/office/officeart/2011/layout/HexagonRadial"/>
    <dgm:cxn modelId="{A56AD4F7-81E0-4B94-A93E-99D309B097C1}" srcId="{B2308A5B-8DB7-4E72-AA55-414CD26CB876}" destId="{708AAAF7-4E58-4BEB-89B6-D3D787EF659B}" srcOrd="4" destOrd="0" parTransId="{6896446E-BFCA-4F5F-83CA-DC437280EFED}" sibTransId="{F8B56CBE-6C04-4CAA-9750-762AEB351B32}"/>
    <dgm:cxn modelId="{A7803C89-FAF3-4FC9-9555-6FE1F60648BF}" type="presParOf" srcId="{30A622B9-4E4E-438A-9A81-F7B0EB7F443F}" destId="{38F05E6E-F58D-4427-9FAF-3BA931794F6D}" srcOrd="0" destOrd="0" presId="urn:microsoft.com/office/officeart/2011/layout/HexagonRadial"/>
    <dgm:cxn modelId="{F62E8A58-EF36-4347-9F47-0965AC240975}" type="presParOf" srcId="{30A622B9-4E4E-438A-9A81-F7B0EB7F443F}" destId="{19A03098-1A2F-43B5-9BD6-C6CDB7D07DA5}" srcOrd="1" destOrd="0" presId="urn:microsoft.com/office/officeart/2011/layout/HexagonRadial"/>
    <dgm:cxn modelId="{D5030C01-0E23-4A91-9A3A-71227C3879E6}" type="presParOf" srcId="{19A03098-1A2F-43B5-9BD6-C6CDB7D07DA5}" destId="{FBADC5C2-FDBA-4BDF-B459-2F4FA97619C1}" srcOrd="0" destOrd="0" presId="urn:microsoft.com/office/officeart/2011/layout/HexagonRadial"/>
    <dgm:cxn modelId="{C27AD54A-0F14-47F3-BC47-81371F0BE06F}" type="presParOf" srcId="{30A622B9-4E4E-438A-9A81-F7B0EB7F443F}" destId="{6EAAD4FE-5783-43B8-AD52-68F1A95DA004}" srcOrd="2" destOrd="0" presId="urn:microsoft.com/office/officeart/2011/layout/HexagonRadial"/>
    <dgm:cxn modelId="{B986D0E0-FD97-445E-B707-9B1AD60C97E4}" type="presParOf" srcId="{30A622B9-4E4E-438A-9A81-F7B0EB7F443F}" destId="{773A55DD-3CDD-46F8-8845-E93A59F5418C}" srcOrd="3" destOrd="0" presId="urn:microsoft.com/office/officeart/2011/layout/HexagonRadial"/>
    <dgm:cxn modelId="{4735F08F-DD76-4A87-B2AF-656A82880872}" type="presParOf" srcId="{773A55DD-3CDD-46F8-8845-E93A59F5418C}" destId="{46594F13-8BBC-4D1F-9538-19CA555528FD}" srcOrd="0" destOrd="0" presId="urn:microsoft.com/office/officeart/2011/layout/HexagonRadial"/>
    <dgm:cxn modelId="{6114C427-4A60-4DDE-B2A4-A671BE7F5D4D}" type="presParOf" srcId="{30A622B9-4E4E-438A-9A81-F7B0EB7F443F}" destId="{ADB28C51-652A-42E3-836F-26A78BC77D8F}" srcOrd="4" destOrd="0" presId="urn:microsoft.com/office/officeart/2011/layout/HexagonRadial"/>
    <dgm:cxn modelId="{24514579-CDD3-4B28-9E33-4525B0FB900D}" type="presParOf" srcId="{30A622B9-4E4E-438A-9A81-F7B0EB7F443F}" destId="{553B56C5-9E59-4E9E-8545-4E4BA8E99790}" srcOrd="5" destOrd="0" presId="urn:microsoft.com/office/officeart/2011/layout/HexagonRadial"/>
    <dgm:cxn modelId="{464FCE03-3B07-4395-B7DC-9606C063361E}" type="presParOf" srcId="{553B56C5-9E59-4E9E-8545-4E4BA8E99790}" destId="{4C17FF5F-1E94-4A0B-9E0C-86F6BCF40291}" srcOrd="0" destOrd="0" presId="urn:microsoft.com/office/officeart/2011/layout/HexagonRadial"/>
    <dgm:cxn modelId="{6D8DA303-FA58-4B27-A6B1-B4B44C0FA562}" type="presParOf" srcId="{30A622B9-4E4E-438A-9A81-F7B0EB7F443F}" destId="{4D289659-A580-45F8-A743-60E9F2667926}" srcOrd="6" destOrd="0" presId="urn:microsoft.com/office/officeart/2011/layout/HexagonRadial"/>
    <dgm:cxn modelId="{AE7780FE-1CAE-4256-A146-A3DB03387972}" type="presParOf" srcId="{30A622B9-4E4E-438A-9A81-F7B0EB7F443F}" destId="{48B8BB1E-0A3B-4F2F-963C-7E996737B573}" srcOrd="7" destOrd="0" presId="urn:microsoft.com/office/officeart/2011/layout/HexagonRadial"/>
    <dgm:cxn modelId="{760B5B08-E288-4145-B69F-FEFE61E3DC3D}" type="presParOf" srcId="{48B8BB1E-0A3B-4F2F-963C-7E996737B573}" destId="{89A504A4-18F1-47CF-8B1F-C09329F99853}" srcOrd="0" destOrd="0" presId="urn:microsoft.com/office/officeart/2011/layout/HexagonRadial"/>
    <dgm:cxn modelId="{88BB9803-B27D-47DA-A59F-F16B066A1837}" type="presParOf" srcId="{30A622B9-4E4E-438A-9A81-F7B0EB7F443F}" destId="{8C1725D5-2547-424B-8F28-E7BA09B7EE3D}" srcOrd="8" destOrd="0" presId="urn:microsoft.com/office/officeart/2011/layout/HexagonRadial"/>
    <dgm:cxn modelId="{56B6AD2C-8659-473E-B125-30980EF62EEF}" type="presParOf" srcId="{30A622B9-4E4E-438A-9A81-F7B0EB7F443F}" destId="{482E02BA-FEC6-4ADD-91C3-F174A746E476}" srcOrd="9" destOrd="0" presId="urn:microsoft.com/office/officeart/2011/layout/HexagonRadial"/>
    <dgm:cxn modelId="{613CAD3F-DF3F-4555-96BF-C8BE460C8FC1}" type="presParOf" srcId="{482E02BA-FEC6-4ADD-91C3-F174A746E476}" destId="{B5A38CB1-E541-4399-B038-072AF19CDCB6}" srcOrd="0" destOrd="0" presId="urn:microsoft.com/office/officeart/2011/layout/HexagonRadial"/>
    <dgm:cxn modelId="{AAE84A23-7747-4ADA-854F-9073C2CF0E3D}" type="presParOf" srcId="{30A622B9-4E4E-438A-9A81-F7B0EB7F443F}" destId="{F006FBB6-5CFD-4ACC-8F80-D6807B66EEBA}" srcOrd="10" destOrd="0" presId="urn:microsoft.com/office/officeart/2011/layout/HexagonRadial"/>
    <dgm:cxn modelId="{3B54B1AB-EE39-4007-88CE-1A429C257B87}" type="presParOf" srcId="{30A622B9-4E4E-438A-9A81-F7B0EB7F443F}" destId="{342BFD3D-16CC-493E-846A-4820BFC88AF8}" srcOrd="11" destOrd="0" presId="urn:microsoft.com/office/officeart/2011/layout/HexagonRadial"/>
    <dgm:cxn modelId="{39BB1959-0EF4-4521-A4A0-A58B58683ED2}" type="presParOf" srcId="{342BFD3D-16CC-493E-846A-4820BFC88AF8}" destId="{28638638-E3FB-41F3-8C27-08DE56F19C1E}" srcOrd="0" destOrd="0" presId="urn:microsoft.com/office/officeart/2011/layout/HexagonRadial"/>
    <dgm:cxn modelId="{F447D5E2-0766-4BB2-92A2-0CA94D90E851}" type="presParOf" srcId="{30A622B9-4E4E-438A-9A81-F7B0EB7F443F}" destId="{DB2AEDF9-0EE6-4EEA-923C-F9CA9E3D3B32}"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39AD66-866D-42A4-AE10-F7C19EA0991A}" type="doc">
      <dgm:prSet loTypeId="urn:microsoft.com/office/officeart/2011/layout/HexagonRadial" loCatId="cycle" qsTypeId="urn:microsoft.com/office/officeart/2005/8/quickstyle/simple1" qsCatId="simple" csTypeId="urn:microsoft.com/office/officeart/2005/8/colors/colorful4" csCatId="colorful" phldr="1"/>
      <dgm:spPr/>
      <dgm:t>
        <a:bodyPr/>
        <a:lstStyle/>
        <a:p>
          <a:endParaRPr lang="en-GB"/>
        </a:p>
      </dgm:t>
    </dgm:pt>
    <dgm:pt modelId="{EF707768-6D3D-474B-8F35-69AFFA433E9F}">
      <dgm:prSet phldrT="[Text]"/>
      <dgm:spPr/>
      <dgm:t>
        <a:bodyPr/>
        <a:lstStyle/>
        <a:p>
          <a:r>
            <a:rPr lang="en-GB"/>
            <a:t>Core Target Audience</a:t>
          </a:r>
        </a:p>
      </dgm:t>
    </dgm:pt>
    <dgm:pt modelId="{E203DDAD-5043-4564-B38F-1823E501537F}" type="parTrans" cxnId="{3F64851D-5A4A-47BB-9B1B-C99880B46E29}">
      <dgm:prSet/>
      <dgm:spPr/>
      <dgm:t>
        <a:bodyPr/>
        <a:lstStyle/>
        <a:p>
          <a:endParaRPr lang="en-GB"/>
        </a:p>
      </dgm:t>
    </dgm:pt>
    <dgm:pt modelId="{C19BE5E7-7D6C-41CC-B631-5CF911AC87B1}" type="sibTrans" cxnId="{3F64851D-5A4A-47BB-9B1B-C99880B46E29}">
      <dgm:prSet/>
      <dgm:spPr/>
      <dgm:t>
        <a:bodyPr/>
        <a:lstStyle/>
        <a:p>
          <a:endParaRPr lang="en-GB"/>
        </a:p>
      </dgm:t>
    </dgm:pt>
    <dgm:pt modelId="{368E4BBC-167A-4F81-9226-9EC5D6B49CA9}">
      <dgm:prSet phldrT="[Text]"/>
      <dgm:spPr/>
      <dgm:t>
        <a:bodyPr/>
        <a:lstStyle/>
        <a:p>
          <a:r>
            <a:rPr lang="en-GB"/>
            <a:t>other agencies </a:t>
          </a:r>
        </a:p>
      </dgm:t>
    </dgm:pt>
    <dgm:pt modelId="{AF6E80C2-33F9-414F-84CD-3D1B25969810}" type="parTrans" cxnId="{14116137-58F2-4A52-A627-E8235BB369F1}">
      <dgm:prSet/>
      <dgm:spPr/>
      <dgm:t>
        <a:bodyPr/>
        <a:lstStyle/>
        <a:p>
          <a:endParaRPr lang="en-GB"/>
        </a:p>
      </dgm:t>
    </dgm:pt>
    <dgm:pt modelId="{2C1869CA-1EE1-4C9C-B18C-6EA3944D8234}" type="sibTrans" cxnId="{14116137-58F2-4A52-A627-E8235BB369F1}">
      <dgm:prSet/>
      <dgm:spPr/>
      <dgm:t>
        <a:bodyPr/>
        <a:lstStyle/>
        <a:p>
          <a:endParaRPr lang="en-GB"/>
        </a:p>
      </dgm:t>
    </dgm:pt>
    <dgm:pt modelId="{5745322E-005A-48F4-BB58-28FE867FE40A}">
      <dgm:prSet phldrT="[Text]"/>
      <dgm:spPr/>
      <dgm:t>
        <a:bodyPr/>
        <a:lstStyle/>
        <a:p>
          <a:pPr>
            <a:buNone/>
          </a:pPr>
          <a:r>
            <a:rPr lang="en-GB" b="1"/>
            <a:t>Local authorities</a:t>
          </a:r>
          <a:r>
            <a:rPr lang="en-GB"/>
            <a:t> — councils often commission home‑care support for families</a:t>
          </a:r>
        </a:p>
      </dgm:t>
    </dgm:pt>
    <dgm:pt modelId="{97636548-DD9A-4241-83FC-C681181D29B2}" type="parTrans" cxnId="{E70D2AE1-F66A-4438-8166-96B4F9605540}">
      <dgm:prSet/>
      <dgm:spPr/>
      <dgm:t>
        <a:bodyPr/>
        <a:lstStyle/>
        <a:p>
          <a:endParaRPr lang="en-GB"/>
        </a:p>
      </dgm:t>
    </dgm:pt>
    <dgm:pt modelId="{5004AF30-D1D2-4D67-BC05-EDFB8AE8C275}" type="sibTrans" cxnId="{E70D2AE1-F66A-4438-8166-96B4F9605540}">
      <dgm:prSet/>
      <dgm:spPr/>
      <dgm:t>
        <a:bodyPr/>
        <a:lstStyle/>
        <a:p>
          <a:endParaRPr lang="en-GB"/>
        </a:p>
      </dgm:t>
    </dgm:pt>
    <dgm:pt modelId="{B45A27CA-14A2-4A31-BF6D-742B8A29435D}">
      <dgm:prSet phldrT="[Text]"/>
      <dgm:spPr/>
      <dgm:t>
        <a:bodyPr/>
        <a:lstStyle/>
        <a:p>
          <a:pPr>
            <a:buNone/>
          </a:pPr>
          <a:r>
            <a:rPr lang="en-GB" b="1"/>
            <a:t>Social workers</a:t>
          </a:r>
          <a:r>
            <a:rPr lang="en-GB"/>
            <a:t> — they refer families to agencies</a:t>
          </a:r>
        </a:p>
      </dgm:t>
    </dgm:pt>
    <dgm:pt modelId="{65D47C5F-1625-49F7-A09E-4495834CE38F}" type="parTrans" cxnId="{CA5B598F-640A-4642-8B04-2C422010C62F}">
      <dgm:prSet/>
      <dgm:spPr/>
      <dgm:t>
        <a:bodyPr/>
        <a:lstStyle/>
        <a:p>
          <a:endParaRPr lang="en-GB"/>
        </a:p>
      </dgm:t>
    </dgm:pt>
    <dgm:pt modelId="{CD328A95-A0C9-41F5-8985-75F32C1F6C9F}" type="sibTrans" cxnId="{CA5B598F-640A-4642-8B04-2C422010C62F}">
      <dgm:prSet/>
      <dgm:spPr/>
      <dgm:t>
        <a:bodyPr/>
        <a:lstStyle/>
        <a:p>
          <a:endParaRPr lang="en-GB"/>
        </a:p>
      </dgm:t>
    </dgm:pt>
    <dgm:pt modelId="{B6EEF648-B702-4A7B-8D1A-89316A779D8B}">
      <dgm:prSet phldrT="[Text]"/>
      <dgm:spPr/>
      <dgm:t>
        <a:bodyPr/>
        <a:lstStyle/>
        <a:p>
          <a:pPr>
            <a:buNone/>
          </a:pPr>
          <a:r>
            <a:rPr lang="en-GB" b="1"/>
            <a:t>Healthcare professionals</a:t>
          </a:r>
          <a:r>
            <a:rPr lang="en-GB"/>
            <a:t> — paediatric nurses, GPs, and therapists who recommend home‑care services</a:t>
          </a:r>
        </a:p>
      </dgm:t>
    </dgm:pt>
    <dgm:pt modelId="{BAC25FCB-A095-48F5-89F3-902139D2A070}" type="parTrans" cxnId="{D5546FA3-B932-406F-88F5-CB2804428B7B}">
      <dgm:prSet/>
      <dgm:spPr/>
      <dgm:t>
        <a:bodyPr/>
        <a:lstStyle/>
        <a:p>
          <a:endParaRPr lang="en-GB"/>
        </a:p>
      </dgm:t>
    </dgm:pt>
    <dgm:pt modelId="{C533CD13-9F9A-4C12-B76B-5FE7B8FA0ACB}" type="sibTrans" cxnId="{D5546FA3-B932-406F-88F5-CB2804428B7B}">
      <dgm:prSet/>
      <dgm:spPr/>
      <dgm:t>
        <a:bodyPr/>
        <a:lstStyle/>
        <a:p>
          <a:endParaRPr lang="en-GB"/>
        </a:p>
      </dgm:t>
    </dgm:pt>
    <dgm:pt modelId="{5DA759AF-CA99-48AA-A117-5A70DA601650}">
      <dgm:prSet phldrT="[Text]"/>
      <dgm:spPr/>
      <dgm:t>
        <a:bodyPr/>
        <a:lstStyle/>
        <a:p>
          <a:pPr>
            <a:buNone/>
          </a:pPr>
          <a:r>
            <a:rPr lang="en-GB" b="1"/>
            <a:t>Schools and SEN departments</a:t>
          </a:r>
          <a:r>
            <a:rPr lang="en-GB"/>
            <a:t> — they may refer children who need additional support at home</a:t>
          </a:r>
        </a:p>
      </dgm:t>
    </dgm:pt>
    <dgm:pt modelId="{F0E5FA36-575C-46A9-BA09-0AFC833AFBF4}" type="parTrans" cxnId="{EB1BC18A-8DA7-4A53-9F57-9D86BBA4A626}">
      <dgm:prSet/>
      <dgm:spPr/>
      <dgm:t>
        <a:bodyPr/>
        <a:lstStyle/>
        <a:p>
          <a:endParaRPr lang="en-GB"/>
        </a:p>
      </dgm:t>
    </dgm:pt>
    <dgm:pt modelId="{15F2E29C-1097-49EA-97D6-933CC4DCE48D}" type="sibTrans" cxnId="{EB1BC18A-8DA7-4A53-9F57-9D86BBA4A626}">
      <dgm:prSet/>
      <dgm:spPr/>
      <dgm:t>
        <a:bodyPr/>
        <a:lstStyle/>
        <a:p>
          <a:endParaRPr lang="en-GB"/>
        </a:p>
      </dgm:t>
    </dgm:pt>
    <dgm:pt modelId="{64799FD7-DBD0-4894-8C96-14658EC84AC0}">
      <dgm:prSet phldrT="[Text]"/>
      <dgm:spPr/>
      <dgm:t>
        <a:bodyPr/>
        <a:lstStyle/>
        <a:p>
          <a:endParaRPr lang="en-GB"/>
        </a:p>
      </dgm:t>
    </dgm:pt>
    <dgm:pt modelId="{2B9602D0-4D56-4302-B0B5-9A8CD1CC66CA}" type="parTrans" cxnId="{74FE5B16-4611-4D14-8624-4985F6FD9309}">
      <dgm:prSet/>
      <dgm:spPr/>
      <dgm:t>
        <a:bodyPr/>
        <a:lstStyle/>
        <a:p>
          <a:endParaRPr lang="en-GB"/>
        </a:p>
      </dgm:t>
    </dgm:pt>
    <dgm:pt modelId="{B7AF693F-77EC-4918-8CA7-D7BEA059184D}" type="sibTrans" cxnId="{74FE5B16-4611-4D14-8624-4985F6FD9309}">
      <dgm:prSet/>
      <dgm:spPr/>
      <dgm:t>
        <a:bodyPr/>
        <a:lstStyle/>
        <a:p>
          <a:endParaRPr lang="en-GB"/>
        </a:p>
      </dgm:t>
    </dgm:pt>
    <dgm:pt modelId="{378F6A84-0CC7-4A6E-BFCB-030D943FBA3F}">
      <dgm:prSet/>
      <dgm:spPr/>
      <dgm:t>
        <a:bodyPr/>
        <a:lstStyle/>
        <a:p>
          <a:pPr>
            <a:buNone/>
          </a:pPr>
          <a:r>
            <a:rPr lang="en-GB" b="1" dirty="0"/>
            <a:t>Parents and guardians</a:t>
          </a:r>
          <a:r>
            <a:rPr lang="en-GB" dirty="0"/>
            <a:t> — especially those with children who have medical, developmental, or behavioural needs</a:t>
          </a:r>
        </a:p>
      </dgm:t>
    </dgm:pt>
    <dgm:pt modelId="{940C74F6-9393-40AD-9093-CAD76E949DBD}" type="parTrans" cxnId="{33BC91B2-5A65-4252-9F44-AC7DA39F73B3}">
      <dgm:prSet/>
      <dgm:spPr/>
      <dgm:t>
        <a:bodyPr/>
        <a:lstStyle/>
        <a:p>
          <a:endParaRPr lang="en-GB"/>
        </a:p>
      </dgm:t>
    </dgm:pt>
    <dgm:pt modelId="{AE17E7E9-4036-4A9B-B966-ACE18BFEF03F}" type="sibTrans" cxnId="{33BC91B2-5A65-4252-9F44-AC7DA39F73B3}">
      <dgm:prSet/>
      <dgm:spPr/>
      <dgm:t>
        <a:bodyPr/>
        <a:lstStyle/>
        <a:p>
          <a:endParaRPr lang="en-GB"/>
        </a:p>
      </dgm:t>
    </dgm:pt>
    <dgm:pt modelId="{D9CFFB39-D3E2-4440-B2D7-88FFCD769423}" type="pres">
      <dgm:prSet presAssocID="{DC39AD66-866D-42A4-AE10-F7C19EA0991A}" presName="Name0" presStyleCnt="0">
        <dgm:presLayoutVars>
          <dgm:chMax val="1"/>
          <dgm:chPref val="1"/>
          <dgm:dir/>
          <dgm:animOne val="branch"/>
          <dgm:animLvl val="lvl"/>
        </dgm:presLayoutVars>
      </dgm:prSet>
      <dgm:spPr/>
    </dgm:pt>
    <dgm:pt modelId="{E6E3B8BE-DB39-4BBD-AE73-79CAEE17EAD8}" type="pres">
      <dgm:prSet presAssocID="{EF707768-6D3D-474B-8F35-69AFFA433E9F}" presName="Parent" presStyleLbl="node0" presStyleIdx="0" presStyleCnt="1">
        <dgm:presLayoutVars>
          <dgm:chMax val="6"/>
          <dgm:chPref val="6"/>
        </dgm:presLayoutVars>
      </dgm:prSet>
      <dgm:spPr/>
    </dgm:pt>
    <dgm:pt modelId="{EC8D6771-6B16-4E47-AF9E-BB68C7DD8B64}" type="pres">
      <dgm:prSet presAssocID="{368E4BBC-167A-4F81-9226-9EC5D6B49CA9}" presName="Accent1" presStyleCnt="0"/>
      <dgm:spPr/>
    </dgm:pt>
    <dgm:pt modelId="{F2960217-7C3F-402A-9DF6-2430FD6B6D91}" type="pres">
      <dgm:prSet presAssocID="{368E4BBC-167A-4F81-9226-9EC5D6B49CA9}" presName="Accent" presStyleLbl="bgShp" presStyleIdx="0" presStyleCnt="6"/>
      <dgm:spPr/>
    </dgm:pt>
    <dgm:pt modelId="{B6FC731D-BAC0-4F93-A50B-4707B1285DFD}" type="pres">
      <dgm:prSet presAssocID="{368E4BBC-167A-4F81-9226-9EC5D6B49CA9}" presName="Child1" presStyleLbl="node1" presStyleIdx="0" presStyleCnt="6">
        <dgm:presLayoutVars>
          <dgm:chMax val="0"/>
          <dgm:chPref val="0"/>
          <dgm:bulletEnabled val="1"/>
        </dgm:presLayoutVars>
      </dgm:prSet>
      <dgm:spPr/>
    </dgm:pt>
    <dgm:pt modelId="{AA20E517-AC10-4D28-A115-BB165A8DF4A6}" type="pres">
      <dgm:prSet presAssocID="{378F6A84-0CC7-4A6E-BFCB-030D943FBA3F}" presName="Accent2" presStyleCnt="0"/>
      <dgm:spPr/>
    </dgm:pt>
    <dgm:pt modelId="{6FB38242-9B3C-401B-B643-25B43848FBE8}" type="pres">
      <dgm:prSet presAssocID="{378F6A84-0CC7-4A6E-BFCB-030D943FBA3F}" presName="Accent" presStyleLbl="bgShp" presStyleIdx="1" presStyleCnt="6"/>
      <dgm:spPr/>
    </dgm:pt>
    <dgm:pt modelId="{AB0A33BE-155A-4BBB-8D49-790801D38E79}" type="pres">
      <dgm:prSet presAssocID="{378F6A84-0CC7-4A6E-BFCB-030D943FBA3F}" presName="Child2" presStyleLbl="node1" presStyleIdx="1" presStyleCnt="6">
        <dgm:presLayoutVars>
          <dgm:chMax val="0"/>
          <dgm:chPref val="0"/>
          <dgm:bulletEnabled val="1"/>
        </dgm:presLayoutVars>
      </dgm:prSet>
      <dgm:spPr/>
    </dgm:pt>
    <dgm:pt modelId="{A4F60568-40B6-451C-BA5B-7CE4E1FC6F2C}" type="pres">
      <dgm:prSet presAssocID="{5745322E-005A-48F4-BB58-28FE867FE40A}" presName="Accent3" presStyleCnt="0"/>
      <dgm:spPr/>
    </dgm:pt>
    <dgm:pt modelId="{34757F53-2FE0-4BD9-9A78-E33E1BF32812}" type="pres">
      <dgm:prSet presAssocID="{5745322E-005A-48F4-BB58-28FE867FE40A}" presName="Accent" presStyleLbl="bgShp" presStyleIdx="2" presStyleCnt="6"/>
      <dgm:spPr/>
    </dgm:pt>
    <dgm:pt modelId="{DD63DF55-F526-46F0-8E5F-EDA47230442F}" type="pres">
      <dgm:prSet presAssocID="{5745322E-005A-48F4-BB58-28FE867FE40A}" presName="Child3" presStyleLbl="node1" presStyleIdx="2" presStyleCnt="6">
        <dgm:presLayoutVars>
          <dgm:chMax val="0"/>
          <dgm:chPref val="0"/>
          <dgm:bulletEnabled val="1"/>
        </dgm:presLayoutVars>
      </dgm:prSet>
      <dgm:spPr/>
    </dgm:pt>
    <dgm:pt modelId="{BA036DE4-3234-4B52-9E13-92131E298E8A}" type="pres">
      <dgm:prSet presAssocID="{B45A27CA-14A2-4A31-BF6D-742B8A29435D}" presName="Accent4" presStyleCnt="0"/>
      <dgm:spPr/>
    </dgm:pt>
    <dgm:pt modelId="{9EA0DD35-0C97-4122-B711-617C0002AFEB}" type="pres">
      <dgm:prSet presAssocID="{B45A27CA-14A2-4A31-BF6D-742B8A29435D}" presName="Accent" presStyleLbl="bgShp" presStyleIdx="3" presStyleCnt="6"/>
      <dgm:spPr/>
    </dgm:pt>
    <dgm:pt modelId="{B0F953AF-3B07-4731-BD64-C72E6C96F26E}" type="pres">
      <dgm:prSet presAssocID="{B45A27CA-14A2-4A31-BF6D-742B8A29435D}" presName="Child4" presStyleLbl="node1" presStyleIdx="3" presStyleCnt="6">
        <dgm:presLayoutVars>
          <dgm:chMax val="0"/>
          <dgm:chPref val="0"/>
          <dgm:bulletEnabled val="1"/>
        </dgm:presLayoutVars>
      </dgm:prSet>
      <dgm:spPr/>
    </dgm:pt>
    <dgm:pt modelId="{340C1FD6-335C-4615-B1A7-035E919E553A}" type="pres">
      <dgm:prSet presAssocID="{B6EEF648-B702-4A7B-8D1A-89316A779D8B}" presName="Accent5" presStyleCnt="0"/>
      <dgm:spPr/>
    </dgm:pt>
    <dgm:pt modelId="{D58BA707-CF5B-4458-AE1A-48B2067BDE56}" type="pres">
      <dgm:prSet presAssocID="{B6EEF648-B702-4A7B-8D1A-89316A779D8B}" presName="Accent" presStyleLbl="bgShp" presStyleIdx="4" presStyleCnt="6"/>
      <dgm:spPr/>
    </dgm:pt>
    <dgm:pt modelId="{0E82F87E-9E4D-493F-B5C2-01ECA6E82BB8}" type="pres">
      <dgm:prSet presAssocID="{B6EEF648-B702-4A7B-8D1A-89316A779D8B}" presName="Child5" presStyleLbl="node1" presStyleIdx="4" presStyleCnt="6">
        <dgm:presLayoutVars>
          <dgm:chMax val="0"/>
          <dgm:chPref val="0"/>
          <dgm:bulletEnabled val="1"/>
        </dgm:presLayoutVars>
      </dgm:prSet>
      <dgm:spPr/>
    </dgm:pt>
    <dgm:pt modelId="{D47A6338-F3B9-4997-A913-48471E8CF16A}" type="pres">
      <dgm:prSet presAssocID="{5DA759AF-CA99-48AA-A117-5A70DA601650}" presName="Accent6" presStyleCnt="0"/>
      <dgm:spPr/>
    </dgm:pt>
    <dgm:pt modelId="{64710404-8AA1-4763-AEFE-9A2C52CF4BD5}" type="pres">
      <dgm:prSet presAssocID="{5DA759AF-CA99-48AA-A117-5A70DA601650}" presName="Accent" presStyleLbl="bgShp" presStyleIdx="5" presStyleCnt="6"/>
      <dgm:spPr/>
    </dgm:pt>
    <dgm:pt modelId="{55D348A2-B2E6-4717-AAF8-B3E1B178EB9F}" type="pres">
      <dgm:prSet presAssocID="{5DA759AF-CA99-48AA-A117-5A70DA601650}" presName="Child6" presStyleLbl="node1" presStyleIdx="5" presStyleCnt="6">
        <dgm:presLayoutVars>
          <dgm:chMax val="0"/>
          <dgm:chPref val="0"/>
          <dgm:bulletEnabled val="1"/>
        </dgm:presLayoutVars>
      </dgm:prSet>
      <dgm:spPr/>
    </dgm:pt>
  </dgm:ptLst>
  <dgm:cxnLst>
    <dgm:cxn modelId="{74FE5B16-4611-4D14-8624-4985F6FD9309}" srcId="{EF707768-6D3D-474B-8F35-69AFFA433E9F}" destId="{64799FD7-DBD0-4894-8C96-14658EC84AC0}" srcOrd="6" destOrd="0" parTransId="{2B9602D0-4D56-4302-B0B5-9A8CD1CC66CA}" sibTransId="{B7AF693F-77EC-4918-8CA7-D7BEA059184D}"/>
    <dgm:cxn modelId="{3F64851D-5A4A-47BB-9B1B-C99880B46E29}" srcId="{DC39AD66-866D-42A4-AE10-F7C19EA0991A}" destId="{EF707768-6D3D-474B-8F35-69AFFA433E9F}" srcOrd="0" destOrd="0" parTransId="{E203DDAD-5043-4564-B38F-1823E501537F}" sibTransId="{C19BE5E7-7D6C-41CC-B631-5CF911AC87B1}"/>
    <dgm:cxn modelId="{A6829722-7B54-4946-BD04-B0ED5BCC32E9}" type="presOf" srcId="{368E4BBC-167A-4F81-9226-9EC5D6B49CA9}" destId="{B6FC731D-BAC0-4F93-A50B-4707B1285DFD}" srcOrd="0" destOrd="0" presId="urn:microsoft.com/office/officeart/2011/layout/HexagonRadial"/>
    <dgm:cxn modelId="{19EFA222-2E6F-445C-B7B1-517B2D2665CA}" type="presOf" srcId="{EF707768-6D3D-474B-8F35-69AFFA433E9F}" destId="{E6E3B8BE-DB39-4BBD-AE73-79CAEE17EAD8}" srcOrd="0" destOrd="0" presId="urn:microsoft.com/office/officeart/2011/layout/HexagonRadial"/>
    <dgm:cxn modelId="{FD67BA23-992D-4674-B6D0-0430593ABF57}" type="presOf" srcId="{378F6A84-0CC7-4A6E-BFCB-030D943FBA3F}" destId="{AB0A33BE-155A-4BBB-8D49-790801D38E79}" srcOrd="0" destOrd="0" presId="urn:microsoft.com/office/officeart/2011/layout/HexagonRadial"/>
    <dgm:cxn modelId="{14116137-58F2-4A52-A627-E8235BB369F1}" srcId="{EF707768-6D3D-474B-8F35-69AFFA433E9F}" destId="{368E4BBC-167A-4F81-9226-9EC5D6B49CA9}" srcOrd="0" destOrd="0" parTransId="{AF6E80C2-33F9-414F-84CD-3D1B25969810}" sibTransId="{2C1869CA-1EE1-4C9C-B18C-6EA3944D8234}"/>
    <dgm:cxn modelId="{B1D34749-1F78-4887-87E9-D4E4EB7A0268}" type="presOf" srcId="{5745322E-005A-48F4-BB58-28FE867FE40A}" destId="{DD63DF55-F526-46F0-8E5F-EDA47230442F}" srcOrd="0" destOrd="0" presId="urn:microsoft.com/office/officeart/2011/layout/HexagonRadial"/>
    <dgm:cxn modelId="{E5E9944A-5AEC-492D-B2B7-10B829FD65BA}" type="presOf" srcId="{DC39AD66-866D-42A4-AE10-F7C19EA0991A}" destId="{D9CFFB39-D3E2-4440-B2D7-88FFCD769423}" srcOrd="0" destOrd="0" presId="urn:microsoft.com/office/officeart/2011/layout/HexagonRadial"/>
    <dgm:cxn modelId="{C6A5B94A-4C9D-454D-A9A0-7675376AB2A5}" type="presOf" srcId="{B45A27CA-14A2-4A31-BF6D-742B8A29435D}" destId="{B0F953AF-3B07-4731-BD64-C72E6C96F26E}" srcOrd="0" destOrd="0" presId="urn:microsoft.com/office/officeart/2011/layout/HexagonRadial"/>
    <dgm:cxn modelId="{EB1BC18A-8DA7-4A53-9F57-9D86BBA4A626}" srcId="{EF707768-6D3D-474B-8F35-69AFFA433E9F}" destId="{5DA759AF-CA99-48AA-A117-5A70DA601650}" srcOrd="5" destOrd="0" parTransId="{F0E5FA36-575C-46A9-BA09-0AFC833AFBF4}" sibTransId="{15F2E29C-1097-49EA-97D6-933CC4DCE48D}"/>
    <dgm:cxn modelId="{CA5B598F-640A-4642-8B04-2C422010C62F}" srcId="{EF707768-6D3D-474B-8F35-69AFFA433E9F}" destId="{B45A27CA-14A2-4A31-BF6D-742B8A29435D}" srcOrd="3" destOrd="0" parTransId="{65D47C5F-1625-49F7-A09E-4495834CE38F}" sibTransId="{CD328A95-A0C9-41F5-8985-75F32C1F6C9F}"/>
    <dgm:cxn modelId="{D5546FA3-B932-406F-88F5-CB2804428B7B}" srcId="{EF707768-6D3D-474B-8F35-69AFFA433E9F}" destId="{B6EEF648-B702-4A7B-8D1A-89316A779D8B}" srcOrd="4" destOrd="0" parTransId="{BAC25FCB-A095-48F5-89F3-902139D2A070}" sibTransId="{C533CD13-9F9A-4C12-B76B-5FE7B8FA0ACB}"/>
    <dgm:cxn modelId="{33BC91B2-5A65-4252-9F44-AC7DA39F73B3}" srcId="{EF707768-6D3D-474B-8F35-69AFFA433E9F}" destId="{378F6A84-0CC7-4A6E-BFCB-030D943FBA3F}" srcOrd="1" destOrd="0" parTransId="{940C74F6-9393-40AD-9093-CAD76E949DBD}" sibTransId="{AE17E7E9-4036-4A9B-B966-ACE18BFEF03F}"/>
    <dgm:cxn modelId="{E70D2AE1-F66A-4438-8166-96B4F9605540}" srcId="{EF707768-6D3D-474B-8F35-69AFFA433E9F}" destId="{5745322E-005A-48F4-BB58-28FE867FE40A}" srcOrd="2" destOrd="0" parTransId="{97636548-DD9A-4241-83FC-C681181D29B2}" sibTransId="{5004AF30-D1D2-4D67-BC05-EDFB8AE8C275}"/>
    <dgm:cxn modelId="{80338DE2-A8A0-454D-89B9-7AC582922150}" type="presOf" srcId="{5DA759AF-CA99-48AA-A117-5A70DA601650}" destId="{55D348A2-B2E6-4717-AAF8-B3E1B178EB9F}" srcOrd="0" destOrd="0" presId="urn:microsoft.com/office/officeart/2011/layout/HexagonRadial"/>
    <dgm:cxn modelId="{0A56D8F7-79E9-4CF3-B033-7921F67ADCA2}" type="presOf" srcId="{B6EEF648-B702-4A7B-8D1A-89316A779D8B}" destId="{0E82F87E-9E4D-493F-B5C2-01ECA6E82BB8}" srcOrd="0" destOrd="0" presId="urn:microsoft.com/office/officeart/2011/layout/HexagonRadial"/>
    <dgm:cxn modelId="{410B900D-BB5D-4E39-9A37-11559DA2DA11}" type="presParOf" srcId="{D9CFFB39-D3E2-4440-B2D7-88FFCD769423}" destId="{E6E3B8BE-DB39-4BBD-AE73-79CAEE17EAD8}" srcOrd="0" destOrd="0" presId="urn:microsoft.com/office/officeart/2011/layout/HexagonRadial"/>
    <dgm:cxn modelId="{958E6D5D-B109-4421-8D16-F61C7DCCA1E4}" type="presParOf" srcId="{D9CFFB39-D3E2-4440-B2D7-88FFCD769423}" destId="{EC8D6771-6B16-4E47-AF9E-BB68C7DD8B64}" srcOrd="1" destOrd="0" presId="urn:microsoft.com/office/officeart/2011/layout/HexagonRadial"/>
    <dgm:cxn modelId="{F2E36892-79D8-4617-B752-4E6591EF7A30}" type="presParOf" srcId="{EC8D6771-6B16-4E47-AF9E-BB68C7DD8B64}" destId="{F2960217-7C3F-402A-9DF6-2430FD6B6D91}" srcOrd="0" destOrd="0" presId="urn:microsoft.com/office/officeart/2011/layout/HexagonRadial"/>
    <dgm:cxn modelId="{93AB4DA9-8603-4A92-940D-30E83495281F}" type="presParOf" srcId="{D9CFFB39-D3E2-4440-B2D7-88FFCD769423}" destId="{B6FC731D-BAC0-4F93-A50B-4707B1285DFD}" srcOrd="2" destOrd="0" presId="urn:microsoft.com/office/officeart/2011/layout/HexagonRadial"/>
    <dgm:cxn modelId="{09686032-31EF-45B2-8C4B-B3DC2B4F573D}" type="presParOf" srcId="{D9CFFB39-D3E2-4440-B2D7-88FFCD769423}" destId="{AA20E517-AC10-4D28-A115-BB165A8DF4A6}" srcOrd="3" destOrd="0" presId="urn:microsoft.com/office/officeart/2011/layout/HexagonRadial"/>
    <dgm:cxn modelId="{35945F77-8998-4427-B70B-7CFF21AA8923}" type="presParOf" srcId="{AA20E517-AC10-4D28-A115-BB165A8DF4A6}" destId="{6FB38242-9B3C-401B-B643-25B43848FBE8}" srcOrd="0" destOrd="0" presId="urn:microsoft.com/office/officeart/2011/layout/HexagonRadial"/>
    <dgm:cxn modelId="{0C713F4E-2011-41B1-97A2-A2285DD949AA}" type="presParOf" srcId="{D9CFFB39-D3E2-4440-B2D7-88FFCD769423}" destId="{AB0A33BE-155A-4BBB-8D49-790801D38E79}" srcOrd="4" destOrd="0" presId="urn:microsoft.com/office/officeart/2011/layout/HexagonRadial"/>
    <dgm:cxn modelId="{10042D44-8BB2-4606-B4F1-D106B3B908FA}" type="presParOf" srcId="{D9CFFB39-D3E2-4440-B2D7-88FFCD769423}" destId="{A4F60568-40B6-451C-BA5B-7CE4E1FC6F2C}" srcOrd="5" destOrd="0" presId="urn:microsoft.com/office/officeart/2011/layout/HexagonRadial"/>
    <dgm:cxn modelId="{6CE6450D-A021-4CEF-B8E9-62F68837772B}" type="presParOf" srcId="{A4F60568-40B6-451C-BA5B-7CE4E1FC6F2C}" destId="{34757F53-2FE0-4BD9-9A78-E33E1BF32812}" srcOrd="0" destOrd="0" presId="urn:microsoft.com/office/officeart/2011/layout/HexagonRadial"/>
    <dgm:cxn modelId="{D242C5BE-DE5B-48F0-8E60-F27396C0B331}" type="presParOf" srcId="{D9CFFB39-D3E2-4440-B2D7-88FFCD769423}" destId="{DD63DF55-F526-46F0-8E5F-EDA47230442F}" srcOrd="6" destOrd="0" presId="urn:microsoft.com/office/officeart/2011/layout/HexagonRadial"/>
    <dgm:cxn modelId="{B34B1D41-92B4-4390-A218-272838ADA71D}" type="presParOf" srcId="{D9CFFB39-D3E2-4440-B2D7-88FFCD769423}" destId="{BA036DE4-3234-4B52-9E13-92131E298E8A}" srcOrd="7" destOrd="0" presId="urn:microsoft.com/office/officeart/2011/layout/HexagonRadial"/>
    <dgm:cxn modelId="{3558CC0A-EF16-4B38-8136-406321B19D0E}" type="presParOf" srcId="{BA036DE4-3234-4B52-9E13-92131E298E8A}" destId="{9EA0DD35-0C97-4122-B711-617C0002AFEB}" srcOrd="0" destOrd="0" presId="urn:microsoft.com/office/officeart/2011/layout/HexagonRadial"/>
    <dgm:cxn modelId="{814B930F-5CB1-4776-AE29-D2F6ECA712C8}" type="presParOf" srcId="{D9CFFB39-D3E2-4440-B2D7-88FFCD769423}" destId="{B0F953AF-3B07-4731-BD64-C72E6C96F26E}" srcOrd="8" destOrd="0" presId="urn:microsoft.com/office/officeart/2011/layout/HexagonRadial"/>
    <dgm:cxn modelId="{36E03ADF-F7D4-4ED5-B698-61A429006911}" type="presParOf" srcId="{D9CFFB39-D3E2-4440-B2D7-88FFCD769423}" destId="{340C1FD6-335C-4615-B1A7-035E919E553A}" srcOrd="9" destOrd="0" presId="urn:microsoft.com/office/officeart/2011/layout/HexagonRadial"/>
    <dgm:cxn modelId="{B3FEAA85-1D69-435E-B43E-0E4050BDC96B}" type="presParOf" srcId="{340C1FD6-335C-4615-B1A7-035E919E553A}" destId="{D58BA707-CF5B-4458-AE1A-48B2067BDE56}" srcOrd="0" destOrd="0" presId="urn:microsoft.com/office/officeart/2011/layout/HexagonRadial"/>
    <dgm:cxn modelId="{F4CE6B27-29E9-4CD0-8F22-A00642B40DC2}" type="presParOf" srcId="{D9CFFB39-D3E2-4440-B2D7-88FFCD769423}" destId="{0E82F87E-9E4D-493F-B5C2-01ECA6E82BB8}" srcOrd="10" destOrd="0" presId="urn:microsoft.com/office/officeart/2011/layout/HexagonRadial"/>
    <dgm:cxn modelId="{C5ED162E-6E62-4EAD-BFEC-A6A41591FB37}" type="presParOf" srcId="{D9CFFB39-D3E2-4440-B2D7-88FFCD769423}" destId="{D47A6338-F3B9-4997-A913-48471E8CF16A}" srcOrd="11" destOrd="0" presId="urn:microsoft.com/office/officeart/2011/layout/HexagonRadial"/>
    <dgm:cxn modelId="{8093CE82-5FD8-418D-97B0-3EAC227A2B9E}" type="presParOf" srcId="{D47A6338-F3B9-4997-A913-48471E8CF16A}" destId="{64710404-8AA1-4763-AEFE-9A2C52CF4BD5}" srcOrd="0" destOrd="0" presId="urn:microsoft.com/office/officeart/2011/layout/HexagonRadial"/>
    <dgm:cxn modelId="{ED24D31B-4114-4951-A42B-1977FC13936D}" type="presParOf" srcId="{D9CFFB39-D3E2-4440-B2D7-88FFCD769423}" destId="{55D348A2-B2E6-4717-AAF8-B3E1B178EB9F}"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8F61B7-908A-44FB-9358-D94F38903201}" type="doc">
      <dgm:prSet loTypeId="urn:microsoft.com/office/officeart/2005/8/layout/gear1" loCatId="cycle" qsTypeId="urn:microsoft.com/office/officeart/2005/8/quickstyle/simple2" qsCatId="simple" csTypeId="urn:microsoft.com/office/officeart/2005/8/colors/colorful4" csCatId="colorful" phldr="1"/>
      <dgm:spPr/>
    </dgm:pt>
    <dgm:pt modelId="{E8CC1C39-3179-4776-93D4-AAEA41E75C71}">
      <dgm:prSet phldrT="[Text]"/>
      <dgm:spPr/>
      <dgm:t>
        <a:bodyPr/>
        <a:lstStyle/>
        <a:p>
          <a:pPr>
            <a:buNone/>
          </a:pPr>
          <a:r>
            <a:rPr lang="en-GB" b="1"/>
            <a:t>Extended family</a:t>
          </a:r>
          <a:r>
            <a:rPr lang="en-GB"/>
            <a:t> — grandparents, carers, foster carers</a:t>
          </a:r>
        </a:p>
      </dgm:t>
    </dgm:pt>
    <dgm:pt modelId="{371624F6-6720-4C69-ACB6-EA9BF7FEAD53}" type="parTrans" cxnId="{4724B737-586D-4265-AF9F-99E3952C13A7}">
      <dgm:prSet/>
      <dgm:spPr/>
      <dgm:t>
        <a:bodyPr/>
        <a:lstStyle/>
        <a:p>
          <a:endParaRPr lang="en-GB"/>
        </a:p>
      </dgm:t>
    </dgm:pt>
    <dgm:pt modelId="{4D9284C5-61CD-4EB1-BB8B-A816F70A3F2B}" type="sibTrans" cxnId="{4724B737-586D-4265-AF9F-99E3952C13A7}">
      <dgm:prSet/>
      <dgm:spPr/>
      <dgm:t>
        <a:bodyPr/>
        <a:lstStyle/>
        <a:p>
          <a:endParaRPr lang="en-GB"/>
        </a:p>
      </dgm:t>
    </dgm:pt>
    <dgm:pt modelId="{B0BB95E7-D844-4E70-8BB5-2C1A2F7C8F10}">
      <dgm:prSet phldrT="[Text]" phldr="1"/>
      <dgm:spPr/>
      <dgm:t>
        <a:bodyPr/>
        <a:lstStyle/>
        <a:p>
          <a:endParaRPr lang="en-GB"/>
        </a:p>
      </dgm:t>
    </dgm:pt>
    <dgm:pt modelId="{A4F0879F-F7D9-4344-9C36-836E8DF862CF}" type="parTrans" cxnId="{937A7536-43E9-44C8-92B6-1124948F1DCB}">
      <dgm:prSet/>
      <dgm:spPr/>
      <dgm:t>
        <a:bodyPr/>
        <a:lstStyle/>
        <a:p>
          <a:endParaRPr lang="en-GB"/>
        </a:p>
      </dgm:t>
    </dgm:pt>
    <dgm:pt modelId="{5C8FC075-5422-48B5-88E8-10EC5BED1280}" type="sibTrans" cxnId="{937A7536-43E9-44C8-92B6-1124948F1DCB}">
      <dgm:prSet/>
      <dgm:spPr/>
      <dgm:t>
        <a:bodyPr/>
        <a:lstStyle/>
        <a:p>
          <a:endParaRPr lang="en-GB"/>
        </a:p>
      </dgm:t>
    </dgm:pt>
    <dgm:pt modelId="{6D37CC00-BAED-46EF-B96B-BA1610A026BF}">
      <dgm:prSet phldrT="[Text]" phldr="1"/>
      <dgm:spPr/>
      <dgm:t>
        <a:bodyPr/>
        <a:lstStyle/>
        <a:p>
          <a:endParaRPr lang="en-GB"/>
        </a:p>
      </dgm:t>
    </dgm:pt>
    <dgm:pt modelId="{3E0648AE-5D45-428D-BDCD-23E48C270610}" type="parTrans" cxnId="{93C21680-1540-478E-8CD4-C88820A3A0BD}">
      <dgm:prSet/>
      <dgm:spPr/>
      <dgm:t>
        <a:bodyPr/>
        <a:lstStyle/>
        <a:p>
          <a:endParaRPr lang="en-GB"/>
        </a:p>
      </dgm:t>
    </dgm:pt>
    <dgm:pt modelId="{99F53024-C1DF-4F6C-9A39-CD852E0784FB}" type="sibTrans" cxnId="{93C21680-1540-478E-8CD4-C88820A3A0BD}">
      <dgm:prSet/>
      <dgm:spPr/>
      <dgm:t>
        <a:bodyPr/>
        <a:lstStyle/>
        <a:p>
          <a:endParaRPr lang="en-GB"/>
        </a:p>
      </dgm:t>
    </dgm:pt>
    <dgm:pt modelId="{050AA18E-600C-4646-896B-5C1DE14A6798}">
      <dgm:prSet/>
      <dgm:spPr/>
    </dgm:pt>
    <dgm:pt modelId="{55E4F644-5CEA-45DA-A160-44E2AE76D66E}" type="parTrans" cxnId="{9AEA9B81-2105-4993-83B6-7E296DC6CD6D}">
      <dgm:prSet/>
      <dgm:spPr/>
      <dgm:t>
        <a:bodyPr/>
        <a:lstStyle/>
        <a:p>
          <a:endParaRPr lang="en-GB"/>
        </a:p>
      </dgm:t>
    </dgm:pt>
    <dgm:pt modelId="{AF256FAB-84B3-47A3-8681-24D98B72CED6}" type="sibTrans" cxnId="{9AEA9B81-2105-4993-83B6-7E296DC6CD6D}">
      <dgm:prSet/>
      <dgm:spPr/>
      <dgm:t>
        <a:bodyPr/>
        <a:lstStyle/>
        <a:p>
          <a:endParaRPr lang="en-GB"/>
        </a:p>
      </dgm:t>
    </dgm:pt>
    <dgm:pt modelId="{C67C25F8-0BB4-4137-934B-447D8E3E615A}">
      <dgm:prSet/>
      <dgm:spPr/>
    </dgm:pt>
    <dgm:pt modelId="{C1D8F0EB-C348-4C15-A931-E6B2C73E8FEC}" type="parTrans" cxnId="{5C94B45A-EE1D-4CCC-AD8D-886B44FA21E1}">
      <dgm:prSet/>
      <dgm:spPr/>
      <dgm:t>
        <a:bodyPr/>
        <a:lstStyle/>
        <a:p>
          <a:endParaRPr lang="en-GB"/>
        </a:p>
      </dgm:t>
    </dgm:pt>
    <dgm:pt modelId="{C8CB79F7-46EC-49A4-8013-CD300BB0974C}" type="sibTrans" cxnId="{5C94B45A-EE1D-4CCC-AD8D-886B44FA21E1}">
      <dgm:prSet/>
      <dgm:spPr/>
      <dgm:t>
        <a:bodyPr/>
        <a:lstStyle/>
        <a:p>
          <a:endParaRPr lang="en-GB"/>
        </a:p>
      </dgm:t>
    </dgm:pt>
    <dgm:pt modelId="{2200D082-4B54-414E-996D-6748B8D9EFDF}">
      <dgm:prSet phldrT="[Text]"/>
      <dgm:spPr/>
    </dgm:pt>
    <dgm:pt modelId="{131268EB-85D3-4C0D-861A-F419FE217580}" type="parTrans" cxnId="{409F60FB-D6DA-4929-BE25-1EF89630C72C}">
      <dgm:prSet/>
      <dgm:spPr/>
      <dgm:t>
        <a:bodyPr/>
        <a:lstStyle/>
        <a:p>
          <a:endParaRPr lang="en-GB"/>
        </a:p>
      </dgm:t>
    </dgm:pt>
    <dgm:pt modelId="{F0EB7234-5C1A-46B0-A98C-72B75BC4CBE1}" type="sibTrans" cxnId="{409F60FB-D6DA-4929-BE25-1EF89630C72C}">
      <dgm:prSet/>
      <dgm:spPr/>
      <dgm:t>
        <a:bodyPr/>
        <a:lstStyle/>
        <a:p>
          <a:endParaRPr lang="en-GB"/>
        </a:p>
      </dgm:t>
    </dgm:pt>
    <dgm:pt modelId="{AEB05603-AAC8-45F7-9179-76A2F36B91E8}">
      <dgm:prSet phldrT="[Text]"/>
      <dgm:spPr/>
      <dgm:t>
        <a:bodyPr/>
        <a:lstStyle/>
        <a:p>
          <a:pPr>
            <a:buNone/>
          </a:pPr>
          <a:r>
            <a:rPr lang="en-GB" b="1"/>
            <a:t>NHS community teams</a:t>
          </a:r>
          <a:r>
            <a:rPr lang="en-GB"/>
            <a:t> — they often coordinate care packages</a:t>
          </a:r>
        </a:p>
      </dgm:t>
    </dgm:pt>
    <dgm:pt modelId="{291D6D45-B765-4761-9639-42883B47E594}" type="parTrans" cxnId="{A33F60C5-8AA2-49EC-AC6A-2D4F83AE14AD}">
      <dgm:prSet/>
      <dgm:spPr/>
      <dgm:t>
        <a:bodyPr/>
        <a:lstStyle/>
        <a:p>
          <a:endParaRPr lang="en-GB"/>
        </a:p>
      </dgm:t>
    </dgm:pt>
    <dgm:pt modelId="{FEB348D7-F632-40AA-9B4A-9251943FAC9C}" type="sibTrans" cxnId="{A33F60C5-8AA2-49EC-AC6A-2D4F83AE14AD}">
      <dgm:prSet/>
      <dgm:spPr/>
      <dgm:t>
        <a:bodyPr/>
        <a:lstStyle/>
        <a:p>
          <a:endParaRPr lang="en-GB"/>
        </a:p>
      </dgm:t>
    </dgm:pt>
    <dgm:pt modelId="{B929EC11-0192-4BB1-A77F-536A651785F4}">
      <dgm:prSet/>
      <dgm:spPr/>
    </dgm:pt>
    <dgm:pt modelId="{D9832A02-82E5-4558-A700-DD475DE3A74E}" type="parTrans" cxnId="{6362E01F-10C4-4065-8516-D9D85AE1E0D5}">
      <dgm:prSet/>
      <dgm:spPr/>
      <dgm:t>
        <a:bodyPr/>
        <a:lstStyle/>
        <a:p>
          <a:endParaRPr lang="en-GB"/>
        </a:p>
      </dgm:t>
    </dgm:pt>
    <dgm:pt modelId="{60CAD128-83E1-4673-8E09-AC356D63C657}" type="sibTrans" cxnId="{6362E01F-10C4-4065-8516-D9D85AE1E0D5}">
      <dgm:prSet/>
      <dgm:spPr/>
      <dgm:t>
        <a:bodyPr/>
        <a:lstStyle/>
        <a:p>
          <a:endParaRPr lang="en-GB"/>
        </a:p>
      </dgm:t>
    </dgm:pt>
    <dgm:pt modelId="{5AA0CE9F-9336-490E-80ED-DC7ADFF800E8}">
      <dgm:prSet/>
      <dgm:spPr/>
    </dgm:pt>
    <dgm:pt modelId="{9F87C5EC-B472-4A02-8765-FD03C84C9B98}" type="parTrans" cxnId="{A73ADA6B-B8AC-4D7B-AAA4-8202C3126467}">
      <dgm:prSet/>
      <dgm:spPr/>
      <dgm:t>
        <a:bodyPr/>
        <a:lstStyle/>
        <a:p>
          <a:endParaRPr lang="en-GB"/>
        </a:p>
      </dgm:t>
    </dgm:pt>
    <dgm:pt modelId="{FE70C9F6-C1A9-4BCF-AF6F-6D39DB8A1727}" type="sibTrans" cxnId="{A73ADA6B-B8AC-4D7B-AAA4-8202C3126467}">
      <dgm:prSet/>
      <dgm:spPr/>
      <dgm:t>
        <a:bodyPr/>
        <a:lstStyle/>
        <a:p>
          <a:endParaRPr lang="en-GB"/>
        </a:p>
      </dgm:t>
    </dgm:pt>
    <dgm:pt modelId="{816C878D-C7D0-42FF-B6E9-C1DC0FBC1CB0}">
      <dgm:prSet/>
      <dgm:spPr/>
      <dgm:t>
        <a:bodyPr/>
        <a:lstStyle/>
        <a:p>
          <a:pPr>
            <a:buNone/>
          </a:pPr>
          <a:r>
            <a:rPr lang="en-GB" b="1"/>
            <a:t>Charities and support groups</a:t>
          </a:r>
          <a:r>
            <a:rPr lang="en-GB"/>
            <a:t> — especially those supporting disabilities or long‑term conditions</a:t>
          </a:r>
        </a:p>
      </dgm:t>
    </dgm:pt>
    <dgm:pt modelId="{00E1F877-68FD-4D97-84B4-1B07C9F91E8F}" type="parTrans" cxnId="{76614995-69A3-47D2-B4DF-DBFA54BA7B4B}">
      <dgm:prSet/>
      <dgm:spPr/>
      <dgm:t>
        <a:bodyPr/>
        <a:lstStyle/>
        <a:p>
          <a:endParaRPr lang="en-GB"/>
        </a:p>
      </dgm:t>
    </dgm:pt>
    <dgm:pt modelId="{BC6B1E07-2EFA-43E1-9D6B-B26EC4274174}" type="sibTrans" cxnId="{76614995-69A3-47D2-B4DF-DBFA54BA7B4B}">
      <dgm:prSet/>
      <dgm:spPr/>
      <dgm:t>
        <a:bodyPr/>
        <a:lstStyle/>
        <a:p>
          <a:endParaRPr lang="en-GB"/>
        </a:p>
      </dgm:t>
    </dgm:pt>
    <dgm:pt modelId="{5FE3AEE7-36B3-4B50-8ED4-805B47F50EC2}" type="pres">
      <dgm:prSet presAssocID="{7D8F61B7-908A-44FB-9358-D94F38903201}" presName="composite" presStyleCnt="0">
        <dgm:presLayoutVars>
          <dgm:chMax val="3"/>
          <dgm:animLvl val="lvl"/>
          <dgm:resizeHandles val="exact"/>
        </dgm:presLayoutVars>
      </dgm:prSet>
      <dgm:spPr/>
    </dgm:pt>
    <dgm:pt modelId="{B9102496-3CEF-4FA5-BB37-EABFC1DE06C2}" type="pres">
      <dgm:prSet presAssocID="{AEB05603-AAC8-45F7-9179-76A2F36B91E8}" presName="gear1" presStyleLbl="node1" presStyleIdx="0" presStyleCnt="3">
        <dgm:presLayoutVars>
          <dgm:chMax val="1"/>
          <dgm:bulletEnabled val="1"/>
        </dgm:presLayoutVars>
      </dgm:prSet>
      <dgm:spPr/>
    </dgm:pt>
    <dgm:pt modelId="{B4D1482A-944D-45DE-A3CA-E521B9EE6B9A}" type="pres">
      <dgm:prSet presAssocID="{AEB05603-AAC8-45F7-9179-76A2F36B91E8}" presName="gear1srcNode" presStyleLbl="node1" presStyleIdx="0" presStyleCnt="3"/>
      <dgm:spPr/>
    </dgm:pt>
    <dgm:pt modelId="{B252E312-5792-437F-ACB4-45F0CB7C020F}" type="pres">
      <dgm:prSet presAssocID="{AEB05603-AAC8-45F7-9179-76A2F36B91E8}" presName="gear1dstNode" presStyleLbl="node1" presStyleIdx="0" presStyleCnt="3"/>
      <dgm:spPr/>
    </dgm:pt>
    <dgm:pt modelId="{D3E0A385-1322-438D-B189-F2320559409E}" type="pres">
      <dgm:prSet presAssocID="{816C878D-C7D0-42FF-B6E9-C1DC0FBC1CB0}" presName="gear2" presStyleLbl="node1" presStyleIdx="1" presStyleCnt="3">
        <dgm:presLayoutVars>
          <dgm:chMax val="1"/>
          <dgm:bulletEnabled val="1"/>
        </dgm:presLayoutVars>
      </dgm:prSet>
      <dgm:spPr/>
    </dgm:pt>
    <dgm:pt modelId="{56FE372B-E900-41FE-A13D-B95A1610B4AC}" type="pres">
      <dgm:prSet presAssocID="{816C878D-C7D0-42FF-B6E9-C1DC0FBC1CB0}" presName="gear2srcNode" presStyleLbl="node1" presStyleIdx="1" presStyleCnt="3"/>
      <dgm:spPr/>
    </dgm:pt>
    <dgm:pt modelId="{4544C604-CA0A-46B2-ACDD-0DE0D7B0BB8F}" type="pres">
      <dgm:prSet presAssocID="{816C878D-C7D0-42FF-B6E9-C1DC0FBC1CB0}" presName="gear2dstNode" presStyleLbl="node1" presStyleIdx="1" presStyleCnt="3"/>
      <dgm:spPr/>
    </dgm:pt>
    <dgm:pt modelId="{67B179F7-FF5F-497D-968D-EF2F6B9973B0}" type="pres">
      <dgm:prSet presAssocID="{E8CC1C39-3179-4776-93D4-AAEA41E75C71}" presName="gear3" presStyleLbl="node1" presStyleIdx="2" presStyleCnt="3"/>
      <dgm:spPr/>
    </dgm:pt>
    <dgm:pt modelId="{CA1296C5-9C91-4DDB-8F06-EA3A5265FCF3}" type="pres">
      <dgm:prSet presAssocID="{E8CC1C39-3179-4776-93D4-AAEA41E75C71}" presName="gear3tx" presStyleLbl="node1" presStyleIdx="2" presStyleCnt="3">
        <dgm:presLayoutVars>
          <dgm:chMax val="1"/>
          <dgm:bulletEnabled val="1"/>
        </dgm:presLayoutVars>
      </dgm:prSet>
      <dgm:spPr/>
    </dgm:pt>
    <dgm:pt modelId="{222989FA-76C6-4CBB-9680-19D6F25D3DC9}" type="pres">
      <dgm:prSet presAssocID="{E8CC1C39-3179-4776-93D4-AAEA41E75C71}" presName="gear3srcNode" presStyleLbl="node1" presStyleIdx="2" presStyleCnt="3"/>
      <dgm:spPr/>
    </dgm:pt>
    <dgm:pt modelId="{B83F819D-A096-4F19-92C7-31F785418FD5}" type="pres">
      <dgm:prSet presAssocID="{E8CC1C39-3179-4776-93D4-AAEA41E75C71}" presName="gear3dstNode" presStyleLbl="node1" presStyleIdx="2" presStyleCnt="3"/>
      <dgm:spPr/>
    </dgm:pt>
    <dgm:pt modelId="{3461E014-22E1-4A66-9575-62411112E23D}" type="pres">
      <dgm:prSet presAssocID="{FEB348D7-F632-40AA-9B4A-9251943FAC9C}" presName="connector1" presStyleLbl="sibTrans2D1" presStyleIdx="0" presStyleCnt="3"/>
      <dgm:spPr/>
    </dgm:pt>
    <dgm:pt modelId="{C1C3DB67-2E49-41CE-94D5-7D5B8DA4C32F}" type="pres">
      <dgm:prSet presAssocID="{BC6B1E07-2EFA-43E1-9D6B-B26EC4274174}" presName="connector2" presStyleLbl="sibTrans2D1" presStyleIdx="1" presStyleCnt="3"/>
      <dgm:spPr/>
    </dgm:pt>
    <dgm:pt modelId="{150BCAE7-5204-4056-9C73-0CA1F69D53D9}" type="pres">
      <dgm:prSet presAssocID="{4D9284C5-61CD-4EB1-BB8B-A816F70A3F2B}" presName="connector3" presStyleLbl="sibTrans2D1" presStyleIdx="2" presStyleCnt="3"/>
      <dgm:spPr/>
    </dgm:pt>
  </dgm:ptLst>
  <dgm:cxnLst>
    <dgm:cxn modelId="{6362E01F-10C4-4065-8516-D9D85AE1E0D5}" srcId="{7D8F61B7-908A-44FB-9358-D94F38903201}" destId="{B929EC11-0192-4BB1-A77F-536A651785F4}" srcOrd="7" destOrd="0" parTransId="{D9832A02-82E5-4558-A700-DD475DE3A74E}" sibTransId="{60CAD128-83E1-4673-8E09-AC356D63C657}"/>
    <dgm:cxn modelId="{0A967020-A861-4028-93BA-F88DA60170B7}" type="presOf" srcId="{AEB05603-AAC8-45F7-9179-76A2F36B91E8}" destId="{B4D1482A-944D-45DE-A3CA-E521B9EE6B9A}" srcOrd="1" destOrd="0" presId="urn:microsoft.com/office/officeart/2005/8/layout/gear1"/>
    <dgm:cxn modelId="{36509F32-B057-4E7C-B0CC-A35CC62551DC}" type="presOf" srcId="{E8CC1C39-3179-4776-93D4-AAEA41E75C71}" destId="{B83F819D-A096-4F19-92C7-31F785418FD5}" srcOrd="3" destOrd="0" presId="urn:microsoft.com/office/officeart/2005/8/layout/gear1"/>
    <dgm:cxn modelId="{937A7536-43E9-44C8-92B6-1124948F1DCB}" srcId="{7D8F61B7-908A-44FB-9358-D94F38903201}" destId="{B0BB95E7-D844-4E70-8BB5-2C1A2F7C8F10}" srcOrd="5" destOrd="0" parTransId="{A4F0879F-F7D9-4344-9C36-836E8DF862CF}" sibTransId="{5C8FC075-5422-48B5-88E8-10EC5BED1280}"/>
    <dgm:cxn modelId="{4724B737-586D-4265-AF9F-99E3952C13A7}" srcId="{7D8F61B7-908A-44FB-9358-D94F38903201}" destId="{E8CC1C39-3179-4776-93D4-AAEA41E75C71}" srcOrd="2" destOrd="0" parTransId="{371624F6-6720-4C69-ACB6-EA9BF7FEAD53}" sibTransId="{4D9284C5-61CD-4EB1-BB8B-A816F70A3F2B}"/>
    <dgm:cxn modelId="{A621A138-0111-4A38-A579-5CFFCCB69EC9}" type="presOf" srcId="{FEB348D7-F632-40AA-9B4A-9251943FAC9C}" destId="{3461E014-22E1-4A66-9575-62411112E23D}" srcOrd="0" destOrd="0" presId="urn:microsoft.com/office/officeart/2005/8/layout/gear1"/>
    <dgm:cxn modelId="{724EF33B-C813-4AE0-96E7-1B25EE516C41}" type="presOf" srcId="{7D8F61B7-908A-44FB-9358-D94F38903201}" destId="{5FE3AEE7-36B3-4B50-8ED4-805B47F50EC2}" srcOrd="0" destOrd="0" presId="urn:microsoft.com/office/officeart/2005/8/layout/gear1"/>
    <dgm:cxn modelId="{0B363D68-F4A3-4598-A285-F2D56BF39A81}" type="presOf" srcId="{AEB05603-AAC8-45F7-9179-76A2F36B91E8}" destId="{B9102496-3CEF-4FA5-BB37-EABFC1DE06C2}" srcOrd="0" destOrd="0" presId="urn:microsoft.com/office/officeart/2005/8/layout/gear1"/>
    <dgm:cxn modelId="{A73ADA6B-B8AC-4D7B-AAA4-8202C3126467}" srcId="{7D8F61B7-908A-44FB-9358-D94F38903201}" destId="{5AA0CE9F-9336-490E-80ED-DC7ADFF800E8}" srcOrd="3" destOrd="0" parTransId="{9F87C5EC-B472-4A02-8765-FD03C84C9B98}" sibTransId="{FE70C9F6-C1A9-4BCF-AF6F-6D39DB8A1727}"/>
    <dgm:cxn modelId="{27D4EE71-E9DF-4C43-8400-9C88BA7F017D}" type="presOf" srcId="{816C878D-C7D0-42FF-B6E9-C1DC0FBC1CB0}" destId="{56FE372B-E900-41FE-A13D-B95A1610B4AC}" srcOrd="1" destOrd="0" presId="urn:microsoft.com/office/officeart/2005/8/layout/gear1"/>
    <dgm:cxn modelId="{0E5C8B52-645D-4B3E-A8BB-6CD78E73F0EF}" type="presOf" srcId="{816C878D-C7D0-42FF-B6E9-C1DC0FBC1CB0}" destId="{4544C604-CA0A-46B2-ACDD-0DE0D7B0BB8F}" srcOrd="2" destOrd="0" presId="urn:microsoft.com/office/officeart/2005/8/layout/gear1"/>
    <dgm:cxn modelId="{5C94B45A-EE1D-4CCC-AD8D-886B44FA21E1}" srcId="{7D8F61B7-908A-44FB-9358-D94F38903201}" destId="{C67C25F8-0BB4-4137-934B-447D8E3E615A}" srcOrd="4" destOrd="0" parTransId="{C1D8F0EB-C348-4C15-A931-E6B2C73E8FEC}" sibTransId="{C8CB79F7-46EC-49A4-8013-CD300BB0974C}"/>
    <dgm:cxn modelId="{93C21680-1540-478E-8CD4-C88820A3A0BD}" srcId="{7D8F61B7-908A-44FB-9358-D94F38903201}" destId="{6D37CC00-BAED-46EF-B96B-BA1610A026BF}" srcOrd="8" destOrd="0" parTransId="{3E0648AE-5D45-428D-BDCD-23E48C270610}" sibTransId="{99F53024-C1DF-4F6C-9A39-CD852E0784FB}"/>
    <dgm:cxn modelId="{9AEA9B81-2105-4993-83B6-7E296DC6CD6D}" srcId="{7D8F61B7-908A-44FB-9358-D94F38903201}" destId="{050AA18E-600C-4646-896B-5C1DE14A6798}" srcOrd="9" destOrd="0" parTransId="{55E4F644-5CEA-45DA-A160-44E2AE76D66E}" sibTransId="{AF256FAB-84B3-47A3-8681-24D98B72CED6}"/>
    <dgm:cxn modelId="{AD7F888B-FFDA-40E3-BC3A-0EB7F55D0ED7}" type="presOf" srcId="{816C878D-C7D0-42FF-B6E9-C1DC0FBC1CB0}" destId="{D3E0A385-1322-438D-B189-F2320559409E}" srcOrd="0" destOrd="0" presId="urn:microsoft.com/office/officeart/2005/8/layout/gear1"/>
    <dgm:cxn modelId="{4A02B290-3E9E-4A7C-960F-20845B7C0D77}" type="presOf" srcId="{BC6B1E07-2EFA-43E1-9D6B-B26EC4274174}" destId="{C1C3DB67-2E49-41CE-94D5-7D5B8DA4C32F}" srcOrd="0" destOrd="0" presId="urn:microsoft.com/office/officeart/2005/8/layout/gear1"/>
    <dgm:cxn modelId="{76614995-69A3-47D2-B4DF-DBFA54BA7B4B}" srcId="{7D8F61B7-908A-44FB-9358-D94F38903201}" destId="{816C878D-C7D0-42FF-B6E9-C1DC0FBC1CB0}" srcOrd="1" destOrd="0" parTransId="{00E1F877-68FD-4D97-84B4-1B07C9F91E8F}" sibTransId="{BC6B1E07-2EFA-43E1-9D6B-B26EC4274174}"/>
    <dgm:cxn modelId="{752701AE-A5AD-49DA-8D12-C712B469731C}" type="presOf" srcId="{E8CC1C39-3179-4776-93D4-AAEA41E75C71}" destId="{222989FA-76C6-4CBB-9680-19D6F25D3DC9}" srcOrd="2" destOrd="0" presId="urn:microsoft.com/office/officeart/2005/8/layout/gear1"/>
    <dgm:cxn modelId="{DB8A84B0-EBA1-4686-9E55-34ECD5DE4184}" type="presOf" srcId="{AEB05603-AAC8-45F7-9179-76A2F36B91E8}" destId="{B252E312-5792-437F-ACB4-45F0CB7C020F}" srcOrd="2" destOrd="0" presId="urn:microsoft.com/office/officeart/2005/8/layout/gear1"/>
    <dgm:cxn modelId="{A33F60C5-8AA2-49EC-AC6A-2D4F83AE14AD}" srcId="{7D8F61B7-908A-44FB-9358-D94F38903201}" destId="{AEB05603-AAC8-45F7-9179-76A2F36B91E8}" srcOrd="0" destOrd="0" parTransId="{291D6D45-B765-4761-9639-42883B47E594}" sibTransId="{FEB348D7-F632-40AA-9B4A-9251943FAC9C}"/>
    <dgm:cxn modelId="{987A8CCB-9EE5-485F-B4A8-D49073F85D08}" type="presOf" srcId="{4D9284C5-61CD-4EB1-BB8B-A816F70A3F2B}" destId="{150BCAE7-5204-4056-9C73-0CA1F69D53D9}" srcOrd="0" destOrd="0" presId="urn:microsoft.com/office/officeart/2005/8/layout/gear1"/>
    <dgm:cxn modelId="{4E31BDF0-703F-4D83-A34A-522EA9CCBCB6}" type="presOf" srcId="{E8CC1C39-3179-4776-93D4-AAEA41E75C71}" destId="{67B179F7-FF5F-497D-968D-EF2F6B9973B0}" srcOrd="0" destOrd="0" presId="urn:microsoft.com/office/officeart/2005/8/layout/gear1"/>
    <dgm:cxn modelId="{9509F9F3-F3B3-4F95-8C91-5719DD1C3783}" type="presOf" srcId="{E8CC1C39-3179-4776-93D4-AAEA41E75C71}" destId="{CA1296C5-9C91-4DDB-8F06-EA3A5265FCF3}" srcOrd="1" destOrd="0" presId="urn:microsoft.com/office/officeart/2005/8/layout/gear1"/>
    <dgm:cxn modelId="{409F60FB-D6DA-4929-BE25-1EF89630C72C}" srcId="{7D8F61B7-908A-44FB-9358-D94F38903201}" destId="{2200D082-4B54-414E-996D-6748B8D9EFDF}" srcOrd="6" destOrd="0" parTransId="{131268EB-85D3-4C0D-861A-F419FE217580}" sibTransId="{F0EB7234-5C1A-46B0-A98C-72B75BC4CBE1}"/>
    <dgm:cxn modelId="{FE234EED-AD8C-482A-9BC4-9CD563142ED9}" type="presParOf" srcId="{5FE3AEE7-36B3-4B50-8ED4-805B47F50EC2}" destId="{B9102496-3CEF-4FA5-BB37-EABFC1DE06C2}" srcOrd="0" destOrd="0" presId="urn:microsoft.com/office/officeart/2005/8/layout/gear1"/>
    <dgm:cxn modelId="{0BEC4A4F-124C-49A9-BBA9-38099637F17F}" type="presParOf" srcId="{5FE3AEE7-36B3-4B50-8ED4-805B47F50EC2}" destId="{B4D1482A-944D-45DE-A3CA-E521B9EE6B9A}" srcOrd="1" destOrd="0" presId="urn:microsoft.com/office/officeart/2005/8/layout/gear1"/>
    <dgm:cxn modelId="{7F93B8C7-A842-47FB-9523-7CCDA4945CBB}" type="presParOf" srcId="{5FE3AEE7-36B3-4B50-8ED4-805B47F50EC2}" destId="{B252E312-5792-437F-ACB4-45F0CB7C020F}" srcOrd="2" destOrd="0" presId="urn:microsoft.com/office/officeart/2005/8/layout/gear1"/>
    <dgm:cxn modelId="{6C9D27CC-10F3-4E51-986E-1477D57BDBC8}" type="presParOf" srcId="{5FE3AEE7-36B3-4B50-8ED4-805B47F50EC2}" destId="{D3E0A385-1322-438D-B189-F2320559409E}" srcOrd="3" destOrd="0" presId="urn:microsoft.com/office/officeart/2005/8/layout/gear1"/>
    <dgm:cxn modelId="{D3E1256A-90A9-4C1D-A4D3-ED36D432488E}" type="presParOf" srcId="{5FE3AEE7-36B3-4B50-8ED4-805B47F50EC2}" destId="{56FE372B-E900-41FE-A13D-B95A1610B4AC}" srcOrd="4" destOrd="0" presId="urn:microsoft.com/office/officeart/2005/8/layout/gear1"/>
    <dgm:cxn modelId="{87A6CE70-5828-4334-BF8D-AD241E27E1E1}" type="presParOf" srcId="{5FE3AEE7-36B3-4B50-8ED4-805B47F50EC2}" destId="{4544C604-CA0A-46B2-ACDD-0DE0D7B0BB8F}" srcOrd="5" destOrd="0" presId="urn:microsoft.com/office/officeart/2005/8/layout/gear1"/>
    <dgm:cxn modelId="{24032A61-B8EC-439B-9ABE-E3683D5A8F06}" type="presParOf" srcId="{5FE3AEE7-36B3-4B50-8ED4-805B47F50EC2}" destId="{67B179F7-FF5F-497D-968D-EF2F6B9973B0}" srcOrd="6" destOrd="0" presId="urn:microsoft.com/office/officeart/2005/8/layout/gear1"/>
    <dgm:cxn modelId="{DF5F5957-56F2-415D-B28B-A84AA0FA428B}" type="presParOf" srcId="{5FE3AEE7-36B3-4B50-8ED4-805B47F50EC2}" destId="{CA1296C5-9C91-4DDB-8F06-EA3A5265FCF3}" srcOrd="7" destOrd="0" presId="urn:microsoft.com/office/officeart/2005/8/layout/gear1"/>
    <dgm:cxn modelId="{7C55BD31-9B25-4ED2-80E4-9453B9536B9A}" type="presParOf" srcId="{5FE3AEE7-36B3-4B50-8ED4-805B47F50EC2}" destId="{222989FA-76C6-4CBB-9680-19D6F25D3DC9}" srcOrd="8" destOrd="0" presId="urn:microsoft.com/office/officeart/2005/8/layout/gear1"/>
    <dgm:cxn modelId="{BDD7BF8C-F963-4EE3-BFBD-561BCB265582}" type="presParOf" srcId="{5FE3AEE7-36B3-4B50-8ED4-805B47F50EC2}" destId="{B83F819D-A096-4F19-92C7-31F785418FD5}" srcOrd="9" destOrd="0" presId="urn:microsoft.com/office/officeart/2005/8/layout/gear1"/>
    <dgm:cxn modelId="{523F155B-5F04-497B-8EF4-9442C8A4DD9E}" type="presParOf" srcId="{5FE3AEE7-36B3-4B50-8ED4-805B47F50EC2}" destId="{3461E014-22E1-4A66-9575-62411112E23D}" srcOrd="10" destOrd="0" presId="urn:microsoft.com/office/officeart/2005/8/layout/gear1"/>
    <dgm:cxn modelId="{ADA5C217-4B6D-4304-A871-7BA2870AB89E}" type="presParOf" srcId="{5FE3AEE7-36B3-4B50-8ED4-805B47F50EC2}" destId="{C1C3DB67-2E49-41CE-94D5-7D5B8DA4C32F}" srcOrd="11" destOrd="0" presId="urn:microsoft.com/office/officeart/2005/8/layout/gear1"/>
    <dgm:cxn modelId="{6276C8D3-0F4B-4C10-8298-1249F561A816}" type="presParOf" srcId="{5FE3AEE7-36B3-4B50-8ED4-805B47F50EC2}" destId="{150BCAE7-5204-4056-9C73-0CA1F69D53D9}"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05E6E-F58D-4427-9FAF-3BA931794F6D}">
      <dsp:nvSpPr>
        <dsp:cNvPr id="0" name=""/>
        <dsp:cNvSpPr/>
      </dsp:nvSpPr>
      <dsp:spPr>
        <a:xfrm>
          <a:off x="1736584" y="1403741"/>
          <a:ext cx="1784216" cy="1543419"/>
        </a:xfrm>
        <a:prstGeom prst="hexagon">
          <a:avLst>
            <a:gd name="adj" fmla="val 28570"/>
            <a:gd name="vf" fmla="val 115470"/>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DIRECTOR</a:t>
          </a:r>
        </a:p>
      </dsp:txBody>
      <dsp:txXfrm>
        <a:off x="2032254" y="1659507"/>
        <a:ext cx="1192876" cy="1031887"/>
      </dsp:txXfrm>
    </dsp:sp>
    <dsp:sp modelId="{46594F13-8BBC-4D1F-9538-19CA555528FD}">
      <dsp:nvSpPr>
        <dsp:cNvPr id="0" name=""/>
        <dsp:cNvSpPr/>
      </dsp:nvSpPr>
      <dsp:spPr>
        <a:xfrm>
          <a:off x="2853846" y="665319"/>
          <a:ext cx="673179" cy="580033"/>
        </a:xfrm>
        <a:prstGeom prst="hexagon">
          <a:avLst>
            <a:gd name="adj" fmla="val 28900"/>
            <a:gd name="vf" fmla="val 115470"/>
          </a:avLst>
        </a:prstGeom>
        <a:solidFill>
          <a:schemeClr val="accent2">
            <a:tint val="40000"/>
            <a:hueOff val="0"/>
            <a:satOff val="0"/>
            <a:lumOff val="0"/>
            <a:alphaOff val="0"/>
          </a:schemeClr>
        </a:solidFill>
        <a:ln>
          <a:no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6EAAD4FE-5783-43B8-AD52-68F1A95DA004}">
      <dsp:nvSpPr>
        <dsp:cNvPr id="0" name=""/>
        <dsp:cNvSpPr/>
      </dsp:nvSpPr>
      <dsp:spPr>
        <a:xfrm>
          <a:off x="1900936" y="0"/>
          <a:ext cx="1462152" cy="1264933"/>
        </a:xfrm>
        <a:prstGeom prst="hexagon">
          <a:avLst>
            <a:gd name="adj" fmla="val 28570"/>
            <a:gd name="vf" fmla="val 115470"/>
          </a:avLst>
        </a:prstGeom>
        <a:solidFill>
          <a:schemeClr val="accent2">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Registered Manager</a:t>
          </a:r>
        </a:p>
      </dsp:txBody>
      <dsp:txXfrm>
        <a:off x="2143246" y="209626"/>
        <a:ext cx="977532" cy="845681"/>
      </dsp:txXfrm>
    </dsp:sp>
    <dsp:sp modelId="{4C17FF5F-1E94-4A0B-9E0C-86F6BCF40291}">
      <dsp:nvSpPr>
        <dsp:cNvPr id="0" name=""/>
        <dsp:cNvSpPr/>
      </dsp:nvSpPr>
      <dsp:spPr>
        <a:xfrm>
          <a:off x="3639499" y="1749673"/>
          <a:ext cx="673179" cy="580033"/>
        </a:xfrm>
        <a:prstGeom prst="hexagon">
          <a:avLst>
            <a:gd name="adj" fmla="val 28900"/>
            <a:gd name="vf" fmla="val 115470"/>
          </a:avLst>
        </a:prstGeom>
        <a:solidFill>
          <a:schemeClr val="accent2">
            <a:tint val="40000"/>
            <a:hueOff val="0"/>
            <a:satOff val="0"/>
            <a:lumOff val="0"/>
            <a:alphaOff val="0"/>
          </a:schemeClr>
        </a:solidFill>
        <a:ln>
          <a:no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ADB28C51-652A-42E3-836F-26A78BC77D8F}">
      <dsp:nvSpPr>
        <dsp:cNvPr id="0" name=""/>
        <dsp:cNvSpPr/>
      </dsp:nvSpPr>
      <dsp:spPr>
        <a:xfrm>
          <a:off x="3241900" y="778019"/>
          <a:ext cx="1462152" cy="1264933"/>
        </a:xfrm>
        <a:prstGeom prst="hexagon">
          <a:avLst>
            <a:gd name="adj" fmla="val 28570"/>
            <a:gd name="vf" fmla="val 115470"/>
          </a:avLst>
        </a:prstGeom>
        <a:solidFill>
          <a:schemeClr val="accent2">
            <a:hueOff val="1288723"/>
            <a:satOff val="-3699"/>
            <a:lumOff val="-5922"/>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Deputy Manager</a:t>
          </a:r>
        </a:p>
      </dsp:txBody>
      <dsp:txXfrm>
        <a:off x="3484210" y="987645"/>
        <a:ext cx="977532" cy="845681"/>
      </dsp:txXfrm>
    </dsp:sp>
    <dsp:sp modelId="{89A504A4-18F1-47CF-8B1F-C09329F99853}">
      <dsp:nvSpPr>
        <dsp:cNvPr id="0" name=""/>
        <dsp:cNvSpPr/>
      </dsp:nvSpPr>
      <dsp:spPr>
        <a:xfrm>
          <a:off x="3093734" y="2973704"/>
          <a:ext cx="673179" cy="580033"/>
        </a:xfrm>
        <a:prstGeom prst="hexagon">
          <a:avLst>
            <a:gd name="adj" fmla="val 28900"/>
            <a:gd name="vf" fmla="val 115470"/>
          </a:avLst>
        </a:prstGeom>
        <a:solidFill>
          <a:schemeClr val="accent2">
            <a:tint val="40000"/>
            <a:hueOff val="0"/>
            <a:satOff val="0"/>
            <a:lumOff val="0"/>
            <a:alphaOff val="0"/>
          </a:schemeClr>
        </a:solidFill>
        <a:ln>
          <a:no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4D289659-A580-45F8-A743-60E9F2667926}">
      <dsp:nvSpPr>
        <dsp:cNvPr id="0" name=""/>
        <dsp:cNvSpPr/>
      </dsp:nvSpPr>
      <dsp:spPr>
        <a:xfrm>
          <a:off x="3241900" y="2307514"/>
          <a:ext cx="1462152" cy="1264933"/>
        </a:xfrm>
        <a:prstGeom prst="hexagon">
          <a:avLst>
            <a:gd name="adj" fmla="val 28570"/>
            <a:gd name="vf" fmla="val 115470"/>
          </a:avLst>
        </a:prstGeom>
        <a:solidFill>
          <a:schemeClr val="accent2">
            <a:hueOff val="2577445"/>
            <a:satOff val="-7397"/>
            <a:lumOff val="-11844"/>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Care Coodinator</a:t>
          </a:r>
        </a:p>
      </dsp:txBody>
      <dsp:txXfrm>
        <a:off x="3484210" y="2517140"/>
        <a:ext cx="977532" cy="845681"/>
      </dsp:txXfrm>
    </dsp:sp>
    <dsp:sp modelId="{B5A38CB1-E541-4399-B038-072AF19CDCB6}">
      <dsp:nvSpPr>
        <dsp:cNvPr id="0" name=""/>
        <dsp:cNvSpPr/>
      </dsp:nvSpPr>
      <dsp:spPr>
        <a:xfrm>
          <a:off x="1739904" y="3100763"/>
          <a:ext cx="673179" cy="580033"/>
        </a:xfrm>
        <a:prstGeom prst="hexagon">
          <a:avLst>
            <a:gd name="adj" fmla="val 28900"/>
            <a:gd name="vf" fmla="val 115470"/>
          </a:avLst>
        </a:prstGeom>
        <a:solidFill>
          <a:schemeClr val="accent2">
            <a:tint val="40000"/>
            <a:hueOff val="0"/>
            <a:satOff val="0"/>
            <a:lumOff val="0"/>
            <a:alphaOff val="0"/>
          </a:schemeClr>
        </a:solidFill>
        <a:ln>
          <a:no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8C1725D5-2547-424B-8F28-E7BA09B7EE3D}">
      <dsp:nvSpPr>
        <dsp:cNvPr id="0" name=""/>
        <dsp:cNvSpPr/>
      </dsp:nvSpPr>
      <dsp:spPr>
        <a:xfrm>
          <a:off x="1900936" y="3086404"/>
          <a:ext cx="1462152" cy="1264933"/>
        </a:xfrm>
        <a:prstGeom prst="hexagon">
          <a:avLst>
            <a:gd name="adj" fmla="val 28570"/>
            <a:gd name="vf" fmla="val 115470"/>
          </a:avLst>
        </a:prstGeom>
        <a:solidFill>
          <a:schemeClr val="accent2">
            <a:hueOff val="3866169"/>
            <a:satOff val="-11096"/>
            <a:lumOff val="-17765"/>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Team Leader</a:t>
          </a:r>
        </a:p>
      </dsp:txBody>
      <dsp:txXfrm>
        <a:off x="2143246" y="3296030"/>
        <a:ext cx="977532" cy="845681"/>
      </dsp:txXfrm>
    </dsp:sp>
    <dsp:sp modelId="{28638638-E3FB-41F3-8C27-08DE56F19C1E}">
      <dsp:nvSpPr>
        <dsp:cNvPr id="0" name=""/>
        <dsp:cNvSpPr/>
      </dsp:nvSpPr>
      <dsp:spPr>
        <a:xfrm>
          <a:off x="941385" y="2016845"/>
          <a:ext cx="673179" cy="580033"/>
        </a:xfrm>
        <a:prstGeom prst="hexagon">
          <a:avLst>
            <a:gd name="adj" fmla="val 28900"/>
            <a:gd name="vf" fmla="val 115470"/>
          </a:avLst>
        </a:prstGeom>
        <a:solidFill>
          <a:schemeClr val="accent2">
            <a:tint val="40000"/>
            <a:hueOff val="0"/>
            <a:satOff val="0"/>
            <a:lumOff val="0"/>
            <a:alphaOff val="0"/>
          </a:schemeClr>
        </a:solidFill>
        <a:ln>
          <a:no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F006FBB6-5CFD-4ACC-8F80-D6807B66EEBA}">
      <dsp:nvSpPr>
        <dsp:cNvPr id="0" name=""/>
        <dsp:cNvSpPr/>
      </dsp:nvSpPr>
      <dsp:spPr>
        <a:xfrm>
          <a:off x="553746" y="2308384"/>
          <a:ext cx="1462152" cy="1264933"/>
        </a:xfrm>
        <a:prstGeom prst="hexagon">
          <a:avLst>
            <a:gd name="adj" fmla="val 28570"/>
            <a:gd name="vf" fmla="val 115470"/>
          </a:avLst>
        </a:prstGeom>
        <a:solidFill>
          <a:schemeClr val="accent2">
            <a:hueOff val="5154891"/>
            <a:satOff val="-14794"/>
            <a:lumOff val="-23687"/>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Senior Carers</a:t>
          </a:r>
        </a:p>
      </dsp:txBody>
      <dsp:txXfrm>
        <a:off x="796056" y="2518010"/>
        <a:ext cx="977532" cy="845681"/>
      </dsp:txXfrm>
    </dsp:sp>
    <dsp:sp modelId="{DB2AEDF9-0EE6-4EEA-923C-F9CA9E3D3B32}">
      <dsp:nvSpPr>
        <dsp:cNvPr id="0" name=""/>
        <dsp:cNvSpPr/>
      </dsp:nvSpPr>
      <dsp:spPr>
        <a:xfrm>
          <a:off x="553746" y="776278"/>
          <a:ext cx="1462152" cy="1264933"/>
        </a:xfrm>
        <a:prstGeom prst="hexagon">
          <a:avLst>
            <a:gd name="adj" fmla="val 28570"/>
            <a:gd name="vf" fmla="val 115470"/>
          </a:avLst>
        </a:prstGeom>
        <a:solidFill>
          <a:schemeClr val="accent2">
            <a:hueOff val="6443614"/>
            <a:satOff val="-18493"/>
            <a:lumOff val="-29609"/>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Carers</a:t>
          </a:r>
        </a:p>
      </dsp:txBody>
      <dsp:txXfrm>
        <a:off x="796056" y="985904"/>
        <a:ext cx="977532" cy="8456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3B8BE-DB39-4BBD-AE73-79CAEE17EAD8}">
      <dsp:nvSpPr>
        <dsp:cNvPr id="0" name=""/>
        <dsp:cNvSpPr/>
      </dsp:nvSpPr>
      <dsp:spPr>
        <a:xfrm>
          <a:off x="2308394" y="1666974"/>
          <a:ext cx="2118797" cy="1832845"/>
        </a:xfrm>
        <a:prstGeom prst="hexagon">
          <a:avLst>
            <a:gd name="adj" fmla="val 28570"/>
            <a:gd name="vf" fmla="val 11547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Core Target Audience</a:t>
          </a:r>
        </a:p>
      </dsp:txBody>
      <dsp:txXfrm>
        <a:off x="2659508" y="1970702"/>
        <a:ext cx="1416569" cy="1225389"/>
      </dsp:txXfrm>
    </dsp:sp>
    <dsp:sp modelId="{6FB38242-9B3C-401B-B643-25B43848FBE8}">
      <dsp:nvSpPr>
        <dsp:cNvPr id="0" name=""/>
        <dsp:cNvSpPr/>
      </dsp:nvSpPr>
      <dsp:spPr>
        <a:xfrm>
          <a:off x="3635168" y="790082"/>
          <a:ext cx="799416" cy="68880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FC731D-BAC0-4F93-A50B-4707B1285DFD}">
      <dsp:nvSpPr>
        <dsp:cNvPr id="0" name=""/>
        <dsp:cNvSpPr/>
      </dsp:nvSpPr>
      <dsp:spPr>
        <a:xfrm>
          <a:off x="2503566" y="0"/>
          <a:ext cx="1736339" cy="1502137"/>
        </a:xfrm>
        <a:prstGeom prst="hexagon">
          <a:avLst>
            <a:gd name="adj" fmla="val 28570"/>
            <a:gd name="vf" fmla="val 11547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other agencies </a:t>
          </a:r>
        </a:p>
      </dsp:txBody>
      <dsp:txXfrm>
        <a:off x="2791314" y="248936"/>
        <a:ext cx="1160843" cy="1004265"/>
      </dsp:txXfrm>
    </dsp:sp>
    <dsp:sp modelId="{34757F53-2FE0-4BD9-9A78-E33E1BF32812}">
      <dsp:nvSpPr>
        <dsp:cNvPr id="0" name=""/>
        <dsp:cNvSpPr/>
      </dsp:nvSpPr>
      <dsp:spPr>
        <a:xfrm>
          <a:off x="4568149" y="2077776"/>
          <a:ext cx="799416" cy="68880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0A33BE-155A-4BBB-8D49-790801D38E79}">
      <dsp:nvSpPr>
        <dsp:cNvPr id="0" name=""/>
        <dsp:cNvSpPr/>
      </dsp:nvSpPr>
      <dsp:spPr>
        <a:xfrm>
          <a:off x="4095991" y="923915"/>
          <a:ext cx="1736339" cy="1502137"/>
        </a:xfrm>
        <a:prstGeom prst="hexagon">
          <a:avLst>
            <a:gd name="adj" fmla="val 28570"/>
            <a:gd name="vf" fmla="val 115470"/>
          </a:avLst>
        </a:prstGeom>
        <a:solidFill>
          <a:schemeClr val="accent4">
            <a:hueOff val="1319987"/>
            <a:satOff val="-5840"/>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dirty="0"/>
            <a:t>Parents and guardians</a:t>
          </a:r>
          <a:r>
            <a:rPr lang="en-GB" sz="1000" kern="1200" dirty="0"/>
            <a:t> — especially those with children who have medical, developmental, or behavioural needs</a:t>
          </a:r>
        </a:p>
      </dsp:txBody>
      <dsp:txXfrm>
        <a:off x="4383739" y="1172851"/>
        <a:ext cx="1160843" cy="1004265"/>
      </dsp:txXfrm>
    </dsp:sp>
    <dsp:sp modelId="{9EA0DD35-0C97-4122-B711-617C0002AFEB}">
      <dsp:nvSpPr>
        <dsp:cNvPr id="0" name=""/>
        <dsp:cNvSpPr/>
      </dsp:nvSpPr>
      <dsp:spPr>
        <a:xfrm>
          <a:off x="3920040" y="3531341"/>
          <a:ext cx="799416" cy="68880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63DF55-F526-46F0-8E5F-EDA47230442F}">
      <dsp:nvSpPr>
        <dsp:cNvPr id="0" name=""/>
        <dsp:cNvSpPr/>
      </dsp:nvSpPr>
      <dsp:spPr>
        <a:xfrm>
          <a:off x="4095991" y="2740225"/>
          <a:ext cx="1736339" cy="1502137"/>
        </a:xfrm>
        <a:prstGeom prst="hexagon">
          <a:avLst>
            <a:gd name="adj" fmla="val 28570"/>
            <a:gd name="vf" fmla="val 115470"/>
          </a:avLst>
        </a:prstGeom>
        <a:solidFill>
          <a:schemeClr val="accent4">
            <a:hueOff val="2639975"/>
            <a:satOff val="-11681"/>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Local authorities</a:t>
          </a:r>
          <a:r>
            <a:rPr lang="en-GB" sz="1000" kern="1200"/>
            <a:t> — councils often commission home‑care support for families</a:t>
          </a:r>
        </a:p>
      </dsp:txBody>
      <dsp:txXfrm>
        <a:off x="4383739" y="2989161"/>
        <a:ext cx="1160843" cy="1004265"/>
      </dsp:txXfrm>
    </dsp:sp>
    <dsp:sp modelId="{D58BA707-CF5B-4458-AE1A-48B2067BDE56}">
      <dsp:nvSpPr>
        <dsp:cNvPr id="0" name=""/>
        <dsp:cNvSpPr/>
      </dsp:nvSpPr>
      <dsp:spPr>
        <a:xfrm>
          <a:off x="2312337" y="3682226"/>
          <a:ext cx="799416" cy="68880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F953AF-3B07-4731-BD64-C72E6C96F26E}">
      <dsp:nvSpPr>
        <dsp:cNvPr id="0" name=""/>
        <dsp:cNvSpPr/>
      </dsp:nvSpPr>
      <dsp:spPr>
        <a:xfrm>
          <a:off x="2503566" y="3665174"/>
          <a:ext cx="1736339" cy="1502137"/>
        </a:xfrm>
        <a:prstGeom prst="hexagon">
          <a:avLst>
            <a:gd name="adj" fmla="val 28570"/>
            <a:gd name="vf" fmla="val 115470"/>
          </a:avLst>
        </a:prstGeom>
        <a:solidFill>
          <a:schemeClr val="accent4">
            <a:hueOff val="3959962"/>
            <a:satOff val="-17521"/>
            <a:lumOff val="-29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Social workers</a:t>
          </a:r>
          <a:r>
            <a:rPr lang="en-GB" sz="1000" kern="1200"/>
            <a:t> — they refer families to agencies</a:t>
          </a:r>
        </a:p>
      </dsp:txBody>
      <dsp:txXfrm>
        <a:off x="2791314" y="3914110"/>
        <a:ext cx="1160843" cy="1004265"/>
      </dsp:txXfrm>
    </dsp:sp>
    <dsp:sp modelId="{64710404-8AA1-4763-AEFE-9A2C52CF4BD5}">
      <dsp:nvSpPr>
        <dsp:cNvPr id="0" name=""/>
        <dsp:cNvSpPr/>
      </dsp:nvSpPr>
      <dsp:spPr>
        <a:xfrm>
          <a:off x="1364077" y="2395049"/>
          <a:ext cx="799416" cy="68880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2F87E-9E4D-493F-B5C2-01ECA6E82BB8}">
      <dsp:nvSpPr>
        <dsp:cNvPr id="0" name=""/>
        <dsp:cNvSpPr/>
      </dsp:nvSpPr>
      <dsp:spPr>
        <a:xfrm>
          <a:off x="903748" y="2741259"/>
          <a:ext cx="1736339" cy="1502137"/>
        </a:xfrm>
        <a:prstGeom prst="hexagon">
          <a:avLst>
            <a:gd name="adj" fmla="val 28570"/>
            <a:gd name="vf" fmla="val 115470"/>
          </a:avLst>
        </a:prstGeom>
        <a:solidFill>
          <a:schemeClr val="accent4">
            <a:hueOff val="5279950"/>
            <a:satOff val="-23362"/>
            <a:lumOff val="-3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Healthcare professionals</a:t>
          </a:r>
          <a:r>
            <a:rPr lang="en-GB" sz="1000" kern="1200"/>
            <a:t> — paediatric nurses, GPs, and therapists who recommend home‑care services</a:t>
          </a:r>
        </a:p>
      </dsp:txBody>
      <dsp:txXfrm>
        <a:off x="1191496" y="2990195"/>
        <a:ext cx="1160843" cy="1004265"/>
      </dsp:txXfrm>
    </dsp:sp>
    <dsp:sp modelId="{55D348A2-B2E6-4717-AAF8-B3E1B178EB9F}">
      <dsp:nvSpPr>
        <dsp:cNvPr id="0" name=""/>
        <dsp:cNvSpPr/>
      </dsp:nvSpPr>
      <dsp:spPr>
        <a:xfrm>
          <a:off x="903748" y="921848"/>
          <a:ext cx="1736339" cy="1502137"/>
        </a:xfrm>
        <a:prstGeom prst="hexagon">
          <a:avLst>
            <a:gd name="adj" fmla="val 28570"/>
            <a:gd name="vf" fmla="val 11547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Schools and SEN departments</a:t>
          </a:r>
          <a:r>
            <a:rPr lang="en-GB" sz="1000" kern="1200"/>
            <a:t> — they may refer children who need additional support at home</a:t>
          </a:r>
        </a:p>
      </dsp:txBody>
      <dsp:txXfrm>
        <a:off x="1191496" y="1170784"/>
        <a:ext cx="1160843" cy="1004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02496-3CEF-4FA5-BB37-EABFC1DE06C2}">
      <dsp:nvSpPr>
        <dsp:cNvPr id="0" name=""/>
        <dsp:cNvSpPr/>
      </dsp:nvSpPr>
      <dsp:spPr>
        <a:xfrm>
          <a:off x="5197729" y="1546479"/>
          <a:ext cx="1890141" cy="1890141"/>
        </a:xfrm>
        <a:prstGeom prst="gear9">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t>NHS community teams</a:t>
          </a:r>
          <a:r>
            <a:rPr lang="en-GB" sz="600" kern="1200"/>
            <a:t> — they often coordinate care packages</a:t>
          </a:r>
        </a:p>
      </dsp:txBody>
      <dsp:txXfrm>
        <a:off x="5577731" y="1989236"/>
        <a:ext cx="1130137" cy="971571"/>
      </dsp:txXfrm>
    </dsp:sp>
    <dsp:sp modelId="{D3E0A385-1322-438D-B189-F2320559409E}">
      <dsp:nvSpPr>
        <dsp:cNvPr id="0" name=""/>
        <dsp:cNvSpPr/>
      </dsp:nvSpPr>
      <dsp:spPr>
        <a:xfrm>
          <a:off x="4098010" y="1099718"/>
          <a:ext cx="1374648" cy="1374648"/>
        </a:xfrm>
        <a:prstGeom prst="gear6">
          <a:avLst/>
        </a:prstGeom>
        <a:solidFill>
          <a:schemeClr val="accent4">
            <a:hueOff val="3299968"/>
            <a:satOff val="-14601"/>
            <a:lumOff val="-245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t>Charities and support groups</a:t>
          </a:r>
          <a:r>
            <a:rPr lang="en-GB" sz="600" kern="1200"/>
            <a:t> — especially those supporting disabilities or long‑term conditions</a:t>
          </a:r>
        </a:p>
      </dsp:txBody>
      <dsp:txXfrm>
        <a:off x="4444082" y="1447881"/>
        <a:ext cx="682504" cy="678322"/>
      </dsp:txXfrm>
    </dsp:sp>
    <dsp:sp modelId="{67B179F7-FF5F-497D-968D-EF2F6B9973B0}">
      <dsp:nvSpPr>
        <dsp:cNvPr id="0" name=""/>
        <dsp:cNvSpPr/>
      </dsp:nvSpPr>
      <dsp:spPr>
        <a:xfrm rot="20700000">
          <a:off x="4867953" y="151351"/>
          <a:ext cx="1346874" cy="1346874"/>
        </a:xfrm>
        <a:prstGeom prst="gear6">
          <a:avLst/>
        </a:prstGeom>
        <a:solidFill>
          <a:schemeClr val="accent4">
            <a:hueOff val="6599937"/>
            <a:satOff val="-29202"/>
            <a:lumOff val="-490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kern="1200"/>
            <a:t>Extended family</a:t>
          </a:r>
          <a:r>
            <a:rPr lang="en-GB" sz="600" kern="1200"/>
            <a:t> — grandparents, carers, foster carers</a:t>
          </a:r>
        </a:p>
      </dsp:txBody>
      <dsp:txXfrm rot="-20700000">
        <a:off x="5163362" y="446760"/>
        <a:ext cx="756056" cy="756056"/>
      </dsp:txXfrm>
    </dsp:sp>
    <dsp:sp modelId="{3461E014-22E1-4A66-9575-62411112E23D}">
      <dsp:nvSpPr>
        <dsp:cNvPr id="0" name=""/>
        <dsp:cNvSpPr/>
      </dsp:nvSpPr>
      <dsp:spPr>
        <a:xfrm>
          <a:off x="5044249" y="1265860"/>
          <a:ext cx="2419380" cy="2419380"/>
        </a:xfrm>
        <a:prstGeom prst="circularArrow">
          <a:avLst>
            <a:gd name="adj1" fmla="val 4688"/>
            <a:gd name="adj2" fmla="val 299029"/>
            <a:gd name="adj3" fmla="val 2495013"/>
            <a:gd name="adj4" fmla="val 15907620"/>
            <a:gd name="adj5" fmla="val 5469"/>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1C3DB67-2E49-41CE-94D5-7D5B8DA4C32F}">
      <dsp:nvSpPr>
        <dsp:cNvPr id="0" name=""/>
        <dsp:cNvSpPr/>
      </dsp:nvSpPr>
      <dsp:spPr>
        <a:xfrm>
          <a:off x="3854563" y="798812"/>
          <a:ext cx="1757831" cy="1757831"/>
        </a:xfrm>
        <a:prstGeom prst="leftCircularArrow">
          <a:avLst>
            <a:gd name="adj1" fmla="val 6452"/>
            <a:gd name="adj2" fmla="val 429999"/>
            <a:gd name="adj3" fmla="val 10489124"/>
            <a:gd name="adj4" fmla="val 14837806"/>
            <a:gd name="adj5" fmla="val 7527"/>
          </a:avLst>
        </a:prstGeom>
        <a:solidFill>
          <a:schemeClr val="accent4">
            <a:hueOff val="3299968"/>
            <a:satOff val="-14601"/>
            <a:lumOff val="-2452"/>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50BCAE7-5204-4056-9C73-0CA1F69D53D9}">
      <dsp:nvSpPr>
        <dsp:cNvPr id="0" name=""/>
        <dsp:cNvSpPr/>
      </dsp:nvSpPr>
      <dsp:spPr>
        <a:xfrm>
          <a:off x="4556407" y="-140412"/>
          <a:ext cx="1895295" cy="1895295"/>
        </a:xfrm>
        <a:prstGeom prst="circularArrow">
          <a:avLst>
            <a:gd name="adj1" fmla="val 5984"/>
            <a:gd name="adj2" fmla="val 394124"/>
            <a:gd name="adj3" fmla="val 13313824"/>
            <a:gd name="adj4" fmla="val 10508221"/>
            <a:gd name="adj5" fmla="val 6981"/>
          </a:avLst>
        </a:prstGeom>
        <a:solidFill>
          <a:schemeClr val="accent4">
            <a:hueOff val="6599937"/>
            <a:satOff val="-29202"/>
            <a:lumOff val="-4903"/>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63DE79-C6A8-44EE-AD59-A512EC2D9977}"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C4C6A0-574F-474D-A79C-F7D7FB020867}" type="slidenum">
              <a:rPr lang="en-GB" smtClean="0"/>
              <a:t>‹#›</a:t>
            </a:fld>
            <a:endParaRPr lang="en-GB"/>
          </a:p>
        </p:txBody>
      </p:sp>
    </p:spTree>
    <p:extLst>
      <p:ext uri="{BB962C8B-B14F-4D97-AF65-F5344CB8AC3E}">
        <p14:creationId xmlns:p14="http://schemas.microsoft.com/office/powerpoint/2010/main" val="3611579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C4C6A0-574F-474D-A79C-F7D7FB020867}" type="slidenum">
              <a:rPr lang="en-GB" smtClean="0"/>
              <a:t>7</a:t>
            </a:fld>
            <a:endParaRPr lang="en-GB"/>
          </a:p>
        </p:txBody>
      </p:sp>
    </p:spTree>
    <p:extLst>
      <p:ext uri="{BB962C8B-B14F-4D97-AF65-F5344CB8AC3E}">
        <p14:creationId xmlns:p14="http://schemas.microsoft.com/office/powerpoint/2010/main" val="3292156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C4C6A0-574F-474D-A79C-F7D7FB020867}" type="slidenum">
              <a:rPr lang="en-GB" smtClean="0"/>
              <a:t>16</a:t>
            </a:fld>
            <a:endParaRPr lang="en-GB"/>
          </a:p>
        </p:txBody>
      </p:sp>
    </p:spTree>
    <p:extLst>
      <p:ext uri="{BB962C8B-B14F-4D97-AF65-F5344CB8AC3E}">
        <p14:creationId xmlns:p14="http://schemas.microsoft.com/office/powerpoint/2010/main" val="2166538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6BCC5-DA38-C547-D49E-A36A4628E3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C22F5A6-8D34-8FC1-A428-1C44BAD0B8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6DFD6F7-7D0B-1948-0FF1-1A55528D76D6}"/>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5" name="Footer Placeholder 4">
            <a:extLst>
              <a:ext uri="{FF2B5EF4-FFF2-40B4-BE49-F238E27FC236}">
                <a16:creationId xmlns:a16="http://schemas.microsoft.com/office/drawing/2014/main" id="{78DDAF94-44A6-26BF-643B-AF94C55B95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89D14-0622-17CE-5B80-E54D7554D187}"/>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3267486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3693-BEE1-19D8-76C7-23088FC598A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C32DAAF-B404-2E4D-E0FF-39B311D017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01F1DB-1CE1-0CAC-3737-10D3FCCC647C}"/>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5" name="Footer Placeholder 4">
            <a:extLst>
              <a:ext uri="{FF2B5EF4-FFF2-40B4-BE49-F238E27FC236}">
                <a16:creationId xmlns:a16="http://schemas.microsoft.com/office/drawing/2014/main" id="{54E63144-172C-2621-C0E3-DBC498B60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5AA72-76D9-E965-6F46-1B330C4F5773}"/>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4019902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E8FB9-7E7F-0B3E-507B-46E3DD25FFB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23C35ED-EB92-AC3E-68BE-359760C089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14BBAE-D0D5-C2A1-0909-CF2CDB08C882}"/>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5" name="Footer Placeholder 4">
            <a:extLst>
              <a:ext uri="{FF2B5EF4-FFF2-40B4-BE49-F238E27FC236}">
                <a16:creationId xmlns:a16="http://schemas.microsoft.com/office/drawing/2014/main" id="{3C447390-D018-5938-D3A7-CB43DA06F3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C7436-2AC5-46DC-AA1D-BDEE2446AE3B}"/>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3026191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6DD2A-5491-97F7-6306-855F1B3E877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EB5DBFB-6486-FCB6-B6AA-16EFF1EBC8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E7D0877-713D-D6AE-D252-273A8BC194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1BBA08F-A838-4857-8F8A-2635713A1817}"/>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6" name="Footer Placeholder 5">
            <a:extLst>
              <a:ext uri="{FF2B5EF4-FFF2-40B4-BE49-F238E27FC236}">
                <a16:creationId xmlns:a16="http://schemas.microsoft.com/office/drawing/2014/main" id="{AB88377B-9B4A-D82A-38B1-B5C21F21A9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F214B4-B84F-9426-8F7C-35B12A91E606}"/>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2005613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084E9-5DBF-03CF-C65C-2C088A48D7B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C448E15-0865-DB62-DE35-4A63B3532F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74261F-01A4-C8F3-E1C6-995A2E4101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69CB1BB-8615-91E5-E44E-6E8A9E71BA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787D0B-38B3-82E7-65DB-E302FCB063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0EE934-8D16-83D8-750A-B1D51563C673}"/>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8" name="Footer Placeholder 7">
            <a:extLst>
              <a:ext uri="{FF2B5EF4-FFF2-40B4-BE49-F238E27FC236}">
                <a16:creationId xmlns:a16="http://schemas.microsoft.com/office/drawing/2014/main" id="{770ACBA9-D330-DA1A-026A-637363687C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F1482E-7C9F-56D2-EA24-D2FB1F2570BA}"/>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3236555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9991B-1BC7-CB3D-568C-E8A18BF0AD9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24A626F-D44A-DD48-7A43-5FB2C9ADB646}"/>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4" name="Footer Placeholder 3">
            <a:extLst>
              <a:ext uri="{FF2B5EF4-FFF2-40B4-BE49-F238E27FC236}">
                <a16:creationId xmlns:a16="http://schemas.microsoft.com/office/drawing/2014/main" id="{13DDC98D-C1F1-C317-6F09-24556EE9DC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19A8E9-3E32-B4E8-D0D7-E297422EF64A}"/>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2465413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27C5B-E6B4-2283-A656-19E5B9CF40D3}"/>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3" name="Footer Placeholder 2">
            <a:extLst>
              <a:ext uri="{FF2B5EF4-FFF2-40B4-BE49-F238E27FC236}">
                <a16:creationId xmlns:a16="http://schemas.microsoft.com/office/drawing/2014/main" id="{11714013-0F2D-5CF1-F676-4B08281BC0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554BEF-2744-D12C-9C75-96E27F8F886B}"/>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3599885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F5840-F86D-CF18-2585-98E6AB5AEE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6D0781F-9E4E-5510-3400-3AD41A0031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03AD98A-F806-5ED0-5B0A-299ACE38D5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2821D2-C392-4E7A-2354-B596053A6BA9}"/>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6" name="Footer Placeholder 5">
            <a:extLst>
              <a:ext uri="{FF2B5EF4-FFF2-40B4-BE49-F238E27FC236}">
                <a16:creationId xmlns:a16="http://schemas.microsoft.com/office/drawing/2014/main" id="{E4114156-07C9-9B79-F911-78AD39B16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E57342-1F4E-166E-14A5-6F9D7CD7E7A0}"/>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4167121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0FC3-11C1-71F9-BC52-2C51054972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BDC25F0-4BA9-E591-8398-FB23D730C1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0ABF21-A154-B2A4-3B5D-86E738C631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91B3E5-DD96-9789-EA30-725C8FB7A6D8}"/>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6" name="Footer Placeholder 5">
            <a:extLst>
              <a:ext uri="{FF2B5EF4-FFF2-40B4-BE49-F238E27FC236}">
                <a16:creationId xmlns:a16="http://schemas.microsoft.com/office/drawing/2014/main" id="{E8CADB69-264D-C71D-563A-752B6F4FD2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88BC4D-181D-E0E7-EECD-F04EF25E362A}"/>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3497993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90750-61D8-0CFE-CDA5-8C8B34EA00A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CC6E38F-B4C7-2BD5-5E6C-BFB57BECD3A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459CC6-F5D8-34FC-DD13-1F4E8E6852B3}"/>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5" name="Footer Placeholder 4">
            <a:extLst>
              <a:ext uri="{FF2B5EF4-FFF2-40B4-BE49-F238E27FC236}">
                <a16:creationId xmlns:a16="http://schemas.microsoft.com/office/drawing/2014/main" id="{E995A925-A2FD-CBDD-BF4B-F215006EB1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D046FA-3FB2-9A3B-1716-ED566A5BAE35}"/>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2818856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E1FF50-7B9B-AB1B-06DB-6DA7B3EC71C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9A7DAD1-1EE4-6B60-0959-823958663E1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6D77CA-9B7B-4A97-CD75-B735AD62D032}"/>
              </a:ext>
            </a:extLst>
          </p:cNvPr>
          <p:cNvSpPr>
            <a:spLocks noGrp="1"/>
          </p:cNvSpPr>
          <p:nvPr>
            <p:ph type="dt" sz="half" idx="10"/>
          </p:nvPr>
        </p:nvSpPr>
        <p:spPr/>
        <p:txBody>
          <a:bodyPr/>
          <a:lstStyle/>
          <a:p>
            <a:fld id="{D7CAD794-286F-4859-8E33-EA7046BAFE0D}" type="datetimeFigureOut">
              <a:rPr lang="en-GB" smtClean="0"/>
              <a:t>20/06/2026</a:t>
            </a:fld>
            <a:endParaRPr lang="en-GB"/>
          </a:p>
        </p:txBody>
      </p:sp>
      <p:sp>
        <p:nvSpPr>
          <p:cNvPr id="5" name="Footer Placeholder 4">
            <a:extLst>
              <a:ext uri="{FF2B5EF4-FFF2-40B4-BE49-F238E27FC236}">
                <a16:creationId xmlns:a16="http://schemas.microsoft.com/office/drawing/2014/main" id="{B674399B-2758-F66C-7C2F-4DCCD6D3B3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9A894F-5C15-605D-7FDA-D5C74D067320}"/>
              </a:ext>
            </a:extLst>
          </p:cNvPr>
          <p:cNvSpPr>
            <a:spLocks noGrp="1"/>
          </p:cNvSpPr>
          <p:nvPr>
            <p:ph type="sldNum" sz="quarter" idx="12"/>
          </p:nvPr>
        </p:nvSpPr>
        <p:spPr/>
        <p:txBody>
          <a:bodyPr/>
          <a:lstStyle/>
          <a:p>
            <a:fld id="{CD0E09D5-A6F1-4AA0-AD11-99F9A727AF18}" type="slidenum">
              <a:rPr lang="en-GB" smtClean="0"/>
              <a:t>‹#›</a:t>
            </a:fld>
            <a:endParaRPr lang="en-GB"/>
          </a:p>
        </p:txBody>
      </p:sp>
    </p:spTree>
    <p:extLst>
      <p:ext uri="{BB962C8B-B14F-4D97-AF65-F5344CB8AC3E}">
        <p14:creationId xmlns:p14="http://schemas.microsoft.com/office/powerpoint/2010/main" val="4001824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7AA380-CBD1-0676-78FA-AB75414002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ADD97CB-D677-2FE0-73BB-A180272D2D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D972A2-113F-B6FE-1071-41D604143B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CAD794-286F-4859-8E33-EA7046BAFE0D}" type="datetimeFigureOut">
              <a:rPr lang="en-GB" smtClean="0"/>
              <a:t>20/06/2026</a:t>
            </a:fld>
            <a:endParaRPr lang="en-GB"/>
          </a:p>
        </p:txBody>
      </p:sp>
      <p:sp>
        <p:nvSpPr>
          <p:cNvPr id="5" name="Footer Placeholder 4">
            <a:extLst>
              <a:ext uri="{FF2B5EF4-FFF2-40B4-BE49-F238E27FC236}">
                <a16:creationId xmlns:a16="http://schemas.microsoft.com/office/drawing/2014/main" id="{9229ED08-B9B0-5F25-3EB8-7998B5C2C8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48AD18-E7F6-CB46-0D05-734F7A44FE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0E09D5-A6F1-4AA0-AD11-99F9A727AF18}" type="slidenum">
              <a:rPr lang="en-GB" smtClean="0"/>
              <a:t>‹#›</a:t>
            </a:fld>
            <a:endParaRPr lang="en-GB"/>
          </a:p>
        </p:txBody>
      </p:sp>
    </p:spTree>
    <p:extLst>
      <p:ext uri="{BB962C8B-B14F-4D97-AF65-F5344CB8AC3E}">
        <p14:creationId xmlns:p14="http://schemas.microsoft.com/office/powerpoint/2010/main" val="651532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picpedia.org/chalkboard/c/child-support.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huguesjohnson.com/topics/my-story/"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socialana.com/take-action-fill-life-happiness/"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freepngimg.com/svg/color/FF00FF/21218-painted-flag-of-wales" TargetMode="External"/><Relationship Id="rId7" Type="http://schemas.openxmlformats.org/officeDocument/2006/relationships/hyperlink" Target="https://pixabay.com/en/team-colleagues-human-group-2306525/" TargetMode="External"/><Relationship Id="rId2" Type="http://schemas.openxmlformats.org/officeDocument/2006/relationships/image" Target="../media/image7.sv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hyperlink" Target="https://www.rawpixel.com/image/541661/free-photo-image-transgender-acceptance-bisexual"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8.1"/><Relationship Id="rId9" Type="http://schemas.openxmlformats.org/officeDocument/2006/relationships/hyperlink" Target="https://handbook.valleycare.coop/node/15"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bmjopenquality.bmj.com/content/9/2/e000823.full"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image" Target="../media/image1.jpeg"/><Relationship Id="rId4" Type="http://schemas.openxmlformats.org/officeDocument/2006/relationships/hyperlink" Target="https://bmjopen.bmj.com/content/10/5/e034728"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42931449@N07/5342954678/" TargetMode="External"/><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tablet/l/limited-company.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thebluediamondgallery.com/tablet/l/limited-company.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ariapcclass.blogspot.com/2016/04/market-research-project.html" TargetMode="External"/><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rawpixel.com/search/management"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hyperlink" Target="https://creativecommons.org/licenses/by-nc-nd/3.0/" TargetMode="External"/><Relationship Id="rId3" Type="http://schemas.openxmlformats.org/officeDocument/2006/relationships/hyperlink" Target="https://stlawyers.ca/labour-employment-law-employees/compassionate-care-leave-alberta/" TargetMode="External"/><Relationship Id="rId7" Type="http://schemas.openxmlformats.org/officeDocument/2006/relationships/hyperlink" Target="https://www.flickr.com/photos/195219893@N08/51938140465" TargetMode="External"/><Relationship Id="rId12" Type="http://schemas.openxmlformats.org/officeDocument/2006/relationships/hyperlink" Target="https://creativecommons.org/licenses/by/3.0/" TargetMode="External"/><Relationship Id="rId2" Type="http://schemas.openxmlformats.org/officeDocument/2006/relationships/image" Target="../media/image25.jpg"/><Relationship Id="rId1" Type="http://schemas.openxmlformats.org/officeDocument/2006/relationships/slideLayout" Target="../slideLayouts/slideLayout2.xml"/><Relationship Id="rId6" Type="http://schemas.openxmlformats.org/officeDocument/2006/relationships/image" Target="../media/image27.jpg"/><Relationship Id="rId11" Type="http://schemas.openxmlformats.org/officeDocument/2006/relationships/hyperlink" Target="https://hongik-tkd-medi.tistory.com/117" TargetMode="External"/><Relationship Id="rId5" Type="http://schemas.openxmlformats.org/officeDocument/2006/relationships/hyperlink" Target="https://www.rawpixel.com/search/meaning" TargetMode="External"/><Relationship Id="rId10" Type="http://schemas.openxmlformats.org/officeDocument/2006/relationships/image" Target="../media/image29.jpg"/><Relationship Id="rId4" Type="http://schemas.openxmlformats.org/officeDocument/2006/relationships/image" Target="../media/image26.1"/><Relationship Id="rId9" Type="http://schemas.openxmlformats.org/officeDocument/2006/relationships/hyperlink" Target="https://pixabay.com/de/illustrations/zeiteinteilung-gesch%C3%A4ft-planung-1966396/"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pxhere.com/en/photo/1380084" TargetMode="External"/><Relationship Id="rId3" Type="http://schemas.openxmlformats.org/officeDocument/2006/relationships/image" Target="../media/image31.jpeg"/><Relationship Id="rId7" Type="http://schemas.openxmlformats.org/officeDocument/2006/relationships/image" Target="../media/image33.jpe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hyperlink" Target="https://iteachkinderkids.blogspot.com/"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32.jpeg"/><Relationship Id="rId10" Type="http://schemas.openxmlformats.org/officeDocument/2006/relationships/hyperlink" Target="https://x.com/playpersistence" TargetMode="External"/><Relationship Id="rId4" Type="http://schemas.openxmlformats.org/officeDocument/2006/relationships/hyperlink" Target="https://www.thebluediamondgallery.com/handwriting/v/vision.html" TargetMode="External"/><Relationship Id="rId9" Type="http://schemas.openxmlformats.org/officeDocument/2006/relationships/image" Target="../media/image34.jpeg"/></Relationships>
</file>

<file path=ppt/slides/_rels/slide2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hyperlink" Target="https://svgsilh.com/es/009688/image/2012008.html" TargetMode="External"/><Relationship Id="rId7" Type="http://schemas.openxmlformats.org/officeDocument/2006/relationships/hyperlink" Target="https://www.glassdoor.co.uk/Job/edinburgh-private-secretary-jobs-SRCH_IL.0,9_KO10,27.htm" TargetMode="External"/><Relationship Id="rId2" Type="http://schemas.openxmlformats.org/officeDocument/2006/relationships/image" Target="../media/image35.sv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pixabay.com/en/school-lockers-hallway-high-school-417612/"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36.jpg"/><Relationship Id="rId9" Type="http://schemas.openxmlformats.org/officeDocument/2006/relationships/hyperlink" Target="https://www.deviantart.com/neposas/art/Dream-Plan-Achieve-wallpaper-244515224"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hyperlink" Target="https://www.publicdomainpictures.net/en/view-image.php?image=349538&amp;picture=thank-you-clip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B0319-9202-5099-099E-14920B1FB72E}"/>
              </a:ext>
            </a:extLst>
          </p:cNvPr>
          <p:cNvSpPr>
            <a:spLocks noGrp="1"/>
          </p:cNvSpPr>
          <p:nvPr>
            <p:ph type="title"/>
          </p:nvPr>
        </p:nvSpPr>
        <p:spPr>
          <a:xfrm>
            <a:off x="6981825" y="1641752"/>
            <a:ext cx="4391024" cy="1323439"/>
          </a:xfrm>
        </p:spPr>
        <p:txBody>
          <a:bodyPr anchor="t">
            <a:normAutofit/>
          </a:bodyPr>
          <a:lstStyle/>
          <a:p>
            <a:endParaRPr lang="en-GB" sz="4000">
              <a:solidFill>
                <a:schemeClr val="bg1"/>
              </a:solidFill>
            </a:endParaRPr>
          </a:p>
        </p:txBody>
      </p:sp>
      <p:grpSp>
        <p:nvGrpSpPr>
          <p:cNvPr id="11" name="Group 10">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descr="A close-up of black text&#10;&#10;AI-generated content may be incorrect.">
            <a:extLst>
              <a:ext uri="{FF2B5EF4-FFF2-40B4-BE49-F238E27FC236}">
                <a16:creationId xmlns:a16="http://schemas.microsoft.com/office/drawing/2014/main" id="{873DEE6F-0D7B-07CE-9D8F-C27FA8F6C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273091" y="2671369"/>
            <a:ext cx="4369112" cy="1736722"/>
          </a:xfrm>
          <a:prstGeom prst="rect">
            <a:avLst/>
          </a:prstGeom>
          <a:noFill/>
        </p:spPr>
      </p:pic>
      <p:sp>
        <p:nvSpPr>
          <p:cNvPr id="3" name="Content Placeholder 2">
            <a:extLst>
              <a:ext uri="{FF2B5EF4-FFF2-40B4-BE49-F238E27FC236}">
                <a16:creationId xmlns:a16="http://schemas.microsoft.com/office/drawing/2014/main" id="{D4A0C6B9-EA9A-E9C7-59BD-EB31658F116E}"/>
              </a:ext>
            </a:extLst>
          </p:cNvPr>
          <p:cNvSpPr>
            <a:spLocks noGrp="1"/>
          </p:cNvSpPr>
          <p:nvPr>
            <p:ph idx="1"/>
          </p:nvPr>
        </p:nvSpPr>
        <p:spPr>
          <a:xfrm>
            <a:off x="6981826" y="3146400"/>
            <a:ext cx="4391024" cy="2454300"/>
          </a:xfrm>
        </p:spPr>
        <p:txBody>
          <a:bodyPr>
            <a:normAutofit lnSpcReduction="10000"/>
          </a:bodyPr>
          <a:lstStyle/>
          <a:p>
            <a:r>
              <a:rPr lang="en-GB" sz="2400" dirty="0">
                <a:solidFill>
                  <a:schemeClr val="bg1">
                    <a:alpha val="80000"/>
                  </a:schemeClr>
                </a:solidFill>
              </a:rPr>
              <a:t>Module Code : BMSW411</a:t>
            </a:r>
          </a:p>
          <a:p>
            <a:r>
              <a:rPr lang="en-GB" sz="2400" dirty="0">
                <a:solidFill>
                  <a:schemeClr val="bg1">
                    <a:alpha val="80000"/>
                  </a:schemeClr>
                </a:solidFill>
              </a:rPr>
              <a:t>Assessment Title : Business Plan Presentation</a:t>
            </a:r>
          </a:p>
          <a:p>
            <a:r>
              <a:rPr lang="en-GB" sz="2400" dirty="0">
                <a:solidFill>
                  <a:schemeClr val="bg1">
                    <a:alpha val="80000"/>
                  </a:schemeClr>
                </a:solidFill>
              </a:rPr>
              <a:t>Student Name: Sarah Leonard</a:t>
            </a:r>
          </a:p>
          <a:p>
            <a:r>
              <a:rPr lang="en-GB" sz="2400" dirty="0">
                <a:solidFill>
                  <a:schemeClr val="bg1">
                    <a:alpha val="80000"/>
                  </a:schemeClr>
                </a:solidFill>
              </a:rPr>
              <a:t>Students Number: 2512418</a:t>
            </a:r>
          </a:p>
          <a:p>
            <a:r>
              <a:rPr lang="en-GB" sz="2400" dirty="0">
                <a:solidFill>
                  <a:schemeClr val="bg1">
                    <a:alpha val="80000"/>
                  </a:schemeClr>
                </a:solidFill>
              </a:rPr>
              <a:t>Lecturer: Melanie Squire </a:t>
            </a:r>
          </a:p>
          <a:p>
            <a:endParaRPr lang="en-GB" sz="2400" dirty="0">
              <a:solidFill>
                <a:schemeClr val="bg1">
                  <a:alpha val="80000"/>
                </a:schemeClr>
              </a:solidFill>
            </a:endParaRPr>
          </a:p>
          <a:p>
            <a:endParaRPr lang="en-GB" sz="2400" dirty="0">
              <a:solidFill>
                <a:schemeClr val="bg1">
                  <a:alpha val="80000"/>
                </a:schemeClr>
              </a:solidFill>
            </a:endParaRPr>
          </a:p>
        </p:txBody>
      </p:sp>
    </p:spTree>
    <p:extLst>
      <p:ext uri="{BB962C8B-B14F-4D97-AF65-F5344CB8AC3E}">
        <p14:creationId xmlns:p14="http://schemas.microsoft.com/office/powerpoint/2010/main" val="2032535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77AC86-4D3D-C644-C8C5-B4A621E69A24}"/>
              </a:ext>
            </a:extLst>
          </p:cNvPr>
          <p:cNvSpPr>
            <a:spLocks noGrp="1"/>
          </p:cNvSpPr>
          <p:nvPr>
            <p:ph type="title"/>
          </p:nvPr>
        </p:nvSpPr>
        <p:spPr>
          <a:xfrm>
            <a:off x="5956784" y="396117"/>
            <a:ext cx="5217172" cy="1158857"/>
          </a:xfrm>
        </p:spPr>
        <p:txBody>
          <a:bodyPr anchor="b">
            <a:normAutofit/>
          </a:bodyPr>
          <a:lstStyle/>
          <a:p>
            <a:endParaRPr lang="en-GB" dirty="0">
              <a:solidFill>
                <a:schemeClr val="bg1"/>
              </a:solidFill>
            </a:endParaRPr>
          </a:p>
        </p:txBody>
      </p:sp>
      <p:grpSp>
        <p:nvGrpSpPr>
          <p:cNvPr id="11" name="Graphic 38">
            <a:extLst>
              <a:ext uri="{FF2B5EF4-FFF2-40B4-BE49-F238E27FC236}">
                <a16:creationId xmlns:a16="http://schemas.microsoft.com/office/drawing/2014/main" id="{9742E72B-7FDB-4BC3-84CE-9A86756476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975545"/>
            <a:ext cx="1910252" cy="709660"/>
            <a:chOff x="2267504" y="2540250"/>
            <a:chExt cx="1990951" cy="739640"/>
          </a:xfrm>
          <a:solidFill>
            <a:schemeClr val="bg1"/>
          </a:solidFill>
        </p:grpSpPr>
        <p:sp>
          <p:nvSpPr>
            <p:cNvPr id="12" name="Freeform: Shape 11">
              <a:extLst>
                <a:ext uri="{FF2B5EF4-FFF2-40B4-BE49-F238E27FC236}">
                  <a16:creationId xmlns:a16="http://schemas.microsoft.com/office/drawing/2014/main" id="{9E41CB4E-1ACC-413B-9806-FF276C0F0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9B54E44-06C0-461C-A803-0F535321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5" name="Oval 14">
            <a:extLst>
              <a:ext uri="{FF2B5EF4-FFF2-40B4-BE49-F238E27FC236}">
                <a16:creationId xmlns:a16="http://schemas.microsoft.com/office/drawing/2014/main" id="{09645E15-CD1B-4EAA-B2F2-D41E53CA4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0C571069-A359-469A-98CD-9458DBAA0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descr="The Project Gutenberg eBook of A Missionary Twig, by Emma L. Burnett">
            <a:extLst>
              <a:ext uri="{FF2B5EF4-FFF2-40B4-BE49-F238E27FC236}">
                <a16:creationId xmlns:a16="http://schemas.microsoft.com/office/drawing/2014/main" id="{2EC92208-0827-78C6-CF28-7255AE65CD1E}"/>
              </a:ext>
            </a:extLst>
          </p:cNvPr>
          <p:cNvPicPr>
            <a:picLocks noChangeAspect="1"/>
          </p:cNvPicPr>
          <p:nvPr/>
        </p:nvPicPr>
        <p:blipFill>
          <a:blip r:embed="rId2"/>
          <a:stretch>
            <a:fillRect/>
          </a:stretch>
        </p:blipFill>
        <p:spPr>
          <a:xfrm>
            <a:off x="244374" y="396117"/>
            <a:ext cx="5307339" cy="5248550"/>
          </a:xfrm>
          <a:prstGeom prst="rect">
            <a:avLst/>
          </a:prstGeom>
        </p:spPr>
      </p:pic>
      <p:grpSp>
        <p:nvGrpSpPr>
          <p:cNvPr id="19" name="Graphic 4">
            <a:extLst>
              <a:ext uri="{FF2B5EF4-FFF2-40B4-BE49-F238E27FC236}">
                <a16:creationId xmlns:a16="http://schemas.microsoft.com/office/drawing/2014/main" id="{A61BDD87-32CE-4DE2-AAE1-62C2F47938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903343"/>
            <a:ext cx="975169" cy="975171"/>
            <a:chOff x="5829300" y="3162300"/>
            <a:chExt cx="532256" cy="532257"/>
          </a:xfrm>
          <a:solidFill>
            <a:schemeClr val="bg1"/>
          </a:solidFill>
        </p:grpSpPr>
        <p:sp>
          <p:nvSpPr>
            <p:cNvPr id="20" name="Freeform: Shape 19">
              <a:extLst>
                <a:ext uri="{FF2B5EF4-FFF2-40B4-BE49-F238E27FC236}">
                  <a16:creationId xmlns:a16="http://schemas.microsoft.com/office/drawing/2014/main" id="{EF0F3645-6645-44FD-A4C7-06D41C099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5458736-D4A2-40D4-9420-C40AEB2AB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68FA6A4-209B-443A-9CF2-FFDC90EC3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EB0A6C9-E0F4-403E-8FB7-5FF4F1F64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6DA5950E-75DA-4E34-99EB-898254870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6F609E6F-709D-42D6-8E54-91E37E2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0C4707FB-9E68-4EBA-A4E0-4516F1506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99771A-5CA8-4CCE-B4F5-FE8C20379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461D636C-9A38-466B-BD92-39795F493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99F3BD6-49A2-4D64-A3C0-8EFCEF9D9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ABC753B-C028-4FCD-9D53-2BDBB2644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A8F316F-3B46-4F37-AB8C-E6936830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636F8A8-BD35-4E0B-901B-1589A0534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29FA8383-A52B-F997-1F80-499ABB897A1D}"/>
              </a:ext>
            </a:extLst>
          </p:cNvPr>
          <p:cNvSpPr>
            <a:spLocks noGrp="1"/>
          </p:cNvSpPr>
          <p:nvPr>
            <p:ph idx="1"/>
          </p:nvPr>
        </p:nvSpPr>
        <p:spPr>
          <a:xfrm>
            <a:off x="5956783" y="279133"/>
            <a:ext cx="5217173" cy="6578867"/>
          </a:xfrm>
        </p:spPr>
        <p:txBody>
          <a:bodyPr>
            <a:normAutofit fontScale="40000" lnSpcReduction="20000"/>
          </a:bodyPr>
          <a:lstStyle/>
          <a:p>
            <a:pPr marL="0" indent="0">
              <a:buNone/>
            </a:pPr>
            <a:r>
              <a:rPr lang="en-GB" sz="4400" dirty="0">
                <a:solidFill>
                  <a:schemeClr val="bg1"/>
                </a:solidFill>
              </a:rPr>
              <a:t> </a:t>
            </a:r>
            <a:r>
              <a:rPr lang="en-GB" sz="4400" b="1" u="sng" dirty="0">
                <a:solidFill>
                  <a:schemeClr val="bg1"/>
                </a:solidFill>
              </a:rPr>
              <a:t>1,1 Company’s name and products we supply.</a:t>
            </a:r>
          </a:p>
          <a:p>
            <a:pPr marL="0" indent="0">
              <a:buNone/>
            </a:pPr>
            <a:r>
              <a:rPr lang="en-GB" sz="4400" b="1" u="sng" dirty="0">
                <a:solidFill>
                  <a:schemeClr val="bg1"/>
                </a:solidFill>
              </a:rPr>
              <a:t>1.2 My Story.</a:t>
            </a:r>
          </a:p>
          <a:p>
            <a:pPr marL="0" indent="0">
              <a:buNone/>
            </a:pPr>
            <a:r>
              <a:rPr lang="en-GB" sz="4400" b="1" u="sng" dirty="0">
                <a:solidFill>
                  <a:schemeClr val="bg1"/>
                </a:solidFill>
              </a:rPr>
              <a:t>1.3 Mission </a:t>
            </a:r>
            <a:r>
              <a:rPr lang="en-GB" sz="4400" b="1" u="sng" dirty="0" err="1">
                <a:solidFill>
                  <a:schemeClr val="bg1"/>
                </a:solidFill>
              </a:rPr>
              <a:t>Statement,Aims</a:t>
            </a:r>
            <a:r>
              <a:rPr lang="en-GB" sz="4400" b="1" u="sng" dirty="0">
                <a:solidFill>
                  <a:schemeClr val="bg1"/>
                </a:solidFill>
              </a:rPr>
              <a:t>,</a:t>
            </a:r>
          </a:p>
          <a:p>
            <a:pPr marL="0" indent="0">
              <a:buNone/>
            </a:pPr>
            <a:r>
              <a:rPr lang="en-GB" sz="4400" b="1" u="sng" dirty="0" err="1">
                <a:solidFill>
                  <a:schemeClr val="bg1"/>
                </a:solidFill>
              </a:rPr>
              <a:t>Objectives,USP</a:t>
            </a:r>
            <a:r>
              <a:rPr lang="en-GB" sz="4400" b="1" u="sng" dirty="0">
                <a:solidFill>
                  <a:schemeClr val="bg1"/>
                </a:solidFill>
              </a:rPr>
              <a:t>.</a:t>
            </a:r>
          </a:p>
          <a:p>
            <a:pPr marL="0" indent="0">
              <a:buNone/>
            </a:pPr>
            <a:r>
              <a:rPr lang="en-GB" sz="4400" b="1" u="sng" dirty="0">
                <a:solidFill>
                  <a:schemeClr val="bg1"/>
                </a:solidFill>
              </a:rPr>
              <a:t>1.4 Legal </a:t>
            </a:r>
          </a:p>
          <a:p>
            <a:pPr marL="0" indent="0">
              <a:buNone/>
            </a:pPr>
            <a:r>
              <a:rPr lang="en-GB" sz="4400" b="1" u="sng" dirty="0">
                <a:solidFill>
                  <a:schemeClr val="bg1"/>
                </a:solidFill>
              </a:rPr>
              <a:t>1.5 Location.</a:t>
            </a:r>
          </a:p>
          <a:p>
            <a:pPr marL="0" indent="0">
              <a:buNone/>
            </a:pPr>
            <a:r>
              <a:rPr lang="en-GB" sz="4400" b="1" u="sng" dirty="0">
                <a:solidFill>
                  <a:schemeClr val="bg1"/>
                </a:solidFill>
              </a:rPr>
              <a:t>1.6 HRM.</a:t>
            </a:r>
          </a:p>
          <a:p>
            <a:pPr marL="0" indent="0">
              <a:buNone/>
            </a:pPr>
            <a:r>
              <a:rPr lang="en-GB" sz="4400" b="1" u="sng" dirty="0">
                <a:solidFill>
                  <a:schemeClr val="bg1"/>
                </a:solidFill>
              </a:rPr>
              <a:t>1.7 Financial Overview.</a:t>
            </a:r>
          </a:p>
          <a:p>
            <a:pPr marL="0" indent="0">
              <a:buNone/>
            </a:pPr>
            <a:r>
              <a:rPr lang="en-GB" sz="4400" b="1" u="sng" dirty="0">
                <a:solidFill>
                  <a:schemeClr val="bg1"/>
                </a:solidFill>
              </a:rPr>
              <a:t>1.8 SWOT.</a:t>
            </a:r>
          </a:p>
          <a:p>
            <a:pPr marL="0" indent="0">
              <a:buNone/>
            </a:pPr>
            <a:r>
              <a:rPr lang="en-GB" sz="4400" b="1" u="sng" dirty="0">
                <a:solidFill>
                  <a:schemeClr val="bg1"/>
                </a:solidFill>
              </a:rPr>
              <a:t>1.9 </a:t>
            </a:r>
            <a:r>
              <a:rPr lang="en-GB" sz="4400" b="1" u="sng" dirty="0" err="1">
                <a:solidFill>
                  <a:schemeClr val="bg1"/>
                </a:solidFill>
              </a:rPr>
              <a:t>Markerting</a:t>
            </a:r>
            <a:r>
              <a:rPr lang="en-GB" sz="4400" b="1" u="sng" dirty="0">
                <a:solidFill>
                  <a:schemeClr val="bg1"/>
                </a:solidFill>
              </a:rPr>
              <a:t> Research.</a:t>
            </a:r>
          </a:p>
          <a:p>
            <a:pPr marL="0" indent="0">
              <a:buNone/>
            </a:pPr>
            <a:r>
              <a:rPr lang="en-GB" sz="4400" b="1" u="sng" dirty="0">
                <a:solidFill>
                  <a:schemeClr val="bg1"/>
                </a:solidFill>
              </a:rPr>
              <a:t>2. Marketing Strategy</a:t>
            </a:r>
          </a:p>
          <a:p>
            <a:pPr marL="0" indent="0">
              <a:buNone/>
            </a:pPr>
            <a:r>
              <a:rPr lang="en-GB" sz="4400" b="1" u="sng" dirty="0">
                <a:solidFill>
                  <a:schemeClr val="bg1"/>
                </a:solidFill>
              </a:rPr>
              <a:t>2.1 Marketing Examples</a:t>
            </a:r>
          </a:p>
          <a:p>
            <a:pPr marL="0" indent="0">
              <a:buNone/>
            </a:pPr>
            <a:r>
              <a:rPr lang="en-GB" sz="4400" b="1" u="sng" dirty="0">
                <a:solidFill>
                  <a:schemeClr val="bg1"/>
                </a:solidFill>
              </a:rPr>
              <a:t>3. Angel Investor pitch</a:t>
            </a:r>
          </a:p>
          <a:p>
            <a:pPr marL="0" indent="0">
              <a:buNone/>
            </a:pPr>
            <a:r>
              <a:rPr lang="en-GB" sz="4400" b="1" u="sng" dirty="0">
                <a:solidFill>
                  <a:schemeClr val="bg1"/>
                </a:solidFill>
              </a:rPr>
              <a:t>3.1 Strengths</a:t>
            </a:r>
          </a:p>
          <a:p>
            <a:pPr marL="0" indent="0">
              <a:buNone/>
            </a:pPr>
            <a:r>
              <a:rPr lang="en-GB" sz="4400" b="1" u="sng" dirty="0">
                <a:solidFill>
                  <a:schemeClr val="bg1"/>
                </a:solidFill>
              </a:rPr>
              <a:t>3,2 </a:t>
            </a:r>
            <a:r>
              <a:rPr lang="en-GB" sz="4400" b="1" u="sng" dirty="0" err="1">
                <a:solidFill>
                  <a:schemeClr val="bg1"/>
                </a:solidFill>
              </a:rPr>
              <a:t>Entepreneurial</a:t>
            </a:r>
            <a:r>
              <a:rPr lang="en-GB" sz="4400" b="1" u="sng" dirty="0">
                <a:solidFill>
                  <a:schemeClr val="bg1"/>
                </a:solidFill>
              </a:rPr>
              <a:t> Traits</a:t>
            </a:r>
          </a:p>
          <a:p>
            <a:pPr marL="0" indent="0">
              <a:buNone/>
            </a:pPr>
            <a:r>
              <a:rPr lang="en-GB" sz="4400" b="1" u="sng" dirty="0">
                <a:solidFill>
                  <a:schemeClr val="bg1"/>
                </a:solidFill>
              </a:rPr>
              <a:t>3,3 </a:t>
            </a:r>
            <a:r>
              <a:rPr lang="en-GB" sz="4400" b="1" u="sng" dirty="0" err="1">
                <a:solidFill>
                  <a:schemeClr val="bg1"/>
                </a:solidFill>
              </a:rPr>
              <a:t>Achievements,Experience,Passion</a:t>
            </a:r>
            <a:endParaRPr lang="en-GB" sz="4400" b="1" u="sng" dirty="0">
              <a:solidFill>
                <a:schemeClr val="bg1"/>
              </a:solidFill>
            </a:endParaRPr>
          </a:p>
          <a:p>
            <a:pPr marL="0" indent="0">
              <a:buNone/>
            </a:pPr>
            <a:r>
              <a:rPr lang="en-GB" sz="4400" b="1" u="sng" dirty="0">
                <a:solidFill>
                  <a:schemeClr val="bg1"/>
                </a:solidFill>
              </a:rPr>
              <a:t>4.AI Statement.</a:t>
            </a:r>
          </a:p>
          <a:p>
            <a:pPr marL="0" indent="0">
              <a:buNone/>
            </a:pPr>
            <a:r>
              <a:rPr lang="en-GB" sz="4400" b="1" u="sng" dirty="0">
                <a:solidFill>
                  <a:schemeClr val="bg1"/>
                </a:solidFill>
              </a:rPr>
              <a:t>5, References</a:t>
            </a:r>
          </a:p>
          <a:p>
            <a:pPr marL="0" indent="0">
              <a:buNone/>
            </a:pPr>
            <a:r>
              <a:rPr lang="en-GB" sz="4400" b="1" u="sng" dirty="0">
                <a:solidFill>
                  <a:schemeClr val="bg1"/>
                </a:solidFill>
              </a:rPr>
              <a:t>5,1 References</a:t>
            </a:r>
          </a:p>
          <a:p>
            <a:pPr marL="0" indent="0">
              <a:buNone/>
            </a:pPr>
            <a:endParaRPr lang="en-GB" sz="4400" b="1" u="sng" dirty="0">
              <a:solidFill>
                <a:schemeClr val="bg1"/>
              </a:solidFill>
            </a:endParaRPr>
          </a:p>
          <a:p>
            <a:pPr marL="0" indent="0">
              <a:buNone/>
            </a:pPr>
            <a:endParaRPr lang="en-GB" sz="4400" b="1" u="sng" dirty="0">
              <a:solidFill>
                <a:schemeClr val="bg1"/>
              </a:solidFill>
            </a:endParaRPr>
          </a:p>
          <a:p>
            <a:pPr marL="0" indent="0">
              <a:buNone/>
            </a:pPr>
            <a:endParaRPr lang="en-GB" sz="900" dirty="0">
              <a:solidFill>
                <a:schemeClr val="bg1"/>
              </a:solidFill>
            </a:endParaRPr>
          </a:p>
        </p:txBody>
      </p:sp>
    </p:spTree>
    <p:extLst>
      <p:ext uri="{BB962C8B-B14F-4D97-AF65-F5344CB8AC3E}">
        <p14:creationId xmlns:p14="http://schemas.microsoft.com/office/powerpoint/2010/main" val="458799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F60FB-9931-8150-3E08-C614A10D8174}"/>
              </a:ext>
            </a:extLst>
          </p:cNvPr>
          <p:cNvSpPr>
            <a:spLocks noGrp="1"/>
          </p:cNvSpPr>
          <p:nvPr>
            <p:ph type="title"/>
          </p:nvPr>
        </p:nvSpPr>
        <p:spPr>
          <a:xfrm>
            <a:off x="6981825" y="1641752"/>
            <a:ext cx="4391024" cy="1323439"/>
          </a:xfrm>
        </p:spPr>
        <p:txBody>
          <a:bodyPr anchor="t">
            <a:normAutofit/>
          </a:bodyPr>
          <a:lstStyle/>
          <a:p>
            <a:r>
              <a:rPr lang="en-GB" sz="2200" dirty="0">
                <a:solidFill>
                  <a:schemeClr val="bg1"/>
                </a:solidFill>
              </a:rPr>
              <a:t> </a:t>
            </a:r>
            <a:br>
              <a:rPr lang="en-GB" sz="2200" dirty="0">
                <a:solidFill>
                  <a:schemeClr val="bg1"/>
                </a:solidFill>
              </a:rPr>
            </a:br>
            <a:r>
              <a:rPr lang="en-GB" sz="2200" b="1" u="sng" dirty="0">
                <a:solidFill>
                  <a:schemeClr val="bg1"/>
                </a:solidFill>
              </a:rPr>
              <a:t>1,1 Company’s name and products we supply.</a:t>
            </a:r>
            <a:br>
              <a:rPr lang="en-GB" sz="2200" dirty="0">
                <a:solidFill>
                  <a:schemeClr val="bg1"/>
                </a:solidFill>
              </a:rPr>
            </a:br>
            <a:endParaRPr lang="en-GB" sz="2200" dirty="0">
              <a:solidFill>
                <a:schemeClr val="bg1"/>
              </a:solidFill>
            </a:endParaRPr>
          </a:p>
        </p:txBody>
      </p:sp>
      <p:grpSp>
        <p:nvGrpSpPr>
          <p:cNvPr id="42" name="Group 41">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43" name="Group 42">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47" name="Freeform: Shape 46">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44" name="Group 43">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45" name="Freeform: Shape 44">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11" name="Picture 10">
            <a:extLst>
              <a:ext uri="{FF2B5EF4-FFF2-40B4-BE49-F238E27FC236}">
                <a16:creationId xmlns:a16="http://schemas.microsoft.com/office/drawing/2014/main" id="{4E12314E-E6EF-8A25-2002-85C15C69EE9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73091" y="2103385"/>
            <a:ext cx="4369112" cy="2872691"/>
          </a:xfrm>
          <a:prstGeom prst="rect">
            <a:avLst/>
          </a:prstGeom>
        </p:spPr>
      </p:pic>
      <p:sp>
        <p:nvSpPr>
          <p:cNvPr id="3" name="Content Placeholder 2">
            <a:extLst>
              <a:ext uri="{FF2B5EF4-FFF2-40B4-BE49-F238E27FC236}">
                <a16:creationId xmlns:a16="http://schemas.microsoft.com/office/drawing/2014/main" id="{070F2D2D-F2FC-BEED-164F-44C37ED36530}"/>
              </a:ext>
            </a:extLst>
          </p:cNvPr>
          <p:cNvSpPr>
            <a:spLocks noGrp="1"/>
          </p:cNvSpPr>
          <p:nvPr>
            <p:ph idx="1"/>
          </p:nvPr>
        </p:nvSpPr>
        <p:spPr>
          <a:xfrm>
            <a:off x="6981826" y="3146400"/>
            <a:ext cx="4391024" cy="2454300"/>
          </a:xfrm>
        </p:spPr>
        <p:txBody>
          <a:bodyPr>
            <a:normAutofit/>
          </a:bodyPr>
          <a:lstStyle/>
          <a:p>
            <a:r>
              <a:rPr lang="en-GB" sz="1100" dirty="0">
                <a:solidFill>
                  <a:schemeClr val="bg1">
                    <a:alpha val="80000"/>
                  </a:schemeClr>
                </a:solidFill>
              </a:rPr>
              <a:t>The company’s name will be WT Kiddy Care. </a:t>
            </a:r>
          </a:p>
          <a:p>
            <a:pPr marL="0" indent="0">
              <a:buNone/>
            </a:pPr>
            <a:endParaRPr lang="en-GB" sz="1100" dirty="0">
              <a:solidFill>
                <a:schemeClr val="bg1">
                  <a:alpha val="80000"/>
                </a:schemeClr>
              </a:solidFill>
            </a:endParaRPr>
          </a:p>
          <a:p>
            <a:r>
              <a:rPr lang="en-GB" sz="1100" dirty="0">
                <a:solidFill>
                  <a:schemeClr val="bg1">
                    <a:alpha val="80000"/>
                  </a:schemeClr>
                </a:solidFill>
              </a:rPr>
              <a:t>WT Kiddy Care will be Domiciliary care agency for children who live in the community of the Cardiff and vale area, </a:t>
            </a:r>
          </a:p>
          <a:p>
            <a:pPr marL="0" indent="0">
              <a:buNone/>
            </a:pPr>
            <a:endParaRPr lang="en-GB" sz="1100" dirty="0">
              <a:solidFill>
                <a:schemeClr val="bg1">
                  <a:alpha val="80000"/>
                </a:schemeClr>
              </a:solidFill>
            </a:endParaRPr>
          </a:p>
          <a:p>
            <a:r>
              <a:rPr lang="en-GB" sz="1100" dirty="0">
                <a:solidFill>
                  <a:schemeClr val="bg1">
                    <a:alpha val="80000"/>
                  </a:schemeClr>
                </a:solidFill>
              </a:rPr>
              <a:t>WT Kiddy care will provide support for children that live at home with their loved ones but need support with personal care, medication,2, (Ames et al., 2023)or just for their families to have a little time to recharge themselves we will also provide a sitting service or take out calls this service will be available 24 hours a day 365 days a year. we will provide care for children from the age of 1-18 years old. </a:t>
            </a:r>
          </a:p>
          <a:p>
            <a:endParaRPr lang="en-GB" sz="1100" dirty="0">
              <a:solidFill>
                <a:schemeClr val="bg1">
                  <a:alpha val="80000"/>
                </a:schemeClr>
              </a:solidFill>
            </a:endParaRPr>
          </a:p>
        </p:txBody>
      </p:sp>
      <p:sp>
        <p:nvSpPr>
          <p:cNvPr id="12" name="TextBox 11">
            <a:extLst>
              <a:ext uri="{FF2B5EF4-FFF2-40B4-BE49-F238E27FC236}">
                <a16:creationId xmlns:a16="http://schemas.microsoft.com/office/drawing/2014/main" id="{180E8714-C8ED-3A27-0025-2B30C343C7EB}"/>
              </a:ext>
            </a:extLst>
          </p:cNvPr>
          <p:cNvSpPr txBox="1"/>
          <p:nvPr/>
        </p:nvSpPr>
        <p:spPr>
          <a:xfrm>
            <a:off x="3210127" y="4776021"/>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chalkboard/c/child-suppor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85041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barn(inVertical)">
                                      <p:cBhvr>
                                        <p:cTn id="1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3DF225-1058-E28B-78F1-0767C52B9428}"/>
              </a:ext>
            </a:extLst>
          </p:cNvPr>
          <p:cNvSpPr>
            <a:spLocks noGrp="1"/>
          </p:cNvSpPr>
          <p:nvPr>
            <p:ph type="title"/>
          </p:nvPr>
        </p:nvSpPr>
        <p:spPr>
          <a:xfrm>
            <a:off x="6477270" y="368625"/>
            <a:ext cx="4974771" cy="1403498"/>
          </a:xfrm>
        </p:spPr>
        <p:txBody>
          <a:bodyPr anchor="b">
            <a:normAutofit/>
          </a:bodyPr>
          <a:lstStyle/>
          <a:p>
            <a:r>
              <a:rPr lang="en-GB" sz="2300" dirty="0">
                <a:solidFill>
                  <a:schemeClr val="bg1"/>
                </a:solidFill>
              </a:rPr>
              <a:t> </a:t>
            </a:r>
            <a:br>
              <a:rPr lang="en-GB" sz="2300" dirty="0">
                <a:solidFill>
                  <a:schemeClr val="bg1"/>
                </a:solidFill>
              </a:rPr>
            </a:br>
            <a:r>
              <a:rPr lang="en-GB" sz="2300" dirty="0">
                <a:solidFill>
                  <a:schemeClr val="bg1"/>
                </a:solidFill>
              </a:rPr>
              <a:t>1.2. </a:t>
            </a:r>
            <a:r>
              <a:rPr lang="en-GB" sz="2300" b="1" u="sng" dirty="0">
                <a:solidFill>
                  <a:schemeClr val="bg1"/>
                </a:solidFill>
              </a:rPr>
              <a:t>My story of why I am passionate about this business.</a:t>
            </a:r>
            <a:br>
              <a:rPr lang="en-GB" sz="2300" dirty="0">
                <a:solidFill>
                  <a:schemeClr val="bg1"/>
                </a:solidFill>
              </a:rPr>
            </a:br>
            <a:endParaRPr lang="en-GB" sz="2300" dirty="0">
              <a:solidFill>
                <a:schemeClr val="bg1"/>
              </a:solidFill>
            </a:endParaRPr>
          </a:p>
        </p:txBody>
      </p:sp>
      <p:grpSp>
        <p:nvGrpSpPr>
          <p:cNvPr id="20" name="Group 19">
            <a:extLst>
              <a:ext uri="{FF2B5EF4-FFF2-40B4-BE49-F238E27FC236}">
                <a16:creationId xmlns:a16="http://schemas.microsoft.com/office/drawing/2014/main" id="{00C7DD97-49DC-4BFD-951D-CFF51B976D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41571" y="70488"/>
            <a:ext cx="3501861" cy="3501861"/>
            <a:chOff x="4690043" y="291695"/>
            <a:chExt cx="3055711" cy="3055711"/>
          </a:xfrm>
        </p:grpSpPr>
        <p:sp>
          <p:nvSpPr>
            <p:cNvPr id="21" name="Oval 20">
              <a:extLst>
                <a:ext uri="{FF2B5EF4-FFF2-40B4-BE49-F238E27FC236}">
                  <a16:creationId xmlns:a16="http://schemas.microsoft.com/office/drawing/2014/main" id="{E7DCFDCC-147C-40CA-BFDF-2848A4297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31F8CA31-10D7-4B78-877D-2D21FBE55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4" name="Group 23">
            <a:extLst>
              <a:ext uri="{FF2B5EF4-FFF2-40B4-BE49-F238E27FC236}">
                <a16:creationId xmlns:a16="http://schemas.microsoft.com/office/drawing/2014/main" id="{176786CF-68E6-476D-909E-8522718B7B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5057" y="3240578"/>
            <a:ext cx="3297290" cy="3297290"/>
            <a:chOff x="4690043" y="291695"/>
            <a:chExt cx="3055711" cy="3055711"/>
          </a:xfrm>
        </p:grpSpPr>
        <p:sp>
          <p:nvSpPr>
            <p:cNvPr id="25" name="Oval 24">
              <a:extLst>
                <a:ext uri="{FF2B5EF4-FFF2-40B4-BE49-F238E27FC236}">
                  <a16:creationId xmlns:a16="http://schemas.microsoft.com/office/drawing/2014/main" id="{06D8E882-7D0E-42D7-99C8-D4865D7DA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015F1597-6BCF-45F1-9AC9-B142DD476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Oval 27">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30573"/>
            <a:ext cx="3483100" cy="3483100"/>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0828" y="1091857"/>
            <a:ext cx="1291642" cy="429215"/>
            <a:chOff x="2504802" y="1755501"/>
            <a:chExt cx="1598829" cy="531293"/>
          </a:xfrm>
          <a:solidFill>
            <a:schemeClr val="bg1"/>
          </a:solidFill>
        </p:grpSpPr>
        <p:sp>
          <p:nvSpPr>
            <p:cNvPr id="31" name="Freeform: Shape 3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5" name="Picture 4">
            <a:extLst>
              <a:ext uri="{FF2B5EF4-FFF2-40B4-BE49-F238E27FC236}">
                <a16:creationId xmlns:a16="http://schemas.microsoft.com/office/drawing/2014/main" id="{F86727A6-663E-4299-811C-C3E9BD0776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65213" y="1456649"/>
            <a:ext cx="2584794" cy="618504"/>
          </a:xfrm>
          <a:prstGeom prst="rect">
            <a:avLst/>
          </a:prstGeom>
        </p:spPr>
      </p:pic>
      <p:sp>
        <p:nvSpPr>
          <p:cNvPr id="34" name="Oval 33">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093" y="3195231"/>
            <a:ext cx="3281677" cy="328167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836EF1D1-A52D-4468-5E2E-AB7F2A6A800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52048" y="3904608"/>
            <a:ext cx="1895767" cy="1895767"/>
          </a:xfrm>
          <a:prstGeom prst="rect">
            <a:avLst/>
          </a:prstGeom>
        </p:spPr>
      </p:pic>
      <p:grpSp>
        <p:nvGrpSpPr>
          <p:cNvPr id="36" name="Graphic 4">
            <a:extLst>
              <a:ext uri="{FF2B5EF4-FFF2-40B4-BE49-F238E27FC236}">
                <a16:creationId xmlns:a16="http://schemas.microsoft.com/office/drawing/2014/main" id="{A04977CB-3825-471A-A590-C57F8C3503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97585" y="3139252"/>
            <a:ext cx="1330536" cy="1330521"/>
            <a:chOff x="5734037" y="3067039"/>
            <a:chExt cx="724483" cy="724489"/>
          </a:xfrm>
          <a:solidFill>
            <a:schemeClr val="bg1"/>
          </a:solidFill>
        </p:grpSpPr>
        <p:sp>
          <p:nvSpPr>
            <p:cNvPr id="37" name="Freeform: Shape 36">
              <a:extLst>
                <a:ext uri="{FF2B5EF4-FFF2-40B4-BE49-F238E27FC236}">
                  <a16:creationId xmlns:a16="http://schemas.microsoft.com/office/drawing/2014/main" id="{2B4B4814-3BFD-418E-B5B6-9DC3E0023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B775DC1-0C03-424C-81DD-0B6373642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9DA07F5D-1F32-483C-8A98-9849D780DE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37A913DD-4597-42B1-9728-4127E83A8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09FBB02-BC59-4864-8DBC-B2B2BD52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BD87CAE-98EF-4EA4-B739-3304AB75B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1A313AD8-2CA9-4181-84FF-A4EA106FB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0E1FD27-6078-4DDB-85A5-EF3282363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B87154F-1C33-4D96-AD0F-41A911079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9F7C24D-DA96-4B69-9D48-11ED65981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1CC3BFF-8D2C-4191-AA89-4B5F07B595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030851AC-DB18-4C88-A8A2-449F772E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DA0FBDE6-61C6-4EAD-BEF2-895D802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A861D3C-5355-4A4A-A875-EC40751A7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98E573C-00D7-4371-9CE5-C72044BCA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4B74B55B-C24A-4F7B-80B0-59E86E989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361FF18D-542A-4DA3-B579-046996571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5CD3040-DA11-4096-9ECA-0547EB296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DBF68E6-70DC-4C9B-9E36-54DADF5D8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11A82FA5-7042-42C0-82C9-8068C36A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2F1F1E10-43A7-49C1-9611-E52FB1BF5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E350A35C-3618-4456-8580-7687EDA43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4013BD1-ADEE-4116-8B16-8C5FB3B01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D41350A0-245D-42A9-911D-82D77BC3D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18734813-52CA-4809-A0E0-348308DC4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E626E127-926A-4623-B87E-6944AA8F44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DADDE53E-0E40-4853-BCF0-9B152D6A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13F1249-54EA-428F-AE2E-A0579B409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952C80D7-048D-4658-A5FE-B698CC4E4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4A82C20A-8FDC-4735-9608-AD288081F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EFB7CA94-32F3-403F-9F2B-1E2F701EE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066606C-4588-4163-AD08-3AC140409A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B8565D18-023F-46E0-B825-199BFEAD6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6F96FBB7-2ED0-47E0-9016-421EC9D3D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7CFFB9F2-9F7C-43A4-A9E6-1EE70C00B7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0421F39C-6A35-4CF1-8E72-2A897C1F8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ADA5561C-BFBA-4EA2-8A59-2910A2CDF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B9F79817-A1A8-459C-A1DA-1639CC4EF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730C5931-2980-4D21-A6AF-33BBB2B4A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130F5F5-6F7C-41EE-8CBB-1D0839C6F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6671993A-EC69-4341-90B1-F23F6EA5A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56C4EAD-EE30-43C6-99BC-D4CB4EE9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0981292-8C2D-477F-BFC1-A0C971DE4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5EB673EB-AAA5-41CD-BD9E-19C05381C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BF0F0673-73C3-44AE-9E98-EE65ADB27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908B8D8-11C7-4C6B-9642-2AAD37E24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FF2F92D7-98B0-4E76-B8C6-AADDDBFCC6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5EC8DDD7-9501-4B67-9C31-6D5930A2B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57BD5C40-C542-47FD-9C2B-EE136CB979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4CE941A-9B71-4C39-B230-20A18D89BA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718F172-45D8-46D9-A359-D8A51BE64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151EDA59-37F4-47C4-9579-A4EE16156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FCF25555-9B27-45F5-BDE8-EC65FC7B9D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E18D4CBF-5079-4BCF-996F-48C5BD1DC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599F779A-FDDF-4E15-A19E-D734C95A5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98510558-1546-41C7-819E-0C4056E54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1F762-3D9D-459C-AC86-3183843A44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CDECEFE0-53BB-47FB-97D7-AE0B0E319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D7521B5-463A-40A3-BE61-B1CAE3307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A3596C1-0483-4496-8755-DB608479D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89261538-C799-4246-B1B3-B3F5B09A0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FDE36D9-78E7-44D9-BC0F-1BAFDE5B3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DB9D93E5-4ECA-4C24-9FF6-AC8133427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A4C35E97-1F66-4BFD-AE92-7EBC84F1D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C6BF299A-A3D1-430D-80FF-B080C6FC6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E7CF736-D3DE-4C5E-AA1F-DC4C8AA3A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396DF6B-432E-4903-B1AA-D3531FF8A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1ECDFD65-3965-4589-A4C2-16510946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CA8C54E5-84FF-4F13-AA46-FED8E8DADB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BECA2236-A9B4-439E-9BAB-56AE965F6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E9441778-3D1A-4F75-A5A1-7214DAFB1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B9AA094-8F15-4A0C-AA38-346BD5DDC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19958CA-594A-4498-84BE-F61BFC5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FDFCE354-2B72-4480-97DE-E882906FD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C973E6C-6BC5-4FF1-8ECA-861597312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D64FCB3C-7129-40FC-B584-150E5E62F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E211C60F-B3FE-47DD-BD11-D33173634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0D3EA065-68A6-4DD0-99BA-645480D4A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B6AC294-B9BA-4C59-B08A-53548D610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95F31034-2EF3-4F10-85B8-454316F2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AA87A0E7-AF0B-4A66-AFF6-689E7D388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0D8E5EAF-B0C7-4E80-92EF-0209B4FE7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FAA01C3F-AD71-4F07-8664-82130994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A30EC962-F7C8-4F17-A8EB-8EC64ADEF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FA0DA527-FFEF-4AB6-B38F-FDF228D5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FAB5776C-CF29-46E0-9A73-03A318AE69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45572D84-640D-47CC-A862-6DCF1A73E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0F9CD199-6195-4F64-9E22-94AD9D7600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35BC72FF-17EE-425A-B62A-2E024A6D7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26F3AB89-E7FF-4C05-9243-32DF9B4DF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ABD659D-3754-4F63-9C8D-54AB1549E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C9DF2EF3-55C8-4745-9F55-24B60215D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13C67022-CC78-4114-891A-C34637A61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A0F93252-C331-4CBB-B4F8-6B12B3903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7F4537F3-EDF5-4626-AFBE-4488E0140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3848604B-6F7A-4A76-96F8-6B7BE1FE8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3D47B0C-A018-4B2C-898B-2391FC845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3DD4A89-CBC7-4BEE-AF16-D76807C08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E63C3831-F632-40D9-84E9-FEDA73C6B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D39FEFA-CF2D-47D2-A180-417199AE8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987F2FB4-CAFE-4018-A06E-5BAB572FF7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C990CED-1FA9-4850-8469-146002770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95BF6636-258D-497B-ABBF-1813F114B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7D9B40C-72EA-4EFC-B711-9F7828061E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454702A9-BABD-4005-8B4D-991D3CFBE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1E860B77-3AB6-46A1-9CE3-37D976AF4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92ABAA7-B221-4C32-8F87-ABBAE21AD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1D416EA-36C9-4DC6-A012-0C0F3FDF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7F4DF81-59CD-4438-AA36-8F1BCCF97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7C64A27-32D1-40C4-B94F-1093B6DE6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4797AB82-41AF-4856-AFC1-222C6DBC7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80C1D340-365C-4212-A0FE-D7D06095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3493915A-115F-4720-86A4-853B73230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2B7C4C77-1BED-4D31-8452-96E6F6B2A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98B04703-29C2-4A3B-AF19-7434D788E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557C845-906D-43D8-92DE-72EF46068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5858061-043C-4334-BFCE-D9F77366A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B825429-701A-43D0-83FA-2AF61D842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A633109C-AACA-40CF-B41E-488FD4884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F7558F3F-5D90-45F4-AA12-07ED3A519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51DD258-CE67-424A-BF5B-AFFA82B56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400BE62-7130-4D75-B3AB-AA78B0224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22DE0A40-C470-4BF2-86BE-950D01B0C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FD0A8776-E748-4D71-999B-FF5213CB4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9868C751-1379-453B-AC78-C61BCDFD7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B5E0827-B184-45E4-BE8A-A6E9B4456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528E9365-B34E-471B-B5F5-7D7AA0226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32C453C-483A-468F-8AE5-9653EE06C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8206E38D-8DBE-4126-8CAC-F737F5835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ED5D9B69-81D5-4D7D-875B-4E07EC457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E5212BDC-A49B-4150-8C9A-BFD08D9E1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D8A2BE4D-B38F-4C4C-A82F-FABB3DE99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4EFD994-9359-4615-BFA9-DFCC942F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205EAC6-6E11-4106-A079-7E9F2F62C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EDDCF5F4-CA05-4922-AF4B-F9629D6F3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09113CF3-AB25-42A2-8DE0-735C1F40C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FB5092A3-B3FA-4AC8-82C3-FA386B848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08F8F5D2-8958-4ED5-94E8-B4AB9F442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87D2E7CC-7DFE-42C8-9E78-44777D7B9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6E57A90F-A41A-4C97-8EA3-ADD911EDD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B9C217A0-4087-4422-8635-C74D0B13A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9C0E89CF-75CB-4D42-9E44-ADF284D84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5564F9F3-0D82-4874-9440-38F3AF917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8E318789-20ED-497A-AFEB-3280B07AB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2256C04-2807-49A4-93C3-95542421D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14FBD6ED-2E68-4F38-BF88-DC75DAECA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AF7BF2B0-9477-4227-9CDB-98E8AF7C1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7B6B9DAA-B992-45AD-A992-9CDFB41B9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8DE418D1-D67F-4FD8-BA49-CC986A712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39AB1E1F-243A-489C-8753-69078993E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5E4BFF9-A8A8-4B08-AC59-228B81E02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D3D80DFA-96DF-4CD6-B136-557368FF3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1ED3E86E-8BEE-463D-A646-180ABD21F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ADD483A5-049C-4EBA-B2D1-910117903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1116FEF0-D89A-43D8-B160-04E86A39F6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517D6EEA-1BB1-4EC1-87B7-2CAFBE348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EBD1224-D8F1-4976-BE1F-B4ABB071A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DEBB9B87-CACC-4819-BEFA-C8A0C1AF2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5259DF1F-DEAD-492D-AFEE-BA7BB1A7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D3573A36-F1A6-4532-829C-AE49B7CE2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F1A8D26A-350C-45FE-AA87-4AC5C0568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5044A982-3E0F-4D17-9104-27E2D2D2F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68EB580A-7544-41A1-AE10-5C52B00FB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65DBF4F2-4158-4DA7-AF14-7F9DDF07BF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F43513B1-0D48-4482-AA4E-2046DE5854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C04BF60-8F64-4663-A8B4-D8BC1943B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1B9A4999-4058-4260-B3D7-A8B6C1361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99FCBE72-DC7B-42FD-B59A-E1714802EA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2FC3A23A-4EDB-4DD4-B293-746E0255A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1ED96C81-08FF-F106-D384-E95BC107E97C}"/>
              </a:ext>
            </a:extLst>
          </p:cNvPr>
          <p:cNvSpPr>
            <a:spLocks noGrp="1"/>
          </p:cNvSpPr>
          <p:nvPr>
            <p:ph idx="1"/>
          </p:nvPr>
        </p:nvSpPr>
        <p:spPr>
          <a:xfrm>
            <a:off x="6477270" y="1578430"/>
            <a:ext cx="4974771" cy="5079516"/>
          </a:xfrm>
        </p:spPr>
        <p:txBody>
          <a:bodyPr anchor="t">
            <a:noAutofit/>
          </a:bodyPr>
          <a:lstStyle/>
          <a:p>
            <a:r>
              <a:rPr lang="en-GB" sz="1400" dirty="0">
                <a:solidFill>
                  <a:schemeClr val="bg1"/>
                </a:solidFill>
              </a:rPr>
              <a:t>I has been in the care sector since 1996,</a:t>
            </a:r>
          </a:p>
          <a:p>
            <a:r>
              <a:rPr lang="en-GB" sz="1400" dirty="0">
                <a:solidFill>
                  <a:schemeClr val="bg1"/>
                </a:solidFill>
              </a:rPr>
              <a:t>I started as a care assistant in a care home at the age of 16 I then progressed to the role of a night senior carer at the age of 17, </a:t>
            </a:r>
          </a:p>
          <a:p>
            <a:r>
              <a:rPr lang="en-GB" sz="1400" dirty="0">
                <a:solidFill>
                  <a:schemeClr val="bg1"/>
                </a:solidFill>
              </a:rPr>
              <a:t>At the age of 18 I moved to Domiciliary Care Profession and took the role as a support worker, </a:t>
            </a:r>
          </a:p>
          <a:p>
            <a:r>
              <a:rPr lang="en-GB" sz="1400" dirty="0">
                <a:solidFill>
                  <a:schemeClr val="bg1"/>
                </a:solidFill>
              </a:rPr>
              <a:t>I progressed within 6 month to become a team leader followed by a care coordinator role.7 (Khatri et al., 2023) I then moved into a respite profession for adults with metal health issues as a deputy manager after a few month at the role I progressed further and become a registered manager of  a domiciliary care company while doing this </a:t>
            </a:r>
          </a:p>
          <a:p>
            <a:r>
              <a:rPr lang="en-GB" sz="1400" dirty="0">
                <a:solidFill>
                  <a:schemeClr val="bg1"/>
                </a:solidFill>
              </a:rPr>
              <a:t>I have gained my level 3 BETC health and social care and also my level 5  QCF Higher Diploma of Education in Health and social care leadership and management 6(Glasby, 2026),</a:t>
            </a:r>
          </a:p>
          <a:p>
            <a:r>
              <a:rPr lang="en-GB" sz="1400" dirty="0">
                <a:solidFill>
                  <a:schemeClr val="bg1"/>
                </a:solidFill>
              </a:rPr>
              <a:t> I also have trained in trainer since 2020 I have owned my own domiciliary care business within the community for adults that provides care for  18-65 years old 65 and older. I want to expand the business to be able to care for children that have extra needs to  be able to live in the community with their families that need extra support. </a:t>
            </a:r>
          </a:p>
        </p:txBody>
      </p:sp>
      <p:sp>
        <p:nvSpPr>
          <p:cNvPr id="6" name="TextBox 5">
            <a:extLst>
              <a:ext uri="{FF2B5EF4-FFF2-40B4-BE49-F238E27FC236}">
                <a16:creationId xmlns:a16="http://schemas.microsoft.com/office/drawing/2014/main" id="{371E50BE-3AA0-539F-42BA-B043AD17ED48}"/>
              </a:ext>
            </a:extLst>
          </p:cNvPr>
          <p:cNvSpPr txBox="1"/>
          <p:nvPr/>
        </p:nvSpPr>
        <p:spPr>
          <a:xfrm>
            <a:off x="2617931" y="1875098"/>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uguesjohnson.com/topics/my-stor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A9F8EFC0-D955-50A6-4C4C-8BAFA6D8DF9D}"/>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socialana.com/take-action-fill-life-happi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138866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9" name="Rectangle 428">
            <a:extLst>
              <a:ext uri="{FF2B5EF4-FFF2-40B4-BE49-F238E27FC236}">
                <a16:creationId xmlns:a16="http://schemas.microsoft.com/office/drawing/2014/main" id="{269A50E4-B5CC-4FCE-8725-E40B4E14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83B4A-A5D1-009E-C629-A28BB97982D1}"/>
              </a:ext>
            </a:extLst>
          </p:cNvPr>
          <p:cNvSpPr>
            <a:spLocks noGrp="1"/>
          </p:cNvSpPr>
          <p:nvPr>
            <p:ph type="title"/>
          </p:nvPr>
        </p:nvSpPr>
        <p:spPr>
          <a:xfrm>
            <a:off x="7337240" y="368625"/>
            <a:ext cx="4114800" cy="1403498"/>
          </a:xfrm>
        </p:spPr>
        <p:txBody>
          <a:bodyPr anchor="b">
            <a:normAutofit fontScale="90000"/>
          </a:bodyPr>
          <a:lstStyle/>
          <a:p>
            <a:r>
              <a:rPr lang="en-GB" sz="3300" b="1" u="sng" dirty="0">
                <a:solidFill>
                  <a:schemeClr val="bg1"/>
                </a:solidFill>
              </a:rPr>
              <a:t>1.3 Mission Statement.</a:t>
            </a:r>
            <a:br>
              <a:rPr lang="en-GB" sz="3300" dirty="0">
                <a:solidFill>
                  <a:schemeClr val="bg1"/>
                </a:solidFill>
              </a:rPr>
            </a:br>
            <a:endParaRPr lang="en-GB" sz="3300" dirty="0">
              <a:solidFill>
                <a:schemeClr val="bg1"/>
              </a:solidFill>
            </a:endParaRPr>
          </a:p>
        </p:txBody>
      </p:sp>
      <p:pic>
        <p:nvPicPr>
          <p:cNvPr id="22" name="Graphic 21">
            <a:extLst>
              <a:ext uri="{FF2B5EF4-FFF2-40B4-BE49-F238E27FC236}">
                <a16:creationId xmlns:a16="http://schemas.microsoft.com/office/drawing/2014/main" id="{FD196663-BD4E-65FA-0F27-817D881863F0}"/>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965254" y="219938"/>
            <a:ext cx="2019080" cy="2019080"/>
          </a:xfrm>
          <a:prstGeom prst="rect">
            <a:avLst/>
          </a:prstGeom>
        </p:spPr>
      </p:pic>
      <p:sp>
        <p:nvSpPr>
          <p:cNvPr id="431" name="Freeform: Shape 423">
            <a:extLst>
              <a:ext uri="{FF2B5EF4-FFF2-40B4-BE49-F238E27FC236}">
                <a16:creationId xmlns:a16="http://schemas.microsoft.com/office/drawing/2014/main" id="{42AE8636-A04B-4C96-AA50-C956D51C0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0807" y="-19877"/>
            <a:ext cx="3483100" cy="2909287"/>
          </a:xfrm>
          <a:custGeom>
            <a:avLst/>
            <a:gdLst>
              <a:gd name="connsiteX0" fmla="*/ 452171 w 3483100"/>
              <a:gd name="connsiteY0" fmla="*/ 0 h 2909287"/>
              <a:gd name="connsiteX1" fmla="*/ 3030929 w 3483100"/>
              <a:gd name="connsiteY1" fmla="*/ 0 h 2909287"/>
              <a:gd name="connsiteX2" fmla="*/ 3085415 w 3483100"/>
              <a:gd name="connsiteY2" fmla="*/ 59949 h 2909287"/>
              <a:gd name="connsiteX3" fmla="*/ 3483100 w 3483100"/>
              <a:gd name="connsiteY3" fmla="*/ 1167737 h 2909287"/>
              <a:gd name="connsiteX4" fmla="*/ 1741550 w 3483100"/>
              <a:gd name="connsiteY4" fmla="*/ 2909287 h 2909287"/>
              <a:gd name="connsiteX5" fmla="*/ 0 w 3483100"/>
              <a:gd name="connsiteY5" fmla="*/ 1167737 h 2909287"/>
              <a:gd name="connsiteX6" fmla="*/ 397685 w 3483100"/>
              <a:gd name="connsiteY6" fmla="*/ 59949 h 290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3100" h="2909287">
                <a:moveTo>
                  <a:pt x="452171" y="0"/>
                </a:moveTo>
                <a:lnTo>
                  <a:pt x="3030929" y="0"/>
                </a:lnTo>
                <a:lnTo>
                  <a:pt x="3085415" y="59949"/>
                </a:lnTo>
                <a:cubicBezTo>
                  <a:pt x="3333857" y="360992"/>
                  <a:pt x="3483100" y="746936"/>
                  <a:pt x="3483100" y="1167737"/>
                </a:cubicBezTo>
                <a:cubicBezTo>
                  <a:pt x="3483100" y="2129569"/>
                  <a:pt x="2703382" y="2909287"/>
                  <a:pt x="1741550" y="2909287"/>
                </a:cubicBezTo>
                <a:cubicBezTo>
                  <a:pt x="779718" y="2909287"/>
                  <a:pt x="0" y="2129569"/>
                  <a:pt x="0" y="1167737"/>
                </a:cubicBezTo>
                <a:cubicBezTo>
                  <a:pt x="0" y="746936"/>
                  <a:pt x="149243" y="360992"/>
                  <a:pt x="397685" y="59949"/>
                </a:cubicBez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402FE0E9-8876-E688-40AD-902B26487B1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501140" y="873009"/>
            <a:ext cx="1915161" cy="962368"/>
          </a:xfrm>
          <a:prstGeom prst="rect">
            <a:avLst/>
          </a:prstGeom>
        </p:spPr>
      </p:pic>
      <p:sp>
        <p:nvSpPr>
          <p:cNvPr id="433" name="Oval 432">
            <a:extLst>
              <a:ext uri="{FF2B5EF4-FFF2-40B4-BE49-F238E27FC236}">
                <a16:creationId xmlns:a16="http://schemas.microsoft.com/office/drawing/2014/main" id="{A408E1F6-B9B6-4459-AFC2-F77F3EA60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4603" y="72657"/>
            <a:ext cx="2523489" cy="2523489"/>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8" name="Oval 427">
            <a:extLst>
              <a:ext uri="{FF2B5EF4-FFF2-40B4-BE49-F238E27FC236}">
                <a16:creationId xmlns:a16="http://schemas.microsoft.com/office/drawing/2014/main" id="{588AB9E2-7D37-4889-BA65-F40073B8B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5778" y="235607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0" name="Oval 429">
            <a:extLst>
              <a:ext uri="{FF2B5EF4-FFF2-40B4-BE49-F238E27FC236}">
                <a16:creationId xmlns:a16="http://schemas.microsoft.com/office/drawing/2014/main" id="{0F47C222-B2CD-48DF-921A-F1E49A7C8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5778" y="2356070"/>
            <a:ext cx="419129" cy="41912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a:extLst>
              <a:ext uri="{FF2B5EF4-FFF2-40B4-BE49-F238E27FC236}">
                <a16:creationId xmlns:a16="http://schemas.microsoft.com/office/drawing/2014/main" id="{A228EF12-883B-7BEB-5685-A2599B67DF7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3" b="-3"/>
          <a:stretch>
            <a:fillRect/>
          </a:stretch>
        </p:blipFill>
        <p:spPr>
          <a:xfrm>
            <a:off x="377110" y="4028772"/>
            <a:ext cx="2117387" cy="2117387"/>
          </a:xfrm>
          <a:prstGeom prst="rect">
            <a:avLst/>
          </a:prstGeom>
        </p:spPr>
      </p:pic>
      <p:pic>
        <p:nvPicPr>
          <p:cNvPr id="9" name="Picture 8">
            <a:extLst>
              <a:ext uri="{FF2B5EF4-FFF2-40B4-BE49-F238E27FC236}">
                <a16:creationId xmlns:a16="http://schemas.microsoft.com/office/drawing/2014/main" id="{6CBC40CE-70A4-1949-FC72-A920A23AF7C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72541" y="4182818"/>
            <a:ext cx="2325720" cy="924473"/>
          </a:xfrm>
          <a:prstGeom prst="rect">
            <a:avLst/>
          </a:prstGeom>
        </p:spPr>
      </p:pic>
      <p:sp>
        <p:nvSpPr>
          <p:cNvPr id="3" name="Content Placeholder 2">
            <a:extLst>
              <a:ext uri="{FF2B5EF4-FFF2-40B4-BE49-F238E27FC236}">
                <a16:creationId xmlns:a16="http://schemas.microsoft.com/office/drawing/2014/main" id="{CB16E249-8639-D7EB-03B9-B48B1117E73D}"/>
              </a:ext>
            </a:extLst>
          </p:cNvPr>
          <p:cNvSpPr>
            <a:spLocks noGrp="1"/>
          </p:cNvSpPr>
          <p:nvPr>
            <p:ph idx="1"/>
          </p:nvPr>
        </p:nvSpPr>
        <p:spPr>
          <a:xfrm>
            <a:off x="7337240" y="1958550"/>
            <a:ext cx="4114800" cy="4256886"/>
          </a:xfrm>
        </p:spPr>
        <p:txBody>
          <a:bodyPr anchor="t">
            <a:normAutofit/>
          </a:bodyPr>
          <a:lstStyle/>
          <a:p>
            <a:pPr marL="0" indent="0">
              <a:buNone/>
            </a:pPr>
            <a:endParaRPr lang="en-GB" dirty="0">
              <a:solidFill>
                <a:schemeClr val="bg1"/>
              </a:solidFill>
            </a:endParaRPr>
          </a:p>
          <a:p>
            <a:r>
              <a:rPr lang="en-GB" dirty="0">
                <a:solidFill>
                  <a:schemeClr val="bg1"/>
                </a:solidFill>
              </a:rPr>
              <a:t>Having 30 years’ experience in the care sector 1,(Adamopoulos, 2022) my team pride itself on being the best of the best and providing the highest quality of care in south Wales, </a:t>
            </a:r>
          </a:p>
          <a:p>
            <a:endParaRPr lang="en-GB" dirty="0">
              <a:solidFill>
                <a:schemeClr val="bg1"/>
              </a:solidFill>
            </a:endParaRPr>
          </a:p>
        </p:txBody>
      </p:sp>
      <p:sp>
        <p:nvSpPr>
          <p:cNvPr id="432" name="Freeform: Shape 431">
            <a:extLst>
              <a:ext uri="{FF2B5EF4-FFF2-40B4-BE49-F238E27FC236}">
                <a16:creationId xmlns:a16="http://schemas.microsoft.com/office/drawing/2014/main" id="{0F17DC65-D057-4CEA-8B52-BF72D5D90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2" y="3147297"/>
            <a:ext cx="3212182" cy="3665314"/>
          </a:xfrm>
          <a:custGeom>
            <a:avLst/>
            <a:gdLst>
              <a:gd name="connsiteX0" fmla="*/ 1379525 w 3212182"/>
              <a:gd name="connsiteY0" fmla="*/ 0 h 3665314"/>
              <a:gd name="connsiteX1" fmla="*/ 3212182 w 3212182"/>
              <a:gd name="connsiteY1" fmla="*/ 1832657 h 3665314"/>
              <a:gd name="connsiteX2" fmla="*/ 1379525 w 3212182"/>
              <a:gd name="connsiteY2" fmla="*/ 3665314 h 3665314"/>
              <a:gd name="connsiteX3" fmla="*/ 83641 w 3212182"/>
              <a:gd name="connsiteY3" fmla="*/ 3128542 h 3665314"/>
              <a:gd name="connsiteX4" fmla="*/ 0 w 3212182"/>
              <a:gd name="connsiteY4" fmla="*/ 3036514 h 3665314"/>
              <a:gd name="connsiteX5" fmla="*/ 0 w 3212182"/>
              <a:gd name="connsiteY5" fmla="*/ 628801 h 3665314"/>
              <a:gd name="connsiteX6" fmla="*/ 83641 w 3212182"/>
              <a:gd name="connsiteY6" fmla="*/ 536773 h 3665314"/>
              <a:gd name="connsiteX7" fmla="*/ 1379525 w 3212182"/>
              <a:gd name="connsiteY7" fmla="*/ 0 h 3665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2182" h="3665314">
                <a:moveTo>
                  <a:pt x="1379525" y="0"/>
                </a:moveTo>
                <a:cubicBezTo>
                  <a:pt x="2391674" y="0"/>
                  <a:pt x="3212182" y="820508"/>
                  <a:pt x="3212182" y="1832657"/>
                </a:cubicBezTo>
                <a:cubicBezTo>
                  <a:pt x="3212182" y="2844806"/>
                  <a:pt x="2391674" y="3665314"/>
                  <a:pt x="1379525" y="3665314"/>
                </a:cubicBezTo>
                <a:cubicBezTo>
                  <a:pt x="873451" y="3665314"/>
                  <a:pt x="415286" y="3460187"/>
                  <a:pt x="83641" y="3128542"/>
                </a:cubicBezTo>
                <a:lnTo>
                  <a:pt x="0" y="3036514"/>
                </a:lnTo>
                <a:lnTo>
                  <a:pt x="0" y="628801"/>
                </a:lnTo>
                <a:lnTo>
                  <a:pt x="83641" y="536773"/>
                </a:lnTo>
                <a:cubicBezTo>
                  <a:pt x="415286" y="205127"/>
                  <a:pt x="873451" y="0"/>
                  <a:pt x="1379525" y="0"/>
                </a:cubicBez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4" name="Oval 433">
            <a:extLst>
              <a:ext uri="{FF2B5EF4-FFF2-40B4-BE49-F238E27FC236}">
                <a16:creationId xmlns:a16="http://schemas.microsoft.com/office/drawing/2014/main" id="{35249834-544E-477E-84FD-888B8DB7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4563" y="3004216"/>
            <a:ext cx="3281677" cy="32816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1273E21A-4C20-96B2-88CE-F3FF6524092A}"/>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handbook.valleycare.coop/node/1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6203759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71E8AD-7826-F9A4-A80E-83DDF1B1C94A}"/>
              </a:ext>
            </a:extLst>
          </p:cNvPr>
          <p:cNvSpPr>
            <a:spLocks noGrp="1"/>
          </p:cNvSpPr>
          <p:nvPr>
            <p:ph type="title"/>
          </p:nvPr>
        </p:nvSpPr>
        <p:spPr>
          <a:xfrm>
            <a:off x="6234865" y="568517"/>
            <a:ext cx="5248221" cy="1067209"/>
          </a:xfrm>
        </p:spPr>
        <p:txBody>
          <a:bodyPr>
            <a:normAutofit/>
          </a:bodyPr>
          <a:lstStyle/>
          <a:p>
            <a:r>
              <a:rPr lang="en-GB" sz="3100" b="1" u="sng" dirty="0">
                <a:solidFill>
                  <a:schemeClr val="bg1"/>
                </a:solidFill>
              </a:rPr>
              <a:t>1.3 WT Kiddy care, Care aims</a:t>
            </a:r>
            <a:r>
              <a:rPr lang="en-GB" sz="3100" u="sng" dirty="0">
                <a:solidFill>
                  <a:schemeClr val="bg1"/>
                </a:solidFill>
              </a:rPr>
              <a:t>.    </a:t>
            </a:r>
            <a:br>
              <a:rPr lang="en-GB" sz="3100" dirty="0">
                <a:solidFill>
                  <a:schemeClr val="bg1"/>
                </a:solidFill>
              </a:rPr>
            </a:br>
            <a:endParaRPr lang="en-GB" sz="3100" dirty="0">
              <a:solidFill>
                <a:schemeClr val="bg1"/>
              </a:solidFill>
            </a:endParaRPr>
          </a:p>
        </p:txBody>
      </p:sp>
      <p:pic>
        <p:nvPicPr>
          <p:cNvPr id="5" name="Picture 4">
            <a:extLst>
              <a:ext uri="{FF2B5EF4-FFF2-40B4-BE49-F238E27FC236}">
                <a16:creationId xmlns:a16="http://schemas.microsoft.com/office/drawing/2014/main" id="{BAF51847-3F8E-CB29-6D89-60D8A2CA10E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67496439-3704-C428-2967-B70617062CEC}"/>
              </a:ext>
            </a:extLst>
          </p:cNvPr>
          <p:cNvSpPr>
            <a:spLocks noGrp="1"/>
          </p:cNvSpPr>
          <p:nvPr>
            <p:ph idx="1"/>
          </p:nvPr>
        </p:nvSpPr>
        <p:spPr>
          <a:xfrm>
            <a:off x="6234868" y="1820369"/>
            <a:ext cx="5217173" cy="4351338"/>
          </a:xfrm>
        </p:spPr>
        <p:txBody>
          <a:bodyPr>
            <a:normAutofit/>
          </a:bodyPr>
          <a:lstStyle/>
          <a:p>
            <a:r>
              <a:rPr lang="en-GB" sz="2000" dirty="0">
                <a:solidFill>
                  <a:schemeClr val="bg1"/>
                </a:solidFill>
              </a:rPr>
              <a:t>Why aims are important with in the business  3 (Behrens, Rauner and </a:t>
            </a:r>
            <a:r>
              <a:rPr lang="en-GB" sz="2000" dirty="0" err="1">
                <a:solidFill>
                  <a:schemeClr val="bg1"/>
                </a:solidFill>
              </a:rPr>
              <a:t>Sommersguter</a:t>
            </a:r>
            <a:r>
              <a:rPr lang="en-GB" sz="2000" dirty="0">
                <a:solidFill>
                  <a:schemeClr val="bg1"/>
                </a:solidFill>
              </a:rPr>
              <a:t>-Reichmann, 2022)</a:t>
            </a:r>
          </a:p>
          <a:p>
            <a:r>
              <a:rPr lang="en-GB" sz="2000" dirty="0">
                <a:solidFill>
                  <a:schemeClr val="bg1"/>
                </a:solidFill>
              </a:rPr>
              <a:t>1) To provide a top quality and respected service at all times.</a:t>
            </a:r>
          </a:p>
          <a:p>
            <a:r>
              <a:rPr lang="en-GB" sz="2000" dirty="0">
                <a:solidFill>
                  <a:schemeClr val="bg1"/>
                </a:solidFill>
              </a:rPr>
              <a:t>2) To develop and maintain high standards at all times.</a:t>
            </a:r>
          </a:p>
          <a:p>
            <a:r>
              <a:rPr lang="en-GB" sz="2000" dirty="0">
                <a:solidFill>
                  <a:schemeClr val="bg1"/>
                </a:solidFill>
              </a:rPr>
              <a:t>3) To always promote respect and compassion for every client we have and every member of staff we employ.</a:t>
            </a:r>
          </a:p>
          <a:p>
            <a:r>
              <a:rPr lang="en-GB" sz="2000" dirty="0">
                <a:solidFill>
                  <a:schemeClr val="bg1"/>
                </a:solidFill>
              </a:rPr>
              <a:t>4) To comply with all legislatives requirement and provide a continually improving domiciliary care settings.</a:t>
            </a:r>
          </a:p>
          <a:p>
            <a:endParaRPr lang="en-GB" sz="2000" dirty="0">
              <a:solidFill>
                <a:schemeClr val="bg1"/>
              </a:solidFill>
            </a:endParaRP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6" name="TextBox 5">
            <a:extLst>
              <a:ext uri="{FF2B5EF4-FFF2-40B4-BE49-F238E27FC236}">
                <a16:creationId xmlns:a16="http://schemas.microsoft.com/office/drawing/2014/main" id="{CE9656DC-5E87-9C4A-165C-920765D1FFD7}"/>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mjopenquality.bmj.com/content/9/2/e000823.fu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7730563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50B02-E937-1E7D-E02E-D78BC5B6E185}"/>
              </a:ext>
            </a:extLst>
          </p:cNvPr>
          <p:cNvSpPr>
            <a:spLocks noGrp="1"/>
          </p:cNvSpPr>
          <p:nvPr>
            <p:ph type="title"/>
          </p:nvPr>
        </p:nvSpPr>
        <p:spPr>
          <a:xfrm>
            <a:off x="6981825" y="1641752"/>
            <a:ext cx="4391024" cy="1323439"/>
          </a:xfrm>
        </p:spPr>
        <p:txBody>
          <a:bodyPr anchor="t">
            <a:normAutofit fontScale="90000"/>
          </a:bodyPr>
          <a:lstStyle/>
          <a:p>
            <a:r>
              <a:rPr lang="en-GB" sz="2800" b="1" u="sng" dirty="0">
                <a:solidFill>
                  <a:schemeClr val="bg1"/>
                </a:solidFill>
              </a:rPr>
              <a:t>1.3  WT Kiddy care, Care objectives 5,</a:t>
            </a:r>
            <a:r>
              <a:rPr lang="en-GB" sz="2800" dirty="0">
                <a:solidFill>
                  <a:schemeClr val="bg1"/>
                </a:solidFill>
              </a:rPr>
              <a:t>(</a:t>
            </a:r>
            <a:r>
              <a:rPr lang="en-GB" sz="2800" dirty="0" err="1">
                <a:solidFill>
                  <a:schemeClr val="bg1"/>
                </a:solidFill>
              </a:rPr>
              <a:t>Fathollahi</a:t>
            </a:r>
            <a:r>
              <a:rPr lang="en-GB" sz="2800" dirty="0">
                <a:solidFill>
                  <a:schemeClr val="bg1"/>
                </a:solidFill>
              </a:rPr>
              <a:t>-Fard, Ahmadi and Karimi, 2021)</a:t>
            </a:r>
          </a:p>
        </p:txBody>
      </p:sp>
      <p:pic>
        <p:nvPicPr>
          <p:cNvPr id="5" name="Picture 4">
            <a:extLst>
              <a:ext uri="{FF2B5EF4-FFF2-40B4-BE49-F238E27FC236}">
                <a16:creationId xmlns:a16="http://schemas.microsoft.com/office/drawing/2014/main" id="{738AC4C3-1DC7-4E70-A98A-CE3DDC5D3ED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521" r="-3" b="1112"/>
          <a:stretch>
            <a:fillRect/>
          </a:stretch>
        </p:blipFill>
        <p:spPr>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3" name="Group 12">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4" name="Freeform: Shape 13">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E1C1D2D5-9A4D-5590-86F8-C286F0A0D138}"/>
              </a:ext>
            </a:extLst>
          </p:cNvPr>
          <p:cNvSpPr>
            <a:spLocks noGrp="1"/>
          </p:cNvSpPr>
          <p:nvPr>
            <p:ph idx="1"/>
          </p:nvPr>
        </p:nvSpPr>
        <p:spPr>
          <a:xfrm>
            <a:off x="6981826" y="3146400"/>
            <a:ext cx="4391024" cy="2682000"/>
          </a:xfrm>
        </p:spPr>
        <p:txBody>
          <a:bodyPr>
            <a:normAutofit fontScale="92500"/>
          </a:bodyPr>
          <a:lstStyle/>
          <a:p>
            <a:pPr marL="0" indent="0">
              <a:buNone/>
            </a:pPr>
            <a:r>
              <a:rPr lang="en-GB" sz="1300" dirty="0">
                <a:solidFill>
                  <a:schemeClr val="bg1">
                    <a:alpha val="80000"/>
                  </a:schemeClr>
                </a:solidFill>
              </a:rPr>
              <a:t>1) To promote personal centred care plans are completed, agreed and implemented within 4 weeks from their care start date with reviews done every 6 months or sooner if needs change.</a:t>
            </a:r>
          </a:p>
          <a:p>
            <a:pPr marL="0" indent="0">
              <a:buNone/>
            </a:pPr>
            <a:r>
              <a:rPr lang="en-GB" sz="1300" dirty="0">
                <a:solidFill>
                  <a:schemeClr val="bg1">
                    <a:alpha val="80000"/>
                  </a:schemeClr>
                </a:solidFill>
              </a:rPr>
              <a:t>2) To support all clients to achieve or maintain independence goals throughout there care and support with progress monitored every month and recorded in care reviews.</a:t>
            </a:r>
          </a:p>
          <a:p>
            <a:pPr marL="0" indent="0">
              <a:buNone/>
            </a:pPr>
            <a:r>
              <a:rPr lang="en-GB" sz="1300" dirty="0">
                <a:solidFill>
                  <a:schemeClr val="bg1">
                    <a:alpha val="80000"/>
                  </a:schemeClr>
                </a:solidFill>
              </a:rPr>
              <a:t>3) review and develop outcome-based goals for all clients within 4weeks of service commencement.</a:t>
            </a:r>
          </a:p>
          <a:p>
            <a:pPr marL="0" indent="0">
              <a:buNone/>
            </a:pPr>
            <a:r>
              <a:rPr lang="en-GB" sz="1300" dirty="0">
                <a:solidFill>
                  <a:schemeClr val="bg1">
                    <a:alpha val="80000"/>
                  </a:schemeClr>
                </a:solidFill>
              </a:rPr>
              <a:t>4) To ensure that we recruit and train highly hardworking carers within the first 4 weeks this to complete mandatory introduction training before working with completing monthly refresher training. </a:t>
            </a:r>
          </a:p>
          <a:p>
            <a:pPr marL="0" indent="0">
              <a:buNone/>
            </a:pPr>
            <a:endParaRPr lang="en-GB" sz="1300" dirty="0">
              <a:solidFill>
                <a:schemeClr val="bg1">
                  <a:alpha val="80000"/>
                </a:schemeClr>
              </a:solidFill>
            </a:endParaRPr>
          </a:p>
        </p:txBody>
      </p:sp>
      <p:sp>
        <p:nvSpPr>
          <p:cNvPr id="6" name="TextBox 5">
            <a:extLst>
              <a:ext uri="{FF2B5EF4-FFF2-40B4-BE49-F238E27FC236}">
                <a16:creationId xmlns:a16="http://schemas.microsoft.com/office/drawing/2014/main" id="{5CE2BF5B-36CB-7A76-F9F1-D36ACD0BC11F}"/>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mjopen.bmj.com/content/10/5/e03472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6504359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F2995C-925C-B629-2E31-A1CFB4AB7A9F}"/>
              </a:ext>
            </a:extLst>
          </p:cNvPr>
          <p:cNvSpPr>
            <a:spLocks noGrp="1"/>
          </p:cNvSpPr>
          <p:nvPr>
            <p:ph type="title"/>
          </p:nvPr>
        </p:nvSpPr>
        <p:spPr>
          <a:xfrm>
            <a:off x="6981825" y="1641752"/>
            <a:ext cx="4391024" cy="1323439"/>
          </a:xfrm>
        </p:spPr>
        <p:txBody>
          <a:bodyPr anchor="t">
            <a:normAutofit/>
          </a:bodyPr>
          <a:lstStyle/>
          <a:p>
            <a:r>
              <a:rPr lang="en-GB" sz="4000" b="1" u="sng" dirty="0">
                <a:solidFill>
                  <a:schemeClr val="bg1"/>
                </a:solidFill>
              </a:rPr>
              <a:t>1.3 My USP</a:t>
            </a:r>
            <a:br>
              <a:rPr lang="en-GB" sz="4000" dirty="0">
                <a:solidFill>
                  <a:schemeClr val="bg1"/>
                </a:solidFill>
              </a:rPr>
            </a:br>
            <a:endParaRPr lang="en-GB" sz="4000" dirty="0">
              <a:solidFill>
                <a:schemeClr val="bg1"/>
              </a:solidFill>
            </a:endParaRPr>
          </a:p>
        </p:txBody>
      </p:sp>
      <p:pic>
        <p:nvPicPr>
          <p:cNvPr id="5" name="Picture 4">
            <a:extLst>
              <a:ext uri="{FF2B5EF4-FFF2-40B4-BE49-F238E27FC236}">
                <a16:creationId xmlns:a16="http://schemas.microsoft.com/office/drawing/2014/main" id="{B35D70A1-F291-1850-AE31-BBDF0F29B25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7443"/>
          <a:stretch>
            <a:fillRect/>
          </a:stretch>
        </p:blipFill>
        <p:spPr>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3" name="Group 12">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4" name="Freeform: Shape 13">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51F50CBE-40C8-BF29-0710-7155D133E581}"/>
              </a:ext>
            </a:extLst>
          </p:cNvPr>
          <p:cNvSpPr>
            <a:spLocks noGrp="1"/>
          </p:cNvSpPr>
          <p:nvPr>
            <p:ph idx="1"/>
          </p:nvPr>
        </p:nvSpPr>
        <p:spPr>
          <a:xfrm>
            <a:off x="6981826" y="3146400"/>
            <a:ext cx="4391024" cy="2682000"/>
          </a:xfrm>
        </p:spPr>
        <p:txBody>
          <a:bodyPr>
            <a:normAutofit/>
          </a:bodyPr>
          <a:lstStyle/>
          <a:p>
            <a:r>
              <a:rPr lang="en-GB" sz="2000" dirty="0">
                <a:solidFill>
                  <a:schemeClr val="bg1">
                    <a:alpha val="80000"/>
                  </a:schemeClr>
                </a:solidFill>
              </a:rPr>
              <a:t>I have been in the care sector for 30 years and built an outstanding team, we promote ourselves on given the highest standard of care in south Wales 2(Ames et al., 2023) </a:t>
            </a:r>
          </a:p>
          <a:p>
            <a:r>
              <a:rPr lang="en-GB" sz="2000" dirty="0">
                <a:solidFill>
                  <a:schemeClr val="bg1">
                    <a:alpha val="80000"/>
                  </a:schemeClr>
                </a:solidFill>
              </a:rPr>
              <a:t>we are family run business this help our clients to trust us like an extended family. </a:t>
            </a:r>
          </a:p>
          <a:p>
            <a:endParaRPr lang="en-GB" sz="2000" dirty="0">
              <a:solidFill>
                <a:schemeClr val="bg1">
                  <a:alpha val="80000"/>
                </a:schemeClr>
              </a:solidFill>
            </a:endParaRPr>
          </a:p>
        </p:txBody>
      </p:sp>
      <p:sp>
        <p:nvSpPr>
          <p:cNvPr id="6" name="TextBox 5">
            <a:extLst>
              <a:ext uri="{FF2B5EF4-FFF2-40B4-BE49-F238E27FC236}">
                <a16:creationId xmlns:a16="http://schemas.microsoft.com/office/drawing/2014/main" id="{9DE22C99-4CAC-1725-6A9C-D316365E551B}"/>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42931449@N07/534295467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068571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561E7-7B6B-1ADE-9D5D-3C5BAD360F18}"/>
              </a:ext>
            </a:extLst>
          </p:cNvPr>
          <p:cNvSpPr>
            <a:spLocks noGrp="1"/>
          </p:cNvSpPr>
          <p:nvPr>
            <p:ph type="title"/>
          </p:nvPr>
        </p:nvSpPr>
        <p:spPr>
          <a:xfrm>
            <a:off x="6981825" y="338329"/>
            <a:ext cx="4391024" cy="1160272"/>
          </a:xfrm>
        </p:spPr>
        <p:txBody>
          <a:bodyPr anchor="t">
            <a:normAutofit fontScale="90000"/>
          </a:bodyPr>
          <a:lstStyle/>
          <a:p>
            <a:r>
              <a:rPr lang="en-GB" sz="4000" b="1" u="sng" dirty="0">
                <a:solidFill>
                  <a:schemeClr val="bg1"/>
                </a:solidFill>
              </a:rPr>
              <a:t>1.4,Type of business ownership</a:t>
            </a:r>
            <a:r>
              <a:rPr lang="en-GB" sz="4000" dirty="0">
                <a:solidFill>
                  <a:schemeClr val="bg1"/>
                </a:solidFill>
              </a:rPr>
              <a:t> limited company </a:t>
            </a:r>
          </a:p>
        </p:txBody>
      </p:sp>
      <p:grpSp>
        <p:nvGrpSpPr>
          <p:cNvPr id="15" name="Group 14">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6" name="Group 15">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0" name="Freeform: Shape 19">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7" name="Group 16">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8" name="Freeform: Shape 17">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Content Placeholder 4">
            <a:extLst>
              <a:ext uri="{FF2B5EF4-FFF2-40B4-BE49-F238E27FC236}">
                <a16:creationId xmlns:a16="http://schemas.microsoft.com/office/drawing/2014/main" id="{B50F048E-09DE-37B9-835B-177775A31B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73091" y="2081539"/>
            <a:ext cx="4369112" cy="2916382"/>
          </a:xfrm>
          <a:prstGeom prst="rect">
            <a:avLst/>
          </a:prstGeom>
        </p:spPr>
      </p:pic>
      <p:sp>
        <p:nvSpPr>
          <p:cNvPr id="10" name="Content Placeholder 9">
            <a:extLst>
              <a:ext uri="{FF2B5EF4-FFF2-40B4-BE49-F238E27FC236}">
                <a16:creationId xmlns:a16="http://schemas.microsoft.com/office/drawing/2014/main" id="{2EDCFCCC-B311-1F8D-E76A-3F713D79BA3A}"/>
              </a:ext>
            </a:extLst>
          </p:cNvPr>
          <p:cNvSpPr>
            <a:spLocks noGrp="1"/>
          </p:cNvSpPr>
          <p:nvPr>
            <p:ph idx="1"/>
          </p:nvPr>
        </p:nvSpPr>
        <p:spPr>
          <a:xfrm>
            <a:off x="6981826" y="2184934"/>
            <a:ext cx="4391024" cy="3378467"/>
          </a:xfrm>
        </p:spPr>
        <p:txBody>
          <a:bodyPr>
            <a:normAutofit fontScale="62500" lnSpcReduction="20000"/>
          </a:bodyPr>
          <a:lstStyle/>
          <a:p>
            <a:r>
              <a:rPr lang="en-GB" sz="2400" dirty="0">
                <a:solidFill>
                  <a:schemeClr val="bg1">
                    <a:alpha val="80000"/>
                  </a:schemeClr>
                </a:solidFill>
              </a:rPr>
              <a:t>Pros of a limited company </a:t>
            </a:r>
          </a:p>
          <a:p>
            <a:r>
              <a:rPr lang="en-US" sz="2400" dirty="0">
                <a:solidFill>
                  <a:schemeClr val="bg1">
                    <a:alpha val="80000"/>
                  </a:schemeClr>
                </a:solidFill>
              </a:rPr>
              <a:t>As a limited company  </a:t>
            </a:r>
            <a:r>
              <a:rPr lang="en-US" sz="2400" dirty="0" err="1">
                <a:solidFill>
                  <a:schemeClr val="bg1">
                    <a:alpha val="80000"/>
                  </a:schemeClr>
                </a:solidFill>
              </a:rPr>
              <a:t>i</a:t>
            </a:r>
            <a:r>
              <a:rPr lang="en-GB" sz="2400" dirty="0">
                <a:solidFill>
                  <a:schemeClr val="bg1">
                    <a:alpha val="80000"/>
                  </a:schemeClr>
                </a:solidFill>
              </a:rPr>
              <a:t>f the business gets into debt  9,(Reis, 2022)  or is sued, your personal assets are protected. You only risk what the company owns.</a:t>
            </a:r>
          </a:p>
          <a:p>
            <a:r>
              <a:rPr lang="en-GB" sz="2400" dirty="0">
                <a:solidFill>
                  <a:schemeClr val="bg1">
                    <a:alpha val="80000"/>
                  </a:schemeClr>
                </a:solidFill>
              </a:rPr>
              <a:t> limited companies. It signals stability and seriousness.</a:t>
            </a:r>
          </a:p>
          <a:p>
            <a:r>
              <a:rPr lang="en-GB" sz="2400" dirty="0">
                <a:solidFill>
                  <a:schemeClr val="bg1">
                    <a:alpha val="80000"/>
                  </a:schemeClr>
                </a:solidFill>
              </a:rPr>
              <a:t>You can pay yourself through a mix of salary + dividends, 4,(Christoffersen, </a:t>
            </a:r>
            <a:r>
              <a:rPr lang="en-GB" sz="2400" dirty="0" err="1">
                <a:solidFill>
                  <a:schemeClr val="bg1">
                    <a:alpha val="80000"/>
                  </a:schemeClr>
                </a:solidFill>
              </a:rPr>
              <a:t>Plenborg</a:t>
            </a:r>
            <a:r>
              <a:rPr lang="en-GB" sz="2400" dirty="0">
                <a:solidFill>
                  <a:schemeClr val="bg1">
                    <a:alpha val="80000"/>
                  </a:schemeClr>
                </a:solidFill>
              </a:rPr>
              <a:t> and Seitz, 2023)</a:t>
            </a:r>
          </a:p>
          <a:p>
            <a:r>
              <a:rPr lang="en-GB" sz="2400" dirty="0">
                <a:solidFill>
                  <a:schemeClr val="bg1">
                    <a:alpha val="80000"/>
                  </a:schemeClr>
                </a:solidFill>
              </a:rPr>
              <a:t>Banks and investors tend to take limited companies more seriously.</a:t>
            </a:r>
          </a:p>
          <a:p>
            <a:r>
              <a:rPr lang="en-GB" sz="2400" dirty="0">
                <a:solidFill>
                  <a:schemeClr val="bg1">
                    <a:alpha val="80000"/>
                  </a:schemeClr>
                </a:solidFill>
              </a:rPr>
              <a:t>A limited company is a separate legal entity, so you can sell shares or bring in partners more easily.</a:t>
            </a:r>
          </a:p>
          <a:p>
            <a:endParaRPr lang="en-GB" sz="1400" dirty="0">
              <a:solidFill>
                <a:schemeClr val="bg1">
                  <a:alpha val="80000"/>
                </a:schemeClr>
              </a:solidFill>
            </a:endParaRPr>
          </a:p>
          <a:p>
            <a:pPr marL="0" indent="0">
              <a:buNone/>
            </a:pPr>
            <a:endParaRPr lang="en-US" sz="1400" dirty="0">
              <a:solidFill>
                <a:schemeClr val="bg1">
                  <a:alpha val="80000"/>
                </a:schemeClr>
              </a:solidFill>
            </a:endParaRPr>
          </a:p>
        </p:txBody>
      </p:sp>
      <p:sp>
        <p:nvSpPr>
          <p:cNvPr id="6" name="TextBox 5">
            <a:extLst>
              <a:ext uri="{FF2B5EF4-FFF2-40B4-BE49-F238E27FC236}">
                <a16:creationId xmlns:a16="http://schemas.microsoft.com/office/drawing/2014/main" id="{1B9CB056-80FA-5F77-46BC-9FB20D708B51}"/>
              </a:ext>
            </a:extLst>
          </p:cNvPr>
          <p:cNvSpPr txBox="1"/>
          <p:nvPr/>
        </p:nvSpPr>
        <p:spPr>
          <a:xfrm>
            <a:off x="3210127" y="4797866"/>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tablet/l/limited-compan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9873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anim calcmode="lin" valueType="num">
                                      <p:cBhvr>
                                        <p:cTn id="8" dur="2000" fill="hold"/>
                                        <p:tgtEl>
                                          <p:spTgt spid="10">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10">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10">
                                            <p:txEl>
                                              <p:pRg st="1" end="1"/>
                                            </p:txEl>
                                          </p:spTgt>
                                        </p:tgtEl>
                                        <p:attrNameLst>
                                          <p:attrName>style.visibility</p:attrName>
                                        </p:attrNameLst>
                                      </p:cBhvr>
                                      <p:to>
                                        <p:strVal val="visible"/>
                                      </p:to>
                                    </p:set>
                                    <p:animEffect transition="in" filter="fade">
                                      <p:cBhvr>
                                        <p:cTn id="14" dur="2000"/>
                                        <p:tgtEl>
                                          <p:spTgt spid="10">
                                            <p:txEl>
                                              <p:pRg st="1" end="1"/>
                                            </p:txEl>
                                          </p:spTgt>
                                        </p:tgtEl>
                                      </p:cBhvr>
                                    </p:animEffect>
                                    <p:anim calcmode="lin" valueType="num">
                                      <p:cBhvr>
                                        <p:cTn id="15" dur="2000" fill="hold"/>
                                        <p:tgtEl>
                                          <p:spTgt spid="10">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10">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animEffect transition="in" filter="fade">
                                      <p:cBhvr>
                                        <p:cTn id="21" dur="2000"/>
                                        <p:tgtEl>
                                          <p:spTgt spid="10">
                                            <p:txEl>
                                              <p:pRg st="2" end="2"/>
                                            </p:txEl>
                                          </p:spTgt>
                                        </p:tgtEl>
                                      </p:cBhvr>
                                    </p:animEffect>
                                    <p:anim calcmode="lin" valueType="num">
                                      <p:cBhvr>
                                        <p:cTn id="22" dur="2000" fill="hold"/>
                                        <p:tgtEl>
                                          <p:spTgt spid="10">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10">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animEffect transition="in" filter="fade">
                                      <p:cBhvr>
                                        <p:cTn id="28" dur="2000"/>
                                        <p:tgtEl>
                                          <p:spTgt spid="10">
                                            <p:txEl>
                                              <p:pRg st="3" end="3"/>
                                            </p:txEl>
                                          </p:spTgt>
                                        </p:tgtEl>
                                      </p:cBhvr>
                                    </p:animEffect>
                                    <p:anim calcmode="lin" valueType="num">
                                      <p:cBhvr>
                                        <p:cTn id="29" dur="2000" fill="hold"/>
                                        <p:tgtEl>
                                          <p:spTgt spid="10">
                                            <p:txEl>
                                              <p:pRg st="3" end="3"/>
                                            </p:txEl>
                                          </p:spTgt>
                                        </p:tgtEl>
                                        <p:attrNameLst>
                                          <p:attrName>ppt_w</p:attrName>
                                        </p:attrNameLst>
                                      </p:cBhvr>
                                      <p:tavLst>
                                        <p:tav tm="0" fmla="#ppt_w*sin(2.5*pi*$)">
                                          <p:val>
                                            <p:fltVal val="0"/>
                                          </p:val>
                                        </p:tav>
                                        <p:tav tm="100000">
                                          <p:val>
                                            <p:fltVal val="1"/>
                                          </p:val>
                                        </p:tav>
                                      </p:tavLst>
                                    </p:anim>
                                    <p:anim calcmode="lin" valueType="num">
                                      <p:cBhvr>
                                        <p:cTn id="30" dur="2000" fill="hold"/>
                                        <p:tgtEl>
                                          <p:spTgt spid="10">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10">
                                            <p:txEl>
                                              <p:pRg st="4" end="4"/>
                                            </p:txEl>
                                          </p:spTgt>
                                        </p:tgtEl>
                                        <p:attrNameLst>
                                          <p:attrName>style.visibility</p:attrName>
                                        </p:attrNameLst>
                                      </p:cBhvr>
                                      <p:to>
                                        <p:strVal val="visible"/>
                                      </p:to>
                                    </p:set>
                                    <p:animEffect transition="in" filter="fade">
                                      <p:cBhvr>
                                        <p:cTn id="35" dur="2000"/>
                                        <p:tgtEl>
                                          <p:spTgt spid="10">
                                            <p:txEl>
                                              <p:pRg st="4" end="4"/>
                                            </p:txEl>
                                          </p:spTgt>
                                        </p:tgtEl>
                                      </p:cBhvr>
                                    </p:animEffect>
                                    <p:anim calcmode="lin" valueType="num">
                                      <p:cBhvr>
                                        <p:cTn id="36" dur="2000" fill="hold"/>
                                        <p:tgtEl>
                                          <p:spTgt spid="10">
                                            <p:txEl>
                                              <p:pRg st="4" end="4"/>
                                            </p:txEl>
                                          </p:spTgt>
                                        </p:tgtEl>
                                        <p:attrNameLst>
                                          <p:attrName>ppt_w</p:attrName>
                                        </p:attrNameLst>
                                      </p:cBhvr>
                                      <p:tavLst>
                                        <p:tav tm="0" fmla="#ppt_w*sin(2.5*pi*$)">
                                          <p:val>
                                            <p:fltVal val="0"/>
                                          </p:val>
                                        </p:tav>
                                        <p:tav tm="100000">
                                          <p:val>
                                            <p:fltVal val="1"/>
                                          </p:val>
                                        </p:tav>
                                      </p:tavLst>
                                    </p:anim>
                                    <p:anim calcmode="lin" valueType="num">
                                      <p:cBhvr>
                                        <p:cTn id="37" dur="2000" fill="hold"/>
                                        <p:tgtEl>
                                          <p:spTgt spid="10">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10">
                                            <p:txEl>
                                              <p:pRg st="5" end="5"/>
                                            </p:txEl>
                                          </p:spTgt>
                                        </p:tgtEl>
                                        <p:attrNameLst>
                                          <p:attrName>style.visibility</p:attrName>
                                        </p:attrNameLst>
                                      </p:cBhvr>
                                      <p:to>
                                        <p:strVal val="visible"/>
                                      </p:to>
                                    </p:set>
                                    <p:animEffect transition="in" filter="fade">
                                      <p:cBhvr>
                                        <p:cTn id="42" dur="2000"/>
                                        <p:tgtEl>
                                          <p:spTgt spid="10">
                                            <p:txEl>
                                              <p:pRg st="5" end="5"/>
                                            </p:txEl>
                                          </p:spTgt>
                                        </p:tgtEl>
                                      </p:cBhvr>
                                    </p:animEffect>
                                    <p:anim calcmode="lin" valueType="num">
                                      <p:cBhvr>
                                        <p:cTn id="43" dur="2000" fill="hold"/>
                                        <p:tgtEl>
                                          <p:spTgt spid="10">
                                            <p:txEl>
                                              <p:pRg st="5" end="5"/>
                                            </p:txEl>
                                          </p:spTgt>
                                        </p:tgtEl>
                                        <p:attrNameLst>
                                          <p:attrName>ppt_w</p:attrName>
                                        </p:attrNameLst>
                                      </p:cBhvr>
                                      <p:tavLst>
                                        <p:tav tm="0" fmla="#ppt_w*sin(2.5*pi*$)">
                                          <p:val>
                                            <p:fltVal val="0"/>
                                          </p:val>
                                        </p:tav>
                                        <p:tav tm="100000">
                                          <p:val>
                                            <p:fltVal val="1"/>
                                          </p:val>
                                        </p:tav>
                                      </p:tavLst>
                                    </p:anim>
                                    <p:anim calcmode="lin" valueType="num">
                                      <p:cBhvr>
                                        <p:cTn id="44" dur="2000" fill="hold"/>
                                        <p:tgtEl>
                                          <p:spTgt spid="10">
                                            <p:txEl>
                                              <p:pRg st="5" end="5"/>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F6D4CD-5A82-7ADA-72DF-1B233C60C555}"/>
              </a:ext>
            </a:extLst>
          </p:cNvPr>
          <p:cNvSpPr>
            <a:spLocks noGrp="1"/>
          </p:cNvSpPr>
          <p:nvPr>
            <p:ph type="title"/>
          </p:nvPr>
        </p:nvSpPr>
        <p:spPr>
          <a:xfrm>
            <a:off x="5986914" y="467271"/>
            <a:ext cx="4866475" cy="1371154"/>
          </a:xfrm>
        </p:spPr>
        <p:txBody>
          <a:bodyPr anchor="b">
            <a:normAutofit fontScale="90000"/>
          </a:bodyPr>
          <a:lstStyle/>
          <a:p>
            <a:r>
              <a:rPr lang="en-GB" sz="5600" b="1" dirty="0"/>
              <a:t>1.4Cons of a limited company</a:t>
            </a:r>
          </a:p>
        </p:txBody>
      </p:sp>
      <p:sp>
        <p:nvSpPr>
          <p:cNvPr id="14" name="Oval 1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CE43D20-5F7C-780D-7B81-7CB6BC8F07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3250" r="-2"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F34485C-B373-6002-4893-DB35163EEFEA}"/>
              </a:ext>
            </a:extLst>
          </p:cNvPr>
          <p:cNvSpPr>
            <a:spLocks noGrp="1"/>
          </p:cNvSpPr>
          <p:nvPr>
            <p:ph idx="1"/>
          </p:nvPr>
        </p:nvSpPr>
        <p:spPr>
          <a:xfrm>
            <a:off x="6657715" y="1838425"/>
            <a:ext cx="4195673" cy="4066265"/>
          </a:xfrm>
        </p:spPr>
        <p:txBody>
          <a:bodyPr anchor="t">
            <a:normAutofit/>
          </a:bodyPr>
          <a:lstStyle/>
          <a:p>
            <a:r>
              <a:rPr lang="en-GB" sz="2000" dirty="0">
                <a:solidFill>
                  <a:schemeClr val="tx1">
                    <a:alpha val="80000"/>
                  </a:schemeClr>
                </a:solidFill>
              </a:rPr>
              <a:t>Cons of a limited company</a:t>
            </a:r>
          </a:p>
          <a:p>
            <a:r>
              <a:rPr lang="en-GB" sz="2000" dirty="0">
                <a:solidFill>
                  <a:schemeClr val="tx1">
                    <a:alpha val="80000"/>
                  </a:schemeClr>
                </a:solidFill>
              </a:rPr>
              <a:t>Protentional penalties for non-compliance- late filing of accounts and taxes can result in fines.</a:t>
            </a:r>
          </a:p>
          <a:p>
            <a:r>
              <a:rPr lang="en-GB" sz="2000" dirty="0">
                <a:solidFill>
                  <a:schemeClr val="tx1">
                    <a:alpha val="80000"/>
                  </a:schemeClr>
                </a:solidFill>
              </a:rPr>
              <a:t>Profits are not personal income- the money belongs the company and must be paid out on salary dividends or other approved methods.</a:t>
            </a:r>
          </a:p>
          <a:p>
            <a:r>
              <a:rPr lang="en-GB" sz="2000" dirty="0">
                <a:solidFill>
                  <a:schemeClr val="tx1">
                    <a:alpha val="80000"/>
                  </a:schemeClr>
                </a:solidFill>
              </a:rPr>
              <a:t>Public Records- Information about the company, directors and finical accounts are publicly available on companies' house.</a:t>
            </a:r>
          </a:p>
          <a:p>
            <a:endParaRPr lang="en-GB" sz="2000" dirty="0">
              <a:solidFill>
                <a:schemeClr val="tx1">
                  <a:alpha val="80000"/>
                </a:schemeClr>
              </a:solidFill>
            </a:endParaRPr>
          </a:p>
          <a:p>
            <a:endParaRPr lang="en-GB" sz="2000" dirty="0">
              <a:solidFill>
                <a:schemeClr val="tx1">
                  <a:alpha val="80000"/>
                </a:schemeClr>
              </a:solidFill>
            </a:endParaRPr>
          </a:p>
        </p:txBody>
      </p:sp>
      <p:sp>
        <p:nvSpPr>
          <p:cNvPr id="2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B17EF13-3B44-B38F-7CE8-E41C6FFE9B56}"/>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bluediamondgallery.com/tablet/l/limited-compan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7875298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7DA06-4B88-7065-54B1-F32A985BEBD6}"/>
              </a:ext>
            </a:extLst>
          </p:cNvPr>
          <p:cNvSpPr>
            <a:spLocks noGrp="1"/>
          </p:cNvSpPr>
          <p:nvPr>
            <p:ph type="title"/>
          </p:nvPr>
        </p:nvSpPr>
        <p:spPr>
          <a:xfrm>
            <a:off x="6981823" y="1641752"/>
            <a:ext cx="4391025" cy="1323439"/>
          </a:xfrm>
        </p:spPr>
        <p:txBody>
          <a:bodyPr anchor="t">
            <a:normAutofit/>
          </a:bodyPr>
          <a:lstStyle/>
          <a:p>
            <a:r>
              <a:rPr lang="en-GB" sz="4000" b="1" u="sng" dirty="0">
                <a:solidFill>
                  <a:schemeClr val="bg1"/>
                </a:solidFill>
              </a:rPr>
              <a:t>1.5 My location.</a:t>
            </a:r>
            <a:br>
              <a:rPr lang="en-GB" sz="4000" dirty="0">
                <a:solidFill>
                  <a:schemeClr val="bg1"/>
                </a:solidFill>
              </a:rPr>
            </a:br>
            <a:endParaRPr lang="en-GB" sz="4000" dirty="0">
              <a:solidFill>
                <a:schemeClr val="bg1"/>
              </a:solidFill>
            </a:endParaRPr>
          </a:p>
        </p:txBody>
      </p:sp>
      <p:pic>
        <p:nvPicPr>
          <p:cNvPr id="4" name="Content Placeholder 3">
            <a:extLst>
              <a:ext uri="{FF2B5EF4-FFF2-40B4-BE49-F238E27FC236}">
                <a16:creationId xmlns:a16="http://schemas.microsoft.com/office/drawing/2014/main" id="{ABDE7BDC-63E5-8AD1-6C4B-92A334CDF3D7}"/>
              </a:ext>
            </a:extLst>
          </p:cNvPr>
          <p:cNvPicPr>
            <a:picLocks noChangeAspect="1"/>
          </p:cNvPicPr>
          <p:nvPr/>
        </p:nvPicPr>
        <p:blipFill>
          <a:blip r:embed="rId2"/>
          <a:srcRect l="5000" r="4723" b="-3"/>
          <a:stretch>
            <a:fillRect/>
          </a:stretch>
        </p:blipFill>
        <p:spPr>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8" name="Group 17">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9" name="Freeform: Shape 18">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Content Placeholder 7">
            <a:extLst>
              <a:ext uri="{FF2B5EF4-FFF2-40B4-BE49-F238E27FC236}">
                <a16:creationId xmlns:a16="http://schemas.microsoft.com/office/drawing/2014/main" id="{CBA13064-3021-6BAA-EC09-895C2B3BAF46}"/>
              </a:ext>
            </a:extLst>
          </p:cNvPr>
          <p:cNvSpPr>
            <a:spLocks noGrp="1"/>
          </p:cNvSpPr>
          <p:nvPr>
            <p:ph idx="1"/>
          </p:nvPr>
        </p:nvSpPr>
        <p:spPr>
          <a:xfrm>
            <a:off x="6981826" y="3146400"/>
            <a:ext cx="4391024" cy="2682000"/>
          </a:xfrm>
        </p:spPr>
        <p:txBody>
          <a:bodyPr>
            <a:normAutofit fontScale="85000" lnSpcReduction="10000"/>
          </a:bodyPr>
          <a:lstStyle/>
          <a:p>
            <a:r>
              <a:rPr lang="en-US" sz="2400" dirty="0">
                <a:solidFill>
                  <a:schemeClr val="bg1">
                    <a:alpha val="80000"/>
                  </a:schemeClr>
                </a:solidFill>
              </a:rPr>
              <a:t>This office is already used for domiciliary care  for adults in the community,</a:t>
            </a:r>
          </a:p>
          <a:p>
            <a:r>
              <a:rPr lang="en-US" sz="2400" dirty="0">
                <a:solidFill>
                  <a:schemeClr val="bg1">
                    <a:alpha val="80000"/>
                  </a:schemeClr>
                </a:solidFill>
              </a:rPr>
              <a:t>It is  based on </a:t>
            </a:r>
            <a:r>
              <a:rPr lang="en-US" sz="2400" dirty="0" err="1">
                <a:solidFill>
                  <a:schemeClr val="bg1">
                    <a:alpha val="80000"/>
                  </a:schemeClr>
                </a:solidFill>
              </a:rPr>
              <a:t>wentloog</a:t>
            </a:r>
            <a:r>
              <a:rPr lang="en-US" sz="2400" dirty="0">
                <a:solidFill>
                  <a:schemeClr val="bg1">
                    <a:alpha val="80000"/>
                  </a:schemeClr>
                </a:solidFill>
              </a:rPr>
              <a:t> road Rumney Cardiff.</a:t>
            </a:r>
          </a:p>
          <a:p>
            <a:r>
              <a:rPr lang="en-US" sz="2400" dirty="0">
                <a:solidFill>
                  <a:schemeClr val="bg1">
                    <a:alpha val="80000"/>
                  </a:schemeClr>
                </a:solidFill>
              </a:rPr>
              <a:t>This office will be used for WT kiddy care as a second domiciliary care business but this part of the office will  be for children </a:t>
            </a:r>
          </a:p>
        </p:txBody>
      </p:sp>
    </p:spTree>
    <p:extLst>
      <p:ext uri="{BB962C8B-B14F-4D97-AF65-F5344CB8AC3E}">
        <p14:creationId xmlns:p14="http://schemas.microsoft.com/office/powerpoint/2010/main" val="32148532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8917A-37B3-63CA-6977-726D23A3BEE5}"/>
              </a:ext>
            </a:extLst>
          </p:cNvPr>
          <p:cNvSpPr>
            <a:spLocks noGrp="1"/>
          </p:cNvSpPr>
          <p:nvPr>
            <p:ph type="title"/>
          </p:nvPr>
        </p:nvSpPr>
        <p:spPr>
          <a:xfrm>
            <a:off x="838200" y="365125"/>
            <a:ext cx="10515600" cy="1573403"/>
          </a:xfrm>
        </p:spPr>
        <p:txBody>
          <a:bodyPr>
            <a:normAutofit fontScale="90000"/>
          </a:bodyPr>
          <a:lstStyle/>
          <a:p>
            <a:r>
              <a:rPr lang="en-GB" b="1" dirty="0"/>
              <a:t> </a:t>
            </a:r>
            <a:br>
              <a:rPr lang="en-GB" dirty="0"/>
            </a:br>
            <a:r>
              <a:rPr lang="en-GB" dirty="0"/>
              <a:t> 1</a:t>
            </a:r>
            <a:r>
              <a:rPr lang="en-GB" b="1" u="sng" dirty="0"/>
              <a:t>.6 Human Resources.</a:t>
            </a:r>
            <a:br>
              <a:rPr lang="en-GB" dirty="0"/>
            </a:br>
            <a:r>
              <a:rPr lang="en-GB" sz="1800" dirty="0"/>
              <a:t>According to 8,(Kong, Gillespie and Dirks, 2025) human resource (HR) practices hold great promise in fostering employee trust, and insights into how HR practices relate to employee trust are critical to evidence-informed management</a:t>
            </a:r>
          </a:p>
        </p:txBody>
      </p:sp>
      <p:graphicFrame>
        <p:nvGraphicFramePr>
          <p:cNvPr id="4" name="Content Placeholder 3">
            <a:extLst>
              <a:ext uri="{FF2B5EF4-FFF2-40B4-BE49-F238E27FC236}">
                <a16:creationId xmlns:a16="http://schemas.microsoft.com/office/drawing/2014/main" id="{D29439F3-D349-F5BE-00D4-B3B060008A18}"/>
              </a:ext>
            </a:extLst>
          </p:cNvPr>
          <p:cNvGraphicFramePr>
            <a:graphicFrameLocks noGrp="1"/>
          </p:cNvGraphicFramePr>
          <p:nvPr>
            <p:ph idx="1"/>
            <p:extLst>
              <p:ext uri="{D42A27DB-BD31-4B8C-83A1-F6EECF244321}">
                <p14:modId xmlns:p14="http://schemas.microsoft.com/office/powerpoint/2010/main" val="2830538407"/>
              </p:ext>
            </p:extLst>
          </p:nvPr>
        </p:nvGraphicFramePr>
        <p:xfrm>
          <a:off x="838200" y="1825625"/>
          <a:ext cx="52578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1756491-F0B4-15D7-7057-CD47B2C9BFF1}"/>
              </a:ext>
            </a:extLst>
          </p:cNvPr>
          <p:cNvSpPr txBox="1"/>
          <p:nvPr/>
        </p:nvSpPr>
        <p:spPr>
          <a:xfrm>
            <a:off x="6848856" y="2249424"/>
            <a:ext cx="5257800" cy="3416320"/>
          </a:xfrm>
          <a:prstGeom prst="rect">
            <a:avLst/>
          </a:prstGeom>
          <a:noFill/>
        </p:spPr>
        <p:txBody>
          <a:bodyPr wrap="square" rtlCol="0">
            <a:spAutoFit/>
          </a:bodyPr>
          <a:lstStyle/>
          <a:p>
            <a:r>
              <a:rPr lang="en-GB" dirty="0"/>
              <a:t>As a small domiciliary care agencies,</a:t>
            </a:r>
          </a:p>
          <a:p>
            <a:r>
              <a:rPr lang="en-GB" dirty="0"/>
              <a:t>we only have a small staff structure </a:t>
            </a:r>
          </a:p>
          <a:p>
            <a:r>
              <a:rPr lang="en-GB" dirty="0"/>
              <a:t>10.(Wongsansukcharoen and </a:t>
            </a:r>
            <a:r>
              <a:rPr lang="en-GB" dirty="0" err="1"/>
              <a:t>Thaweepaiboonwong</a:t>
            </a:r>
            <a:r>
              <a:rPr lang="en-GB" dirty="0"/>
              <a:t>, 2023)</a:t>
            </a:r>
          </a:p>
          <a:p>
            <a:endParaRPr lang="en-GB" dirty="0"/>
          </a:p>
          <a:p>
            <a:r>
              <a:rPr lang="en-GB" dirty="0"/>
              <a:t>Director</a:t>
            </a:r>
          </a:p>
          <a:p>
            <a:r>
              <a:rPr lang="en-GB" dirty="0"/>
              <a:t>Registered Manager</a:t>
            </a:r>
          </a:p>
          <a:p>
            <a:r>
              <a:rPr lang="en-GB" dirty="0"/>
              <a:t>Deputy Manager</a:t>
            </a:r>
          </a:p>
          <a:p>
            <a:r>
              <a:rPr lang="en-GB" dirty="0"/>
              <a:t>Care Coordinator</a:t>
            </a:r>
          </a:p>
          <a:p>
            <a:r>
              <a:rPr lang="en-GB" dirty="0"/>
              <a:t>Team Leaders</a:t>
            </a:r>
          </a:p>
          <a:p>
            <a:r>
              <a:rPr lang="en-GB" dirty="0"/>
              <a:t>Senior Carers </a:t>
            </a:r>
          </a:p>
          <a:p>
            <a:r>
              <a:rPr lang="en-GB" dirty="0"/>
              <a:t>Carers </a:t>
            </a:r>
          </a:p>
        </p:txBody>
      </p:sp>
    </p:spTree>
    <p:extLst>
      <p:ext uri="{BB962C8B-B14F-4D97-AF65-F5344CB8AC3E}">
        <p14:creationId xmlns:p14="http://schemas.microsoft.com/office/powerpoint/2010/main" val="2202749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7A976E23-29EC-4E20-9EF6-B7CC4A821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F5FCEC6-E657-46F1-925F-13ED19212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7FED0D69-E6B9-492B-BD5A-1240229A7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856390" y="850149"/>
            <a:ext cx="304800" cy="429768"/>
            <a:chOff x="215328" y="-46937"/>
            <a:chExt cx="304800" cy="2773841"/>
          </a:xfrm>
        </p:grpSpPr>
        <p:cxnSp>
          <p:nvCxnSpPr>
            <p:cNvPr id="45" name="Straight Connector 44">
              <a:extLst>
                <a:ext uri="{FF2B5EF4-FFF2-40B4-BE49-F238E27FC236}">
                  <a16:creationId xmlns:a16="http://schemas.microsoft.com/office/drawing/2014/main" id="{927C24B3-51A8-498B-8982-0674499F22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1891B9-DBE9-4307-95A8-8DC5F7F2C9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7DA2285-475D-4EAF-9A41-103CC1E264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BA1D1C0-1FF7-42FB-8276-2CC96FA6A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9" name="Group 48">
            <a:extLst>
              <a:ext uri="{FF2B5EF4-FFF2-40B4-BE49-F238E27FC236}">
                <a16:creationId xmlns:a16="http://schemas.microsoft.com/office/drawing/2014/main" id="{870F3451-3745-4623-BFBF-15E642F42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2" name="Oval 21">
              <a:extLst>
                <a:ext uri="{FF2B5EF4-FFF2-40B4-BE49-F238E27FC236}">
                  <a16:creationId xmlns:a16="http://schemas.microsoft.com/office/drawing/2014/main" id="{CAC4BDD2-181B-42A5-A5ED-A95160C22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5CC06F8D-A43F-4E09-B0E0-E69A5B6A15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8EE99244-EA95-4715-A9ED-61E7F4DC04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D23A2131-3259-4952-9260-68D0047EB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9951D71A-6FC1-4F7F-A9A7-2BDEBD97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B155F16A-8D27-4715-A0CE-289DC19794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0552FB2-CA29-BDC7-A882-F9D09B3FEB58}"/>
              </a:ext>
            </a:extLst>
          </p:cNvPr>
          <p:cNvSpPr>
            <a:spLocks noGrp="1"/>
          </p:cNvSpPr>
          <p:nvPr>
            <p:ph type="title"/>
          </p:nvPr>
        </p:nvSpPr>
        <p:spPr>
          <a:xfrm>
            <a:off x="630936" y="630935"/>
            <a:ext cx="5867716" cy="3050025"/>
          </a:xfrm>
          <a:noFill/>
        </p:spPr>
        <p:txBody>
          <a:bodyPr anchor="b">
            <a:normAutofit/>
          </a:bodyPr>
          <a:lstStyle/>
          <a:p>
            <a:r>
              <a:rPr lang="en-GB" sz="4800" b="1" u="sng" dirty="0">
                <a:solidFill>
                  <a:schemeClr val="bg1"/>
                </a:solidFill>
              </a:rPr>
              <a:t>1.7 Financial Overview</a:t>
            </a:r>
            <a:r>
              <a:rPr lang="en-GB" sz="4800" dirty="0">
                <a:solidFill>
                  <a:schemeClr val="bg1"/>
                </a:solidFill>
              </a:rPr>
              <a:t>   </a:t>
            </a:r>
            <a:br>
              <a:rPr lang="en-GB" sz="4800" dirty="0">
                <a:solidFill>
                  <a:schemeClr val="bg1"/>
                </a:solidFill>
              </a:rPr>
            </a:br>
            <a:endParaRPr lang="en-GB" sz="4800" dirty="0">
              <a:solidFill>
                <a:schemeClr val="bg1"/>
              </a:solidFill>
            </a:endParaRPr>
          </a:p>
        </p:txBody>
      </p:sp>
      <p:sp>
        <p:nvSpPr>
          <p:cNvPr id="50" name="Rectangle 49">
            <a:extLst>
              <a:ext uri="{FF2B5EF4-FFF2-40B4-BE49-F238E27FC236}">
                <a16:creationId xmlns:a16="http://schemas.microsoft.com/office/drawing/2014/main" id="{FF0BDB76-BCEC-498E-BA26-C763CD9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DD8DF5DF-A251-4BC2-8965-4EDDD01FC5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2" name="Straight Connector 31">
              <a:extLst>
                <a:ext uri="{FF2B5EF4-FFF2-40B4-BE49-F238E27FC236}">
                  <a16:creationId xmlns:a16="http://schemas.microsoft.com/office/drawing/2014/main" id="{8930D52D-708D-43A1-B073-469EFDB02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82491CB-6849-43BB-926B-D979A3DB0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1251642-9512-4A11-9670-BD1C3A9981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D277633-FF55-420D-87BC-0CB11FD6D0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1452CEF2-C9EC-4C15-99E4-C781AB08A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00459E6-26A3-4EAC-A34C-D0792D88CC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1264D5E9-C8D4-444A-8B1B-C11FB47CB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DD99233-66AB-4E60-AF8A-A3259E6A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4E8492A-EE2A-4BE3-A4B2-2BCE77DA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222A220-AA24-4E60-83D6-D32FEB34D8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3" name="Content Placeholder 7">
            <a:extLst>
              <a:ext uri="{FF2B5EF4-FFF2-40B4-BE49-F238E27FC236}">
                <a16:creationId xmlns:a16="http://schemas.microsoft.com/office/drawing/2014/main" id="{0D905E1B-9E87-DCD5-752C-221F8F573B64}"/>
              </a:ext>
            </a:extLst>
          </p:cNvPr>
          <p:cNvSpPr>
            <a:spLocks noGrp="1"/>
          </p:cNvSpPr>
          <p:nvPr>
            <p:ph idx="1"/>
          </p:nvPr>
        </p:nvSpPr>
        <p:spPr>
          <a:xfrm>
            <a:off x="630936" y="3952890"/>
            <a:ext cx="5867720" cy="2181933"/>
          </a:xfrm>
          <a:noFill/>
        </p:spPr>
        <p:txBody>
          <a:bodyPr anchor="t">
            <a:normAutofit/>
          </a:bodyPr>
          <a:lstStyle/>
          <a:p>
            <a:endParaRPr lang="en-US" sz="1800">
              <a:solidFill>
                <a:schemeClr val="bg1"/>
              </a:solidFill>
            </a:endParaRPr>
          </a:p>
        </p:txBody>
      </p:sp>
      <p:pic>
        <p:nvPicPr>
          <p:cNvPr id="4" name="Content Placeholder 3">
            <a:extLst>
              <a:ext uri="{FF2B5EF4-FFF2-40B4-BE49-F238E27FC236}">
                <a16:creationId xmlns:a16="http://schemas.microsoft.com/office/drawing/2014/main" id="{7E6CDB3B-B36F-1DC0-9490-296279C4FCFE}"/>
              </a:ext>
            </a:extLst>
          </p:cNvPr>
          <p:cNvPicPr>
            <a:picLocks noChangeAspect="1"/>
          </p:cNvPicPr>
          <p:nvPr/>
        </p:nvPicPr>
        <p:blipFill>
          <a:blip r:embed="rId2"/>
          <a:srcRect r="1244" b="2"/>
          <a:stretch>
            <a:fillRect/>
          </a:stretch>
        </p:blipFill>
        <p:spPr>
          <a:xfrm>
            <a:off x="6997974" y="706170"/>
            <a:ext cx="4492357" cy="5431517"/>
          </a:xfrm>
          <a:prstGeom prst="rect">
            <a:avLst/>
          </a:prstGeom>
        </p:spPr>
      </p:pic>
    </p:spTree>
    <p:extLst>
      <p:ext uri="{BB962C8B-B14F-4D97-AF65-F5344CB8AC3E}">
        <p14:creationId xmlns:p14="http://schemas.microsoft.com/office/powerpoint/2010/main" val="186870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E7733-5451-E841-5E9C-6E16C389552F}"/>
              </a:ext>
            </a:extLst>
          </p:cNvPr>
          <p:cNvSpPr>
            <a:spLocks noGrp="1"/>
          </p:cNvSpPr>
          <p:nvPr>
            <p:ph type="title"/>
          </p:nvPr>
        </p:nvSpPr>
        <p:spPr>
          <a:xfrm>
            <a:off x="517889" y="4883544"/>
            <a:ext cx="3876086" cy="1556907"/>
          </a:xfrm>
        </p:spPr>
        <p:txBody>
          <a:bodyPr anchor="ctr">
            <a:normAutofit/>
          </a:bodyPr>
          <a:lstStyle/>
          <a:p>
            <a:r>
              <a:rPr lang="en-GB" sz="2500" b="1" dirty="0"/>
              <a:t> </a:t>
            </a:r>
            <a:br>
              <a:rPr lang="en-GB" sz="2500" dirty="0"/>
            </a:br>
            <a:r>
              <a:rPr lang="en-GB" sz="2500" b="1" u="sng" dirty="0"/>
              <a:t>1.7 </a:t>
            </a:r>
            <a:r>
              <a:rPr lang="en-GB" sz="2500" b="1" u="sng" dirty="0" err="1"/>
              <a:t>Finanical</a:t>
            </a:r>
            <a:r>
              <a:rPr lang="en-GB" sz="2500" b="1" u="sng" dirty="0"/>
              <a:t> excel sheet</a:t>
            </a:r>
            <a:br>
              <a:rPr lang="en-GB" sz="2500" dirty="0"/>
            </a:br>
            <a:endParaRPr lang="en-GB" sz="2500" dirty="0"/>
          </a:p>
        </p:txBody>
      </p:sp>
      <p:sp>
        <p:nvSpPr>
          <p:cNvPr id="31" name="Rectangle 3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FD30358-A9F9-F579-FB0A-14540AC3A70A}"/>
              </a:ext>
            </a:extLst>
          </p:cNvPr>
          <p:cNvPicPr>
            <a:picLocks noChangeAspect="1"/>
          </p:cNvPicPr>
          <p:nvPr/>
        </p:nvPicPr>
        <p:blipFill>
          <a:blip r:embed="rId2"/>
          <a:stretch>
            <a:fillRect/>
          </a:stretch>
        </p:blipFill>
        <p:spPr>
          <a:xfrm>
            <a:off x="1054562" y="364142"/>
            <a:ext cx="10178930" cy="3867993"/>
          </a:xfrm>
          <a:prstGeom prst="rect">
            <a:avLst/>
          </a:prstGeom>
        </p:spPr>
      </p:pic>
      <p:sp>
        <p:nvSpPr>
          <p:cNvPr id="35" name="Rectangle 3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7">
            <a:extLst>
              <a:ext uri="{FF2B5EF4-FFF2-40B4-BE49-F238E27FC236}">
                <a16:creationId xmlns:a16="http://schemas.microsoft.com/office/drawing/2014/main" id="{18A51A98-3310-B952-9EF2-A8F7475DC5E1}"/>
              </a:ext>
            </a:extLst>
          </p:cNvPr>
          <p:cNvSpPr>
            <a:spLocks noGrp="1"/>
          </p:cNvSpPr>
          <p:nvPr>
            <p:ph idx="1"/>
          </p:nvPr>
        </p:nvSpPr>
        <p:spPr>
          <a:xfrm>
            <a:off x="5162719" y="4883544"/>
            <a:ext cx="6586915" cy="1556907"/>
          </a:xfrm>
        </p:spPr>
        <p:txBody>
          <a:bodyPr anchor="ctr">
            <a:normAutofit/>
          </a:bodyPr>
          <a:lstStyle/>
          <a:p>
            <a:pPr marL="0" indent="0">
              <a:buNone/>
            </a:pPr>
            <a:r>
              <a:rPr lang="en-US" sz="1800" dirty="0"/>
              <a:t>The profit over the year is £176.147.00</a:t>
            </a:r>
          </a:p>
        </p:txBody>
      </p:sp>
    </p:spTree>
    <p:extLst>
      <p:ext uri="{BB962C8B-B14F-4D97-AF65-F5344CB8AC3E}">
        <p14:creationId xmlns:p14="http://schemas.microsoft.com/office/powerpoint/2010/main" val="3691347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additive="base">
                                        <p:cTn id="7"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0FE872-588F-4C7B-9948-8E754B14E50D}"/>
              </a:ext>
            </a:extLst>
          </p:cNvPr>
          <p:cNvSpPr>
            <a:spLocks noGrp="1"/>
          </p:cNvSpPr>
          <p:nvPr>
            <p:ph type="title"/>
          </p:nvPr>
        </p:nvSpPr>
        <p:spPr>
          <a:xfrm>
            <a:off x="1102368" y="1877492"/>
            <a:ext cx="4030132" cy="3215373"/>
          </a:xfrm>
        </p:spPr>
        <p:txBody>
          <a:bodyPr>
            <a:normAutofit/>
          </a:bodyPr>
          <a:lstStyle/>
          <a:p>
            <a:pPr algn="ctr"/>
            <a:r>
              <a:rPr lang="en-GB" dirty="0">
                <a:solidFill>
                  <a:schemeClr val="bg1"/>
                </a:solidFill>
              </a:rPr>
              <a:t>1.7 Excel Spread sheet overall</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01BF018-968D-2D64-F81E-8B470DA10D9F}"/>
              </a:ext>
            </a:extLst>
          </p:cNvPr>
          <p:cNvSpPr>
            <a:spLocks noGrp="1"/>
          </p:cNvSpPr>
          <p:nvPr>
            <p:ph idx="1"/>
          </p:nvPr>
        </p:nvSpPr>
        <p:spPr>
          <a:xfrm>
            <a:off x="6234868" y="1130846"/>
            <a:ext cx="5217173" cy="4351338"/>
          </a:xfrm>
        </p:spPr>
        <p:txBody>
          <a:bodyPr>
            <a:normAutofit fontScale="85000" lnSpcReduction="20000"/>
          </a:bodyPr>
          <a:lstStyle/>
          <a:p>
            <a:r>
              <a:rPr lang="en-GB" dirty="0">
                <a:solidFill>
                  <a:schemeClr val="bg1"/>
                </a:solidFill>
              </a:rPr>
              <a:t>Overall, by looking at the excel spread sheet.</a:t>
            </a:r>
          </a:p>
          <a:p>
            <a:r>
              <a:rPr lang="en-GB" dirty="0">
                <a:solidFill>
                  <a:schemeClr val="bg1"/>
                </a:solidFill>
              </a:rPr>
              <a:t> WT Kiddy Care will generate around £39k around per month.</a:t>
            </a:r>
          </a:p>
          <a:p>
            <a:r>
              <a:rPr lang="en-GB" dirty="0">
                <a:solidFill>
                  <a:schemeClr val="bg1"/>
                </a:solidFill>
              </a:rPr>
              <a:t>With an outcome of between £24k-£25k per month</a:t>
            </a:r>
          </a:p>
          <a:p>
            <a:r>
              <a:rPr lang="en-GB" dirty="0">
                <a:solidFill>
                  <a:schemeClr val="bg1"/>
                </a:solidFill>
              </a:rPr>
              <a:t>with a profit of £14k-£15k a month </a:t>
            </a:r>
          </a:p>
          <a:p>
            <a:r>
              <a:rPr lang="en-GB" dirty="0">
                <a:solidFill>
                  <a:schemeClr val="bg1"/>
                </a:solidFill>
              </a:rPr>
              <a:t>This will cover. </a:t>
            </a:r>
          </a:p>
          <a:p>
            <a:r>
              <a:rPr lang="en-GB" dirty="0">
                <a:solidFill>
                  <a:schemeClr val="bg1"/>
                </a:solidFill>
              </a:rPr>
              <a:t>Ten care Staff </a:t>
            </a:r>
          </a:p>
          <a:p>
            <a:r>
              <a:rPr lang="en-GB" dirty="0">
                <a:solidFill>
                  <a:schemeClr val="bg1"/>
                </a:solidFill>
              </a:rPr>
              <a:t>Two senior carers</a:t>
            </a:r>
          </a:p>
          <a:p>
            <a:r>
              <a:rPr lang="en-GB" dirty="0">
                <a:solidFill>
                  <a:schemeClr val="bg1"/>
                </a:solidFill>
              </a:rPr>
              <a:t>Registered managers </a:t>
            </a:r>
          </a:p>
          <a:p>
            <a:r>
              <a:rPr lang="en-GB" dirty="0">
                <a:solidFill>
                  <a:schemeClr val="bg1"/>
                </a:solidFill>
              </a:rPr>
              <a:t>Deputy manager. </a:t>
            </a:r>
          </a:p>
          <a:p>
            <a:endParaRPr lang="en-GB" dirty="0">
              <a:solidFill>
                <a:schemeClr val="bg1"/>
              </a:solidFill>
            </a:endParaRPr>
          </a:p>
          <a:p>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0924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D2B8-2E09-7F8E-5CEF-C0A5BB2CD1C5}"/>
              </a:ext>
            </a:extLst>
          </p:cNvPr>
          <p:cNvSpPr>
            <a:spLocks noGrp="1"/>
          </p:cNvSpPr>
          <p:nvPr>
            <p:ph type="title"/>
          </p:nvPr>
        </p:nvSpPr>
        <p:spPr>
          <a:xfrm>
            <a:off x="838200" y="365125"/>
            <a:ext cx="10515600" cy="732155"/>
          </a:xfrm>
        </p:spPr>
        <p:txBody>
          <a:bodyPr>
            <a:normAutofit fontScale="90000"/>
          </a:bodyPr>
          <a:lstStyle/>
          <a:p>
            <a:r>
              <a:rPr lang="en-GB" b="1" u="sng" dirty="0"/>
              <a:t>1.8 Pestle Analysis/Swot Analysis</a:t>
            </a:r>
            <a:br>
              <a:rPr lang="en-GB" dirty="0"/>
            </a:br>
            <a:endParaRPr lang="en-GB" dirty="0"/>
          </a:p>
        </p:txBody>
      </p:sp>
      <p:graphicFrame>
        <p:nvGraphicFramePr>
          <p:cNvPr id="5" name="Content Placeholder 4">
            <a:extLst>
              <a:ext uri="{FF2B5EF4-FFF2-40B4-BE49-F238E27FC236}">
                <a16:creationId xmlns:a16="http://schemas.microsoft.com/office/drawing/2014/main" id="{D4BAC576-5411-40F1-04E0-B1C74A7273E6}"/>
              </a:ext>
            </a:extLst>
          </p:cNvPr>
          <p:cNvGraphicFramePr>
            <a:graphicFrameLocks noGrp="1"/>
          </p:cNvGraphicFramePr>
          <p:nvPr>
            <p:ph idx="1"/>
            <p:extLst>
              <p:ext uri="{D42A27DB-BD31-4B8C-83A1-F6EECF244321}">
                <p14:modId xmlns:p14="http://schemas.microsoft.com/office/powerpoint/2010/main" val="1229133176"/>
              </p:ext>
            </p:extLst>
          </p:nvPr>
        </p:nvGraphicFramePr>
        <p:xfrm>
          <a:off x="105879" y="837398"/>
          <a:ext cx="5159140" cy="5418582"/>
        </p:xfrm>
        <a:graphic>
          <a:graphicData uri="http://schemas.openxmlformats.org/drawingml/2006/table">
            <a:tbl>
              <a:tblPr firstRow="1" firstCol="1" bandRow="1">
                <a:tableStyleId>{5C22544A-7EE6-4342-B048-85BDC9FD1C3A}</a:tableStyleId>
              </a:tblPr>
              <a:tblGrid>
                <a:gridCol w="1375918">
                  <a:extLst>
                    <a:ext uri="{9D8B030D-6E8A-4147-A177-3AD203B41FA5}">
                      <a16:colId xmlns:a16="http://schemas.microsoft.com/office/drawing/2014/main" val="3961500761"/>
                    </a:ext>
                  </a:extLst>
                </a:gridCol>
                <a:gridCol w="3783222">
                  <a:extLst>
                    <a:ext uri="{9D8B030D-6E8A-4147-A177-3AD203B41FA5}">
                      <a16:colId xmlns:a16="http://schemas.microsoft.com/office/drawing/2014/main" val="820376747"/>
                    </a:ext>
                  </a:extLst>
                </a:gridCol>
              </a:tblGrid>
              <a:tr h="1081486">
                <a:tc>
                  <a:txBody>
                    <a:bodyPr/>
                    <a:lstStyle/>
                    <a:p>
                      <a:pPr algn="l">
                        <a:lnSpc>
                          <a:spcPct val="115000"/>
                        </a:lnSpc>
                        <a:spcAft>
                          <a:spcPts val="800"/>
                        </a:spcAft>
                        <a:buNone/>
                      </a:pPr>
                      <a:r>
                        <a:rPr lang="en-GB" sz="900" kern="100">
                          <a:effectLst/>
                        </a:rPr>
                        <a:t>POLITICAL</a:t>
                      </a:r>
                    </a:p>
                    <a:p>
                      <a:pPr algn="l">
                        <a:lnSpc>
                          <a:spcPct val="115000"/>
                        </a:lnSpc>
                        <a:spcAft>
                          <a:spcPts val="800"/>
                        </a:spcAft>
                        <a:buNone/>
                      </a:pPr>
                      <a:r>
                        <a:rPr lang="en-GB" sz="900" kern="100">
                          <a:effectLst/>
                        </a:rPr>
                        <a:t>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tc>
                  <a:txBody>
                    <a:bodyPr/>
                    <a:lstStyle/>
                    <a:p>
                      <a:pPr algn="l">
                        <a:lnSpc>
                          <a:spcPct val="115000"/>
                        </a:lnSpc>
                        <a:spcAft>
                          <a:spcPts val="800"/>
                        </a:spcAft>
                        <a:buNone/>
                      </a:pPr>
                      <a:r>
                        <a:rPr lang="en-GB" sz="900" kern="100" dirty="0">
                          <a:effectLst/>
                        </a:rPr>
                        <a:t>Safeguarding requirements the funding for care also regulations for social care and CIW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extLst>
                  <a:ext uri="{0D108BD9-81ED-4DB2-BD59-A6C34878D82A}">
                    <a16:rowId xmlns:a16="http://schemas.microsoft.com/office/drawing/2014/main" val="4286292660"/>
                  </a:ext>
                </a:extLst>
              </a:tr>
              <a:tr h="1182726">
                <a:tc>
                  <a:txBody>
                    <a:bodyPr/>
                    <a:lstStyle/>
                    <a:p>
                      <a:pPr algn="l">
                        <a:lnSpc>
                          <a:spcPct val="115000"/>
                        </a:lnSpc>
                        <a:spcAft>
                          <a:spcPts val="800"/>
                        </a:spcAft>
                        <a:buNone/>
                      </a:pPr>
                      <a:r>
                        <a:rPr lang="en-GB" sz="900" kern="100" dirty="0">
                          <a:effectLst/>
                        </a:rPr>
                        <a:t>ECONOMIC</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tc>
                  <a:txBody>
                    <a:bodyPr/>
                    <a:lstStyle/>
                    <a:p>
                      <a:pPr algn="l">
                        <a:lnSpc>
                          <a:spcPct val="115000"/>
                        </a:lnSpc>
                        <a:spcAft>
                          <a:spcPts val="800"/>
                        </a:spcAft>
                        <a:buNone/>
                      </a:pPr>
                      <a:r>
                        <a:rPr lang="en-GB" sz="900" kern="100" dirty="0">
                          <a:effectLst/>
                        </a:rPr>
                        <a:t>Staff costs, family finances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extLst>
                  <a:ext uri="{0D108BD9-81ED-4DB2-BD59-A6C34878D82A}">
                    <a16:rowId xmlns:a16="http://schemas.microsoft.com/office/drawing/2014/main" val="2322309593"/>
                  </a:ext>
                </a:extLst>
              </a:tr>
              <a:tr h="1182726">
                <a:tc>
                  <a:txBody>
                    <a:bodyPr/>
                    <a:lstStyle/>
                    <a:p>
                      <a:pPr algn="l">
                        <a:lnSpc>
                          <a:spcPct val="115000"/>
                        </a:lnSpc>
                        <a:spcAft>
                          <a:spcPts val="800"/>
                        </a:spcAft>
                        <a:buNone/>
                      </a:pPr>
                      <a:r>
                        <a:rPr lang="en-GB" sz="900" kern="100">
                          <a:effectLst/>
                        </a:rPr>
                        <a:t>SOCIAL</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tc>
                  <a:txBody>
                    <a:bodyPr/>
                    <a:lstStyle/>
                    <a:p>
                      <a:pPr algn="l">
                        <a:lnSpc>
                          <a:spcPct val="115000"/>
                        </a:lnSpc>
                        <a:spcAft>
                          <a:spcPts val="800"/>
                        </a:spcAft>
                        <a:buNone/>
                      </a:pPr>
                      <a:r>
                        <a:rPr lang="en-GB" sz="900" kern="100" dirty="0">
                          <a:effectLst/>
                        </a:rPr>
                        <a:t>The individual child’s needs, cultural needs,</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extLst>
                  <a:ext uri="{0D108BD9-81ED-4DB2-BD59-A6C34878D82A}">
                    <a16:rowId xmlns:a16="http://schemas.microsoft.com/office/drawing/2014/main" val="1768247076"/>
                  </a:ext>
                </a:extLst>
              </a:tr>
              <a:tr h="1339899">
                <a:tc>
                  <a:txBody>
                    <a:bodyPr/>
                    <a:lstStyle/>
                    <a:p>
                      <a:pPr algn="l">
                        <a:lnSpc>
                          <a:spcPct val="115000"/>
                        </a:lnSpc>
                        <a:spcAft>
                          <a:spcPts val="800"/>
                        </a:spcAft>
                        <a:buNone/>
                      </a:pPr>
                      <a:r>
                        <a:rPr lang="en-GB" sz="900" kern="100" dirty="0">
                          <a:effectLst/>
                        </a:rPr>
                        <a:t>TECHNOLOGICAL</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tc>
                  <a:txBody>
                    <a:bodyPr/>
                    <a:lstStyle/>
                    <a:p>
                      <a:pPr algn="l">
                        <a:lnSpc>
                          <a:spcPct val="115000"/>
                        </a:lnSpc>
                        <a:spcAft>
                          <a:spcPts val="800"/>
                        </a:spcAft>
                        <a:buNone/>
                      </a:pPr>
                      <a:r>
                        <a:rPr lang="en-GB" sz="900" kern="100" dirty="0">
                          <a:effectLst/>
                        </a:rPr>
                        <a:t>Support aids for the child’s needs, the use of care planner to record needs and communication.</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p>
                    <a:p>
                      <a:pPr algn="l">
                        <a:lnSpc>
                          <a:spcPct val="115000"/>
                        </a:lnSpc>
                        <a:spcAft>
                          <a:spcPts val="800"/>
                        </a:spcAft>
                        <a:buNone/>
                      </a:pPr>
                      <a:r>
                        <a:rPr lang="en-GB" sz="900" kern="100" dirty="0">
                          <a:effectLst/>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extLst>
                  <a:ext uri="{0D108BD9-81ED-4DB2-BD59-A6C34878D82A}">
                    <a16:rowId xmlns:a16="http://schemas.microsoft.com/office/drawing/2014/main" val="2831003694"/>
                  </a:ext>
                </a:extLst>
              </a:tr>
              <a:tr h="306248">
                <a:tc>
                  <a:txBody>
                    <a:bodyPr/>
                    <a:lstStyle/>
                    <a:p>
                      <a:pPr algn="l">
                        <a:lnSpc>
                          <a:spcPct val="115000"/>
                        </a:lnSpc>
                        <a:spcAft>
                          <a:spcPts val="800"/>
                        </a:spcAft>
                        <a:buNone/>
                      </a:pPr>
                      <a:r>
                        <a:rPr lang="en-GB" sz="900" kern="100">
                          <a:effectLst/>
                        </a:rPr>
                        <a:t>LEGAL</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tc>
                  <a:txBody>
                    <a:bodyPr/>
                    <a:lstStyle/>
                    <a:p>
                      <a:pPr algn="l">
                        <a:lnSpc>
                          <a:spcPct val="115000"/>
                        </a:lnSpc>
                        <a:spcAft>
                          <a:spcPts val="800"/>
                        </a:spcAft>
                        <a:buNone/>
                      </a:pPr>
                      <a:r>
                        <a:rPr lang="en-GB" sz="900" kern="100" dirty="0">
                          <a:effectLst/>
                        </a:rPr>
                        <a:t>Employment law, Safeguarding legislation, Data protection requirements, health and safety.</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extLst>
                  <a:ext uri="{0D108BD9-81ED-4DB2-BD59-A6C34878D82A}">
                    <a16:rowId xmlns:a16="http://schemas.microsoft.com/office/drawing/2014/main" val="2545254487"/>
                  </a:ext>
                </a:extLst>
              </a:tr>
              <a:tr h="306248">
                <a:tc>
                  <a:txBody>
                    <a:bodyPr/>
                    <a:lstStyle/>
                    <a:p>
                      <a:pPr algn="l">
                        <a:lnSpc>
                          <a:spcPct val="115000"/>
                        </a:lnSpc>
                        <a:spcAft>
                          <a:spcPts val="800"/>
                        </a:spcAft>
                        <a:buNone/>
                      </a:pPr>
                      <a:r>
                        <a:rPr lang="en-GB" sz="900" kern="100">
                          <a:effectLst/>
                        </a:rPr>
                        <a:t>ENVIRONMENTAL</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tc>
                  <a:txBody>
                    <a:bodyPr/>
                    <a:lstStyle/>
                    <a:p>
                      <a:pPr algn="l">
                        <a:lnSpc>
                          <a:spcPct val="115000"/>
                        </a:lnSpc>
                        <a:spcAft>
                          <a:spcPts val="800"/>
                        </a:spcAft>
                        <a:buNone/>
                      </a:pPr>
                      <a:r>
                        <a:rPr lang="en-GB" sz="900" kern="100" dirty="0">
                          <a:effectLst/>
                        </a:rPr>
                        <a:t>Infection control, home environment, and to make sue sure  care workers are safe when travelling to work.</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5579" marR="35579" marT="0" marB="0"/>
                </a:tc>
                <a:extLst>
                  <a:ext uri="{0D108BD9-81ED-4DB2-BD59-A6C34878D82A}">
                    <a16:rowId xmlns:a16="http://schemas.microsoft.com/office/drawing/2014/main" val="404288108"/>
                  </a:ext>
                </a:extLst>
              </a:tr>
            </a:tbl>
          </a:graphicData>
        </a:graphic>
      </p:graphicFrame>
      <p:graphicFrame>
        <p:nvGraphicFramePr>
          <p:cNvPr id="3" name="Table 2">
            <a:extLst>
              <a:ext uri="{FF2B5EF4-FFF2-40B4-BE49-F238E27FC236}">
                <a16:creationId xmlns:a16="http://schemas.microsoft.com/office/drawing/2014/main" id="{27E9B9AB-B36D-D7AA-2A9D-59CBB114462C}"/>
              </a:ext>
            </a:extLst>
          </p:cNvPr>
          <p:cNvGraphicFramePr>
            <a:graphicFrameLocks noGrp="1"/>
          </p:cNvGraphicFramePr>
          <p:nvPr>
            <p:extLst>
              <p:ext uri="{D42A27DB-BD31-4B8C-83A1-F6EECF244321}">
                <p14:modId xmlns:p14="http://schemas.microsoft.com/office/powerpoint/2010/main" val="2481320785"/>
              </p:ext>
            </p:extLst>
          </p:nvPr>
        </p:nvGraphicFramePr>
        <p:xfrm>
          <a:off x="6343048" y="817095"/>
          <a:ext cx="5303520" cy="5418582"/>
        </p:xfrm>
        <a:graphic>
          <a:graphicData uri="http://schemas.openxmlformats.org/drawingml/2006/table">
            <a:tbl>
              <a:tblPr firstRow="1" firstCol="1" bandRow="1">
                <a:tableStyleId>{5C22544A-7EE6-4342-B048-85BDC9FD1C3A}</a:tableStyleId>
              </a:tblPr>
              <a:tblGrid>
                <a:gridCol w="964836">
                  <a:extLst>
                    <a:ext uri="{9D8B030D-6E8A-4147-A177-3AD203B41FA5}">
                      <a16:colId xmlns:a16="http://schemas.microsoft.com/office/drawing/2014/main" val="2284919805"/>
                    </a:ext>
                  </a:extLst>
                </a:gridCol>
                <a:gridCol w="4338684">
                  <a:extLst>
                    <a:ext uri="{9D8B030D-6E8A-4147-A177-3AD203B41FA5}">
                      <a16:colId xmlns:a16="http://schemas.microsoft.com/office/drawing/2014/main" val="2898596235"/>
                    </a:ext>
                  </a:extLst>
                </a:gridCol>
              </a:tblGrid>
              <a:tr h="1388609">
                <a:tc>
                  <a:txBody>
                    <a:bodyPr/>
                    <a:lstStyle/>
                    <a:p>
                      <a:pPr>
                        <a:lnSpc>
                          <a:spcPct val="115000"/>
                        </a:lnSpc>
                        <a:spcAft>
                          <a:spcPts val="800"/>
                        </a:spcAft>
                        <a:buNone/>
                      </a:pPr>
                      <a:r>
                        <a:rPr lang="en-GB" sz="900" kern="100" dirty="0">
                          <a:effectLst/>
                        </a:rPr>
                        <a:t>STRENGHTS</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tc>
                  <a:txBody>
                    <a:bodyPr/>
                    <a:lstStyle/>
                    <a:p>
                      <a:pPr>
                        <a:lnSpc>
                          <a:spcPct val="115000"/>
                        </a:lnSpc>
                        <a:spcAft>
                          <a:spcPts val="800"/>
                        </a:spcAft>
                        <a:buNone/>
                      </a:pPr>
                      <a:r>
                        <a:rPr lang="en-GB" sz="900" kern="100" dirty="0">
                          <a:effectLst/>
                        </a:rPr>
                        <a:t>Personalised care – children receive support in their own comes allowing care plans to be tailored to their personal need. Experience- skilled care staff that are expertise in child development safeguarding, and specialist care needs. </a:t>
                      </a:r>
                    </a:p>
                    <a:p>
                      <a:pPr>
                        <a:lnSpc>
                          <a:spcPct val="115000"/>
                        </a:lnSpc>
                        <a:spcAft>
                          <a:spcPts val="800"/>
                        </a:spcAft>
                        <a:buNone/>
                      </a:pPr>
                      <a:r>
                        <a:rPr lang="en-GB" sz="900" kern="100" dirty="0">
                          <a:effectLst/>
                        </a:rPr>
                        <a:t> </a:t>
                      </a:r>
                    </a:p>
                    <a:p>
                      <a:pPr>
                        <a:lnSpc>
                          <a:spcPct val="115000"/>
                        </a:lnSpc>
                        <a:spcAft>
                          <a:spcPts val="800"/>
                        </a:spcAft>
                        <a:buNone/>
                      </a:pPr>
                      <a:r>
                        <a:rPr lang="en-GB" sz="900" u="none" strike="noStrike" kern="100" dirty="0">
                          <a:effectLst/>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extLst>
                  <a:ext uri="{0D108BD9-81ED-4DB2-BD59-A6C34878D82A}">
                    <a16:rowId xmlns:a16="http://schemas.microsoft.com/office/drawing/2014/main" val="768815756"/>
                  </a:ext>
                </a:extLst>
              </a:tr>
              <a:tr h="2387771">
                <a:tc>
                  <a:txBody>
                    <a:bodyPr/>
                    <a:lstStyle/>
                    <a:p>
                      <a:pPr>
                        <a:lnSpc>
                          <a:spcPct val="115000"/>
                        </a:lnSpc>
                        <a:spcAft>
                          <a:spcPts val="800"/>
                        </a:spcAft>
                        <a:buNone/>
                      </a:pPr>
                      <a:r>
                        <a:rPr lang="en-GB" sz="900" kern="100" dirty="0">
                          <a:effectLst/>
                        </a:rPr>
                        <a:t>WEAKNESS</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tc>
                  <a:txBody>
                    <a:bodyPr/>
                    <a:lstStyle/>
                    <a:p>
                      <a:pPr>
                        <a:lnSpc>
                          <a:spcPct val="115000"/>
                        </a:lnSpc>
                        <a:spcAft>
                          <a:spcPts val="800"/>
                        </a:spcAft>
                        <a:buNone/>
                      </a:pPr>
                      <a:r>
                        <a:rPr lang="en-GB" sz="900" kern="100" dirty="0">
                          <a:effectLst/>
                        </a:rPr>
                        <a:t>staff shortages, recruiting and retaining qualified care workers ,</a:t>
                      </a:r>
                    </a:p>
                    <a:p>
                      <a:pPr>
                        <a:lnSpc>
                          <a:spcPct val="115000"/>
                        </a:lnSpc>
                        <a:spcAft>
                          <a:spcPts val="800"/>
                        </a:spcAft>
                        <a:buNone/>
                      </a:pPr>
                      <a:r>
                        <a:rPr lang="en-GB" sz="900" kern="100" dirty="0">
                          <a:effectLst/>
                        </a:rPr>
                        <a:t> Scheduling difficulties, managing staff availability and travel between clients Communication issues, between families and care workers families’ schools’ healthcare providers, and social services can affect care quality Safeguarding risks. Any weakness in recruitment checks, supervisions, or reporting procedures can create serious risk.</a:t>
                      </a:r>
                    </a:p>
                    <a:p>
                      <a:pPr>
                        <a:lnSpc>
                          <a:spcPct val="115000"/>
                        </a:lnSpc>
                        <a:spcAft>
                          <a:spcPts val="800"/>
                        </a:spcAft>
                        <a:buNone/>
                      </a:pPr>
                      <a:r>
                        <a:rPr lang="en-GB" sz="900" kern="100" dirty="0">
                          <a:effectLst/>
                        </a:rPr>
                        <a:t> </a:t>
                      </a:r>
                    </a:p>
                    <a:p>
                      <a:pPr>
                        <a:lnSpc>
                          <a:spcPct val="115000"/>
                        </a:lnSpc>
                        <a:spcAft>
                          <a:spcPts val="800"/>
                        </a:spcAft>
                        <a:buNone/>
                      </a:pPr>
                      <a:r>
                        <a:rPr lang="en-GB" sz="900" u="none" strike="noStrike" kern="100" dirty="0">
                          <a:effectLst/>
                        </a:rPr>
                        <a:t> </a:t>
                      </a:r>
                      <a:endParaRPr lang="en-GB" sz="900" kern="100" dirty="0">
                        <a:effectLst/>
                      </a:endParaRPr>
                    </a:p>
                    <a:p>
                      <a:pPr>
                        <a:lnSpc>
                          <a:spcPct val="115000"/>
                        </a:lnSpc>
                        <a:spcAft>
                          <a:spcPts val="800"/>
                        </a:spcAft>
                        <a:buNone/>
                      </a:pPr>
                      <a:r>
                        <a:rPr lang="en-GB" sz="900" u="none" strike="noStrike" kern="100" dirty="0">
                          <a:effectLst/>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extLst>
                  <a:ext uri="{0D108BD9-81ED-4DB2-BD59-A6C34878D82A}">
                    <a16:rowId xmlns:a16="http://schemas.microsoft.com/office/drawing/2014/main" val="52190524"/>
                  </a:ext>
                </a:extLst>
              </a:tr>
              <a:tr h="821101">
                <a:tc>
                  <a:txBody>
                    <a:bodyPr/>
                    <a:lstStyle/>
                    <a:p>
                      <a:pPr>
                        <a:lnSpc>
                          <a:spcPct val="115000"/>
                        </a:lnSpc>
                        <a:spcAft>
                          <a:spcPts val="800"/>
                        </a:spcAft>
                        <a:buNone/>
                      </a:pPr>
                      <a:r>
                        <a:rPr lang="en-GB" sz="900" kern="100">
                          <a:effectLst/>
                        </a:rPr>
                        <a:t>OPPORTUNITIES</a:t>
                      </a:r>
                    </a:p>
                    <a:p>
                      <a:pPr>
                        <a:lnSpc>
                          <a:spcPct val="115000"/>
                        </a:lnSpc>
                        <a:spcAft>
                          <a:spcPts val="800"/>
                        </a:spcAft>
                        <a:buNone/>
                      </a:pPr>
                      <a:r>
                        <a:rPr lang="en-GB" sz="900" kern="100">
                          <a:effectLst/>
                        </a:rPr>
                        <a:t> </a:t>
                      </a:r>
                    </a:p>
                    <a:p>
                      <a:pPr>
                        <a:lnSpc>
                          <a:spcPct val="115000"/>
                        </a:lnSpc>
                        <a:spcAft>
                          <a:spcPts val="800"/>
                        </a:spcAft>
                        <a:buNone/>
                      </a:pPr>
                      <a:r>
                        <a:rPr lang="en-GB" sz="900" u="none" strike="noStrike" kern="100">
                          <a:effectLst/>
                        </a:rPr>
                        <a:t>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tc>
                  <a:txBody>
                    <a:bodyPr/>
                    <a:lstStyle/>
                    <a:p>
                      <a:pPr>
                        <a:lnSpc>
                          <a:spcPct val="115000"/>
                        </a:lnSpc>
                        <a:spcAft>
                          <a:spcPts val="800"/>
                        </a:spcAft>
                        <a:buNone/>
                      </a:pPr>
                      <a:r>
                        <a:rPr lang="en-GB" sz="900" kern="100">
                          <a:effectLst/>
                        </a:rPr>
                        <a:t>Excelling in job Roles, Training in all aspects of children healthcare.</a:t>
                      </a:r>
                    </a:p>
                    <a:p>
                      <a:pPr>
                        <a:lnSpc>
                          <a:spcPct val="115000"/>
                        </a:lnSpc>
                        <a:spcAft>
                          <a:spcPts val="800"/>
                        </a:spcAft>
                        <a:buNone/>
                      </a:pPr>
                      <a:r>
                        <a:rPr lang="en-GB" sz="900" u="none" strike="noStrike" kern="100">
                          <a:effectLst/>
                        </a:rPr>
                        <a:t>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extLst>
                  <a:ext uri="{0D108BD9-81ED-4DB2-BD59-A6C34878D82A}">
                    <a16:rowId xmlns:a16="http://schemas.microsoft.com/office/drawing/2014/main" val="1971133498"/>
                  </a:ext>
                </a:extLst>
              </a:tr>
              <a:tr h="821101">
                <a:tc>
                  <a:txBody>
                    <a:bodyPr/>
                    <a:lstStyle/>
                    <a:p>
                      <a:pPr>
                        <a:lnSpc>
                          <a:spcPct val="115000"/>
                        </a:lnSpc>
                        <a:spcAft>
                          <a:spcPts val="800"/>
                        </a:spcAft>
                        <a:buNone/>
                      </a:pPr>
                      <a:r>
                        <a:rPr lang="en-GB" sz="900" kern="100">
                          <a:effectLst/>
                        </a:rPr>
                        <a:t>THREATS</a:t>
                      </a:r>
                    </a:p>
                    <a:p>
                      <a:pPr>
                        <a:lnSpc>
                          <a:spcPct val="115000"/>
                        </a:lnSpc>
                        <a:spcAft>
                          <a:spcPts val="800"/>
                        </a:spcAft>
                        <a:buNone/>
                      </a:pPr>
                      <a:r>
                        <a:rPr lang="en-GB" sz="900" u="none" strike="noStrike" kern="100">
                          <a:effectLst/>
                        </a:rPr>
                        <a:t>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tc>
                  <a:txBody>
                    <a:bodyPr/>
                    <a:lstStyle/>
                    <a:p>
                      <a:pPr>
                        <a:lnSpc>
                          <a:spcPct val="115000"/>
                        </a:lnSpc>
                        <a:spcAft>
                          <a:spcPts val="800"/>
                        </a:spcAft>
                        <a:buNone/>
                      </a:pPr>
                      <a:r>
                        <a:rPr lang="en-GB" sz="900" kern="100" dirty="0">
                          <a:effectLst/>
                        </a:rPr>
                        <a:t>Another pandemic, clients passing away carers losing their hours. </a:t>
                      </a:r>
                    </a:p>
                    <a:p>
                      <a:pPr>
                        <a:lnSpc>
                          <a:spcPct val="115000"/>
                        </a:lnSpc>
                        <a:spcAft>
                          <a:spcPts val="800"/>
                        </a:spcAft>
                        <a:buNone/>
                      </a:pPr>
                      <a:r>
                        <a:rPr lang="en-GB" sz="900" u="none" strike="noStrike" kern="100" dirty="0">
                          <a:effectLst/>
                        </a:rPr>
                        <a:t> </a:t>
                      </a:r>
                      <a:endParaRPr lang="en-GB" sz="900" kern="100" dirty="0">
                        <a:effectLst/>
                      </a:endParaRPr>
                    </a:p>
                    <a:p>
                      <a:pPr>
                        <a:lnSpc>
                          <a:spcPct val="115000"/>
                        </a:lnSpc>
                        <a:spcAft>
                          <a:spcPts val="800"/>
                        </a:spcAft>
                        <a:buNone/>
                      </a:pPr>
                      <a:r>
                        <a:rPr lang="en-GB" sz="900" u="none" strike="noStrike" kern="100" dirty="0">
                          <a:effectLst/>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3395" marR="53395" marT="0" marB="0"/>
                </a:tc>
                <a:extLst>
                  <a:ext uri="{0D108BD9-81ED-4DB2-BD59-A6C34878D82A}">
                    <a16:rowId xmlns:a16="http://schemas.microsoft.com/office/drawing/2014/main" val="287050977"/>
                  </a:ext>
                </a:extLst>
              </a:tr>
            </a:tbl>
          </a:graphicData>
        </a:graphic>
      </p:graphicFrame>
    </p:spTree>
    <p:extLst>
      <p:ext uri="{BB962C8B-B14F-4D97-AF65-F5344CB8AC3E}">
        <p14:creationId xmlns:p14="http://schemas.microsoft.com/office/powerpoint/2010/main" val="3332476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21348-049C-6112-3435-C07147145F87}"/>
              </a:ext>
            </a:extLst>
          </p:cNvPr>
          <p:cNvSpPr>
            <a:spLocks noGrp="1"/>
          </p:cNvSpPr>
          <p:nvPr>
            <p:ph type="title"/>
          </p:nvPr>
        </p:nvSpPr>
        <p:spPr>
          <a:xfrm>
            <a:off x="838200" y="1641752"/>
            <a:ext cx="4391025" cy="1323439"/>
          </a:xfrm>
        </p:spPr>
        <p:txBody>
          <a:bodyPr anchor="t">
            <a:normAutofit fontScale="90000"/>
          </a:bodyPr>
          <a:lstStyle/>
          <a:p>
            <a:r>
              <a:rPr lang="en-GB" sz="4000" b="1" u="sng" dirty="0">
                <a:solidFill>
                  <a:schemeClr val="bg1"/>
                </a:solidFill>
              </a:rPr>
              <a:t>1.9 Market research</a:t>
            </a:r>
            <a:br>
              <a:rPr lang="en-GB" sz="4000" dirty="0">
                <a:solidFill>
                  <a:schemeClr val="bg1"/>
                </a:solidFill>
              </a:rPr>
            </a:br>
            <a:endParaRPr lang="en-GB" sz="4000" dirty="0">
              <a:solidFill>
                <a:schemeClr val="bg1"/>
              </a:solidFill>
            </a:endParaRPr>
          </a:p>
        </p:txBody>
      </p:sp>
      <p:sp>
        <p:nvSpPr>
          <p:cNvPr id="18" name="Content Placeholder 9">
            <a:extLst>
              <a:ext uri="{FF2B5EF4-FFF2-40B4-BE49-F238E27FC236}">
                <a16:creationId xmlns:a16="http://schemas.microsoft.com/office/drawing/2014/main" id="{72DEAF68-1CE7-F9BB-C3B1-0CAB51C54E55}"/>
              </a:ext>
            </a:extLst>
          </p:cNvPr>
          <p:cNvSpPr>
            <a:spLocks noGrp="1"/>
          </p:cNvSpPr>
          <p:nvPr>
            <p:ph idx="1"/>
          </p:nvPr>
        </p:nvSpPr>
        <p:spPr>
          <a:xfrm>
            <a:off x="838200" y="2646947"/>
            <a:ext cx="4391025" cy="2953753"/>
          </a:xfrm>
        </p:spPr>
        <p:txBody>
          <a:bodyPr>
            <a:normAutofit fontScale="85000" lnSpcReduction="20000"/>
          </a:bodyPr>
          <a:lstStyle/>
          <a:p>
            <a:r>
              <a:rPr lang="en-GB" sz="2400" dirty="0">
                <a:solidFill>
                  <a:schemeClr val="bg1">
                    <a:alpha val="80000"/>
                  </a:schemeClr>
                </a:solidFill>
              </a:rPr>
              <a:t>Primary research.</a:t>
            </a:r>
          </a:p>
          <a:p>
            <a:r>
              <a:rPr lang="en-GB" sz="2400" dirty="0">
                <a:solidFill>
                  <a:schemeClr val="bg1">
                    <a:alpha val="80000"/>
                  </a:schemeClr>
                </a:solidFill>
              </a:rPr>
              <a:t>Unmet needs in the local market while talking to the local authorities and Dewis independent payments there is only 5 providers in the Cardiff and vale area. </a:t>
            </a:r>
          </a:p>
          <a:p>
            <a:r>
              <a:rPr lang="en-GB" sz="2400" dirty="0">
                <a:solidFill>
                  <a:schemeClr val="bg1">
                    <a:alpha val="80000"/>
                  </a:schemeClr>
                </a:solidFill>
              </a:rPr>
              <a:t>By meeting the local authorises ceiling rate for pricing at this moment </a:t>
            </a:r>
          </a:p>
          <a:p>
            <a:r>
              <a:rPr lang="en-GB" sz="2400" dirty="0">
                <a:solidFill>
                  <a:schemeClr val="bg1">
                    <a:alpha val="80000"/>
                  </a:schemeClr>
                </a:solidFill>
              </a:rPr>
              <a:t>lower rate is £25.31 the highest is £27.00 per hour.</a:t>
            </a:r>
          </a:p>
          <a:p>
            <a:endParaRPr lang="en-US" sz="2400" dirty="0">
              <a:solidFill>
                <a:schemeClr val="bg1">
                  <a:alpha val="80000"/>
                </a:schemeClr>
              </a:solidFill>
            </a:endParaRPr>
          </a:p>
        </p:txBody>
      </p:sp>
      <p:pic>
        <p:nvPicPr>
          <p:cNvPr id="5" name="Content Placeholder 4">
            <a:extLst>
              <a:ext uri="{FF2B5EF4-FFF2-40B4-BE49-F238E27FC236}">
                <a16:creationId xmlns:a16="http://schemas.microsoft.com/office/drawing/2014/main" id="{1340AEE2-D9AD-58FC-A3AF-1941A6DFF92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5999" y="1436622"/>
            <a:ext cx="5260976" cy="3945732"/>
          </a:xfrm>
          <a:prstGeom prst="rect">
            <a:avLst/>
          </a:prstGeom>
        </p:spPr>
      </p:pic>
      <p:sp>
        <p:nvSpPr>
          <p:cNvPr id="6" name="TextBox 5">
            <a:extLst>
              <a:ext uri="{FF2B5EF4-FFF2-40B4-BE49-F238E27FC236}">
                <a16:creationId xmlns:a16="http://schemas.microsoft.com/office/drawing/2014/main" id="{D3E111AE-0788-BF87-998D-ADEBC22B31D0}"/>
              </a:ext>
            </a:extLst>
          </p:cNvPr>
          <p:cNvSpPr txBox="1"/>
          <p:nvPr/>
        </p:nvSpPr>
        <p:spPr>
          <a:xfrm>
            <a:off x="8767805" y="5182299"/>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ariapcclass.blogspot.com/2016/04/market-research-projec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89977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7" presetClass="emph" presetSubtype="0" fill="remove" grpId="0" nodeType="clickEffect">
                                  <p:stCondLst>
                                    <p:cond delay="0"/>
                                  </p:stCondLst>
                                  <p:childTnLst>
                                    <p:animClr clrSpc="rgb" dir="cw">
                                      <p:cBhvr override="childStyle">
                                        <p:cTn id="14" dur="250" autoRev="1" fill="remove"/>
                                        <p:tgtEl>
                                          <p:spTgt spid="18">
                                            <p:txEl>
                                              <p:pRg st="0" end="0"/>
                                            </p:txEl>
                                          </p:spTgt>
                                        </p:tgtEl>
                                        <p:attrNameLst>
                                          <p:attrName>style.color</p:attrName>
                                        </p:attrNameLst>
                                      </p:cBhvr>
                                      <p:to>
                                        <a:schemeClr val="bg1"/>
                                      </p:to>
                                    </p:animClr>
                                    <p:animClr clrSpc="rgb" dir="cw">
                                      <p:cBhvr>
                                        <p:cTn id="15" dur="250" autoRev="1" fill="remove"/>
                                        <p:tgtEl>
                                          <p:spTgt spid="18">
                                            <p:txEl>
                                              <p:pRg st="0" end="0"/>
                                            </p:txEl>
                                          </p:spTgt>
                                        </p:tgtEl>
                                        <p:attrNameLst>
                                          <p:attrName>fillcolor</p:attrName>
                                        </p:attrNameLst>
                                      </p:cBhvr>
                                      <p:to>
                                        <a:schemeClr val="bg1"/>
                                      </p:to>
                                    </p:animClr>
                                    <p:set>
                                      <p:cBhvr>
                                        <p:cTn id="16" dur="250" autoRev="1" fill="remove"/>
                                        <p:tgtEl>
                                          <p:spTgt spid="18">
                                            <p:txEl>
                                              <p:pRg st="0" end="0"/>
                                            </p:txEl>
                                          </p:spTgt>
                                        </p:tgtEl>
                                        <p:attrNameLst>
                                          <p:attrName>fill.type</p:attrName>
                                        </p:attrNameLst>
                                      </p:cBhvr>
                                      <p:to>
                                        <p:strVal val="solid"/>
                                      </p:to>
                                    </p:set>
                                    <p:set>
                                      <p:cBhvr>
                                        <p:cTn id="17" dur="250" autoRev="1" fill="remove"/>
                                        <p:tgtEl>
                                          <p:spTgt spid="18">
                                            <p:txEl>
                                              <p:pRg st="0" end="0"/>
                                            </p:txEl>
                                          </p:spTgt>
                                        </p:tgtEl>
                                        <p:attrNameLst>
                                          <p:attrName>fill.on</p:attrName>
                                        </p:attrNameLst>
                                      </p:cBhvr>
                                      <p:to>
                                        <p:strVal val="true"/>
                                      </p:to>
                                    </p:set>
                                  </p:childTnLst>
                                </p:cTn>
                              </p:par>
                            </p:childTnLst>
                          </p:cTn>
                        </p:par>
                      </p:childTnLst>
                    </p:cTn>
                  </p:par>
                  <p:par>
                    <p:cTn id="18" fill="hold">
                      <p:stCondLst>
                        <p:cond delay="indefinite"/>
                      </p:stCondLst>
                      <p:childTnLst>
                        <p:par>
                          <p:cTn id="19" fill="hold">
                            <p:stCondLst>
                              <p:cond delay="0"/>
                            </p:stCondLst>
                            <p:childTnLst>
                              <p:par>
                                <p:cTn id="20" presetID="27" presetClass="emph" presetSubtype="0" fill="remove" grpId="0" nodeType="clickEffect">
                                  <p:stCondLst>
                                    <p:cond delay="0"/>
                                  </p:stCondLst>
                                  <p:childTnLst>
                                    <p:animClr clrSpc="rgb" dir="cw">
                                      <p:cBhvr override="childStyle">
                                        <p:cTn id="21" dur="250" autoRev="1" fill="remove"/>
                                        <p:tgtEl>
                                          <p:spTgt spid="18">
                                            <p:txEl>
                                              <p:pRg st="1" end="1"/>
                                            </p:txEl>
                                          </p:spTgt>
                                        </p:tgtEl>
                                        <p:attrNameLst>
                                          <p:attrName>style.color</p:attrName>
                                        </p:attrNameLst>
                                      </p:cBhvr>
                                      <p:to>
                                        <a:schemeClr val="bg1"/>
                                      </p:to>
                                    </p:animClr>
                                    <p:animClr clrSpc="rgb" dir="cw">
                                      <p:cBhvr>
                                        <p:cTn id="22" dur="250" autoRev="1" fill="remove"/>
                                        <p:tgtEl>
                                          <p:spTgt spid="18">
                                            <p:txEl>
                                              <p:pRg st="1" end="1"/>
                                            </p:txEl>
                                          </p:spTgt>
                                        </p:tgtEl>
                                        <p:attrNameLst>
                                          <p:attrName>fillcolor</p:attrName>
                                        </p:attrNameLst>
                                      </p:cBhvr>
                                      <p:to>
                                        <a:schemeClr val="bg1"/>
                                      </p:to>
                                    </p:animClr>
                                    <p:set>
                                      <p:cBhvr>
                                        <p:cTn id="23" dur="250" autoRev="1" fill="remove"/>
                                        <p:tgtEl>
                                          <p:spTgt spid="18">
                                            <p:txEl>
                                              <p:pRg st="1" end="1"/>
                                            </p:txEl>
                                          </p:spTgt>
                                        </p:tgtEl>
                                        <p:attrNameLst>
                                          <p:attrName>fill.type</p:attrName>
                                        </p:attrNameLst>
                                      </p:cBhvr>
                                      <p:to>
                                        <p:strVal val="solid"/>
                                      </p:to>
                                    </p:set>
                                    <p:set>
                                      <p:cBhvr>
                                        <p:cTn id="24" dur="250" autoRev="1" fill="remove"/>
                                        <p:tgtEl>
                                          <p:spTgt spid="18">
                                            <p:txEl>
                                              <p:pRg st="1" end="1"/>
                                            </p:txEl>
                                          </p:spTgt>
                                        </p:tgtEl>
                                        <p:attrNameLst>
                                          <p:attrName>fill.on</p:attrName>
                                        </p:attrNameLst>
                                      </p:cBhvr>
                                      <p:to>
                                        <p:strVal val="true"/>
                                      </p:to>
                                    </p:set>
                                  </p:childTnLst>
                                </p:cTn>
                              </p:par>
                            </p:childTnLst>
                          </p:cTn>
                        </p:par>
                      </p:childTnLst>
                    </p:cTn>
                  </p:par>
                  <p:par>
                    <p:cTn id="25" fill="hold">
                      <p:stCondLst>
                        <p:cond delay="indefinite"/>
                      </p:stCondLst>
                      <p:childTnLst>
                        <p:par>
                          <p:cTn id="26" fill="hold">
                            <p:stCondLst>
                              <p:cond delay="0"/>
                            </p:stCondLst>
                            <p:childTnLst>
                              <p:par>
                                <p:cTn id="27" presetID="27" presetClass="emph" presetSubtype="0" fill="remove" grpId="0" nodeType="clickEffect">
                                  <p:stCondLst>
                                    <p:cond delay="0"/>
                                  </p:stCondLst>
                                  <p:childTnLst>
                                    <p:animClr clrSpc="rgb" dir="cw">
                                      <p:cBhvr override="childStyle">
                                        <p:cTn id="28" dur="250" autoRev="1" fill="remove"/>
                                        <p:tgtEl>
                                          <p:spTgt spid="18">
                                            <p:txEl>
                                              <p:pRg st="2" end="2"/>
                                            </p:txEl>
                                          </p:spTgt>
                                        </p:tgtEl>
                                        <p:attrNameLst>
                                          <p:attrName>style.color</p:attrName>
                                        </p:attrNameLst>
                                      </p:cBhvr>
                                      <p:to>
                                        <a:schemeClr val="bg1"/>
                                      </p:to>
                                    </p:animClr>
                                    <p:animClr clrSpc="rgb" dir="cw">
                                      <p:cBhvr>
                                        <p:cTn id="29" dur="250" autoRev="1" fill="remove"/>
                                        <p:tgtEl>
                                          <p:spTgt spid="18">
                                            <p:txEl>
                                              <p:pRg st="2" end="2"/>
                                            </p:txEl>
                                          </p:spTgt>
                                        </p:tgtEl>
                                        <p:attrNameLst>
                                          <p:attrName>fillcolor</p:attrName>
                                        </p:attrNameLst>
                                      </p:cBhvr>
                                      <p:to>
                                        <a:schemeClr val="bg1"/>
                                      </p:to>
                                    </p:animClr>
                                    <p:set>
                                      <p:cBhvr>
                                        <p:cTn id="30" dur="250" autoRev="1" fill="remove"/>
                                        <p:tgtEl>
                                          <p:spTgt spid="18">
                                            <p:txEl>
                                              <p:pRg st="2" end="2"/>
                                            </p:txEl>
                                          </p:spTgt>
                                        </p:tgtEl>
                                        <p:attrNameLst>
                                          <p:attrName>fill.type</p:attrName>
                                        </p:attrNameLst>
                                      </p:cBhvr>
                                      <p:to>
                                        <p:strVal val="solid"/>
                                      </p:to>
                                    </p:set>
                                    <p:set>
                                      <p:cBhvr>
                                        <p:cTn id="31" dur="250" autoRev="1" fill="remove"/>
                                        <p:tgtEl>
                                          <p:spTgt spid="18">
                                            <p:txEl>
                                              <p:pRg st="2" end="2"/>
                                            </p:txEl>
                                          </p:spTgt>
                                        </p:tgtEl>
                                        <p:attrNameLst>
                                          <p:attrName>fill.on</p:attrName>
                                        </p:attrNameLst>
                                      </p:cBhvr>
                                      <p:to>
                                        <p:strVal val="true"/>
                                      </p:to>
                                    </p:set>
                                  </p:childTnLst>
                                </p:cTn>
                              </p:par>
                            </p:childTnLst>
                          </p:cTn>
                        </p:par>
                      </p:childTnLst>
                    </p:cTn>
                  </p:par>
                  <p:par>
                    <p:cTn id="32" fill="hold">
                      <p:stCondLst>
                        <p:cond delay="indefinite"/>
                      </p:stCondLst>
                      <p:childTnLst>
                        <p:par>
                          <p:cTn id="33" fill="hold">
                            <p:stCondLst>
                              <p:cond delay="0"/>
                            </p:stCondLst>
                            <p:childTnLst>
                              <p:par>
                                <p:cTn id="34" presetID="27" presetClass="emph" presetSubtype="0" fill="remove" grpId="0" nodeType="clickEffect">
                                  <p:stCondLst>
                                    <p:cond delay="0"/>
                                  </p:stCondLst>
                                  <p:childTnLst>
                                    <p:animClr clrSpc="rgb" dir="cw">
                                      <p:cBhvr override="childStyle">
                                        <p:cTn id="35" dur="250" autoRev="1" fill="remove"/>
                                        <p:tgtEl>
                                          <p:spTgt spid="18">
                                            <p:txEl>
                                              <p:pRg st="3" end="3"/>
                                            </p:txEl>
                                          </p:spTgt>
                                        </p:tgtEl>
                                        <p:attrNameLst>
                                          <p:attrName>style.color</p:attrName>
                                        </p:attrNameLst>
                                      </p:cBhvr>
                                      <p:to>
                                        <a:schemeClr val="bg1"/>
                                      </p:to>
                                    </p:animClr>
                                    <p:animClr clrSpc="rgb" dir="cw">
                                      <p:cBhvr>
                                        <p:cTn id="36" dur="250" autoRev="1" fill="remove"/>
                                        <p:tgtEl>
                                          <p:spTgt spid="18">
                                            <p:txEl>
                                              <p:pRg st="3" end="3"/>
                                            </p:txEl>
                                          </p:spTgt>
                                        </p:tgtEl>
                                        <p:attrNameLst>
                                          <p:attrName>fillcolor</p:attrName>
                                        </p:attrNameLst>
                                      </p:cBhvr>
                                      <p:to>
                                        <a:schemeClr val="bg1"/>
                                      </p:to>
                                    </p:animClr>
                                    <p:set>
                                      <p:cBhvr>
                                        <p:cTn id="37" dur="250" autoRev="1" fill="remove"/>
                                        <p:tgtEl>
                                          <p:spTgt spid="18">
                                            <p:txEl>
                                              <p:pRg st="3" end="3"/>
                                            </p:txEl>
                                          </p:spTgt>
                                        </p:tgtEl>
                                        <p:attrNameLst>
                                          <p:attrName>fill.type</p:attrName>
                                        </p:attrNameLst>
                                      </p:cBhvr>
                                      <p:to>
                                        <p:strVal val="solid"/>
                                      </p:to>
                                    </p:set>
                                    <p:set>
                                      <p:cBhvr>
                                        <p:cTn id="38" dur="250" autoRev="1" fill="remove"/>
                                        <p:tgtEl>
                                          <p:spTgt spid="18">
                                            <p:txEl>
                                              <p:pRg st="3" end="3"/>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pattFill prst="pct50">
          <a:fgClr>
            <a:schemeClr val="tx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759A3-E7A1-9340-899C-72CDEE42E3EB}"/>
              </a:ext>
            </a:extLst>
          </p:cNvPr>
          <p:cNvSpPr>
            <a:spLocks noGrp="1"/>
          </p:cNvSpPr>
          <p:nvPr>
            <p:ph type="title"/>
          </p:nvPr>
        </p:nvSpPr>
        <p:spPr/>
        <p:txBody>
          <a:bodyPr>
            <a:normAutofit/>
          </a:bodyPr>
          <a:lstStyle/>
          <a:p>
            <a:r>
              <a:rPr lang="en-GB" dirty="0"/>
              <a:t>1.9 Target Audience,</a:t>
            </a:r>
            <a:br>
              <a:rPr lang="en-GB" dirty="0"/>
            </a:br>
            <a:r>
              <a:rPr lang="en-GB" dirty="0"/>
              <a:t>Theses would be the core target audience</a:t>
            </a:r>
          </a:p>
        </p:txBody>
      </p:sp>
      <p:graphicFrame>
        <p:nvGraphicFramePr>
          <p:cNvPr id="7" name="Content Placeholder 6">
            <a:extLst>
              <a:ext uri="{FF2B5EF4-FFF2-40B4-BE49-F238E27FC236}">
                <a16:creationId xmlns:a16="http://schemas.microsoft.com/office/drawing/2014/main" id="{B71FE3D0-1316-9977-63E1-B607E64F256B}"/>
              </a:ext>
            </a:extLst>
          </p:cNvPr>
          <p:cNvGraphicFramePr>
            <a:graphicFrameLocks noGrp="1"/>
          </p:cNvGraphicFramePr>
          <p:nvPr>
            <p:ph idx="1"/>
            <p:extLst>
              <p:ext uri="{D42A27DB-BD31-4B8C-83A1-F6EECF244321}">
                <p14:modId xmlns:p14="http://schemas.microsoft.com/office/powerpoint/2010/main" val="3082955913"/>
              </p:ext>
            </p:extLst>
          </p:nvPr>
        </p:nvGraphicFramePr>
        <p:xfrm>
          <a:off x="609601" y="1690688"/>
          <a:ext cx="6736079" cy="5167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20FEDFAF-1DB5-154B-C99B-165F3B2C551B}"/>
              </a:ext>
            </a:extLst>
          </p:cNvPr>
          <p:cNvSpPr txBox="1"/>
          <p:nvPr/>
        </p:nvSpPr>
        <p:spPr>
          <a:xfrm>
            <a:off x="6299200" y="2286000"/>
            <a:ext cx="5563911"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6206838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68D5-40E5-0293-FF66-063CEAA583AE}"/>
              </a:ext>
            </a:extLst>
          </p:cNvPr>
          <p:cNvSpPr>
            <a:spLocks noGrp="1"/>
          </p:cNvSpPr>
          <p:nvPr>
            <p:ph type="title"/>
          </p:nvPr>
        </p:nvSpPr>
        <p:spPr/>
        <p:txBody>
          <a:bodyPr/>
          <a:lstStyle/>
          <a:p>
            <a:r>
              <a:rPr lang="en-GB" dirty="0"/>
              <a:t>1.9 Secondary Target Audience</a:t>
            </a:r>
          </a:p>
        </p:txBody>
      </p:sp>
      <p:sp>
        <p:nvSpPr>
          <p:cNvPr id="3" name="Content Placeholder 2">
            <a:extLst>
              <a:ext uri="{FF2B5EF4-FFF2-40B4-BE49-F238E27FC236}">
                <a16:creationId xmlns:a16="http://schemas.microsoft.com/office/drawing/2014/main" id="{682CB2CD-B308-0627-1A3D-2D9913C6F009}"/>
              </a:ext>
            </a:extLst>
          </p:cNvPr>
          <p:cNvSpPr>
            <a:spLocks noGrp="1"/>
          </p:cNvSpPr>
          <p:nvPr>
            <p:ph idx="1"/>
          </p:nvPr>
        </p:nvSpPr>
        <p:spPr/>
        <p:txBody>
          <a:bodyPr/>
          <a:lstStyle/>
          <a:p>
            <a:r>
              <a:rPr lang="en-GB" dirty="0"/>
              <a:t>Within in the care sector extending the target audience always gives extra support to secure clients</a:t>
            </a:r>
          </a:p>
          <a:p>
            <a:r>
              <a:rPr lang="en-GB" dirty="0"/>
              <a:t> </a:t>
            </a:r>
          </a:p>
        </p:txBody>
      </p:sp>
      <p:graphicFrame>
        <p:nvGraphicFramePr>
          <p:cNvPr id="4" name="Diagram 3">
            <a:extLst>
              <a:ext uri="{FF2B5EF4-FFF2-40B4-BE49-F238E27FC236}">
                <a16:creationId xmlns:a16="http://schemas.microsoft.com/office/drawing/2014/main" id="{DF7C33D1-7CC6-B7E1-2F41-8D56625E964E}"/>
              </a:ext>
            </a:extLst>
          </p:cNvPr>
          <p:cNvGraphicFramePr/>
          <p:nvPr>
            <p:extLst>
              <p:ext uri="{D42A27DB-BD31-4B8C-83A1-F6EECF244321}">
                <p14:modId xmlns:p14="http://schemas.microsoft.com/office/powerpoint/2010/main" val="1944158051"/>
              </p:ext>
            </p:extLst>
          </p:nvPr>
        </p:nvGraphicFramePr>
        <p:xfrm>
          <a:off x="711200" y="2875280"/>
          <a:ext cx="10739120" cy="3436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82025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7" name="Group 96">
            <a:extLst>
              <a:ext uri="{FF2B5EF4-FFF2-40B4-BE49-F238E27FC236}">
                <a16:creationId xmlns:a16="http://schemas.microsoft.com/office/drawing/2014/main" id="{81ECFC71-4503-4F75-92FF-AF8211FFD6F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6064235" cy="6858000"/>
            <a:chOff x="651279" y="598259"/>
            <a:chExt cx="10889442" cy="5680742"/>
          </a:xfrm>
        </p:grpSpPr>
        <p:sp>
          <p:nvSpPr>
            <p:cNvPr id="27" name="Color">
              <a:extLst>
                <a:ext uri="{FF2B5EF4-FFF2-40B4-BE49-F238E27FC236}">
                  <a16:creationId xmlns:a16="http://schemas.microsoft.com/office/drawing/2014/main" id="{4FA941CA-BC21-4BE3-80CD-EDD30510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Color">
              <a:extLst>
                <a:ext uri="{FF2B5EF4-FFF2-40B4-BE49-F238E27FC236}">
                  <a16:creationId xmlns:a16="http://schemas.microsoft.com/office/drawing/2014/main" id="{92FECA53-20C7-45FC-8843-018A589C7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2F7BE926-C347-4EDB-37E1-56537E29B831}"/>
              </a:ext>
            </a:extLst>
          </p:cNvPr>
          <p:cNvPicPr>
            <a:picLocks noChangeAspect="1"/>
          </p:cNvPicPr>
          <p:nvPr/>
        </p:nvPicPr>
        <p:blipFill>
          <a:blip r:embed="rId2"/>
          <a:stretch>
            <a:fillRect/>
          </a:stretch>
        </p:blipFill>
        <p:spPr>
          <a:xfrm>
            <a:off x="6830360" y="792128"/>
            <a:ext cx="4663829" cy="2378552"/>
          </a:xfrm>
          <a:prstGeom prst="rect">
            <a:avLst/>
          </a:prstGeom>
        </p:spPr>
      </p:pic>
      <p:pic>
        <p:nvPicPr>
          <p:cNvPr id="4" name="Picture 3">
            <a:extLst>
              <a:ext uri="{FF2B5EF4-FFF2-40B4-BE49-F238E27FC236}">
                <a16:creationId xmlns:a16="http://schemas.microsoft.com/office/drawing/2014/main" id="{FF21C3B1-ACCB-D11B-AF97-2266C06B0748}"/>
              </a:ext>
            </a:extLst>
          </p:cNvPr>
          <p:cNvPicPr>
            <a:picLocks noChangeAspect="1"/>
          </p:cNvPicPr>
          <p:nvPr/>
        </p:nvPicPr>
        <p:blipFill>
          <a:blip r:embed="rId3"/>
          <a:stretch>
            <a:fillRect/>
          </a:stretch>
        </p:blipFill>
        <p:spPr>
          <a:xfrm>
            <a:off x="6830359" y="3701616"/>
            <a:ext cx="4663829" cy="2191999"/>
          </a:xfrm>
          <a:prstGeom prst="rect">
            <a:avLst/>
          </a:prstGeom>
        </p:spPr>
      </p:pic>
      <p:grpSp>
        <p:nvGrpSpPr>
          <p:cNvPr id="99" name="Group 9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0" name="Freeform: Shape 3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1" name="Freeform: Shape 3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174C83-8383-15E4-AE98-38C5E95DDBBD}"/>
              </a:ext>
            </a:extLst>
          </p:cNvPr>
          <p:cNvSpPr>
            <a:spLocks noGrp="1"/>
          </p:cNvSpPr>
          <p:nvPr>
            <p:ph type="title"/>
          </p:nvPr>
        </p:nvSpPr>
        <p:spPr>
          <a:xfrm>
            <a:off x="786385" y="841249"/>
            <a:ext cx="5074368" cy="3018870"/>
          </a:xfrm>
        </p:spPr>
        <p:txBody>
          <a:bodyPr anchor="b">
            <a:normAutofit/>
          </a:bodyPr>
          <a:lstStyle/>
          <a:p>
            <a:r>
              <a:rPr lang="en-GB" sz="4800" b="1" u="sng" dirty="0">
                <a:solidFill>
                  <a:schemeClr val="bg1"/>
                </a:solidFill>
              </a:rPr>
              <a:t>1.9 Secondary research.</a:t>
            </a:r>
            <a:br>
              <a:rPr lang="en-GB" sz="4800" dirty="0">
                <a:solidFill>
                  <a:schemeClr val="bg1"/>
                </a:solidFill>
              </a:rPr>
            </a:br>
            <a:endParaRPr lang="en-GB" sz="4800" dirty="0">
              <a:solidFill>
                <a:schemeClr val="bg1"/>
              </a:solidFill>
            </a:endParaRPr>
          </a:p>
        </p:txBody>
      </p:sp>
      <p:sp>
        <p:nvSpPr>
          <p:cNvPr id="3" name="Content Placeholder 2">
            <a:extLst>
              <a:ext uri="{FF2B5EF4-FFF2-40B4-BE49-F238E27FC236}">
                <a16:creationId xmlns:a16="http://schemas.microsoft.com/office/drawing/2014/main" id="{6DAC8DAB-E136-7E8F-9FDC-06F4117DED27}"/>
              </a:ext>
            </a:extLst>
          </p:cNvPr>
          <p:cNvSpPr>
            <a:spLocks noGrp="1"/>
          </p:cNvSpPr>
          <p:nvPr>
            <p:ph idx="1"/>
          </p:nvPr>
        </p:nvSpPr>
        <p:spPr>
          <a:xfrm>
            <a:off x="786383" y="3952172"/>
            <a:ext cx="5074368" cy="2229172"/>
          </a:xfrm>
        </p:spPr>
        <p:txBody>
          <a:bodyPr anchor="t">
            <a:normAutofit/>
          </a:bodyPr>
          <a:lstStyle/>
          <a:p>
            <a:r>
              <a:rPr lang="en-GB" sz="1800">
                <a:solidFill>
                  <a:schemeClr val="bg1"/>
                </a:solidFill>
              </a:rPr>
              <a:t>By applying and being registered on the CIW site, </a:t>
            </a:r>
          </a:p>
          <a:p>
            <a:endParaRPr lang="en-GB" sz="1800">
              <a:solidFill>
                <a:schemeClr val="bg1"/>
              </a:solidFill>
            </a:endParaRPr>
          </a:p>
        </p:txBody>
      </p:sp>
    </p:spTree>
    <p:extLst>
      <p:ext uri="{BB962C8B-B14F-4D97-AF65-F5344CB8AC3E}">
        <p14:creationId xmlns:p14="http://schemas.microsoft.com/office/powerpoint/2010/main" val="21080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D8A6889-47DB-D3B1-A1D0-DF59CB7BCA70}"/>
              </a:ext>
            </a:extLst>
          </p:cNvPr>
          <p:cNvPicPr>
            <a:picLocks noChangeAspect="1"/>
          </p:cNvPicPr>
          <p:nvPr/>
        </p:nvPicPr>
        <p:blipFill>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139" b="8591"/>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923EE7F1-9C15-1A99-D7CA-F87ECA67E328}"/>
              </a:ext>
            </a:extLst>
          </p:cNvPr>
          <p:cNvSpPr>
            <a:spLocks noGrp="1"/>
          </p:cNvSpPr>
          <p:nvPr>
            <p:ph type="title"/>
          </p:nvPr>
        </p:nvSpPr>
        <p:spPr>
          <a:xfrm>
            <a:off x="838199" y="557189"/>
            <a:ext cx="5155263" cy="5571899"/>
          </a:xfrm>
        </p:spPr>
        <p:txBody>
          <a:bodyPr>
            <a:normAutofit/>
          </a:bodyPr>
          <a:lstStyle/>
          <a:p>
            <a:r>
              <a:rPr lang="en-GB" b="1" u="sng" dirty="0">
                <a:solidFill>
                  <a:srgbClr val="FFFFFF"/>
                </a:solidFill>
              </a:rPr>
              <a:t>2  Market Strategy positioning for my target and secondary target audience</a:t>
            </a:r>
            <a:endParaRPr lang="en-GB" dirty="0">
              <a:solidFill>
                <a:srgbClr val="FFFFFF"/>
              </a:solidFill>
            </a:endParaRPr>
          </a:p>
        </p:txBody>
      </p:sp>
      <p:sp>
        <p:nvSpPr>
          <p:cNvPr id="3" name="Content Placeholder 2">
            <a:extLst>
              <a:ext uri="{FF2B5EF4-FFF2-40B4-BE49-F238E27FC236}">
                <a16:creationId xmlns:a16="http://schemas.microsoft.com/office/drawing/2014/main" id="{39B4A425-224A-2F7F-8CED-08623EF85E81}"/>
              </a:ext>
            </a:extLst>
          </p:cNvPr>
          <p:cNvSpPr>
            <a:spLocks noGrp="1"/>
          </p:cNvSpPr>
          <p:nvPr>
            <p:ph idx="1"/>
          </p:nvPr>
        </p:nvSpPr>
        <p:spPr>
          <a:xfrm>
            <a:off x="6195375" y="557189"/>
            <a:ext cx="5158424" cy="5571899"/>
          </a:xfrm>
        </p:spPr>
        <p:txBody>
          <a:bodyPr anchor="ctr">
            <a:normAutofit/>
          </a:bodyPr>
          <a:lstStyle/>
          <a:p>
            <a:r>
              <a:rPr lang="en-GB" sz="2000" dirty="0">
                <a:solidFill>
                  <a:srgbClr val="FFFFFF"/>
                </a:solidFill>
              </a:rPr>
              <a:t>Parents and Guardians</a:t>
            </a:r>
          </a:p>
          <a:p>
            <a:r>
              <a:rPr lang="en-GB" sz="2000" dirty="0">
                <a:solidFill>
                  <a:srgbClr val="FFFFFF"/>
                </a:solidFill>
              </a:rPr>
              <a:t>Local Authorities </a:t>
            </a:r>
          </a:p>
          <a:p>
            <a:r>
              <a:rPr lang="en-GB" sz="2000" dirty="0">
                <a:solidFill>
                  <a:srgbClr val="FFFFFF"/>
                </a:solidFill>
              </a:rPr>
              <a:t>Social Workers </a:t>
            </a:r>
          </a:p>
          <a:p>
            <a:r>
              <a:rPr lang="en-GB" sz="2000" dirty="0">
                <a:solidFill>
                  <a:srgbClr val="FFFFFF"/>
                </a:solidFill>
              </a:rPr>
              <a:t>Healthcare Professionals </a:t>
            </a:r>
          </a:p>
          <a:p>
            <a:r>
              <a:rPr lang="en-GB" sz="2000" dirty="0">
                <a:solidFill>
                  <a:srgbClr val="FFFFFF"/>
                </a:solidFill>
              </a:rPr>
              <a:t>Schools and SEN departments </a:t>
            </a:r>
          </a:p>
          <a:p>
            <a:r>
              <a:rPr lang="en-GB" sz="2000" dirty="0">
                <a:solidFill>
                  <a:srgbClr val="FFFFFF"/>
                </a:solidFill>
              </a:rPr>
              <a:t>These will be the key audience as they will be the ones to make the decisions whether they want to receive care and what agencies. </a:t>
            </a:r>
          </a:p>
          <a:p>
            <a:r>
              <a:rPr lang="en-GB" sz="2000" dirty="0">
                <a:solidFill>
                  <a:srgbClr val="FFFFFF"/>
                </a:solidFill>
              </a:rPr>
              <a:t> The secondary Audience will give you extra support to receive care packages. </a:t>
            </a:r>
          </a:p>
          <a:p>
            <a:r>
              <a:rPr lang="en-GB" sz="2000" dirty="0">
                <a:solidFill>
                  <a:srgbClr val="FFFFFF"/>
                </a:solidFill>
              </a:rPr>
              <a:t>Extended Family</a:t>
            </a:r>
          </a:p>
          <a:p>
            <a:r>
              <a:rPr lang="en-GB" sz="2000" dirty="0">
                <a:solidFill>
                  <a:srgbClr val="FFFFFF"/>
                </a:solidFill>
              </a:rPr>
              <a:t>Charities and Support Groups.</a:t>
            </a:r>
          </a:p>
          <a:p>
            <a:r>
              <a:rPr lang="en-GB" sz="2000" dirty="0">
                <a:solidFill>
                  <a:srgbClr val="FFFFFF"/>
                </a:solidFill>
              </a:rPr>
              <a:t>NHS community teams.</a:t>
            </a:r>
          </a:p>
          <a:p>
            <a:endParaRPr lang="en-GB" sz="2000" dirty="0">
              <a:solidFill>
                <a:srgbClr val="FFFFFF"/>
              </a:solidFill>
            </a:endParaRPr>
          </a:p>
        </p:txBody>
      </p:sp>
    </p:spTree>
    <p:extLst>
      <p:ext uri="{BB962C8B-B14F-4D97-AF65-F5344CB8AC3E}">
        <p14:creationId xmlns:p14="http://schemas.microsoft.com/office/powerpoint/2010/main" val="1100023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DF10CE-CFDC-5FBF-BAC4-5EBF1B8399FB}"/>
              </a:ext>
            </a:extLst>
          </p:cNvPr>
          <p:cNvSpPr>
            <a:spLocks noGrp="1"/>
          </p:cNvSpPr>
          <p:nvPr>
            <p:ph type="title"/>
          </p:nvPr>
        </p:nvSpPr>
        <p:spPr>
          <a:xfrm>
            <a:off x="6621521" y="282800"/>
            <a:ext cx="4716231" cy="1288673"/>
          </a:xfrm>
        </p:spPr>
        <p:txBody>
          <a:bodyPr anchor="b">
            <a:normAutofit fontScale="90000"/>
          </a:bodyPr>
          <a:lstStyle/>
          <a:p>
            <a:r>
              <a:rPr lang="en-GB" dirty="0">
                <a:solidFill>
                  <a:schemeClr val="bg1"/>
                </a:solidFill>
              </a:rPr>
              <a:t>2.1  Flyers and Business Card </a:t>
            </a:r>
          </a:p>
        </p:txBody>
      </p:sp>
      <p:sp>
        <p:nvSpPr>
          <p:cNvPr id="33" name="Oval 32">
            <a:extLst>
              <a:ext uri="{FF2B5EF4-FFF2-40B4-BE49-F238E27FC236}">
                <a16:creationId xmlns:a16="http://schemas.microsoft.com/office/drawing/2014/main" id="{037C701E-5151-4086-9CF2-7F44AA38A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5537" y="61869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E656C08E-A84B-4C76-9D3B-46237B5A9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5537" y="61869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4" name="Content Placeholder 3">
            <a:extLst>
              <a:ext uri="{FF2B5EF4-FFF2-40B4-BE49-F238E27FC236}">
                <a16:creationId xmlns:a16="http://schemas.microsoft.com/office/drawing/2014/main" id="{59E62127-8E6E-2B7D-6897-B3482ED67B63}"/>
              </a:ext>
            </a:extLst>
          </p:cNvPr>
          <p:cNvPicPr>
            <a:picLocks noChangeAspect="1"/>
          </p:cNvPicPr>
          <p:nvPr/>
        </p:nvPicPr>
        <p:blipFill>
          <a:blip r:embed="rId2"/>
          <a:stretch>
            <a:fillRect/>
          </a:stretch>
        </p:blipFill>
        <p:spPr>
          <a:xfrm>
            <a:off x="854248" y="322504"/>
            <a:ext cx="2044398" cy="2931037"/>
          </a:xfrm>
          <a:prstGeom prst="rect">
            <a:avLst/>
          </a:prstGeom>
        </p:spPr>
      </p:pic>
      <p:pic>
        <p:nvPicPr>
          <p:cNvPr id="5" name="Picture 4">
            <a:extLst>
              <a:ext uri="{FF2B5EF4-FFF2-40B4-BE49-F238E27FC236}">
                <a16:creationId xmlns:a16="http://schemas.microsoft.com/office/drawing/2014/main" id="{07B40191-EB74-0034-D9F8-CDA96EFE0691}"/>
              </a:ext>
            </a:extLst>
          </p:cNvPr>
          <p:cNvPicPr>
            <a:picLocks noChangeAspect="1"/>
          </p:cNvPicPr>
          <p:nvPr/>
        </p:nvPicPr>
        <p:blipFill>
          <a:blip r:embed="rId3"/>
          <a:stretch>
            <a:fillRect/>
          </a:stretch>
        </p:blipFill>
        <p:spPr>
          <a:xfrm>
            <a:off x="854247" y="3376158"/>
            <a:ext cx="4597705" cy="2931037"/>
          </a:xfrm>
          <a:prstGeom prst="rect">
            <a:avLst/>
          </a:prstGeom>
        </p:spPr>
      </p:pic>
      <p:grpSp>
        <p:nvGrpSpPr>
          <p:cNvPr id="35" name="Graphic 4">
            <a:extLst>
              <a:ext uri="{FF2B5EF4-FFF2-40B4-BE49-F238E27FC236}">
                <a16:creationId xmlns:a16="http://schemas.microsoft.com/office/drawing/2014/main" id="{72FB3F6E-946C-4B30-8EAA-64FA3056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88" y="5091324"/>
            <a:ext cx="975169" cy="975171"/>
            <a:chOff x="5829300" y="3162300"/>
            <a:chExt cx="532256" cy="532257"/>
          </a:xfrm>
          <a:solidFill>
            <a:schemeClr val="bg1"/>
          </a:solidFill>
        </p:grpSpPr>
        <p:sp>
          <p:nvSpPr>
            <p:cNvPr id="36" name="Freeform: Shape 18">
              <a:extLst>
                <a:ext uri="{FF2B5EF4-FFF2-40B4-BE49-F238E27FC236}">
                  <a16:creationId xmlns:a16="http://schemas.microsoft.com/office/drawing/2014/main" id="{A820447A-FA0D-448D-8513-13647DCEE6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80F5A0F-E8FC-415B-BA7F-74C42D42C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D77443A5-2061-492B-AFF5-658AB7E7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3276C0A3-C877-457C-917D-473FABC9E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9808886-A26A-41C2-9401-727236349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FB169C8-A66F-4AEC-BBEE-4DEBBE844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EC418CD-F215-459D-8919-D5B5194EB4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E034A84-840E-429B-9A4F-ECC31AB62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6D050DBA-8800-4A73-84C0-34DC71A6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2D4BF35D-BFFA-45A5-8081-FEDD30757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6B354BD-25DC-42A0-9CE7-8246868103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52C4A08-6644-42B7-8237-2AD5F0041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1D58C06-A184-4272-9824-2F08535184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37" name="Content Placeholder 8">
            <a:extLst>
              <a:ext uri="{FF2B5EF4-FFF2-40B4-BE49-F238E27FC236}">
                <a16:creationId xmlns:a16="http://schemas.microsoft.com/office/drawing/2014/main" id="{C82ABD6D-0FDF-8FE2-6B37-BEA99C63A8E1}"/>
              </a:ext>
            </a:extLst>
          </p:cNvPr>
          <p:cNvSpPr>
            <a:spLocks noGrp="1"/>
          </p:cNvSpPr>
          <p:nvPr>
            <p:ph idx="1"/>
          </p:nvPr>
        </p:nvSpPr>
        <p:spPr>
          <a:xfrm>
            <a:off x="6621521" y="1715151"/>
            <a:ext cx="4716232" cy="4351338"/>
          </a:xfrm>
        </p:spPr>
        <p:txBody>
          <a:bodyPr>
            <a:normAutofit/>
          </a:bodyPr>
          <a:lstStyle/>
          <a:p>
            <a:r>
              <a:rPr lang="en-US" dirty="0">
                <a:solidFill>
                  <a:schemeClr val="bg1"/>
                </a:solidFill>
              </a:rPr>
              <a:t>These will help promote the business with marketing of the business. </a:t>
            </a:r>
          </a:p>
          <a:p>
            <a:r>
              <a:rPr lang="en-US" dirty="0">
                <a:solidFill>
                  <a:schemeClr val="bg1"/>
                </a:solidFill>
              </a:rPr>
              <a:t>By using </a:t>
            </a:r>
          </a:p>
          <a:p>
            <a:r>
              <a:rPr lang="en-US" dirty="0">
                <a:solidFill>
                  <a:schemeClr val="bg1"/>
                </a:solidFill>
              </a:rPr>
              <a:t>Doctor's clinic </a:t>
            </a:r>
          </a:p>
          <a:p>
            <a:r>
              <a:rPr lang="en-US" dirty="0">
                <a:solidFill>
                  <a:schemeClr val="bg1"/>
                </a:solidFill>
              </a:rPr>
              <a:t>Local Hubs</a:t>
            </a:r>
          </a:p>
          <a:p>
            <a:r>
              <a:rPr lang="en-US" dirty="0">
                <a:solidFill>
                  <a:schemeClr val="bg1"/>
                </a:solidFill>
              </a:rPr>
              <a:t>Local Community Centers</a:t>
            </a:r>
          </a:p>
          <a:p>
            <a:r>
              <a:rPr lang="en-US" dirty="0">
                <a:solidFill>
                  <a:schemeClr val="bg1"/>
                </a:solidFill>
              </a:rPr>
              <a:t>Local Councils </a:t>
            </a:r>
          </a:p>
          <a:p>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426015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7">
                                            <p:txEl>
                                              <p:pRg st="2" end="2"/>
                                            </p:txEl>
                                          </p:spTgt>
                                        </p:tgtEl>
                                        <p:attrNameLst>
                                          <p:attrName>style.visibility</p:attrName>
                                        </p:attrNameLst>
                                      </p:cBhvr>
                                      <p:to>
                                        <p:strVal val="visible"/>
                                      </p:to>
                                    </p:set>
                                    <p:animEffect transition="in" filter="wipe(down)">
                                      <p:cBhvr>
                                        <p:cTn id="7" dur="580">
                                          <p:stCondLst>
                                            <p:cond delay="0"/>
                                          </p:stCondLst>
                                        </p:cTn>
                                        <p:tgtEl>
                                          <p:spTgt spid="37">
                                            <p:txEl>
                                              <p:pRg st="2" end="2"/>
                                            </p:txEl>
                                          </p:spTgt>
                                        </p:tgtEl>
                                      </p:cBhvr>
                                    </p:animEffect>
                                    <p:anim calcmode="lin" valueType="num">
                                      <p:cBhvr>
                                        <p:cTn id="8" dur="1822" tmFilter="0,0; 0.14,0.36; 0.43,0.73; 0.71,0.91; 1.0,1.0">
                                          <p:stCondLst>
                                            <p:cond delay="0"/>
                                          </p:stCondLst>
                                        </p:cTn>
                                        <p:tgtEl>
                                          <p:spTgt spid="37">
                                            <p:txEl>
                                              <p:pRg st="2" end="2"/>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7">
                                            <p:txEl>
                                              <p:pRg st="2" end="2"/>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7">
                                            <p:txEl>
                                              <p:pRg st="2" end="2"/>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7">
                                            <p:txEl>
                                              <p:pRg st="2" end="2"/>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7">
                                            <p:txEl>
                                              <p:pRg st="2" end="2"/>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7">
                                            <p:txEl>
                                              <p:pRg st="2" end="2"/>
                                            </p:txEl>
                                          </p:spTgt>
                                        </p:tgtEl>
                                      </p:cBhvr>
                                      <p:to x="100000" y="60000"/>
                                    </p:animScale>
                                    <p:animScale>
                                      <p:cBhvr>
                                        <p:cTn id="14" dur="166" decel="50000">
                                          <p:stCondLst>
                                            <p:cond delay="676"/>
                                          </p:stCondLst>
                                        </p:cTn>
                                        <p:tgtEl>
                                          <p:spTgt spid="37">
                                            <p:txEl>
                                              <p:pRg st="2" end="2"/>
                                            </p:txEl>
                                          </p:spTgt>
                                        </p:tgtEl>
                                      </p:cBhvr>
                                      <p:to x="100000" y="100000"/>
                                    </p:animScale>
                                    <p:animScale>
                                      <p:cBhvr>
                                        <p:cTn id="15" dur="26">
                                          <p:stCondLst>
                                            <p:cond delay="1312"/>
                                          </p:stCondLst>
                                        </p:cTn>
                                        <p:tgtEl>
                                          <p:spTgt spid="37">
                                            <p:txEl>
                                              <p:pRg st="2" end="2"/>
                                            </p:txEl>
                                          </p:spTgt>
                                        </p:tgtEl>
                                      </p:cBhvr>
                                      <p:to x="100000" y="80000"/>
                                    </p:animScale>
                                    <p:animScale>
                                      <p:cBhvr>
                                        <p:cTn id="16" dur="166" decel="50000">
                                          <p:stCondLst>
                                            <p:cond delay="1338"/>
                                          </p:stCondLst>
                                        </p:cTn>
                                        <p:tgtEl>
                                          <p:spTgt spid="37">
                                            <p:txEl>
                                              <p:pRg st="2" end="2"/>
                                            </p:txEl>
                                          </p:spTgt>
                                        </p:tgtEl>
                                      </p:cBhvr>
                                      <p:to x="100000" y="100000"/>
                                    </p:animScale>
                                    <p:animScale>
                                      <p:cBhvr>
                                        <p:cTn id="17" dur="26">
                                          <p:stCondLst>
                                            <p:cond delay="1642"/>
                                          </p:stCondLst>
                                        </p:cTn>
                                        <p:tgtEl>
                                          <p:spTgt spid="37">
                                            <p:txEl>
                                              <p:pRg st="2" end="2"/>
                                            </p:txEl>
                                          </p:spTgt>
                                        </p:tgtEl>
                                      </p:cBhvr>
                                      <p:to x="100000" y="90000"/>
                                    </p:animScale>
                                    <p:animScale>
                                      <p:cBhvr>
                                        <p:cTn id="18" dur="166" decel="50000">
                                          <p:stCondLst>
                                            <p:cond delay="1668"/>
                                          </p:stCondLst>
                                        </p:cTn>
                                        <p:tgtEl>
                                          <p:spTgt spid="37">
                                            <p:txEl>
                                              <p:pRg st="2" end="2"/>
                                            </p:txEl>
                                          </p:spTgt>
                                        </p:tgtEl>
                                      </p:cBhvr>
                                      <p:to x="100000" y="100000"/>
                                    </p:animScale>
                                    <p:animScale>
                                      <p:cBhvr>
                                        <p:cTn id="19" dur="26">
                                          <p:stCondLst>
                                            <p:cond delay="1808"/>
                                          </p:stCondLst>
                                        </p:cTn>
                                        <p:tgtEl>
                                          <p:spTgt spid="37">
                                            <p:txEl>
                                              <p:pRg st="2" end="2"/>
                                            </p:txEl>
                                          </p:spTgt>
                                        </p:tgtEl>
                                      </p:cBhvr>
                                      <p:to x="100000" y="95000"/>
                                    </p:animScale>
                                    <p:animScale>
                                      <p:cBhvr>
                                        <p:cTn id="20" dur="166" decel="50000">
                                          <p:stCondLst>
                                            <p:cond delay="1834"/>
                                          </p:stCondLst>
                                        </p:cTn>
                                        <p:tgtEl>
                                          <p:spTgt spid="37">
                                            <p:txEl>
                                              <p:pRg st="2" end="2"/>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7">
                                            <p:txEl>
                                              <p:pRg st="3" end="3"/>
                                            </p:txEl>
                                          </p:spTgt>
                                        </p:tgtEl>
                                        <p:attrNameLst>
                                          <p:attrName>style.visibility</p:attrName>
                                        </p:attrNameLst>
                                      </p:cBhvr>
                                      <p:to>
                                        <p:strVal val="visible"/>
                                      </p:to>
                                    </p:set>
                                    <p:animEffect transition="in" filter="wipe(down)">
                                      <p:cBhvr>
                                        <p:cTn id="23" dur="580">
                                          <p:stCondLst>
                                            <p:cond delay="0"/>
                                          </p:stCondLst>
                                        </p:cTn>
                                        <p:tgtEl>
                                          <p:spTgt spid="37">
                                            <p:txEl>
                                              <p:pRg st="3" end="3"/>
                                            </p:txEl>
                                          </p:spTgt>
                                        </p:tgtEl>
                                      </p:cBhvr>
                                    </p:animEffect>
                                    <p:anim calcmode="lin" valueType="num">
                                      <p:cBhvr>
                                        <p:cTn id="24" dur="1822" tmFilter="0,0; 0.14,0.36; 0.43,0.73; 0.71,0.91; 1.0,1.0">
                                          <p:stCondLst>
                                            <p:cond delay="0"/>
                                          </p:stCondLst>
                                        </p:cTn>
                                        <p:tgtEl>
                                          <p:spTgt spid="37">
                                            <p:txEl>
                                              <p:pRg st="3" end="3"/>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7">
                                            <p:txEl>
                                              <p:pRg st="3" end="3"/>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7">
                                            <p:txEl>
                                              <p:pRg st="3" end="3"/>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7">
                                            <p:txEl>
                                              <p:pRg st="3" end="3"/>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7">
                                            <p:txEl>
                                              <p:pRg st="3" end="3"/>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7">
                                            <p:txEl>
                                              <p:pRg st="3" end="3"/>
                                            </p:txEl>
                                          </p:spTgt>
                                        </p:tgtEl>
                                      </p:cBhvr>
                                      <p:to x="100000" y="60000"/>
                                    </p:animScale>
                                    <p:animScale>
                                      <p:cBhvr>
                                        <p:cTn id="30" dur="166" decel="50000">
                                          <p:stCondLst>
                                            <p:cond delay="676"/>
                                          </p:stCondLst>
                                        </p:cTn>
                                        <p:tgtEl>
                                          <p:spTgt spid="37">
                                            <p:txEl>
                                              <p:pRg st="3" end="3"/>
                                            </p:txEl>
                                          </p:spTgt>
                                        </p:tgtEl>
                                      </p:cBhvr>
                                      <p:to x="100000" y="100000"/>
                                    </p:animScale>
                                    <p:animScale>
                                      <p:cBhvr>
                                        <p:cTn id="31" dur="26">
                                          <p:stCondLst>
                                            <p:cond delay="1312"/>
                                          </p:stCondLst>
                                        </p:cTn>
                                        <p:tgtEl>
                                          <p:spTgt spid="37">
                                            <p:txEl>
                                              <p:pRg st="3" end="3"/>
                                            </p:txEl>
                                          </p:spTgt>
                                        </p:tgtEl>
                                      </p:cBhvr>
                                      <p:to x="100000" y="80000"/>
                                    </p:animScale>
                                    <p:animScale>
                                      <p:cBhvr>
                                        <p:cTn id="32" dur="166" decel="50000">
                                          <p:stCondLst>
                                            <p:cond delay="1338"/>
                                          </p:stCondLst>
                                        </p:cTn>
                                        <p:tgtEl>
                                          <p:spTgt spid="37">
                                            <p:txEl>
                                              <p:pRg st="3" end="3"/>
                                            </p:txEl>
                                          </p:spTgt>
                                        </p:tgtEl>
                                      </p:cBhvr>
                                      <p:to x="100000" y="100000"/>
                                    </p:animScale>
                                    <p:animScale>
                                      <p:cBhvr>
                                        <p:cTn id="33" dur="26">
                                          <p:stCondLst>
                                            <p:cond delay="1642"/>
                                          </p:stCondLst>
                                        </p:cTn>
                                        <p:tgtEl>
                                          <p:spTgt spid="37">
                                            <p:txEl>
                                              <p:pRg st="3" end="3"/>
                                            </p:txEl>
                                          </p:spTgt>
                                        </p:tgtEl>
                                      </p:cBhvr>
                                      <p:to x="100000" y="90000"/>
                                    </p:animScale>
                                    <p:animScale>
                                      <p:cBhvr>
                                        <p:cTn id="34" dur="166" decel="50000">
                                          <p:stCondLst>
                                            <p:cond delay="1668"/>
                                          </p:stCondLst>
                                        </p:cTn>
                                        <p:tgtEl>
                                          <p:spTgt spid="37">
                                            <p:txEl>
                                              <p:pRg st="3" end="3"/>
                                            </p:txEl>
                                          </p:spTgt>
                                        </p:tgtEl>
                                      </p:cBhvr>
                                      <p:to x="100000" y="100000"/>
                                    </p:animScale>
                                    <p:animScale>
                                      <p:cBhvr>
                                        <p:cTn id="35" dur="26">
                                          <p:stCondLst>
                                            <p:cond delay="1808"/>
                                          </p:stCondLst>
                                        </p:cTn>
                                        <p:tgtEl>
                                          <p:spTgt spid="37">
                                            <p:txEl>
                                              <p:pRg st="3" end="3"/>
                                            </p:txEl>
                                          </p:spTgt>
                                        </p:tgtEl>
                                      </p:cBhvr>
                                      <p:to x="100000" y="95000"/>
                                    </p:animScale>
                                    <p:animScale>
                                      <p:cBhvr>
                                        <p:cTn id="36" dur="166" decel="50000">
                                          <p:stCondLst>
                                            <p:cond delay="1834"/>
                                          </p:stCondLst>
                                        </p:cTn>
                                        <p:tgtEl>
                                          <p:spTgt spid="37">
                                            <p:txEl>
                                              <p:pRg st="3" end="3"/>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7">
                                            <p:txEl>
                                              <p:pRg st="4" end="4"/>
                                            </p:txEl>
                                          </p:spTgt>
                                        </p:tgtEl>
                                        <p:attrNameLst>
                                          <p:attrName>style.visibility</p:attrName>
                                        </p:attrNameLst>
                                      </p:cBhvr>
                                      <p:to>
                                        <p:strVal val="visible"/>
                                      </p:to>
                                    </p:set>
                                    <p:animEffect transition="in" filter="wipe(down)">
                                      <p:cBhvr>
                                        <p:cTn id="39" dur="580">
                                          <p:stCondLst>
                                            <p:cond delay="0"/>
                                          </p:stCondLst>
                                        </p:cTn>
                                        <p:tgtEl>
                                          <p:spTgt spid="37">
                                            <p:txEl>
                                              <p:pRg st="4" end="4"/>
                                            </p:txEl>
                                          </p:spTgt>
                                        </p:tgtEl>
                                      </p:cBhvr>
                                    </p:animEffect>
                                    <p:anim calcmode="lin" valueType="num">
                                      <p:cBhvr>
                                        <p:cTn id="40" dur="1822" tmFilter="0,0; 0.14,0.36; 0.43,0.73; 0.71,0.91; 1.0,1.0">
                                          <p:stCondLst>
                                            <p:cond delay="0"/>
                                          </p:stCondLst>
                                        </p:cTn>
                                        <p:tgtEl>
                                          <p:spTgt spid="37">
                                            <p:txEl>
                                              <p:pRg st="4" end="4"/>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7">
                                            <p:txEl>
                                              <p:pRg st="4" end="4"/>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7">
                                            <p:txEl>
                                              <p:pRg st="4" end="4"/>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7">
                                            <p:txEl>
                                              <p:pRg st="4" end="4"/>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7">
                                            <p:txEl>
                                              <p:pRg st="4" end="4"/>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7">
                                            <p:txEl>
                                              <p:pRg st="4" end="4"/>
                                            </p:txEl>
                                          </p:spTgt>
                                        </p:tgtEl>
                                      </p:cBhvr>
                                      <p:to x="100000" y="60000"/>
                                    </p:animScale>
                                    <p:animScale>
                                      <p:cBhvr>
                                        <p:cTn id="46" dur="166" decel="50000">
                                          <p:stCondLst>
                                            <p:cond delay="676"/>
                                          </p:stCondLst>
                                        </p:cTn>
                                        <p:tgtEl>
                                          <p:spTgt spid="37">
                                            <p:txEl>
                                              <p:pRg st="4" end="4"/>
                                            </p:txEl>
                                          </p:spTgt>
                                        </p:tgtEl>
                                      </p:cBhvr>
                                      <p:to x="100000" y="100000"/>
                                    </p:animScale>
                                    <p:animScale>
                                      <p:cBhvr>
                                        <p:cTn id="47" dur="26">
                                          <p:stCondLst>
                                            <p:cond delay="1312"/>
                                          </p:stCondLst>
                                        </p:cTn>
                                        <p:tgtEl>
                                          <p:spTgt spid="37">
                                            <p:txEl>
                                              <p:pRg st="4" end="4"/>
                                            </p:txEl>
                                          </p:spTgt>
                                        </p:tgtEl>
                                      </p:cBhvr>
                                      <p:to x="100000" y="80000"/>
                                    </p:animScale>
                                    <p:animScale>
                                      <p:cBhvr>
                                        <p:cTn id="48" dur="166" decel="50000">
                                          <p:stCondLst>
                                            <p:cond delay="1338"/>
                                          </p:stCondLst>
                                        </p:cTn>
                                        <p:tgtEl>
                                          <p:spTgt spid="37">
                                            <p:txEl>
                                              <p:pRg st="4" end="4"/>
                                            </p:txEl>
                                          </p:spTgt>
                                        </p:tgtEl>
                                      </p:cBhvr>
                                      <p:to x="100000" y="100000"/>
                                    </p:animScale>
                                    <p:animScale>
                                      <p:cBhvr>
                                        <p:cTn id="49" dur="26">
                                          <p:stCondLst>
                                            <p:cond delay="1642"/>
                                          </p:stCondLst>
                                        </p:cTn>
                                        <p:tgtEl>
                                          <p:spTgt spid="37">
                                            <p:txEl>
                                              <p:pRg st="4" end="4"/>
                                            </p:txEl>
                                          </p:spTgt>
                                        </p:tgtEl>
                                      </p:cBhvr>
                                      <p:to x="100000" y="90000"/>
                                    </p:animScale>
                                    <p:animScale>
                                      <p:cBhvr>
                                        <p:cTn id="50" dur="166" decel="50000">
                                          <p:stCondLst>
                                            <p:cond delay="1668"/>
                                          </p:stCondLst>
                                        </p:cTn>
                                        <p:tgtEl>
                                          <p:spTgt spid="37">
                                            <p:txEl>
                                              <p:pRg st="4" end="4"/>
                                            </p:txEl>
                                          </p:spTgt>
                                        </p:tgtEl>
                                      </p:cBhvr>
                                      <p:to x="100000" y="100000"/>
                                    </p:animScale>
                                    <p:animScale>
                                      <p:cBhvr>
                                        <p:cTn id="51" dur="26">
                                          <p:stCondLst>
                                            <p:cond delay="1808"/>
                                          </p:stCondLst>
                                        </p:cTn>
                                        <p:tgtEl>
                                          <p:spTgt spid="37">
                                            <p:txEl>
                                              <p:pRg st="4" end="4"/>
                                            </p:txEl>
                                          </p:spTgt>
                                        </p:tgtEl>
                                      </p:cBhvr>
                                      <p:to x="100000" y="95000"/>
                                    </p:animScale>
                                    <p:animScale>
                                      <p:cBhvr>
                                        <p:cTn id="52" dur="166" decel="50000">
                                          <p:stCondLst>
                                            <p:cond delay="1834"/>
                                          </p:stCondLst>
                                        </p:cTn>
                                        <p:tgtEl>
                                          <p:spTgt spid="37">
                                            <p:txEl>
                                              <p:pRg st="4" end="4"/>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7">
                                            <p:txEl>
                                              <p:pRg st="5" end="5"/>
                                            </p:txEl>
                                          </p:spTgt>
                                        </p:tgtEl>
                                        <p:attrNameLst>
                                          <p:attrName>style.visibility</p:attrName>
                                        </p:attrNameLst>
                                      </p:cBhvr>
                                      <p:to>
                                        <p:strVal val="visible"/>
                                      </p:to>
                                    </p:set>
                                    <p:animEffect transition="in" filter="wipe(down)">
                                      <p:cBhvr>
                                        <p:cTn id="55" dur="580">
                                          <p:stCondLst>
                                            <p:cond delay="0"/>
                                          </p:stCondLst>
                                        </p:cTn>
                                        <p:tgtEl>
                                          <p:spTgt spid="37">
                                            <p:txEl>
                                              <p:pRg st="5" end="5"/>
                                            </p:txEl>
                                          </p:spTgt>
                                        </p:tgtEl>
                                      </p:cBhvr>
                                    </p:animEffect>
                                    <p:anim calcmode="lin" valueType="num">
                                      <p:cBhvr>
                                        <p:cTn id="56" dur="1822" tmFilter="0,0; 0.14,0.36; 0.43,0.73; 0.71,0.91; 1.0,1.0">
                                          <p:stCondLst>
                                            <p:cond delay="0"/>
                                          </p:stCondLst>
                                        </p:cTn>
                                        <p:tgtEl>
                                          <p:spTgt spid="37">
                                            <p:txEl>
                                              <p:pRg st="5" end="5"/>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7">
                                            <p:txEl>
                                              <p:pRg st="5" end="5"/>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7">
                                            <p:txEl>
                                              <p:pRg st="5" end="5"/>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7">
                                            <p:txEl>
                                              <p:pRg st="5" end="5"/>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7">
                                            <p:txEl>
                                              <p:pRg st="5" end="5"/>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7">
                                            <p:txEl>
                                              <p:pRg st="5" end="5"/>
                                            </p:txEl>
                                          </p:spTgt>
                                        </p:tgtEl>
                                      </p:cBhvr>
                                      <p:to x="100000" y="60000"/>
                                    </p:animScale>
                                    <p:animScale>
                                      <p:cBhvr>
                                        <p:cTn id="62" dur="166" decel="50000">
                                          <p:stCondLst>
                                            <p:cond delay="676"/>
                                          </p:stCondLst>
                                        </p:cTn>
                                        <p:tgtEl>
                                          <p:spTgt spid="37">
                                            <p:txEl>
                                              <p:pRg st="5" end="5"/>
                                            </p:txEl>
                                          </p:spTgt>
                                        </p:tgtEl>
                                      </p:cBhvr>
                                      <p:to x="100000" y="100000"/>
                                    </p:animScale>
                                    <p:animScale>
                                      <p:cBhvr>
                                        <p:cTn id="63" dur="26">
                                          <p:stCondLst>
                                            <p:cond delay="1312"/>
                                          </p:stCondLst>
                                        </p:cTn>
                                        <p:tgtEl>
                                          <p:spTgt spid="37">
                                            <p:txEl>
                                              <p:pRg st="5" end="5"/>
                                            </p:txEl>
                                          </p:spTgt>
                                        </p:tgtEl>
                                      </p:cBhvr>
                                      <p:to x="100000" y="80000"/>
                                    </p:animScale>
                                    <p:animScale>
                                      <p:cBhvr>
                                        <p:cTn id="64" dur="166" decel="50000">
                                          <p:stCondLst>
                                            <p:cond delay="1338"/>
                                          </p:stCondLst>
                                        </p:cTn>
                                        <p:tgtEl>
                                          <p:spTgt spid="37">
                                            <p:txEl>
                                              <p:pRg st="5" end="5"/>
                                            </p:txEl>
                                          </p:spTgt>
                                        </p:tgtEl>
                                      </p:cBhvr>
                                      <p:to x="100000" y="100000"/>
                                    </p:animScale>
                                    <p:animScale>
                                      <p:cBhvr>
                                        <p:cTn id="65" dur="26">
                                          <p:stCondLst>
                                            <p:cond delay="1642"/>
                                          </p:stCondLst>
                                        </p:cTn>
                                        <p:tgtEl>
                                          <p:spTgt spid="37">
                                            <p:txEl>
                                              <p:pRg st="5" end="5"/>
                                            </p:txEl>
                                          </p:spTgt>
                                        </p:tgtEl>
                                      </p:cBhvr>
                                      <p:to x="100000" y="90000"/>
                                    </p:animScale>
                                    <p:animScale>
                                      <p:cBhvr>
                                        <p:cTn id="66" dur="166" decel="50000">
                                          <p:stCondLst>
                                            <p:cond delay="1668"/>
                                          </p:stCondLst>
                                        </p:cTn>
                                        <p:tgtEl>
                                          <p:spTgt spid="37">
                                            <p:txEl>
                                              <p:pRg st="5" end="5"/>
                                            </p:txEl>
                                          </p:spTgt>
                                        </p:tgtEl>
                                      </p:cBhvr>
                                      <p:to x="100000" y="100000"/>
                                    </p:animScale>
                                    <p:animScale>
                                      <p:cBhvr>
                                        <p:cTn id="67" dur="26">
                                          <p:stCondLst>
                                            <p:cond delay="1808"/>
                                          </p:stCondLst>
                                        </p:cTn>
                                        <p:tgtEl>
                                          <p:spTgt spid="37">
                                            <p:txEl>
                                              <p:pRg st="5" end="5"/>
                                            </p:txEl>
                                          </p:spTgt>
                                        </p:tgtEl>
                                      </p:cBhvr>
                                      <p:to x="100000" y="95000"/>
                                    </p:animScale>
                                    <p:animScale>
                                      <p:cBhvr>
                                        <p:cTn id="68" dur="166" decel="50000">
                                          <p:stCondLst>
                                            <p:cond delay="1834"/>
                                          </p:stCondLst>
                                        </p:cTn>
                                        <p:tgtEl>
                                          <p:spTgt spid="3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FDEC4C3-804F-D041-33C2-54C6041D3ACA}"/>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dirty="0">
                <a:solidFill>
                  <a:srgbClr val="FFFFFF"/>
                </a:solidFill>
                <a:latin typeface="+mj-lt"/>
                <a:ea typeface="+mj-ea"/>
                <a:cs typeface="+mj-cs"/>
              </a:rPr>
              <a:t>My pitch </a:t>
            </a:r>
          </a:p>
        </p:txBody>
      </p:sp>
      <p:pic>
        <p:nvPicPr>
          <p:cNvPr id="5" name="Content Placeholder 4">
            <a:extLst>
              <a:ext uri="{FF2B5EF4-FFF2-40B4-BE49-F238E27FC236}">
                <a16:creationId xmlns:a16="http://schemas.microsoft.com/office/drawing/2014/main" id="{EDE55325-76C1-BE33-3F89-4B686592F0DB}"/>
              </a:ext>
            </a:extLst>
          </p:cNvPr>
          <p:cNvPicPr>
            <a:picLocks noGrp="1" noChangeAspect="1"/>
          </p:cNvPicPr>
          <p:nvPr>
            <p:ph idx="1"/>
          </p:nvPr>
        </p:nvPicPr>
        <p:blipFill>
          <a:blip r:embed="rId2"/>
          <a:srcRect t="1722" r="-1" b="-1"/>
          <a:stretch>
            <a:fillRect/>
          </a:stretch>
        </p:blipFill>
        <p:spPr>
          <a:xfrm>
            <a:off x="4502428" y="1396247"/>
            <a:ext cx="7225748" cy="4065506"/>
          </a:xfrm>
          <a:prstGeom prst="rect">
            <a:avLst/>
          </a:prstGeom>
        </p:spPr>
      </p:pic>
    </p:spTree>
    <p:extLst>
      <p:ext uri="{BB962C8B-B14F-4D97-AF65-F5344CB8AC3E}">
        <p14:creationId xmlns:p14="http://schemas.microsoft.com/office/powerpoint/2010/main" val="827730786"/>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C03BD-6BC7-4F62-8232-2FA5F4C3F10C}"/>
              </a:ext>
            </a:extLst>
          </p:cNvPr>
          <p:cNvSpPr>
            <a:spLocks noGrp="1"/>
          </p:cNvSpPr>
          <p:nvPr>
            <p:ph type="title"/>
          </p:nvPr>
        </p:nvSpPr>
        <p:spPr>
          <a:xfrm>
            <a:off x="704209" y="635069"/>
            <a:ext cx="4509236" cy="1139139"/>
          </a:xfrm>
        </p:spPr>
        <p:txBody>
          <a:bodyPr>
            <a:normAutofit/>
          </a:bodyPr>
          <a:lstStyle/>
          <a:p>
            <a:r>
              <a:rPr lang="en-GB" sz="3600" dirty="0"/>
              <a:t> 3.1 Strengths  </a:t>
            </a:r>
          </a:p>
        </p:txBody>
      </p:sp>
      <p:sp>
        <p:nvSpPr>
          <p:cNvPr id="3" name="Content Placeholder 2">
            <a:extLst>
              <a:ext uri="{FF2B5EF4-FFF2-40B4-BE49-F238E27FC236}">
                <a16:creationId xmlns:a16="http://schemas.microsoft.com/office/drawing/2014/main" id="{1AAF3A4F-9E33-8178-A831-BC65E3B03C14}"/>
              </a:ext>
            </a:extLst>
          </p:cNvPr>
          <p:cNvSpPr>
            <a:spLocks noGrp="1"/>
          </p:cNvSpPr>
          <p:nvPr>
            <p:ph idx="1"/>
          </p:nvPr>
        </p:nvSpPr>
        <p:spPr>
          <a:xfrm>
            <a:off x="720992" y="1941362"/>
            <a:ext cx="4492454" cy="2419097"/>
          </a:xfrm>
        </p:spPr>
        <p:txBody>
          <a:bodyPr anchor="t">
            <a:normAutofit fontScale="70000" lnSpcReduction="20000"/>
          </a:bodyPr>
          <a:lstStyle/>
          <a:p>
            <a:pPr marL="0" indent="0">
              <a:buNone/>
            </a:pPr>
            <a:r>
              <a:rPr lang="en-GB" sz="1800" dirty="0"/>
              <a:t>I have strong communication skills</a:t>
            </a:r>
          </a:p>
          <a:p>
            <a:pPr marL="0" indent="0">
              <a:buNone/>
            </a:pPr>
            <a:r>
              <a:rPr lang="en-GB" sz="1800" dirty="0"/>
              <a:t>I have a strong problem-solving skills when dealing with clients</a:t>
            </a:r>
          </a:p>
          <a:p>
            <a:pPr marL="0" indent="0">
              <a:buNone/>
            </a:pPr>
            <a:r>
              <a:rPr lang="en-GB" sz="1800" dirty="0"/>
              <a:t>I have a strong ability to build positive relationships with clients, families, local authorities </a:t>
            </a:r>
          </a:p>
          <a:p>
            <a:pPr marL="0" indent="0">
              <a:buNone/>
            </a:pPr>
            <a:r>
              <a:rPr lang="en-GB" sz="1800" dirty="0"/>
              <a:t>Reliable and trustworthy</a:t>
            </a:r>
          </a:p>
          <a:p>
            <a:pPr marL="0" indent="0">
              <a:buNone/>
            </a:pPr>
            <a:r>
              <a:rPr lang="en-GB" sz="1800" dirty="0"/>
              <a:t>Caring nature</a:t>
            </a:r>
          </a:p>
          <a:p>
            <a:pPr marL="0" indent="0">
              <a:buNone/>
            </a:pPr>
            <a:r>
              <a:rPr lang="en-GB" sz="1800" dirty="0"/>
              <a:t>Time-management</a:t>
            </a:r>
          </a:p>
          <a:p>
            <a:pPr marL="0" indent="0">
              <a:buNone/>
            </a:pPr>
            <a:r>
              <a:rPr lang="en-GB" sz="1800" dirty="0"/>
              <a:t>  </a:t>
            </a:r>
          </a:p>
          <a:p>
            <a:r>
              <a:rPr lang="en-GB" sz="1800" dirty="0"/>
              <a:t>.</a:t>
            </a:r>
          </a:p>
        </p:txBody>
      </p:sp>
      <p:sp>
        <p:nvSpPr>
          <p:cNvPr id="65" name="Oval 64">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4253366F-6CCC-2DF3-E822-86A4D62C91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811" r="7442" b="4"/>
          <a:stretch>
            <a:fillRect/>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67" name="Freeform: Shape 66">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626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 name="Oval 68">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D8983515-F80A-5579-205F-4008EDA2BC9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656" r="4841" b="-4"/>
          <a:stretch>
            <a:fillRect/>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4" name="Picture 13">
            <a:extLst>
              <a:ext uri="{FF2B5EF4-FFF2-40B4-BE49-F238E27FC236}">
                <a16:creationId xmlns:a16="http://schemas.microsoft.com/office/drawing/2014/main" id="{ED60B99E-3F33-62CB-120F-4BBF6D89223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2031" r="8371" b="4"/>
          <a:stretch>
            <a:fillRect/>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71" name="Freeform: Shape 70">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 name="Picture 22">
            <a:extLst>
              <a:ext uri="{FF2B5EF4-FFF2-40B4-BE49-F238E27FC236}">
                <a16:creationId xmlns:a16="http://schemas.microsoft.com/office/drawing/2014/main" id="{CC648A8D-28CA-255C-D9CD-087D075699A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5" b="11888"/>
          <a:stretch>
            <a:fillRect/>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73" name="Freeform: Shape 72">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2" name="Picture 31">
            <a:extLst>
              <a:ext uri="{FF2B5EF4-FFF2-40B4-BE49-F238E27FC236}">
                <a16:creationId xmlns:a16="http://schemas.microsoft.com/office/drawing/2014/main" id="{846126C3-BD51-41AD-3B88-76385211854F}"/>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5334" r="6835" b="-4"/>
          <a:stretch>
            <a:fillRect/>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5" name="TextBox 14">
            <a:extLst>
              <a:ext uri="{FF2B5EF4-FFF2-40B4-BE49-F238E27FC236}">
                <a16:creationId xmlns:a16="http://schemas.microsoft.com/office/drawing/2014/main" id="{F38EFC88-8657-987B-ADC9-F1E058563CF3}"/>
              </a:ext>
            </a:extLst>
          </p:cNvPr>
          <p:cNvSpPr txBox="1"/>
          <p:nvPr/>
        </p:nvSpPr>
        <p:spPr>
          <a:xfrm>
            <a:off x="9894576" y="6870700"/>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ww.flickr.com/photos/195219893@N08/5193814046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33" name="TextBox 32">
            <a:extLst>
              <a:ext uri="{FF2B5EF4-FFF2-40B4-BE49-F238E27FC236}">
                <a16:creationId xmlns:a16="http://schemas.microsoft.com/office/drawing/2014/main" id="{D08341D2-09B9-6FB8-57AA-AADB05894012}"/>
              </a:ext>
            </a:extLst>
          </p:cNvPr>
          <p:cNvSpPr txBox="1"/>
          <p:nvPr/>
        </p:nvSpPr>
        <p:spPr>
          <a:xfrm>
            <a:off x="7271866" y="6870700"/>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hongik-tkd-medi.tistory.com/11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18869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0"/>
                                        </p:tgtEl>
                                        <p:attrNameLst>
                                          <p:attrName>style.visibility</p:attrName>
                                        </p:attrNameLst>
                                      </p:cBhvr>
                                      <p:to>
                                        <p:strVal val="visible"/>
                                      </p:to>
                                    </p:set>
                                    <p:anim calcmode="lin" valueType="num">
                                      <p:cBhvr additive="base">
                                        <p:cTn id="61" dur="500" fill="hold"/>
                                        <p:tgtEl>
                                          <p:spTgt spid="10"/>
                                        </p:tgtEl>
                                        <p:attrNameLst>
                                          <p:attrName>ppt_x</p:attrName>
                                        </p:attrNameLst>
                                      </p:cBhvr>
                                      <p:tavLst>
                                        <p:tav tm="0">
                                          <p:val>
                                            <p:strVal val="#ppt_x"/>
                                          </p:val>
                                        </p:tav>
                                        <p:tav tm="100000">
                                          <p:val>
                                            <p:strVal val="#ppt_x"/>
                                          </p:val>
                                        </p:tav>
                                      </p:tavLst>
                                    </p:anim>
                                    <p:anim calcmode="lin" valueType="num">
                                      <p:cBhvr additive="base">
                                        <p:cTn id="6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4"/>
                                        </p:tgtEl>
                                        <p:attrNameLst>
                                          <p:attrName>style.visibility</p:attrName>
                                        </p:attrNameLst>
                                      </p:cBhvr>
                                      <p:to>
                                        <p:strVal val="visible"/>
                                      </p:to>
                                    </p:set>
                                    <p:anim calcmode="lin" valueType="num">
                                      <p:cBhvr additive="base">
                                        <p:cTn id="67" dur="500" fill="hold"/>
                                        <p:tgtEl>
                                          <p:spTgt spid="14"/>
                                        </p:tgtEl>
                                        <p:attrNameLst>
                                          <p:attrName>ppt_x</p:attrName>
                                        </p:attrNameLst>
                                      </p:cBhvr>
                                      <p:tavLst>
                                        <p:tav tm="0">
                                          <p:val>
                                            <p:strVal val="#ppt_x"/>
                                          </p:val>
                                        </p:tav>
                                        <p:tav tm="100000">
                                          <p:val>
                                            <p:strVal val="#ppt_x"/>
                                          </p:val>
                                        </p:tav>
                                      </p:tavLst>
                                    </p:anim>
                                    <p:anim calcmode="lin" valueType="num">
                                      <p:cBhvr additive="base">
                                        <p:cTn id="6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2"/>
                                        </p:tgtEl>
                                        <p:attrNameLst>
                                          <p:attrName>style.visibility</p:attrName>
                                        </p:attrNameLst>
                                      </p:cBhvr>
                                      <p:to>
                                        <p:strVal val="visible"/>
                                      </p:to>
                                    </p:set>
                                    <p:anim calcmode="lin" valueType="num">
                                      <p:cBhvr additive="base">
                                        <p:cTn id="73" dur="500" fill="hold"/>
                                        <p:tgtEl>
                                          <p:spTgt spid="32"/>
                                        </p:tgtEl>
                                        <p:attrNameLst>
                                          <p:attrName>ppt_x</p:attrName>
                                        </p:attrNameLst>
                                      </p:cBhvr>
                                      <p:tavLst>
                                        <p:tav tm="0">
                                          <p:val>
                                            <p:strVal val="#ppt_x"/>
                                          </p:val>
                                        </p:tav>
                                        <p:tav tm="100000">
                                          <p:val>
                                            <p:strVal val="#ppt_x"/>
                                          </p:val>
                                        </p:tav>
                                      </p:tavLst>
                                    </p:anim>
                                    <p:anim calcmode="lin" valueType="num">
                                      <p:cBhvr additive="base">
                                        <p:cTn id="74"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3"/>
                                        </p:tgtEl>
                                        <p:attrNameLst>
                                          <p:attrName>style.visibility</p:attrName>
                                        </p:attrNameLst>
                                      </p:cBhvr>
                                      <p:to>
                                        <p:strVal val="visible"/>
                                      </p:to>
                                    </p:set>
                                    <p:anim calcmode="lin" valueType="num">
                                      <p:cBhvr additive="base">
                                        <p:cTn id="79" dur="500" fill="hold"/>
                                        <p:tgtEl>
                                          <p:spTgt spid="23"/>
                                        </p:tgtEl>
                                        <p:attrNameLst>
                                          <p:attrName>ppt_x</p:attrName>
                                        </p:attrNameLst>
                                      </p:cBhvr>
                                      <p:tavLst>
                                        <p:tav tm="0">
                                          <p:val>
                                            <p:strVal val="#ppt_x"/>
                                          </p:val>
                                        </p:tav>
                                        <p:tav tm="100000">
                                          <p:val>
                                            <p:strVal val="#ppt_x"/>
                                          </p:val>
                                        </p:tav>
                                      </p:tavLst>
                                    </p:anim>
                                    <p:anim calcmode="lin" valueType="num">
                                      <p:cBhvr additive="base">
                                        <p:cTn id="8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65">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67">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0" y="0"/>
            <a:ext cx="12181172" cy="6858000"/>
          </a:xfrm>
          <a:prstGeom prst="rect">
            <a:avLst/>
          </a:prstGeom>
        </p:spPr>
      </p:pic>
      <p:sp>
        <p:nvSpPr>
          <p:cNvPr id="70" name="Rectangle 69">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2160428B-17CA-5A98-CE73-D0677A3F3BB7}"/>
              </a:ext>
            </a:extLst>
          </p:cNvPr>
          <p:cNvPicPr>
            <a:picLocks noChangeAspect="1"/>
          </p:cNvPicPr>
          <p:nvPr/>
        </p:nvPicPr>
        <p:blipFill>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645"/>
          <a:stretch>
            <a:fillRect/>
          </a:stretch>
        </p:blipFill>
        <p:spPr>
          <a:xfrm>
            <a:off x="6094532" y="10"/>
            <a:ext cx="6093578" cy="3431119"/>
          </a:xfrm>
          <a:prstGeom prst="rect">
            <a:avLst/>
          </a:prstGeom>
        </p:spPr>
      </p:pic>
      <p:pic>
        <p:nvPicPr>
          <p:cNvPr id="5" name="Picture 4">
            <a:extLst>
              <a:ext uri="{FF2B5EF4-FFF2-40B4-BE49-F238E27FC236}">
                <a16:creationId xmlns:a16="http://schemas.microsoft.com/office/drawing/2014/main" id="{5DA14E02-B710-39F7-30AD-CAB3737A2A64}"/>
              </a:ext>
            </a:extLst>
          </p:cNvPr>
          <p:cNvPicPr>
            <a:picLocks noChangeAspect="1"/>
          </p:cNvPicPr>
          <p:nvPr/>
        </p:nvPicPr>
        <p:blipFill>
          <a:blip r:embed="rId5">
            <a:alphaModFix amt="6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6890" r="6742" b="-2"/>
          <a:stretch>
            <a:fillRect/>
          </a:stretch>
        </p:blipFill>
        <p:spPr>
          <a:xfrm>
            <a:off x="4763" y="10"/>
            <a:ext cx="6093578" cy="3431119"/>
          </a:xfrm>
          <a:prstGeom prst="rect">
            <a:avLst/>
          </a:prstGeom>
        </p:spPr>
      </p:pic>
      <p:sp>
        <p:nvSpPr>
          <p:cNvPr id="2" name="Title 1">
            <a:extLst>
              <a:ext uri="{FF2B5EF4-FFF2-40B4-BE49-F238E27FC236}">
                <a16:creationId xmlns:a16="http://schemas.microsoft.com/office/drawing/2014/main" id="{38526430-189B-74D9-48F3-E3400581E9CB}"/>
              </a:ext>
            </a:extLst>
          </p:cNvPr>
          <p:cNvSpPr>
            <a:spLocks noGrp="1"/>
          </p:cNvSpPr>
          <p:nvPr>
            <p:ph type="title"/>
          </p:nvPr>
        </p:nvSpPr>
        <p:spPr>
          <a:xfrm>
            <a:off x="1191965" y="552807"/>
            <a:ext cx="9801854" cy="2790331"/>
          </a:xfrm>
        </p:spPr>
        <p:txBody>
          <a:bodyPr anchor="b">
            <a:normAutofit/>
          </a:bodyPr>
          <a:lstStyle/>
          <a:p>
            <a:pPr algn="ctr"/>
            <a:r>
              <a:rPr lang="en-GB" sz="4800">
                <a:solidFill>
                  <a:srgbClr val="FFFFFF"/>
                </a:solidFill>
              </a:rPr>
              <a:t>Entrepreneurial Traits</a:t>
            </a:r>
          </a:p>
        </p:txBody>
      </p:sp>
      <p:pic>
        <p:nvPicPr>
          <p:cNvPr id="22" name="Picture 21">
            <a:extLst>
              <a:ext uri="{FF2B5EF4-FFF2-40B4-BE49-F238E27FC236}">
                <a16:creationId xmlns:a16="http://schemas.microsoft.com/office/drawing/2014/main" id="{F0873994-74DC-21B7-7460-7C6A562DBA13}"/>
              </a:ext>
            </a:extLst>
          </p:cNvPr>
          <p:cNvPicPr>
            <a:picLocks noChangeAspect="1"/>
          </p:cNvPicPr>
          <p:nvPr/>
        </p:nvPicPr>
        <p:blipFill>
          <a:blip r:embed="rId7">
            <a:alphaModFix amt="60000"/>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215"/>
          <a:stretch>
            <a:fillRect/>
          </a:stretch>
        </p:blipFill>
        <p:spPr>
          <a:xfrm>
            <a:off x="6097280" y="3426870"/>
            <a:ext cx="6093578" cy="3431129"/>
          </a:xfrm>
          <a:prstGeom prst="rect">
            <a:avLst/>
          </a:prstGeom>
        </p:spPr>
      </p:pic>
      <p:pic>
        <p:nvPicPr>
          <p:cNvPr id="12" name="Picture 11">
            <a:extLst>
              <a:ext uri="{FF2B5EF4-FFF2-40B4-BE49-F238E27FC236}">
                <a16:creationId xmlns:a16="http://schemas.microsoft.com/office/drawing/2014/main" id="{C7AF66B2-05AE-94EB-9C79-B0DB5E813E67}"/>
              </a:ext>
            </a:extLst>
          </p:cNvPr>
          <p:cNvPicPr>
            <a:picLocks noChangeAspect="1"/>
          </p:cNvPicPr>
          <p:nvPr/>
        </p:nvPicPr>
        <p:blipFill>
          <a:blip r:embed="rId9">
            <a:alphaModFix amt="60000"/>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21704" b="21989"/>
          <a:stretch>
            <a:fillRect/>
          </a:stretch>
        </p:blipFill>
        <p:spPr>
          <a:xfrm>
            <a:off x="7511" y="3426870"/>
            <a:ext cx="6093578" cy="3431129"/>
          </a:xfrm>
          <a:prstGeom prst="rect">
            <a:avLst/>
          </a:prstGeom>
        </p:spPr>
      </p:pic>
      <p:sp>
        <p:nvSpPr>
          <p:cNvPr id="3" name="Content Placeholder 2">
            <a:extLst>
              <a:ext uri="{FF2B5EF4-FFF2-40B4-BE49-F238E27FC236}">
                <a16:creationId xmlns:a16="http://schemas.microsoft.com/office/drawing/2014/main" id="{05E38EBD-D25A-AA9B-2775-17E261DD1C3B}"/>
              </a:ext>
            </a:extLst>
          </p:cNvPr>
          <p:cNvSpPr>
            <a:spLocks noGrp="1"/>
          </p:cNvSpPr>
          <p:nvPr>
            <p:ph idx="1"/>
          </p:nvPr>
        </p:nvSpPr>
        <p:spPr>
          <a:xfrm>
            <a:off x="1191966" y="3510476"/>
            <a:ext cx="9801854" cy="2614231"/>
          </a:xfrm>
        </p:spPr>
        <p:txBody>
          <a:bodyPr anchor="t">
            <a:normAutofit/>
          </a:bodyPr>
          <a:lstStyle/>
          <a:p>
            <a:pPr algn="ctr"/>
            <a:r>
              <a:rPr lang="en-GB" sz="1800">
                <a:solidFill>
                  <a:srgbClr val="FFFFFF"/>
                </a:solidFill>
              </a:rPr>
              <a:t>I have great creativity – producing new exciting ideas and solutions</a:t>
            </a:r>
          </a:p>
          <a:p>
            <a:pPr algn="ctr"/>
            <a:r>
              <a:rPr lang="en-GB" sz="1800">
                <a:solidFill>
                  <a:srgbClr val="FFFFFF"/>
                </a:solidFill>
              </a:rPr>
              <a:t>Persistence – I carry on even when set back and challenges arise</a:t>
            </a:r>
          </a:p>
          <a:p>
            <a:pPr algn="ctr"/>
            <a:r>
              <a:rPr lang="en-GB" sz="1800">
                <a:solidFill>
                  <a:srgbClr val="FFFFFF"/>
                </a:solidFill>
              </a:rPr>
              <a:t>Self-confidence- I believe I can achieve my dreams and passion </a:t>
            </a:r>
          </a:p>
          <a:p>
            <a:pPr algn="ctr"/>
            <a:r>
              <a:rPr lang="en-GB" sz="1800">
                <a:solidFill>
                  <a:srgbClr val="FFFFFF"/>
                </a:solidFill>
              </a:rPr>
              <a:t>Vision – I see this business has massive opportunities for the future </a:t>
            </a:r>
          </a:p>
          <a:p>
            <a:pPr algn="ctr"/>
            <a:r>
              <a:rPr lang="en-GB" sz="1800">
                <a:solidFill>
                  <a:srgbClr val="FFFFFF"/>
                </a:solidFill>
              </a:rPr>
              <a:t>Leadership- I have great leadership for motivating and guiding others.  </a:t>
            </a:r>
          </a:p>
        </p:txBody>
      </p:sp>
      <p:sp>
        <p:nvSpPr>
          <p:cNvPr id="6" name="TextBox 5">
            <a:extLst>
              <a:ext uri="{FF2B5EF4-FFF2-40B4-BE49-F238E27FC236}">
                <a16:creationId xmlns:a16="http://schemas.microsoft.com/office/drawing/2014/main" id="{C43AF3C8-10C6-7AD7-406D-9E9A3014509B}"/>
              </a:ext>
            </a:extLst>
          </p:cNvPr>
          <p:cNvSpPr txBox="1"/>
          <p:nvPr/>
        </p:nvSpPr>
        <p:spPr>
          <a:xfrm>
            <a:off x="3666265" y="3231074"/>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iteachkinderkid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66D66147-36ED-4842-C1C4-54B847E827EC}"/>
              </a:ext>
            </a:extLst>
          </p:cNvPr>
          <p:cNvSpPr txBox="1"/>
          <p:nvPr/>
        </p:nvSpPr>
        <p:spPr>
          <a:xfrm>
            <a:off x="9756034" y="3231074"/>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handwriting/v/vis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864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fade">
                                      <p:cBhvr>
                                        <p:cTn id="25" dur="1000"/>
                                        <p:tgtEl>
                                          <p:spTgt spid="22"/>
                                        </p:tgtEl>
                                      </p:cBhvr>
                                    </p:animEffect>
                                    <p:anim calcmode="lin" valueType="num">
                                      <p:cBhvr>
                                        <p:cTn id="26" dur="1000" fill="hold"/>
                                        <p:tgtEl>
                                          <p:spTgt spid="22"/>
                                        </p:tgtEl>
                                        <p:attrNameLst>
                                          <p:attrName>ppt_x</p:attrName>
                                        </p:attrNameLst>
                                      </p:cBhvr>
                                      <p:tavLst>
                                        <p:tav tm="0">
                                          <p:val>
                                            <p:strVal val="#ppt_x"/>
                                          </p:val>
                                        </p:tav>
                                        <p:tav tm="100000">
                                          <p:val>
                                            <p:strVal val="#ppt_x"/>
                                          </p:val>
                                        </p:tav>
                                      </p:tavLst>
                                    </p:anim>
                                    <p:anim calcmode="lin" valueType="num">
                                      <p:cBhvr>
                                        <p:cTn id="27"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1" name="Rectangle 600">
            <a:extLst>
              <a:ext uri="{FF2B5EF4-FFF2-40B4-BE49-F238E27FC236}">
                <a16:creationId xmlns:a16="http://schemas.microsoft.com/office/drawing/2014/main" id="{269A50E4-B5CC-4FCE-8725-E40B4E14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DAEA7-17E1-D7D3-4CC8-6E432E55F3C5}"/>
              </a:ext>
            </a:extLst>
          </p:cNvPr>
          <p:cNvSpPr>
            <a:spLocks noGrp="1"/>
          </p:cNvSpPr>
          <p:nvPr>
            <p:ph type="title"/>
          </p:nvPr>
        </p:nvSpPr>
        <p:spPr>
          <a:xfrm>
            <a:off x="7337240" y="368625"/>
            <a:ext cx="4114800" cy="1403498"/>
          </a:xfrm>
        </p:spPr>
        <p:txBody>
          <a:bodyPr anchor="b">
            <a:normAutofit/>
          </a:bodyPr>
          <a:lstStyle/>
          <a:p>
            <a:r>
              <a:rPr lang="en-GB" sz="3100">
                <a:solidFill>
                  <a:schemeClr val="bg1"/>
                </a:solidFill>
              </a:rPr>
              <a:t>3,3 Achievements, Experience, Passion</a:t>
            </a:r>
            <a:br>
              <a:rPr lang="en-GB" sz="3100">
                <a:solidFill>
                  <a:schemeClr val="bg1"/>
                </a:solidFill>
              </a:rPr>
            </a:br>
            <a:endParaRPr lang="en-GB" sz="3100">
              <a:solidFill>
                <a:schemeClr val="bg1"/>
              </a:solidFill>
            </a:endParaRPr>
          </a:p>
        </p:txBody>
      </p:sp>
      <p:pic>
        <p:nvPicPr>
          <p:cNvPr id="596" name="Graphic 595">
            <a:extLst>
              <a:ext uri="{FF2B5EF4-FFF2-40B4-BE49-F238E27FC236}">
                <a16:creationId xmlns:a16="http://schemas.microsoft.com/office/drawing/2014/main" id="{6F900688-CD93-70D7-952C-0AC76BB3A0B2}"/>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965254" y="219938"/>
            <a:ext cx="2019080" cy="2019080"/>
          </a:xfrm>
          <a:prstGeom prst="rect">
            <a:avLst/>
          </a:prstGeom>
        </p:spPr>
      </p:pic>
      <p:sp>
        <p:nvSpPr>
          <p:cNvPr id="603" name="Freeform: Shape 602">
            <a:extLst>
              <a:ext uri="{FF2B5EF4-FFF2-40B4-BE49-F238E27FC236}">
                <a16:creationId xmlns:a16="http://schemas.microsoft.com/office/drawing/2014/main" id="{42AE8636-A04B-4C96-AA50-C956D51C0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0807" y="-19877"/>
            <a:ext cx="3483100" cy="2909287"/>
          </a:xfrm>
          <a:custGeom>
            <a:avLst/>
            <a:gdLst>
              <a:gd name="connsiteX0" fmla="*/ 452171 w 3483100"/>
              <a:gd name="connsiteY0" fmla="*/ 0 h 2909287"/>
              <a:gd name="connsiteX1" fmla="*/ 3030929 w 3483100"/>
              <a:gd name="connsiteY1" fmla="*/ 0 h 2909287"/>
              <a:gd name="connsiteX2" fmla="*/ 3085415 w 3483100"/>
              <a:gd name="connsiteY2" fmla="*/ 59949 h 2909287"/>
              <a:gd name="connsiteX3" fmla="*/ 3483100 w 3483100"/>
              <a:gd name="connsiteY3" fmla="*/ 1167737 h 2909287"/>
              <a:gd name="connsiteX4" fmla="*/ 1741550 w 3483100"/>
              <a:gd name="connsiteY4" fmla="*/ 2909287 h 2909287"/>
              <a:gd name="connsiteX5" fmla="*/ 0 w 3483100"/>
              <a:gd name="connsiteY5" fmla="*/ 1167737 h 2909287"/>
              <a:gd name="connsiteX6" fmla="*/ 397685 w 3483100"/>
              <a:gd name="connsiteY6" fmla="*/ 59949 h 290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3100" h="2909287">
                <a:moveTo>
                  <a:pt x="452171" y="0"/>
                </a:moveTo>
                <a:lnTo>
                  <a:pt x="3030929" y="0"/>
                </a:lnTo>
                <a:lnTo>
                  <a:pt x="3085415" y="59949"/>
                </a:lnTo>
                <a:cubicBezTo>
                  <a:pt x="3333857" y="360992"/>
                  <a:pt x="3483100" y="746936"/>
                  <a:pt x="3483100" y="1167737"/>
                </a:cubicBezTo>
                <a:cubicBezTo>
                  <a:pt x="3483100" y="2129569"/>
                  <a:pt x="2703382" y="2909287"/>
                  <a:pt x="1741550" y="2909287"/>
                </a:cubicBezTo>
                <a:cubicBezTo>
                  <a:pt x="779718" y="2909287"/>
                  <a:pt x="0" y="2129569"/>
                  <a:pt x="0" y="1167737"/>
                </a:cubicBezTo>
                <a:cubicBezTo>
                  <a:pt x="0" y="746936"/>
                  <a:pt x="149243" y="360992"/>
                  <a:pt x="397685" y="59949"/>
                </a:cubicBez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a:extLst>
              <a:ext uri="{FF2B5EF4-FFF2-40B4-BE49-F238E27FC236}">
                <a16:creationId xmlns:a16="http://schemas.microsoft.com/office/drawing/2014/main" id="{275FBDD0-B3BF-E17E-1433-0397E27BBF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848" r="24400" b="-2"/>
          <a:stretch>
            <a:fillRect/>
          </a:stretch>
        </p:blipFill>
        <p:spPr>
          <a:xfrm>
            <a:off x="4676629" y="572107"/>
            <a:ext cx="1564183" cy="1564172"/>
          </a:xfrm>
          <a:prstGeom prst="rect">
            <a:avLst/>
          </a:prstGeom>
        </p:spPr>
      </p:pic>
      <p:sp>
        <p:nvSpPr>
          <p:cNvPr id="605" name="Oval 604">
            <a:extLst>
              <a:ext uri="{FF2B5EF4-FFF2-40B4-BE49-F238E27FC236}">
                <a16:creationId xmlns:a16="http://schemas.microsoft.com/office/drawing/2014/main" id="{A408E1F6-B9B6-4459-AFC2-F77F3EA60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4603" y="72657"/>
            <a:ext cx="2523489" cy="2523489"/>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7" name="Oval 606">
            <a:extLst>
              <a:ext uri="{FF2B5EF4-FFF2-40B4-BE49-F238E27FC236}">
                <a16:creationId xmlns:a16="http://schemas.microsoft.com/office/drawing/2014/main" id="{588AB9E2-7D37-4889-BA65-F40073B8B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5778" y="235607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09" name="Oval 608">
            <a:extLst>
              <a:ext uri="{FF2B5EF4-FFF2-40B4-BE49-F238E27FC236}">
                <a16:creationId xmlns:a16="http://schemas.microsoft.com/office/drawing/2014/main" id="{0F47C222-B2CD-48DF-921A-F1E49A7C8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5778" y="2356070"/>
            <a:ext cx="419129" cy="41912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a:extLst>
              <a:ext uri="{FF2B5EF4-FFF2-40B4-BE49-F238E27FC236}">
                <a16:creationId xmlns:a16="http://schemas.microsoft.com/office/drawing/2014/main" id="{C8A8FB8B-A3C4-BFE8-B14C-ED1735DF72F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77110" y="4028772"/>
            <a:ext cx="2117387" cy="2117387"/>
          </a:xfrm>
          <a:prstGeom prst="rect">
            <a:avLst/>
          </a:prstGeom>
        </p:spPr>
      </p:pic>
      <p:pic>
        <p:nvPicPr>
          <p:cNvPr id="7" name="Picture 6">
            <a:extLst>
              <a:ext uri="{FF2B5EF4-FFF2-40B4-BE49-F238E27FC236}">
                <a16:creationId xmlns:a16="http://schemas.microsoft.com/office/drawing/2014/main" id="{135170EE-039D-C270-2C32-D3EBBDACE47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3088" r="24415" b="4"/>
          <a:stretch>
            <a:fillRect/>
          </a:stretch>
        </p:blipFill>
        <p:spPr>
          <a:xfrm>
            <a:off x="4287525" y="3697171"/>
            <a:ext cx="1895752" cy="1895767"/>
          </a:xfrm>
          <a:prstGeom prst="rect">
            <a:avLst/>
          </a:prstGeom>
        </p:spPr>
      </p:pic>
      <p:sp>
        <p:nvSpPr>
          <p:cNvPr id="3" name="Content Placeholder 2">
            <a:extLst>
              <a:ext uri="{FF2B5EF4-FFF2-40B4-BE49-F238E27FC236}">
                <a16:creationId xmlns:a16="http://schemas.microsoft.com/office/drawing/2014/main" id="{DED9C190-0873-2048-D05C-86C31C378CB7}"/>
              </a:ext>
            </a:extLst>
          </p:cNvPr>
          <p:cNvSpPr>
            <a:spLocks noGrp="1"/>
          </p:cNvSpPr>
          <p:nvPr>
            <p:ph idx="1"/>
          </p:nvPr>
        </p:nvSpPr>
        <p:spPr>
          <a:xfrm>
            <a:off x="7337240" y="1958550"/>
            <a:ext cx="4114800" cy="4256886"/>
          </a:xfrm>
        </p:spPr>
        <p:txBody>
          <a:bodyPr anchor="t">
            <a:normAutofit/>
          </a:bodyPr>
          <a:lstStyle/>
          <a:p>
            <a:r>
              <a:rPr lang="en-GB" sz="1800">
                <a:solidFill>
                  <a:schemeClr val="bg1"/>
                </a:solidFill>
              </a:rPr>
              <a:t>When leaving school at 15 and going into care </a:t>
            </a:r>
          </a:p>
          <a:p>
            <a:r>
              <a:rPr lang="en-GB" sz="1800">
                <a:solidFill>
                  <a:schemeClr val="bg1"/>
                </a:solidFill>
              </a:rPr>
              <a:t>I never thought I would what I have done now </a:t>
            </a:r>
          </a:p>
          <a:p>
            <a:r>
              <a:rPr lang="en-GB" sz="1800">
                <a:solidFill>
                  <a:schemeClr val="bg1"/>
                </a:solidFill>
              </a:rPr>
              <a:t>I have a level 5 in leadership and management health and social care </a:t>
            </a:r>
          </a:p>
          <a:p>
            <a:r>
              <a:rPr lang="en-GB" sz="1800">
                <a:solidFill>
                  <a:schemeClr val="bg1"/>
                </a:solidFill>
              </a:rPr>
              <a:t>I have grown in  the sector to achieve my dreams </a:t>
            </a:r>
          </a:p>
          <a:p>
            <a:r>
              <a:rPr lang="en-GB" sz="1800">
                <a:solidFill>
                  <a:schemeClr val="bg1"/>
                </a:solidFill>
              </a:rPr>
              <a:t>Am ready to expand the current business to childcare</a:t>
            </a:r>
          </a:p>
          <a:p>
            <a:r>
              <a:rPr lang="en-GB" sz="1800">
                <a:solidFill>
                  <a:schemeClr val="bg1"/>
                </a:solidFill>
              </a:rPr>
              <a:t>The care sector is my passion and always has been I can not  wait to see what the future will bring by expanding into childcare</a:t>
            </a:r>
          </a:p>
          <a:p>
            <a:endParaRPr lang="en-GB" sz="1800">
              <a:solidFill>
                <a:schemeClr val="bg1"/>
              </a:solidFill>
            </a:endParaRPr>
          </a:p>
          <a:p>
            <a:endParaRPr lang="en-GB" sz="1800">
              <a:solidFill>
                <a:schemeClr val="bg1"/>
              </a:solidFill>
            </a:endParaRPr>
          </a:p>
        </p:txBody>
      </p:sp>
      <p:sp>
        <p:nvSpPr>
          <p:cNvPr id="611" name="Freeform: Shape 610">
            <a:extLst>
              <a:ext uri="{FF2B5EF4-FFF2-40B4-BE49-F238E27FC236}">
                <a16:creationId xmlns:a16="http://schemas.microsoft.com/office/drawing/2014/main" id="{0F17DC65-D057-4CEA-8B52-BF72D5D90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2" y="3147297"/>
            <a:ext cx="3212182" cy="3665314"/>
          </a:xfrm>
          <a:custGeom>
            <a:avLst/>
            <a:gdLst>
              <a:gd name="connsiteX0" fmla="*/ 1379525 w 3212182"/>
              <a:gd name="connsiteY0" fmla="*/ 0 h 3665314"/>
              <a:gd name="connsiteX1" fmla="*/ 3212182 w 3212182"/>
              <a:gd name="connsiteY1" fmla="*/ 1832657 h 3665314"/>
              <a:gd name="connsiteX2" fmla="*/ 1379525 w 3212182"/>
              <a:gd name="connsiteY2" fmla="*/ 3665314 h 3665314"/>
              <a:gd name="connsiteX3" fmla="*/ 83641 w 3212182"/>
              <a:gd name="connsiteY3" fmla="*/ 3128542 h 3665314"/>
              <a:gd name="connsiteX4" fmla="*/ 0 w 3212182"/>
              <a:gd name="connsiteY4" fmla="*/ 3036514 h 3665314"/>
              <a:gd name="connsiteX5" fmla="*/ 0 w 3212182"/>
              <a:gd name="connsiteY5" fmla="*/ 628801 h 3665314"/>
              <a:gd name="connsiteX6" fmla="*/ 83641 w 3212182"/>
              <a:gd name="connsiteY6" fmla="*/ 536773 h 3665314"/>
              <a:gd name="connsiteX7" fmla="*/ 1379525 w 3212182"/>
              <a:gd name="connsiteY7" fmla="*/ 0 h 3665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2182" h="3665314">
                <a:moveTo>
                  <a:pt x="1379525" y="0"/>
                </a:moveTo>
                <a:cubicBezTo>
                  <a:pt x="2391674" y="0"/>
                  <a:pt x="3212182" y="820508"/>
                  <a:pt x="3212182" y="1832657"/>
                </a:cubicBezTo>
                <a:cubicBezTo>
                  <a:pt x="3212182" y="2844806"/>
                  <a:pt x="2391674" y="3665314"/>
                  <a:pt x="1379525" y="3665314"/>
                </a:cubicBezTo>
                <a:cubicBezTo>
                  <a:pt x="873451" y="3665314"/>
                  <a:pt x="415286" y="3460187"/>
                  <a:pt x="83641" y="3128542"/>
                </a:cubicBezTo>
                <a:lnTo>
                  <a:pt x="0" y="3036514"/>
                </a:lnTo>
                <a:lnTo>
                  <a:pt x="0" y="628801"/>
                </a:lnTo>
                <a:lnTo>
                  <a:pt x="83641" y="536773"/>
                </a:lnTo>
                <a:cubicBezTo>
                  <a:pt x="415286" y="205127"/>
                  <a:pt x="873451" y="0"/>
                  <a:pt x="1379525" y="0"/>
                </a:cubicBez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3" name="Oval 612">
            <a:extLst>
              <a:ext uri="{FF2B5EF4-FFF2-40B4-BE49-F238E27FC236}">
                <a16:creationId xmlns:a16="http://schemas.microsoft.com/office/drawing/2014/main" id="{35249834-544E-477E-84FD-888B8DB7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4563" y="3004216"/>
            <a:ext cx="3281677" cy="32816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E90EFA7-E83E-1FBE-4F60-C64E8C87E6F3}"/>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www.deviantart.com/neposas/art/Dream-Plan-Achieve-wallpaper-24451522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444998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96"/>
                                        </p:tgtEl>
                                        <p:attrNameLst>
                                          <p:attrName>style.visibility</p:attrName>
                                        </p:attrNameLst>
                                      </p:cBhvr>
                                      <p:to>
                                        <p:strVal val="visible"/>
                                      </p:to>
                                    </p:set>
                                    <p:animEffect transition="in" filter="wheel(1)">
                                      <p:cBhvr>
                                        <p:cTn id="7" dur="2000"/>
                                        <p:tgtEl>
                                          <p:spTgt spid="59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arn(inVertic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fill="hold"/>
                                        <p:tgtEl>
                                          <p:spTgt spid="7"/>
                                        </p:tgtEl>
                                        <p:attrNameLst>
                                          <p:attrName>ppt_x</p:attrName>
                                        </p:attrNameLst>
                                      </p:cBhvr>
                                      <p:tavLst>
                                        <p:tav tm="0">
                                          <p:val>
                                            <p:strVal val="#ppt_x"/>
                                          </p:val>
                                        </p:tav>
                                        <p:tav tm="100000">
                                          <p:val>
                                            <p:strVal val="#ppt_x"/>
                                          </p:val>
                                        </p:tav>
                                      </p:tavLst>
                                    </p:anim>
                                    <p:anim calcmode="lin" valueType="num">
                                      <p:cBhvr additive="base">
                                        <p:cTn id="2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01475-7F33-805C-426F-B7404EBC9AF1}"/>
              </a:ext>
            </a:extLst>
          </p:cNvPr>
          <p:cNvSpPr>
            <a:spLocks noGrp="1"/>
          </p:cNvSpPr>
          <p:nvPr>
            <p:ph type="title"/>
          </p:nvPr>
        </p:nvSpPr>
        <p:spPr>
          <a:xfrm>
            <a:off x="640080" y="325369"/>
            <a:ext cx="4368602" cy="1956841"/>
          </a:xfrm>
        </p:spPr>
        <p:txBody>
          <a:bodyPr anchor="b">
            <a:normAutofit/>
          </a:bodyPr>
          <a:lstStyle/>
          <a:p>
            <a:r>
              <a:rPr lang="en-GB" sz="5400" b="1" dirty="0"/>
              <a:t>4. AI STATEMENT </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7A17CAA-BCFB-6172-C8F9-5BFF5E047DE8}"/>
              </a:ext>
            </a:extLst>
          </p:cNvPr>
          <p:cNvSpPr>
            <a:spLocks noGrp="1"/>
          </p:cNvSpPr>
          <p:nvPr>
            <p:ph idx="1"/>
          </p:nvPr>
        </p:nvSpPr>
        <p:spPr>
          <a:xfrm>
            <a:off x="640080" y="2872899"/>
            <a:ext cx="4243589" cy="3240106"/>
          </a:xfrm>
        </p:spPr>
        <p:txBody>
          <a:bodyPr>
            <a:normAutofit fontScale="92500" lnSpcReduction="20000"/>
          </a:bodyPr>
          <a:lstStyle/>
          <a:p>
            <a:r>
              <a:rPr lang="en-GB" b="1" u="sng" dirty="0"/>
              <a:t>AI Acknowledgement. </a:t>
            </a:r>
            <a:endParaRPr lang="en-GB" dirty="0"/>
          </a:p>
          <a:p>
            <a:r>
              <a:rPr lang="en-GB" dirty="0"/>
              <a:t>I confirm that I have not presented any AI generated materials as my own work. </a:t>
            </a:r>
          </a:p>
          <a:p>
            <a:r>
              <a:rPr lang="en-GB" dirty="0"/>
              <a:t>I confirm that I have copies of my drafts, notes, and other resources I used, which I may be asked to provide in evidence</a:t>
            </a:r>
          </a:p>
          <a:p>
            <a:endParaRPr lang="en-US" sz="2200" dirty="0"/>
          </a:p>
        </p:txBody>
      </p:sp>
      <p:pic>
        <p:nvPicPr>
          <p:cNvPr id="5" name="Content Placeholder 4" descr="3D face graphic">
            <a:extLst>
              <a:ext uri="{FF2B5EF4-FFF2-40B4-BE49-F238E27FC236}">
                <a16:creationId xmlns:a16="http://schemas.microsoft.com/office/drawing/2014/main" id="{DB0B58A6-D9D3-EF68-BEA2-91C402089814}"/>
              </a:ext>
            </a:extLst>
          </p:cNvPr>
          <p:cNvPicPr>
            <a:picLocks noChangeAspect="1"/>
          </p:cNvPicPr>
          <p:nvPr/>
        </p:nvPicPr>
        <p:blipFill>
          <a:blip r:embed="rId2">
            <a:extLst>
              <a:ext uri="{28A0092B-C50C-407E-A947-70E740481C1C}">
                <a14:useLocalDpi xmlns:a14="http://schemas.microsoft.com/office/drawing/2010/main" val="0"/>
              </a:ext>
            </a:extLst>
          </a:blip>
          <a:srcRect l="27283" r="576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365181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3004E-7EDA-D9E8-FCEC-C1C42593AC1E}"/>
              </a:ext>
            </a:extLst>
          </p:cNvPr>
          <p:cNvSpPr>
            <a:spLocks noGrp="1"/>
          </p:cNvSpPr>
          <p:nvPr>
            <p:ph type="title"/>
          </p:nvPr>
        </p:nvSpPr>
        <p:spPr>
          <a:xfrm>
            <a:off x="6981823" y="1641752"/>
            <a:ext cx="4391025" cy="1323439"/>
          </a:xfrm>
        </p:spPr>
        <p:txBody>
          <a:bodyPr anchor="t">
            <a:normAutofit/>
          </a:bodyPr>
          <a:lstStyle/>
          <a:p>
            <a:endParaRPr lang="en-GB" sz="4000">
              <a:solidFill>
                <a:schemeClr val="bg1"/>
              </a:solidFill>
            </a:endParaRPr>
          </a:p>
        </p:txBody>
      </p:sp>
      <p:pic>
        <p:nvPicPr>
          <p:cNvPr id="4" name="Picture 3" descr="References Cycle Sign Concept Stock Illustration - Illustration of ...">
            <a:extLst>
              <a:ext uri="{FF2B5EF4-FFF2-40B4-BE49-F238E27FC236}">
                <a16:creationId xmlns:a16="http://schemas.microsoft.com/office/drawing/2014/main" id="{D14FD9C4-47BA-0D3D-DCD2-9974073E0F35}"/>
              </a:ext>
            </a:extLst>
          </p:cNvPr>
          <p:cNvPicPr>
            <a:picLocks noChangeAspect="1"/>
          </p:cNvPicPr>
          <p:nvPr/>
        </p:nvPicPr>
        <p:blipFill>
          <a:blip r:embed="rId2"/>
          <a:stretch>
            <a:fillRect/>
          </a:stretch>
        </p:blipFill>
        <p:spPr>
          <a:xfrm>
            <a:off x="835024" y="1627851"/>
            <a:ext cx="3063208" cy="2000874"/>
          </a:xfrm>
          <a:prstGeom prst="rect">
            <a:avLst/>
          </a:prstGeom>
        </p:spPr>
      </p:pic>
      <p:sp>
        <p:nvSpPr>
          <p:cNvPr id="3" name="Content Placeholder 2">
            <a:extLst>
              <a:ext uri="{FF2B5EF4-FFF2-40B4-BE49-F238E27FC236}">
                <a16:creationId xmlns:a16="http://schemas.microsoft.com/office/drawing/2014/main" id="{5848E374-D8D5-06FF-D342-37846663DF34}"/>
              </a:ext>
            </a:extLst>
          </p:cNvPr>
          <p:cNvSpPr>
            <a:spLocks noGrp="1"/>
          </p:cNvSpPr>
          <p:nvPr>
            <p:ph idx="1"/>
          </p:nvPr>
        </p:nvSpPr>
        <p:spPr>
          <a:xfrm>
            <a:off x="4118009" y="-741145"/>
            <a:ext cx="7854214" cy="7161196"/>
          </a:xfrm>
        </p:spPr>
        <p:txBody>
          <a:bodyPr>
            <a:noAutofit/>
          </a:bodyPr>
          <a:lstStyle/>
          <a:p>
            <a:pPr marL="0" indent="0">
              <a:buNone/>
            </a:pPr>
            <a:r>
              <a:rPr lang="en-GB" sz="1200" dirty="0">
                <a:solidFill>
                  <a:schemeClr val="bg1">
                    <a:alpha val="80000"/>
                  </a:schemeClr>
                </a:solidFill>
              </a:rPr>
              <a:t>Abdullah Al Maruf, Paul, R., Imam, M.H. and Babar, Z. (2022). A SYSTEMATIC REVIEW OF THE ROLE OF SQL AND EXCEL IN DATA-DRIVEN BUSINESS DECISION-MAKING FOR ASPIRING ANALYSTS. A SYSTEMATIC REVIEW OF THE ROLE OF SQL AND EXCEL IN DATA-DRIVEN BUSINESS DECISION-MAKING FOR ASPIRING ANALYSTS, 01(01), pp.249–269. </a:t>
            </a:r>
            <a:r>
              <a:rPr lang="en-GB" sz="1200" dirty="0" err="1">
                <a:solidFill>
                  <a:schemeClr val="bg1">
                    <a:alpha val="80000"/>
                  </a:schemeClr>
                </a:solidFill>
              </a:rPr>
              <a:t>doi:https</a:t>
            </a:r>
            <a:r>
              <a:rPr lang="en-GB" sz="1200" dirty="0">
                <a:solidFill>
                  <a:schemeClr val="bg1">
                    <a:alpha val="80000"/>
                  </a:schemeClr>
                </a:solidFill>
              </a:rPr>
              <a:t>://doi.org/10.63125/n142cg62</a:t>
            </a:r>
          </a:p>
          <a:p>
            <a:pPr marL="0" indent="0">
              <a:buNone/>
            </a:pPr>
            <a:r>
              <a:rPr lang="en-GB" sz="1800" b="1" dirty="0">
                <a:solidFill>
                  <a:schemeClr val="bg1">
                    <a:alpha val="80000"/>
                  </a:schemeClr>
                </a:solidFill>
              </a:rPr>
              <a:t>5. </a:t>
            </a:r>
          </a:p>
          <a:p>
            <a:pPr marL="0" indent="0">
              <a:buNone/>
            </a:pPr>
            <a:r>
              <a:rPr lang="en-GB" sz="1800" dirty="0">
                <a:solidFill>
                  <a:schemeClr val="bg1">
                    <a:alpha val="80000"/>
                  </a:schemeClr>
                </a:solidFill>
              </a:rPr>
              <a:t>1,Adamopoulos, I.P. (2022). Job Satisfaction in Public Health Care Sector, Measures Scales and Theoretical Background. European Journal of Environment and Public Health, [online] 6(2), p.em0116. </a:t>
            </a:r>
            <a:r>
              <a:rPr lang="en-GB" sz="1800" dirty="0" err="1">
                <a:solidFill>
                  <a:schemeClr val="bg1">
                    <a:alpha val="80000"/>
                  </a:schemeClr>
                </a:solidFill>
              </a:rPr>
              <a:t>doi:https</a:t>
            </a:r>
            <a:r>
              <a:rPr lang="en-GB" sz="1800" dirty="0">
                <a:solidFill>
                  <a:schemeClr val="bg1">
                    <a:alpha val="80000"/>
                  </a:schemeClr>
                </a:solidFill>
              </a:rPr>
              <a:t>://doi.org/10.21601/</a:t>
            </a:r>
            <a:r>
              <a:rPr lang="en-GB" sz="1800" dirty="0" err="1">
                <a:solidFill>
                  <a:schemeClr val="bg1">
                    <a:alpha val="80000"/>
                  </a:schemeClr>
                </a:solidFill>
              </a:rPr>
              <a:t>ejeph</a:t>
            </a:r>
            <a:r>
              <a:rPr lang="en-GB" sz="1800" dirty="0">
                <a:solidFill>
                  <a:schemeClr val="bg1">
                    <a:alpha val="80000"/>
                  </a:schemeClr>
                </a:solidFill>
              </a:rPr>
              <a:t>/12187.</a:t>
            </a:r>
          </a:p>
          <a:p>
            <a:pPr marL="0" indent="0">
              <a:buNone/>
            </a:pPr>
            <a:r>
              <a:rPr lang="en-GB" sz="1800" dirty="0">
                <a:solidFill>
                  <a:schemeClr val="bg1">
                    <a:alpha val="80000"/>
                  </a:schemeClr>
                </a:solidFill>
              </a:rPr>
              <a:t>2,Ames, S., Delaney, R., </a:t>
            </a:r>
            <a:r>
              <a:rPr lang="en-GB" sz="1800" dirty="0" err="1">
                <a:solidFill>
                  <a:schemeClr val="bg1">
                    <a:alpha val="80000"/>
                  </a:schemeClr>
                </a:solidFill>
              </a:rPr>
              <a:t>Houtrow</a:t>
            </a:r>
            <a:r>
              <a:rPr lang="en-GB" sz="1800" dirty="0">
                <a:solidFill>
                  <a:schemeClr val="bg1">
                    <a:alpha val="80000"/>
                  </a:schemeClr>
                </a:solidFill>
              </a:rPr>
              <a:t>, A.J., Delgado-Corcoran, C., Alvey, J., Watt, M.H. and Murphy, N. (2023). Perceived Disability-Based Discrimination in Health Care for Children With Medical Complexity. </a:t>
            </a:r>
            <a:r>
              <a:rPr lang="en-GB" sz="1800" dirty="0" err="1">
                <a:solidFill>
                  <a:schemeClr val="bg1">
                    <a:alpha val="80000"/>
                  </a:schemeClr>
                </a:solidFill>
              </a:rPr>
              <a:t>Pediatrics</a:t>
            </a:r>
            <a:r>
              <a:rPr lang="en-GB" sz="1800" dirty="0">
                <a:solidFill>
                  <a:schemeClr val="bg1">
                    <a:alpha val="80000"/>
                  </a:schemeClr>
                </a:solidFill>
              </a:rPr>
              <a:t>, 152(1). </a:t>
            </a:r>
            <a:r>
              <a:rPr lang="en-GB" sz="1800" dirty="0" err="1">
                <a:solidFill>
                  <a:schemeClr val="bg1">
                    <a:alpha val="80000"/>
                  </a:schemeClr>
                </a:solidFill>
              </a:rPr>
              <a:t>doi:https</a:t>
            </a:r>
            <a:r>
              <a:rPr lang="en-GB" sz="1800" dirty="0">
                <a:solidFill>
                  <a:schemeClr val="bg1">
                    <a:alpha val="80000"/>
                  </a:schemeClr>
                </a:solidFill>
              </a:rPr>
              <a:t>://doi.org/10.1542/peds.2022-060975.</a:t>
            </a:r>
          </a:p>
          <a:p>
            <a:pPr marL="0" indent="0">
              <a:buNone/>
            </a:pPr>
            <a:r>
              <a:rPr lang="en-GB" sz="1800" dirty="0">
                <a:solidFill>
                  <a:schemeClr val="bg1">
                    <a:alpha val="80000"/>
                  </a:schemeClr>
                </a:solidFill>
              </a:rPr>
              <a:t>3,Behrens, D.A., Rauner, M.S. and </a:t>
            </a:r>
            <a:r>
              <a:rPr lang="en-GB" sz="1800" dirty="0" err="1">
                <a:solidFill>
                  <a:schemeClr val="bg1">
                    <a:alpha val="80000"/>
                  </a:schemeClr>
                </a:solidFill>
              </a:rPr>
              <a:t>Sommersguter</a:t>
            </a:r>
            <a:r>
              <a:rPr lang="en-GB" sz="1800" dirty="0">
                <a:solidFill>
                  <a:schemeClr val="bg1">
                    <a:alpha val="80000"/>
                  </a:schemeClr>
                </a:solidFill>
              </a:rPr>
              <a:t>-Reichmann, M. (2022). Why Resilience in Health Care Systems is More than Coping with Disasters: Implications for Health Care Policy. Schmalenbach Journal of Business Research, 74. </a:t>
            </a:r>
            <a:r>
              <a:rPr lang="en-GB" sz="1800" dirty="0" err="1">
                <a:solidFill>
                  <a:schemeClr val="bg1">
                    <a:alpha val="80000"/>
                  </a:schemeClr>
                </a:solidFill>
              </a:rPr>
              <a:t>doi:https</a:t>
            </a:r>
            <a:r>
              <a:rPr lang="en-GB" sz="1800" dirty="0">
                <a:solidFill>
                  <a:schemeClr val="bg1">
                    <a:alpha val="80000"/>
                  </a:schemeClr>
                </a:solidFill>
              </a:rPr>
              <a:t>://doi.org/10.1007/s41471-022-00132-0.</a:t>
            </a:r>
          </a:p>
          <a:p>
            <a:pPr marL="0" indent="0">
              <a:buNone/>
            </a:pPr>
            <a:r>
              <a:rPr lang="en-GB" sz="1800" dirty="0">
                <a:solidFill>
                  <a:schemeClr val="bg1">
                    <a:alpha val="80000"/>
                  </a:schemeClr>
                </a:solidFill>
              </a:rPr>
              <a:t>4,Christoffersen, J., </a:t>
            </a:r>
            <a:r>
              <a:rPr lang="en-GB" sz="1800" dirty="0" err="1">
                <a:solidFill>
                  <a:schemeClr val="bg1">
                    <a:alpha val="80000"/>
                  </a:schemeClr>
                </a:solidFill>
              </a:rPr>
              <a:t>Plenborg</a:t>
            </a:r>
            <a:r>
              <a:rPr lang="en-GB" sz="1800" dirty="0">
                <a:solidFill>
                  <a:schemeClr val="bg1">
                    <a:alpha val="80000"/>
                  </a:schemeClr>
                </a:solidFill>
              </a:rPr>
              <a:t>, T. and Seitz, M. (2023). Compensation Shifting from Salary to Dividends. European Accounting Review, 33(5), pp.1951–1980. </a:t>
            </a:r>
            <a:r>
              <a:rPr lang="en-GB" sz="1800" dirty="0" err="1">
                <a:solidFill>
                  <a:schemeClr val="bg1">
                    <a:alpha val="80000"/>
                  </a:schemeClr>
                </a:solidFill>
              </a:rPr>
              <a:t>doi:https</a:t>
            </a:r>
            <a:r>
              <a:rPr lang="en-GB" sz="1800" dirty="0">
                <a:solidFill>
                  <a:schemeClr val="bg1">
                    <a:alpha val="80000"/>
                  </a:schemeClr>
                </a:solidFill>
              </a:rPr>
              <a:t>://doi.org/10.1080/09638180.2023.2226724.</a:t>
            </a:r>
          </a:p>
          <a:p>
            <a:pPr marL="0" indent="0">
              <a:buNone/>
            </a:pPr>
            <a:r>
              <a:rPr lang="en-GB" sz="1800" dirty="0">
                <a:solidFill>
                  <a:schemeClr val="bg1">
                    <a:alpha val="80000"/>
                  </a:schemeClr>
                </a:solidFill>
              </a:rPr>
              <a:t>5,Fathollahi-Fard, A.M., Ahmadi, A. and Karimi, B. (2021). Multi-Objective Optimization of Home Healthcare with Working-Time Balancing and Care Continuity. Sustainability, 13(22), p.12431. </a:t>
            </a:r>
            <a:r>
              <a:rPr lang="en-GB" sz="1800" dirty="0" err="1">
                <a:solidFill>
                  <a:schemeClr val="bg1">
                    <a:alpha val="80000"/>
                  </a:schemeClr>
                </a:solidFill>
              </a:rPr>
              <a:t>doi:https</a:t>
            </a:r>
            <a:r>
              <a:rPr lang="en-GB" sz="1800" dirty="0">
                <a:solidFill>
                  <a:schemeClr val="bg1">
                    <a:alpha val="80000"/>
                  </a:schemeClr>
                </a:solidFill>
              </a:rPr>
              <a:t>://doi.org/10.3390/su132212431</a:t>
            </a:r>
            <a:r>
              <a:rPr lang="en-GB" sz="1050" dirty="0">
                <a:solidFill>
                  <a:schemeClr val="bg1">
                    <a:alpha val="80000"/>
                  </a:schemeClr>
                </a:solidFill>
              </a:rPr>
              <a:t>.</a:t>
            </a:r>
          </a:p>
        </p:txBody>
      </p:sp>
      <p:sp>
        <p:nvSpPr>
          <p:cNvPr id="5" name="TextBox 4">
            <a:extLst>
              <a:ext uri="{FF2B5EF4-FFF2-40B4-BE49-F238E27FC236}">
                <a16:creationId xmlns:a16="http://schemas.microsoft.com/office/drawing/2014/main" id="{B7906C13-9536-FF7F-8222-A6658A1860E7}"/>
              </a:ext>
            </a:extLst>
          </p:cNvPr>
          <p:cNvSpPr txBox="1"/>
          <p:nvPr/>
        </p:nvSpPr>
        <p:spPr>
          <a:xfrm>
            <a:off x="2512194" y="818147"/>
            <a:ext cx="497252" cy="369332"/>
          </a:xfrm>
          <a:prstGeom prst="rect">
            <a:avLst/>
          </a:prstGeom>
          <a:noFill/>
        </p:spPr>
        <p:txBody>
          <a:bodyPr wrap="none" rtlCol="0">
            <a:spAutoFit/>
          </a:bodyPr>
          <a:lstStyle/>
          <a:p>
            <a:r>
              <a:rPr lang="en-GB" dirty="0"/>
              <a:t>11.</a:t>
            </a:r>
          </a:p>
        </p:txBody>
      </p:sp>
    </p:spTree>
    <p:extLst>
      <p:ext uri="{BB962C8B-B14F-4D97-AF65-F5344CB8AC3E}">
        <p14:creationId xmlns:p14="http://schemas.microsoft.com/office/powerpoint/2010/main" val="3644524296"/>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0C2591-43A8-A317-9BAD-9F943EAB7C0C}"/>
              </a:ext>
            </a:extLst>
          </p:cNvPr>
          <p:cNvSpPr>
            <a:spLocks noGrp="1"/>
          </p:cNvSpPr>
          <p:nvPr>
            <p:ph type="title"/>
          </p:nvPr>
        </p:nvSpPr>
        <p:spPr>
          <a:xfrm>
            <a:off x="6234865" y="568517"/>
            <a:ext cx="5248221" cy="1067209"/>
          </a:xfrm>
        </p:spPr>
        <p:txBody>
          <a:bodyPr>
            <a:normAutofit/>
          </a:bodyPr>
          <a:lstStyle/>
          <a:p>
            <a:endParaRPr lang="en-GB">
              <a:solidFill>
                <a:schemeClr val="bg1"/>
              </a:solidFill>
            </a:endParaRPr>
          </a:p>
        </p:txBody>
      </p:sp>
      <p:pic>
        <p:nvPicPr>
          <p:cNvPr id="4" name="Picture 3" descr="References Cycle Sign Concept Stock Illustration - Illustration of ...">
            <a:extLst>
              <a:ext uri="{FF2B5EF4-FFF2-40B4-BE49-F238E27FC236}">
                <a16:creationId xmlns:a16="http://schemas.microsoft.com/office/drawing/2014/main" id="{C78EF061-16BF-4D91-B85A-8B11403B66E5}"/>
              </a:ext>
            </a:extLst>
          </p:cNvPr>
          <p:cNvPicPr>
            <a:picLocks noChangeAspect="1"/>
          </p:cNvPicPr>
          <p:nvPr/>
        </p:nvPicPr>
        <p:blipFill>
          <a:blip r:embed="rId2"/>
          <a:srcRect r="20502" b="2"/>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2A0B3D2A-A056-DC23-6593-0F398B0B6A5B}"/>
              </a:ext>
            </a:extLst>
          </p:cNvPr>
          <p:cNvSpPr>
            <a:spLocks noGrp="1"/>
          </p:cNvSpPr>
          <p:nvPr>
            <p:ph idx="1"/>
          </p:nvPr>
        </p:nvSpPr>
        <p:spPr>
          <a:xfrm>
            <a:off x="6234868" y="489856"/>
            <a:ext cx="5217173" cy="6128657"/>
          </a:xfrm>
        </p:spPr>
        <p:txBody>
          <a:bodyPr>
            <a:normAutofit/>
          </a:bodyPr>
          <a:lstStyle/>
          <a:p>
            <a:r>
              <a:rPr lang="en-GB" sz="1400" b="1" dirty="0">
                <a:solidFill>
                  <a:schemeClr val="bg1"/>
                </a:solidFill>
              </a:rPr>
              <a:t>5 1 </a:t>
            </a:r>
          </a:p>
          <a:p>
            <a:endParaRPr lang="en-GB" sz="1400" dirty="0">
              <a:solidFill>
                <a:schemeClr val="bg1"/>
              </a:solidFill>
            </a:endParaRPr>
          </a:p>
          <a:p>
            <a:r>
              <a:rPr lang="en-GB" sz="1400" dirty="0">
                <a:solidFill>
                  <a:schemeClr val="bg1"/>
                </a:solidFill>
              </a:rPr>
              <a:t>6,Glasby, J. (2026). Understanding Health and Social Care. Bristol University Press, [online] (4). </a:t>
            </a:r>
            <a:r>
              <a:rPr lang="en-GB" sz="1400" dirty="0" err="1">
                <a:solidFill>
                  <a:schemeClr val="bg1"/>
                </a:solidFill>
              </a:rPr>
              <a:t>doi:https</a:t>
            </a:r>
            <a:r>
              <a:rPr lang="en-GB" sz="1400" dirty="0">
                <a:solidFill>
                  <a:schemeClr val="bg1"/>
                </a:solidFill>
              </a:rPr>
              <a:t>://doi.org/10.51952/9781447379430</a:t>
            </a:r>
          </a:p>
          <a:p>
            <a:endParaRPr lang="en-GB" sz="1400" dirty="0">
              <a:solidFill>
                <a:schemeClr val="bg1"/>
              </a:solidFill>
            </a:endParaRPr>
          </a:p>
          <a:p>
            <a:r>
              <a:rPr lang="en-GB" sz="1400" dirty="0">
                <a:solidFill>
                  <a:schemeClr val="bg1"/>
                </a:solidFill>
              </a:rPr>
              <a:t>7..Khatri, R., </a:t>
            </a:r>
            <a:r>
              <a:rPr lang="en-GB" sz="1400" dirty="0" err="1">
                <a:solidFill>
                  <a:schemeClr val="bg1"/>
                </a:solidFill>
              </a:rPr>
              <a:t>Endalamaw</a:t>
            </a:r>
            <a:r>
              <a:rPr lang="en-GB" sz="1400" dirty="0">
                <a:solidFill>
                  <a:schemeClr val="bg1"/>
                </a:solidFill>
              </a:rPr>
              <a:t>, A., </a:t>
            </a:r>
            <a:r>
              <a:rPr lang="en-GB" sz="1400" dirty="0" err="1">
                <a:solidFill>
                  <a:schemeClr val="bg1"/>
                </a:solidFill>
              </a:rPr>
              <a:t>Erku</a:t>
            </a:r>
            <a:r>
              <a:rPr lang="en-GB" sz="1400" dirty="0">
                <a:solidFill>
                  <a:schemeClr val="bg1"/>
                </a:solidFill>
              </a:rPr>
              <a:t>, D., </a:t>
            </a:r>
            <a:r>
              <a:rPr lang="en-GB" sz="1400" dirty="0" err="1">
                <a:solidFill>
                  <a:schemeClr val="bg1"/>
                </a:solidFill>
              </a:rPr>
              <a:t>Wolka</a:t>
            </a:r>
            <a:r>
              <a:rPr lang="en-GB" sz="1400" dirty="0">
                <a:solidFill>
                  <a:schemeClr val="bg1"/>
                </a:solidFill>
              </a:rPr>
              <a:t>, E., Nigatu, </a:t>
            </a:r>
            <a:r>
              <a:rPr lang="en-GB" sz="1400" dirty="0" err="1">
                <a:solidFill>
                  <a:schemeClr val="bg1"/>
                </a:solidFill>
              </a:rPr>
              <a:t>F.,Zewdie</a:t>
            </a:r>
            <a:r>
              <a:rPr lang="en-GB" sz="1400" dirty="0">
                <a:solidFill>
                  <a:schemeClr val="bg1"/>
                </a:solidFill>
              </a:rPr>
              <a:t>, A. and Assefa, Y. (2023). Continuity and care coordination of primary health care: A scoping review. BioMed Central Health Services Research, [online] 23(1), p.750. </a:t>
            </a:r>
            <a:r>
              <a:rPr lang="en-GB" sz="1400" dirty="0" err="1">
                <a:solidFill>
                  <a:schemeClr val="bg1"/>
                </a:solidFill>
              </a:rPr>
              <a:t>doi:https</a:t>
            </a:r>
            <a:r>
              <a:rPr lang="en-GB" sz="1400" dirty="0">
                <a:solidFill>
                  <a:schemeClr val="bg1"/>
                </a:solidFill>
              </a:rPr>
              <a:t>://doi.org/10.1186/s12913-023-09718-8.</a:t>
            </a:r>
          </a:p>
          <a:p>
            <a:r>
              <a:rPr lang="en-GB" sz="1400" dirty="0">
                <a:solidFill>
                  <a:schemeClr val="bg1"/>
                </a:solidFill>
              </a:rPr>
              <a:t>8,Kong, D.T., Gillespie, N.A. and Dirks, K.T. (2025). Human Resource Practices and Employee Trust: A Systematic Review With a Guiding Framework. Journal of Management, 52(1). </a:t>
            </a:r>
            <a:r>
              <a:rPr lang="en-GB" sz="1400" dirty="0" err="1">
                <a:solidFill>
                  <a:schemeClr val="bg1"/>
                </a:solidFill>
              </a:rPr>
              <a:t>doi:https</a:t>
            </a:r>
            <a:r>
              <a:rPr lang="en-GB" sz="1400" dirty="0">
                <a:solidFill>
                  <a:schemeClr val="bg1"/>
                </a:solidFill>
              </a:rPr>
              <a:t>://doi.org/10.1177/01492063251324500</a:t>
            </a:r>
          </a:p>
          <a:p>
            <a:r>
              <a:rPr lang="en-GB" sz="1400" dirty="0">
                <a:solidFill>
                  <a:schemeClr val="bg1"/>
                </a:solidFill>
              </a:rPr>
              <a:t>9,.Reis, R. (2022). Debt Revenue and the Sustainability of Public Debt. Journal of Economic Perspectives, 36(4), pp.103–124. </a:t>
            </a:r>
            <a:r>
              <a:rPr lang="en-GB" sz="1400" dirty="0" err="1">
                <a:solidFill>
                  <a:schemeClr val="bg1"/>
                </a:solidFill>
              </a:rPr>
              <a:t>doi:https</a:t>
            </a:r>
            <a:r>
              <a:rPr lang="en-GB" sz="1400" dirty="0">
                <a:solidFill>
                  <a:schemeClr val="bg1"/>
                </a:solidFill>
              </a:rPr>
              <a:t>://doi.org/10.1257/jep.36.4.103.</a:t>
            </a:r>
          </a:p>
          <a:p>
            <a:r>
              <a:rPr lang="en-GB" sz="1400" dirty="0">
                <a:solidFill>
                  <a:schemeClr val="bg1"/>
                </a:solidFill>
              </a:rPr>
              <a:t>10,Wongsansukcharoen, J. and </a:t>
            </a:r>
            <a:r>
              <a:rPr lang="en-GB" sz="1400" dirty="0" err="1">
                <a:solidFill>
                  <a:schemeClr val="bg1"/>
                </a:solidFill>
              </a:rPr>
              <a:t>Thaweepaiboonwong</a:t>
            </a:r>
            <a:r>
              <a:rPr lang="en-GB" sz="1400" dirty="0">
                <a:solidFill>
                  <a:schemeClr val="bg1"/>
                </a:solidFill>
              </a:rPr>
              <a:t>, J. (2023). Effect of innovations in human resource practices, innovation capabilities, and competitive advantage on small and medium enterprises’ performance in Thailand. European Research on Management and Business Economics, 29(1), p.100210. </a:t>
            </a:r>
            <a:r>
              <a:rPr lang="en-GB" sz="1400" dirty="0" err="1">
                <a:solidFill>
                  <a:schemeClr val="bg1"/>
                </a:solidFill>
              </a:rPr>
              <a:t>doi:https</a:t>
            </a:r>
            <a:r>
              <a:rPr lang="en-GB" sz="1400" dirty="0">
                <a:solidFill>
                  <a:schemeClr val="bg1"/>
                </a:solidFill>
              </a:rPr>
              <a:t>://doi.org/10.1016/j.iedeen.2022.100210</a:t>
            </a:r>
            <a:r>
              <a:rPr lang="en-GB" sz="1600" dirty="0">
                <a:solidFill>
                  <a:schemeClr val="bg1"/>
                </a:solidFill>
              </a:rPr>
              <a:t>.</a:t>
            </a:r>
          </a:p>
        </p:txBody>
      </p:sp>
      <p:grpSp>
        <p:nvGrpSpPr>
          <p:cNvPr id="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46902488"/>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9E934-C7AF-33CE-2F0E-EC4F348C0685}"/>
              </a:ext>
            </a:extLst>
          </p:cNvPr>
          <p:cNvSpPr>
            <a:spLocks noGrp="1"/>
          </p:cNvSpPr>
          <p:nvPr>
            <p:ph type="title"/>
          </p:nvPr>
        </p:nvSpPr>
        <p:spPr>
          <a:xfrm>
            <a:off x="638881" y="4501453"/>
            <a:ext cx="10909640" cy="1065836"/>
          </a:xfrm>
        </p:spPr>
        <p:txBody>
          <a:bodyPr vert="horz" lIns="91440" tIns="45720" rIns="91440" bIns="45720" rtlCol="0" anchor="ctr">
            <a:normAutofit/>
          </a:bodyPr>
          <a:lstStyle/>
          <a:p>
            <a:pPr algn="ctr"/>
            <a:r>
              <a:rPr lang="en-US" sz="6600" dirty="0"/>
              <a:t>ANY QUESTIONS</a:t>
            </a:r>
          </a:p>
        </p:txBody>
      </p:sp>
      <p:pic>
        <p:nvPicPr>
          <p:cNvPr id="5" name="Content Placeholder 4" descr="Vintage film ending frame">
            <a:extLst>
              <a:ext uri="{FF2B5EF4-FFF2-40B4-BE49-F238E27FC236}">
                <a16:creationId xmlns:a16="http://schemas.microsoft.com/office/drawing/2014/main" id="{47569438-B870-57B7-7A4A-B62E86C70E2A}"/>
              </a:ext>
            </a:extLst>
          </p:cNvPr>
          <p:cNvPicPr>
            <a:picLocks noChangeAspect="1"/>
          </p:cNvPicPr>
          <p:nvPr/>
        </p:nvPicPr>
        <p:blipFill>
          <a:blip r:embed="rId2">
            <a:extLst>
              <a:ext uri="{28A0092B-C50C-407E-A947-70E740481C1C}">
                <a14:useLocalDpi xmlns:a14="http://schemas.microsoft.com/office/drawing/2010/main" val="0"/>
              </a:ext>
            </a:extLst>
          </a:blip>
          <a:srcRect l="11653" r="10111" b="1"/>
          <a:stretch>
            <a:fillRect/>
          </a:stretch>
        </p:blipFill>
        <p:spPr>
          <a:xfrm>
            <a:off x="1173662" y="320040"/>
            <a:ext cx="3907171" cy="3895344"/>
          </a:xfrm>
          <a:prstGeom prst="rect">
            <a:avLst/>
          </a:prstGeom>
        </p:spPr>
      </p:pic>
      <p:pic>
        <p:nvPicPr>
          <p:cNvPr id="7" name="Content Placeholder 6">
            <a:extLst>
              <a:ext uri="{FF2B5EF4-FFF2-40B4-BE49-F238E27FC236}">
                <a16:creationId xmlns:a16="http://schemas.microsoft.com/office/drawing/2014/main" id="{BC90CD62-67DA-6A99-297C-49B0D9CEE5FA}"/>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54496" y="391987"/>
            <a:ext cx="5614416" cy="3751450"/>
          </a:xfrm>
          <a:prstGeom prst="rect">
            <a:avLst/>
          </a:prstGeom>
        </p:spPr>
      </p:pic>
      <p:sp>
        <p:nvSpPr>
          <p:cNvPr id="2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4358"/>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30604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arn(inVertical)">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4040</TotalTime>
  <Words>2785</Words>
  <Application>Microsoft Office PowerPoint</Application>
  <PresentationFormat>Widescreen</PresentationFormat>
  <Paragraphs>253</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Aptos</vt:lpstr>
      <vt:lpstr>Aptos Display</vt:lpstr>
      <vt:lpstr>Arial</vt:lpstr>
      <vt:lpstr>Calibri</vt:lpstr>
      <vt:lpstr>Office Theme</vt:lpstr>
      <vt:lpstr>PowerPoint Presentation</vt:lpstr>
      <vt:lpstr>PowerPoint Presentation</vt:lpstr>
      <vt:lpstr>  1,1 Company’s name and products we supply. </vt:lpstr>
      <vt:lpstr>  1.2. My story of why I am passionate about this business. </vt:lpstr>
      <vt:lpstr>1.3 Mission Statement. </vt:lpstr>
      <vt:lpstr>1.3 WT Kiddy care, Care aims.     </vt:lpstr>
      <vt:lpstr>1.3  WT Kiddy care, Care objectives 5,(Fathollahi-Fard, Ahmadi and Karimi, 2021)</vt:lpstr>
      <vt:lpstr>1.3 My USP </vt:lpstr>
      <vt:lpstr>1.4,Type of business ownership limited company </vt:lpstr>
      <vt:lpstr>1.4Cons of a limited company</vt:lpstr>
      <vt:lpstr>1.5 My location. </vt:lpstr>
      <vt:lpstr>   1.6 Human Resources. According to 8,(Kong, Gillespie and Dirks, 2025) human resource (HR) practices hold great promise in fostering employee trust, and insights into how HR practices relate to employee trust are critical to evidence-informed management</vt:lpstr>
      <vt:lpstr>1.7 Financial Overview    </vt:lpstr>
      <vt:lpstr>  1.7 Finanical excel sheet </vt:lpstr>
      <vt:lpstr>1.7 Excel Spread sheet overall</vt:lpstr>
      <vt:lpstr>1.8 Pestle Analysis/Swot Analysis </vt:lpstr>
      <vt:lpstr>1.9 Market research </vt:lpstr>
      <vt:lpstr>1.9 Target Audience, Theses would be the core target audience</vt:lpstr>
      <vt:lpstr>1.9 Secondary Target Audience</vt:lpstr>
      <vt:lpstr>1.9 Secondary research. </vt:lpstr>
      <vt:lpstr>2  Market Strategy positioning for my target and secondary target audience</vt:lpstr>
      <vt:lpstr>2.1  Flyers and Business Card </vt:lpstr>
      <vt:lpstr>My pitch </vt:lpstr>
      <vt:lpstr> 3.1 Strengths  </vt:lpstr>
      <vt:lpstr>Entrepreneurial Traits</vt:lpstr>
      <vt:lpstr>3,3 Achievements, Experience, Passion </vt:lpstr>
      <vt:lpstr>4. AI STATEMENT </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Leonard (2512418)</dc:creator>
  <cp:lastModifiedBy>Sarah Leonard (2512418)</cp:lastModifiedBy>
  <cp:revision>3</cp:revision>
  <dcterms:created xsi:type="dcterms:W3CDTF">2026-06-07T07:48:00Z</dcterms:created>
  <dcterms:modified xsi:type="dcterms:W3CDTF">2026-06-21T12:09:04Z</dcterms:modified>
</cp:coreProperties>
</file>