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notesMasterIdLst>
    <p:notesMasterId r:id="rId17"/>
  </p:notesMasterIdLst>
  <p:sldIdLst>
    <p:sldId id="256" r:id="rId2"/>
    <p:sldId id="284" r:id="rId3"/>
    <p:sldId id="269" r:id="rId4"/>
    <p:sldId id="299" r:id="rId5"/>
    <p:sldId id="301" r:id="rId6"/>
    <p:sldId id="304" r:id="rId7"/>
    <p:sldId id="306" r:id="rId8"/>
    <p:sldId id="307" r:id="rId9"/>
    <p:sldId id="308" r:id="rId10"/>
    <p:sldId id="303" r:id="rId11"/>
    <p:sldId id="309" r:id="rId12"/>
    <p:sldId id="310" r:id="rId13"/>
    <p:sldId id="298" r:id="rId14"/>
    <p:sldId id="264" r:id="rId15"/>
    <p:sldId id="26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249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hian Keyse" userId="e640c12b-a8e6-4355-9f2c-a517ac7d1786" providerId="ADAL" clId="{5F7E4D87-ED91-4774-9637-A9DAD82F2DC4}"/>
    <pc:docChg chg="custSel addSld modSld">
      <pc:chgData name="Rhian Keyse" userId="e640c12b-a8e6-4355-9f2c-a517ac7d1786" providerId="ADAL" clId="{5F7E4D87-ED91-4774-9637-A9DAD82F2DC4}" dt="2024-10-20T08:29:45.931" v="116" actId="27636"/>
      <pc:docMkLst>
        <pc:docMk/>
      </pc:docMkLst>
      <pc:sldChg chg="modSp mod">
        <pc:chgData name="Rhian Keyse" userId="e640c12b-a8e6-4355-9f2c-a517ac7d1786" providerId="ADAL" clId="{5F7E4D87-ED91-4774-9637-A9DAD82F2DC4}" dt="2024-10-20T08:28:55.462" v="81" actId="20577"/>
        <pc:sldMkLst>
          <pc:docMk/>
          <pc:sldMk cId="4216769465" sldId="308"/>
        </pc:sldMkLst>
        <pc:spChg chg="mod">
          <ac:chgData name="Rhian Keyse" userId="e640c12b-a8e6-4355-9f2c-a517ac7d1786" providerId="ADAL" clId="{5F7E4D87-ED91-4774-9637-A9DAD82F2DC4}" dt="2024-10-20T08:28:55.462" v="81" actId="20577"/>
          <ac:spMkLst>
            <pc:docMk/>
            <pc:sldMk cId="4216769465" sldId="308"/>
            <ac:spMk id="3" creationId="{F7911A52-EE27-3C57-5861-64EF7E43FACD}"/>
          </ac:spMkLst>
        </pc:spChg>
      </pc:sldChg>
      <pc:sldChg chg="modSp new mod">
        <pc:chgData name="Rhian Keyse" userId="e640c12b-a8e6-4355-9f2c-a517ac7d1786" providerId="ADAL" clId="{5F7E4D87-ED91-4774-9637-A9DAD82F2DC4}" dt="2024-10-20T08:28:00.108" v="30"/>
        <pc:sldMkLst>
          <pc:docMk/>
          <pc:sldMk cId="1260619365" sldId="309"/>
        </pc:sldMkLst>
        <pc:spChg chg="mod">
          <ac:chgData name="Rhian Keyse" userId="e640c12b-a8e6-4355-9f2c-a517ac7d1786" providerId="ADAL" clId="{5F7E4D87-ED91-4774-9637-A9DAD82F2DC4}" dt="2024-10-20T08:27:45.061" v="29" actId="20577"/>
          <ac:spMkLst>
            <pc:docMk/>
            <pc:sldMk cId="1260619365" sldId="309"/>
            <ac:spMk id="2" creationId="{1C80954E-0A4F-3DA6-0763-BB094E7F4080}"/>
          </ac:spMkLst>
        </pc:spChg>
        <pc:spChg chg="mod">
          <ac:chgData name="Rhian Keyse" userId="e640c12b-a8e6-4355-9f2c-a517ac7d1786" providerId="ADAL" clId="{5F7E4D87-ED91-4774-9637-A9DAD82F2DC4}" dt="2024-10-20T08:28:00.108" v="30"/>
          <ac:spMkLst>
            <pc:docMk/>
            <pc:sldMk cId="1260619365" sldId="309"/>
            <ac:spMk id="3" creationId="{A1D5CF7D-566E-A2B9-9B66-C2672BA4A442}"/>
          </ac:spMkLst>
        </pc:spChg>
      </pc:sldChg>
      <pc:sldChg chg="modSp new mod">
        <pc:chgData name="Rhian Keyse" userId="e640c12b-a8e6-4355-9f2c-a517ac7d1786" providerId="ADAL" clId="{5F7E4D87-ED91-4774-9637-A9DAD82F2DC4}" dt="2024-10-20T08:29:45.931" v="116" actId="27636"/>
        <pc:sldMkLst>
          <pc:docMk/>
          <pc:sldMk cId="87499755" sldId="310"/>
        </pc:sldMkLst>
        <pc:spChg chg="mod">
          <ac:chgData name="Rhian Keyse" userId="e640c12b-a8e6-4355-9f2c-a517ac7d1786" providerId="ADAL" clId="{5F7E4D87-ED91-4774-9637-A9DAD82F2DC4}" dt="2024-10-20T08:29:30.038" v="112" actId="20577"/>
          <ac:spMkLst>
            <pc:docMk/>
            <pc:sldMk cId="87499755" sldId="310"/>
            <ac:spMk id="2" creationId="{3B0EA8E9-4E3F-3102-972C-6E2BB2198453}"/>
          </ac:spMkLst>
        </pc:spChg>
        <pc:spChg chg="mod">
          <ac:chgData name="Rhian Keyse" userId="e640c12b-a8e6-4355-9f2c-a517ac7d1786" providerId="ADAL" clId="{5F7E4D87-ED91-4774-9637-A9DAD82F2DC4}" dt="2024-10-20T08:29:45.931" v="116" actId="27636"/>
          <ac:spMkLst>
            <pc:docMk/>
            <pc:sldMk cId="87499755" sldId="310"/>
            <ac:spMk id="3" creationId="{15CFBB2D-E133-72EE-D16E-7FC599462A75}"/>
          </ac:spMkLst>
        </pc:spChg>
      </pc:sldChg>
    </pc:docChg>
  </pc:docChgLst>
  <pc:docChgLst>
    <pc:chgData name="Rhian Keyse" userId="e640c12b-a8e6-4355-9f2c-a517ac7d1786" providerId="ADAL" clId="{6AE06DA3-9B69-41DA-80ED-E4C5FEAA0FA4}"/>
    <pc:docChg chg="custSel addSld delSld modSld">
      <pc:chgData name="Rhian Keyse" userId="e640c12b-a8e6-4355-9f2c-a517ac7d1786" providerId="ADAL" clId="{6AE06DA3-9B69-41DA-80ED-E4C5FEAA0FA4}" dt="2024-09-20T09:43:02.450" v="309" actId="2696"/>
      <pc:docMkLst>
        <pc:docMk/>
      </pc:docMkLst>
      <pc:sldChg chg="modSp mod">
        <pc:chgData name="Rhian Keyse" userId="e640c12b-a8e6-4355-9f2c-a517ac7d1786" providerId="ADAL" clId="{6AE06DA3-9B69-41DA-80ED-E4C5FEAA0FA4}" dt="2024-09-20T09:42:47.462" v="277" actId="20577"/>
        <pc:sldMkLst>
          <pc:docMk/>
          <pc:sldMk cId="2909545445" sldId="298"/>
        </pc:sldMkLst>
        <pc:spChg chg="mod">
          <ac:chgData name="Rhian Keyse" userId="e640c12b-a8e6-4355-9f2c-a517ac7d1786" providerId="ADAL" clId="{6AE06DA3-9B69-41DA-80ED-E4C5FEAA0FA4}" dt="2024-09-20T09:42:47.462" v="277" actId="20577"/>
          <ac:spMkLst>
            <pc:docMk/>
            <pc:sldMk cId="2909545445" sldId="298"/>
            <ac:spMk id="3" creationId="{B4158201-A681-A477-3F5A-99019EBDBE4C}"/>
          </ac:spMkLst>
        </pc:spChg>
      </pc:sldChg>
      <pc:sldChg chg="modSp new del mod">
        <pc:chgData name="Rhian Keyse" userId="e640c12b-a8e6-4355-9f2c-a517ac7d1786" providerId="ADAL" clId="{6AE06DA3-9B69-41DA-80ED-E4C5FEAA0FA4}" dt="2024-09-20T09:43:02.450" v="309" actId="2696"/>
        <pc:sldMkLst>
          <pc:docMk/>
          <pc:sldMk cId="68806154" sldId="309"/>
        </pc:sldMkLst>
        <pc:spChg chg="mod">
          <ac:chgData name="Rhian Keyse" userId="e640c12b-a8e6-4355-9f2c-a517ac7d1786" providerId="ADAL" clId="{6AE06DA3-9B69-41DA-80ED-E4C5FEAA0FA4}" dt="2024-09-20T09:42:54.219" v="286" actId="20577"/>
          <ac:spMkLst>
            <pc:docMk/>
            <pc:sldMk cId="68806154" sldId="309"/>
            <ac:spMk id="2" creationId="{A2E5FAF6-1CAF-79D6-28B4-710C13EC738F}"/>
          </ac:spMkLst>
        </pc:spChg>
        <pc:spChg chg="mod">
          <ac:chgData name="Rhian Keyse" userId="e640c12b-a8e6-4355-9f2c-a517ac7d1786" providerId="ADAL" clId="{6AE06DA3-9B69-41DA-80ED-E4C5FEAA0FA4}" dt="2024-09-20T09:42:58.145" v="308" actId="20577"/>
          <ac:spMkLst>
            <pc:docMk/>
            <pc:sldMk cId="68806154" sldId="309"/>
            <ac:spMk id="3" creationId="{BF797FF4-3ED9-12D3-C190-2B6CADF918A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5BF594-4C07-4B24-BD6E-38EA3BB78285}" type="datetimeFigureOut">
              <a:rPr lang="en-GB" smtClean="0"/>
              <a:t>20/10/2024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68CFEE-8C2C-49E1-8BDF-85CD2EEEC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2382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68CFEE-8C2C-49E1-8BDF-85CD2EEEC6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115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10/20/2024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10/20/2024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10/20/2024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10/20/2024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10/20/2024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10/20/2024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10/20/2024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10/20/2024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" TargetMode="External"/><Relationship Id="rId2" Type="http://schemas.openxmlformats.org/officeDocument/2006/relationships/hyperlink" Target="https://librarysearch.uwtsd.ac.uk/discovery/search?vid=44WHELF_UWTSD:44WHELF_UWTSD_VU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mailto:library@uwtsd.ac.uk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intranet.uwtsd.ac.uk/departments/library-and-learning-resources/academic-and-infoskills/finding-and-using-information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earch.worldcat.org/" TargetMode="External"/><Relationship Id="rId2" Type="http://schemas.openxmlformats.org/officeDocument/2006/relationships/hyperlink" Target="https://access.sconul.ac.uk/sconul-access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intranet.uwtsd.ac.uk/departments/library-and-learning-resources/academic-and-infoskills" TargetMode="External"/><Relationship Id="rId2" Type="http://schemas.openxmlformats.org/officeDocument/2006/relationships/hyperlink" Target="https://intranet.uwtsd.ac.uk/departments/library-and-learning-resources/getting-started-guid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intranet.uwtsd.ac.uk/departments/library-and-learning-resources/need-more" TargetMode="External"/><Relationship Id="rId5" Type="http://schemas.openxmlformats.org/officeDocument/2006/relationships/hyperlink" Target="https://www.youtube.com/watch?v=Cw_PGuyIg5Q" TargetMode="External"/><Relationship Id="rId4" Type="http://schemas.openxmlformats.org/officeDocument/2006/relationships/hyperlink" Target="https://digitalskills.uwtsd.ac.uk/students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8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0" name="Rectangle 1039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800" dirty="0"/>
              <a:t>HPFY3001: Academic Survival Skills</a:t>
            </a:r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Session 4: Library Skills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476A230-CDE3-2F54-606F-F67D9792555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592" r="26878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CDFE70-71EC-7D1A-3EDE-4D413DCAE7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session -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9D8D4-D3D0-53AA-9F41-5CD69C34D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Reflective writing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600" dirty="0"/>
              <a:t>Assignment</a:t>
            </a:r>
          </a:p>
        </p:txBody>
      </p:sp>
    </p:spTree>
    <p:extLst>
      <p:ext uri="{BB962C8B-B14F-4D97-AF65-F5344CB8AC3E}">
        <p14:creationId xmlns:p14="http://schemas.microsoft.com/office/powerpoint/2010/main" val="32931414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BDBB-0755-54BB-6F2B-F9AC1464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D7596-8140-A811-B2F0-094CB1296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Using the library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Using Moodle</a:t>
            </a:r>
          </a:p>
        </p:txBody>
      </p:sp>
    </p:spTree>
    <p:extLst>
      <p:ext uri="{BB962C8B-B14F-4D97-AF65-F5344CB8AC3E}">
        <p14:creationId xmlns:p14="http://schemas.microsoft.com/office/powerpoint/2010/main" val="3584931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5062C4-30CC-5C67-6C7C-9E5535BC2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552782"/>
            <a:ext cx="4606456" cy="1154711"/>
          </a:xfrm>
        </p:spPr>
        <p:txBody>
          <a:bodyPr>
            <a:normAutofit/>
          </a:bodyPr>
          <a:lstStyle/>
          <a:p>
            <a:r>
              <a:rPr lang="en-GB" dirty="0"/>
              <a:t>The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8040A5-42C9-F67D-E021-8FE01C7936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4594537" cy="3174788"/>
          </a:xfrm>
        </p:spPr>
        <p:txBody>
          <a:bodyPr anchor="t">
            <a:normAutofit fontScale="85000" lnSpcReduction="20000"/>
          </a:bodyPr>
          <a:lstStyle/>
          <a:p>
            <a:pPr>
              <a:lnSpc>
                <a:spcPct val="100000"/>
              </a:lnSpc>
            </a:pPr>
            <a:r>
              <a:rPr lang="en-GB" sz="1700" dirty="0"/>
              <a:t>Hopefully you’re all familiar with where it is!</a:t>
            </a:r>
          </a:p>
          <a:p>
            <a:pPr>
              <a:lnSpc>
                <a:spcPct val="100000"/>
              </a:lnSpc>
            </a:pPr>
            <a:r>
              <a:rPr lang="en-GB" sz="1700" dirty="0"/>
              <a:t>Individual tours (about 30 mins) bookable through Library website</a:t>
            </a:r>
          </a:p>
          <a:p>
            <a:pPr>
              <a:lnSpc>
                <a:spcPct val="100000"/>
              </a:lnSpc>
            </a:pPr>
            <a:r>
              <a:rPr lang="en-GB" sz="1700" dirty="0"/>
              <a:t>Library catalogue: </a:t>
            </a:r>
            <a:r>
              <a:rPr lang="en-GB" sz="1600" dirty="0">
                <a:hlinkClick r:id="rId2"/>
              </a:rPr>
              <a:t>Ex Libris Discovery (uwtsd.ac.uk)</a:t>
            </a:r>
            <a:endParaRPr lang="en-GB" sz="1700" dirty="0"/>
          </a:p>
          <a:p>
            <a:pPr>
              <a:lnSpc>
                <a:spcPct val="100000"/>
              </a:lnSpc>
            </a:pPr>
            <a:r>
              <a:rPr lang="en-GB" sz="1700" b="1" dirty="0"/>
              <a:t>Term-time opening: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Monday to Friday: 8.30 am to 12 midnight</a:t>
            </a:r>
          </a:p>
          <a:p>
            <a:pPr marL="28575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700" dirty="0"/>
              <a:t>Saturdays and Sundays: Midday to 9 pm.</a:t>
            </a:r>
          </a:p>
          <a:p>
            <a:pPr>
              <a:lnSpc>
                <a:spcPct val="100000"/>
              </a:lnSpc>
            </a:pPr>
            <a:endParaRPr lang="en-GB" sz="1700" dirty="0"/>
          </a:p>
          <a:p>
            <a:pPr>
              <a:lnSpc>
                <a:spcPct val="100000"/>
              </a:lnSpc>
            </a:pPr>
            <a:r>
              <a:rPr lang="en-GB" sz="1700" dirty="0"/>
              <a:t>Library website: </a:t>
            </a:r>
            <a:r>
              <a:rPr lang="en-GB" sz="1600" dirty="0">
                <a:hlinkClick r:id="rId3"/>
              </a:rPr>
              <a:t>Library and Learning Resources | University of Wales Trinity Saint David (uwtsd.ac.uk)</a:t>
            </a:r>
            <a:endParaRPr lang="en-GB" sz="1600" dirty="0"/>
          </a:p>
          <a:p>
            <a:pPr>
              <a:lnSpc>
                <a:spcPct val="100000"/>
              </a:lnSpc>
            </a:pPr>
            <a:r>
              <a:rPr lang="en-GB" sz="1600" dirty="0"/>
              <a:t>Email: </a:t>
            </a:r>
            <a:r>
              <a:rPr lang="en-GB" sz="1600" dirty="0">
                <a:hlinkClick r:id="rId4"/>
              </a:rPr>
              <a:t>library@uwtsd.ac.uk</a:t>
            </a:r>
            <a:endParaRPr lang="en-GB" sz="1600" dirty="0"/>
          </a:p>
          <a:p>
            <a:pPr>
              <a:lnSpc>
                <a:spcPct val="100000"/>
              </a:lnSpc>
            </a:pPr>
            <a:endParaRPr lang="en-GB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B61D9DC-F48D-03AA-2A6C-AFABB64BE7C2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29013" r="15222"/>
          <a:stretch/>
        </p:blipFill>
        <p:spPr>
          <a:xfrm>
            <a:off x="5879198" y="490264"/>
            <a:ext cx="6312802" cy="6367736"/>
          </a:xfrm>
          <a:custGeom>
            <a:avLst/>
            <a:gdLst/>
            <a:ahLst/>
            <a:cxnLst/>
            <a:rect l="l" t="t" r="r" b="b"/>
            <a:pathLst>
              <a:path w="6312802" h="6367736">
                <a:moveTo>
                  <a:pt x="789715" y="708127"/>
                </a:moveTo>
                <a:cubicBezTo>
                  <a:pt x="845978" y="711650"/>
                  <a:pt x="901296" y="724302"/>
                  <a:pt x="953475" y="745602"/>
                </a:cubicBezTo>
                <a:cubicBezTo>
                  <a:pt x="1173612" y="834890"/>
                  <a:pt x="1309905" y="1073925"/>
                  <a:pt x="1278834" y="1315681"/>
                </a:cubicBezTo>
                <a:cubicBezTo>
                  <a:pt x="1233750" y="1669869"/>
                  <a:pt x="880524" y="1881517"/>
                  <a:pt x="560369" y="1747304"/>
                </a:cubicBezTo>
                <a:cubicBezTo>
                  <a:pt x="338151" y="1654256"/>
                  <a:pt x="204742" y="1408974"/>
                  <a:pt x="242538" y="1164574"/>
                </a:cubicBezTo>
                <a:cubicBezTo>
                  <a:pt x="286421" y="880774"/>
                  <a:pt x="529219" y="692590"/>
                  <a:pt x="789715" y="708127"/>
                </a:cubicBezTo>
                <a:close/>
                <a:moveTo>
                  <a:pt x="2877121" y="364348"/>
                </a:moveTo>
                <a:cubicBezTo>
                  <a:pt x="2901561" y="365790"/>
                  <a:pt x="2925601" y="371235"/>
                  <a:pt x="2948310" y="380363"/>
                </a:cubicBezTo>
                <a:cubicBezTo>
                  <a:pt x="3044405" y="419202"/>
                  <a:pt x="3103503" y="523063"/>
                  <a:pt x="3089970" y="628607"/>
                </a:cubicBezTo>
                <a:cubicBezTo>
                  <a:pt x="3070190" y="782758"/>
                  <a:pt x="2916600" y="874848"/>
                  <a:pt x="2777343" y="816472"/>
                </a:cubicBezTo>
                <a:cubicBezTo>
                  <a:pt x="2680608" y="775952"/>
                  <a:pt x="2622552" y="669287"/>
                  <a:pt x="2639048" y="562863"/>
                </a:cubicBezTo>
                <a:cubicBezTo>
                  <a:pt x="2658106" y="439382"/>
                  <a:pt x="2763810" y="357542"/>
                  <a:pt x="2877121" y="364348"/>
                </a:cubicBezTo>
                <a:close/>
                <a:moveTo>
                  <a:pt x="5725514" y="29060"/>
                </a:moveTo>
                <a:lnTo>
                  <a:pt x="5748657" y="29701"/>
                </a:lnTo>
                <a:cubicBezTo>
                  <a:pt x="5935681" y="36387"/>
                  <a:pt x="6081789" y="65616"/>
                  <a:pt x="6194082" y="113315"/>
                </a:cubicBezTo>
                <a:lnTo>
                  <a:pt x="6312802" y="183322"/>
                </a:lnTo>
                <a:lnTo>
                  <a:pt x="6312802" y="6367736"/>
                </a:lnTo>
                <a:lnTo>
                  <a:pt x="3171877" y="6367736"/>
                </a:lnTo>
                <a:lnTo>
                  <a:pt x="3171635" y="6367591"/>
                </a:lnTo>
                <a:lnTo>
                  <a:pt x="2683232" y="6367591"/>
                </a:lnTo>
                <a:lnTo>
                  <a:pt x="2683031" y="6367736"/>
                </a:lnTo>
                <a:lnTo>
                  <a:pt x="1006759" y="6367736"/>
                </a:lnTo>
                <a:lnTo>
                  <a:pt x="1017798" y="6253705"/>
                </a:lnTo>
                <a:cubicBezTo>
                  <a:pt x="1043303" y="6019815"/>
                  <a:pt x="1065826" y="5776617"/>
                  <a:pt x="897420" y="5565130"/>
                </a:cubicBezTo>
                <a:cubicBezTo>
                  <a:pt x="700507" y="5318087"/>
                  <a:pt x="491822" y="5428997"/>
                  <a:pt x="271526" y="5130943"/>
                </a:cubicBezTo>
                <a:cubicBezTo>
                  <a:pt x="108646" y="4910648"/>
                  <a:pt x="-26366" y="4708290"/>
                  <a:pt x="39940" y="4415201"/>
                </a:cubicBezTo>
                <a:cubicBezTo>
                  <a:pt x="128666" y="4023216"/>
                  <a:pt x="467878" y="3870268"/>
                  <a:pt x="464356" y="3587268"/>
                </a:cubicBezTo>
                <a:cubicBezTo>
                  <a:pt x="460351" y="3247094"/>
                  <a:pt x="43943" y="3178950"/>
                  <a:pt x="3183" y="2791128"/>
                </a:cubicBezTo>
                <a:cubicBezTo>
                  <a:pt x="-23403" y="2538162"/>
                  <a:pt x="118896" y="2235225"/>
                  <a:pt x="343758" y="2095087"/>
                </a:cubicBezTo>
                <a:cubicBezTo>
                  <a:pt x="758163" y="1836512"/>
                  <a:pt x="1225342" y="2272862"/>
                  <a:pt x="1543093" y="2013487"/>
                </a:cubicBezTo>
                <a:cubicBezTo>
                  <a:pt x="1732879" y="1858534"/>
                  <a:pt x="1763790" y="1542064"/>
                  <a:pt x="1726873" y="1342749"/>
                </a:cubicBezTo>
                <a:cubicBezTo>
                  <a:pt x="1656484" y="963255"/>
                  <a:pt x="1345299" y="901114"/>
                  <a:pt x="1356831" y="612032"/>
                </a:cubicBezTo>
                <a:cubicBezTo>
                  <a:pt x="1365319" y="397180"/>
                  <a:pt x="1547578" y="171600"/>
                  <a:pt x="1773239" y="121551"/>
                </a:cubicBezTo>
                <a:cubicBezTo>
                  <a:pt x="1804789" y="114503"/>
                  <a:pt x="1837013" y="110980"/>
                  <a:pt x="1869333" y="110980"/>
                </a:cubicBezTo>
                <a:cubicBezTo>
                  <a:pt x="2087466" y="110980"/>
                  <a:pt x="2259155" y="271137"/>
                  <a:pt x="2312167" y="320866"/>
                </a:cubicBezTo>
                <a:cubicBezTo>
                  <a:pt x="2563133" y="555255"/>
                  <a:pt x="2364538" y="842498"/>
                  <a:pt x="2568899" y="1194363"/>
                </a:cubicBezTo>
                <a:cubicBezTo>
                  <a:pt x="2600650" y="1246494"/>
                  <a:pt x="2637078" y="1295662"/>
                  <a:pt x="2677726" y="1341226"/>
                </a:cubicBezTo>
                <a:cubicBezTo>
                  <a:pt x="2757804" y="1432276"/>
                  <a:pt x="2906990" y="1416261"/>
                  <a:pt x="2964327" y="1310316"/>
                </a:cubicBezTo>
                <a:cubicBezTo>
                  <a:pt x="3059059" y="1135183"/>
                  <a:pt x="3149628" y="938831"/>
                  <a:pt x="3333248" y="887741"/>
                </a:cubicBezTo>
                <a:cubicBezTo>
                  <a:pt x="3690239" y="788365"/>
                  <a:pt x="3902767" y="1378543"/>
                  <a:pt x="4272730" y="1307994"/>
                </a:cubicBezTo>
                <a:cubicBezTo>
                  <a:pt x="4426320" y="1278686"/>
                  <a:pt x="4515368" y="1152802"/>
                  <a:pt x="4596327" y="996810"/>
                </a:cubicBezTo>
                <a:cubicBezTo>
                  <a:pt x="4618829" y="953326"/>
                  <a:pt x="4640770" y="907521"/>
                  <a:pt x="4663272" y="860676"/>
                </a:cubicBezTo>
                <a:cubicBezTo>
                  <a:pt x="4732781" y="613153"/>
                  <a:pt x="4835282" y="115946"/>
                  <a:pt x="5572324" y="40189"/>
                </a:cubicBezTo>
                <a:cubicBezTo>
                  <a:pt x="5622910" y="31543"/>
                  <a:pt x="5674208" y="27859"/>
                  <a:pt x="5725514" y="29060"/>
                </a:cubicBezTo>
                <a:close/>
                <a:moveTo>
                  <a:pt x="4169348" y="793"/>
                </a:moveTo>
                <a:cubicBezTo>
                  <a:pt x="4219966" y="3995"/>
                  <a:pt x="4269734" y="15368"/>
                  <a:pt x="4316693" y="34505"/>
                </a:cubicBezTo>
                <a:cubicBezTo>
                  <a:pt x="4514808" y="114584"/>
                  <a:pt x="4637488" y="329676"/>
                  <a:pt x="4609540" y="547569"/>
                </a:cubicBezTo>
                <a:cubicBezTo>
                  <a:pt x="4568620" y="865801"/>
                  <a:pt x="4251108" y="1055907"/>
                  <a:pt x="3962986" y="935790"/>
                </a:cubicBezTo>
                <a:cubicBezTo>
                  <a:pt x="3762790" y="852028"/>
                  <a:pt x="3642672" y="631491"/>
                  <a:pt x="3676946" y="411355"/>
                </a:cubicBezTo>
                <a:cubicBezTo>
                  <a:pt x="3716424" y="155985"/>
                  <a:pt x="3934959" y="-13061"/>
                  <a:pt x="4169348" y="793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546060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CBF829-875E-F88E-E1A4-8002C403C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Finding items in the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1DBF7-B1BA-A1E8-60B4-4B8D662CE8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4"/>
            <a:ext cx="5588281" cy="4080367"/>
          </a:xfrm>
        </p:spPr>
        <p:txBody>
          <a:bodyPr anchor="t"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Physical and electronic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Starting point for both is the library catalogue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Search catalogue: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Book title/Author – if you are looking for a specific item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Subject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600" dirty="0"/>
              <a:t>Key words – get specific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3EA5BD-6CE7-1601-7EC2-4865820E5C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795" r="25466" b="-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991489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0CDD1-AF94-5FE2-6BD4-6F08424114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items in the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06290-978D-15FD-FCB5-34E4DB5128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Library catalogue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Searching by book title/author or by journal article title/author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Quick task: Find the following items using Library Search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Mahmood Mamdani, </a:t>
            </a:r>
            <a:r>
              <a:rPr lang="en-GB" sz="2800" i="1" dirty="0"/>
              <a:t>Citizen and Subject: Contemporary Africa and the Legacy of Late Colonialism </a:t>
            </a:r>
            <a:r>
              <a:rPr lang="en-GB" sz="2800" dirty="0"/>
              <a:t>(Princeton University Press, 2018).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Samuel </a:t>
            </a:r>
            <a:r>
              <a:rPr lang="en-GB" sz="2800" dirty="0" err="1"/>
              <a:t>Leze</a:t>
            </a:r>
            <a:r>
              <a:rPr lang="en-GB" sz="2800" dirty="0"/>
              <a:t>, ‘</a:t>
            </a:r>
            <a:r>
              <a:rPr lang="en-GB" sz="2800" dirty="0" err="1"/>
              <a:t>Madnesss</a:t>
            </a:r>
            <a:r>
              <a:rPr lang="en-GB" sz="2800" dirty="0"/>
              <a:t> and spiritualist philosophy of mind: Maine de Biran and A. A. Royer-Collard on a “true dualism”’, </a:t>
            </a:r>
            <a:r>
              <a:rPr lang="en-GB" sz="2800" i="1" dirty="0"/>
              <a:t>British Journal for the History of Philosophy </a:t>
            </a:r>
            <a:r>
              <a:rPr lang="en-GB" sz="2800" dirty="0"/>
              <a:t>28:5 (2020), 885-902.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95220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CE380-49E3-DFE9-72AB-68CADEF51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Finding items in the library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5552D8-5AD7-1026-E521-F89B0245E5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But what if you want to search for information on a topic and don’t have a specific book in mind?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You’ll need to do a literature search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Define what you’re looking for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Decide where to look</a:t>
            </a:r>
          </a:p>
          <a:p>
            <a:pPr marL="571500" lvl="1" indent="-342900">
              <a:buFont typeface="Arial" panose="020B0604020202020204" pitchFamily="34" charset="0"/>
              <a:buChar char="•"/>
            </a:pPr>
            <a:r>
              <a:rPr lang="en-GB" sz="2800" dirty="0"/>
              <a:t>Develop a strategy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30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98A6D-F97D-3087-5C38-795687C7F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F8E3B-F104-5FDA-108B-14C5DEC02E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have been set the following essay question:</a:t>
            </a:r>
          </a:p>
          <a:p>
            <a:r>
              <a:rPr lang="en-GB" dirty="0"/>
              <a:t>Does the gender of politicians affect how they are portrayed in the press?</a:t>
            </a:r>
          </a:p>
          <a:p>
            <a:r>
              <a:rPr lang="en-GB" dirty="0"/>
              <a:t>What keywords might you use?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Identify the most important terms in the essay title e.g. gender, politicians, press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Think of alternative terms e.g. women instead of gender, media instead of press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Perhaps broaden your search to find literature on the wider topic – e.g. gender and media, politics and media</a:t>
            </a:r>
          </a:p>
        </p:txBody>
      </p:sp>
    </p:spTree>
    <p:extLst>
      <p:ext uri="{BB962C8B-B14F-4D97-AF65-F5344CB8AC3E}">
        <p14:creationId xmlns:p14="http://schemas.microsoft.com/office/powerpoint/2010/main" val="35679898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C8F6E9-0C99-50B5-839C-F9EFFC702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704258"/>
            <a:ext cx="5602778" cy="1451509"/>
          </a:xfrm>
        </p:spPr>
        <p:txBody>
          <a:bodyPr>
            <a:normAutofit/>
          </a:bodyPr>
          <a:lstStyle/>
          <a:p>
            <a:r>
              <a:rPr lang="en-GB" dirty="0"/>
              <a:t>Bibliographic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11A52-EE27-3C57-5861-64EF7E43FA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7" y="2391995"/>
            <a:ext cx="5588281" cy="4199636"/>
          </a:xfrm>
        </p:spPr>
        <p:txBody>
          <a:bodyPr anchor="t">
            <a:normAutofit fontScale="85000" lnSpcReduction="2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Keep a note of the bibliographic information for anything that you use in your research -  you will need to reference these appropriately in your work.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Author’s surname and first name or initials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Date of publication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Title of book/article/essay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Name of journal (if a journal article) or book (if an edited collection)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Issue and volume numbers (if a journal article)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Name and location of publisher (if a book)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2400" dirty="0"/>
              <a:t>Page numbers (if an essay or article)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29AB15-438D-2310-B2C3-B4D9C88861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90" r="2" b="2"/>
          <a:stretch/>
        </p:blipFill>
        <p:spPr>
          <a:xfrm>
            <a:off x="646534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167694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5687A-5963-C086-A80F-36BF7A97E1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More on library searches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ACEE0-2606-32D4-9B58-C24A36C5CC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Library has an e-learning course on searching for information: </a:t>
            </a:r>
            <a:r>
              <a:rPr lang="en-GB" dirty="0">
                <a:hlinkClick r:id="rId2"/>
              </a:rPr>
              <a:t>Finding and Using Information | UWTSD Intranet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2243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0954E-0A4F-3DA6-0763-BB094E7F40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SCONUL Access Scheme/</a:t>
            </a:r>
            <a:r>
              <a:rPr lang="en-GB" dirty="0" err="1"/>
              <a:t>WorldCat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5CF7D-566E-A2B9-9B66-C2672BA4A4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SCONUL Access | SCONUL</a:t>
            </a:r>
            <a:endParaRPr lang="en-GB" dirty="0"/>
          </a:p>
          <a:p>
            <a:r>
              <a:rPr lang="en-GB" dirty="0"/>
              <a:t>A scheme allowing university library users to use study spaces or books and journals at other libraries which belong to the scheme – some libraries will let you borrow books too!</a:t>
            </a:r>
          </a:p>
          <a:p>
            <a:r>
              <a:rPr lang="en-GB" dirty="0"/>
              <a:t>Access to 160 libraries across the UK – hopefully one near you!</a:t>
            </a:r>
          </a:p>
          <a:p>
            <a:r>
              <a:rPr lang="en-GB" dirty="0">
                <a:hlinkClick r:id="rId3"/>
              </a:rPr>
              <a:t>WorldCat.org</a:t>
            </a:r>
            <a:endParaRPr lang="en-GB" dirty="0"/>
          </a:p>
          <a:p>
            <a:r>
              <a:rPr lang="en-GB" dirty="0"/>
              <a:t>Catalogue connecting thousands of libraries worldwide</a:t>
            </a:r>
          </a:p>
          <a:p>
            <a:r>
              <a:rPr lang="en-GB" dirty="0"/>
              <a:t>Can search for items by distance from your postcode</a:t>
            </a:r>
          </a:p>
          <a:p>
            <a:r>
              <a:rPr lang="en-GB" dirty="0"/>
              <a:t>Useful for bibliographic information if this isn’t on the library catalogue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06193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0EA8E9-4E3F-3102-972C-6E2BB2198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Other useful library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FBB2D-E133-72EE-D16E-7FC599462A7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hlinkClick r:id="rId2"/>
              </a:rPr>
              <a:t>Getting Started Guides | UWTSD Intranet</a:t>
            </a:r>
            <a:r>
              <a:rPr lang="en-GB" dirty="0"/>
              <a:t> – Guide to the library for each subject/discipline</a:t>
            </a:r>
          </a:p>
          <a:p>
            <a:r>
              <a:rPr lang="en-GB" dirty="0">
                <a:hlinkClick r:id="rId3"/>
              </a:rPr>
              <a:t>Academic and </a:t>
            </a:r>
            <a:r>
              <a:rPr lang="en-GB" dirty="0" err="1">
                <a:hlinkClick r:id="rId3"/>
              </a:rPr>
              <a:t>InfoSkills</a:t>
            </a:r>
            <a:r>
              <a:rPr lang="en-GB" dirty="0">
                <a:hlinkClick r:id="rId3"/>
              </a:rPr>
              <a:t> | UWTSD Intranet</a:t>
            </a:r>
            <a:r>
              <a:rPr lang="en-GB" dirty="0"/>
              <a:t> – Short Moodle courses on important research/library skills</a:t>
            </a:r>
          </a:p>
          <a:p>
            <a:r>
              <a:rPr lang="en-GB" dirty="0">
                <a:hlinkClick r:id="rId4"/>
              </a:rPr>
              <a:t>Digital skills for Students - The </a:t>
            </a:r>
            <a:r>
              <a:rPr lang="en-GB" dirty="0" err="1">
                <a:hlinkClick r:id="rId4"/>
              </a:rPr>
              <a:t>DigiCentre</a:t>
            </a:r>
            <a:r>
              <a:rPr lang="en-GB" dirty="0">
                <a:hlinkClick r:id="rId4"/>
              </a:rPr>
              <a:t> UWTSD</a:t>
            </a:r>
            <a:r>
              <a:rPr lang="en-GB" dirty="0"/>
              <a:t> – Assess your own digital skills, identify areas for improvement, and undertake short Moodle courses to boost your confidence and skills.</a:t>
            </a:r>
          </a:p>
          <a:p>
            <a:r>
              <a:rPr lang="en-GB" dirty="0">
                <a:hlinkClick r:id="rId5"/>
              </a:rPr>
              <a:t>Getting Started with UWTSD Library 2021 (youtube.com)</a:t>
            </a:r>
            <a:r>
              <a:rPr lang="en-GB" dirty="0"/>
              <a:t> – Video guide to UWTSD Library</a:t>
            </a:r>
          </a:p>
          <a:p>
            <a:r>
              <a:rPr lang="en-GB" dirty="0">
                <a:hlinkClick r:id="rId6"/>
              </a:rPr>
              <a:t>Need More? | UWTSD Intranet</a:t>
            </a:r>
            <a:r>
              <a:rPr lang="en-GB" dirty="0"/>
              <a:t> – Library FAQs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4997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2EAA8-35DB-2DE4-8003-F8226F4F91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Moodle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58201-A681-A477-3F5A-99019EBDBE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Virtual learning environment.</a:t>
            </a:r>
          </a:p>
          <a:p>
            <a:r>
              <a:rPr lang="en-GB" dirty="0"/>
              <a:t>Hopefully you’ve had a good look around it by now!</a:t>
            </a:r>
          </a:p>
          <a:p>
            <a:r>
              <a:rPr lang="en-GB" dirty="0"/>
              <a:t>Contains learning resources for your modules – could be lecture recordings, lists of online resources, lecture slides and handouts, module handbooks.</a:t>
            </a:r>
          </a:p>
          <a:p>
            <a:r>
              <a:rPr lang="en-GB" dirty="0"/>
              <a:t>It’s also where you submit your assignments and coursework.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9545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time: Reading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We’ll be meeting on </a:t>
            </a:r>
            <a:r>
              <a:rPr lang="en-GB" b="1" dirty="0"/>
              <a:t>Monday 28 October</a:t>
            </a:r>
          </a:p>
          <a:p>
            <a:r>
              <a:rPr lang="en-GB" dirty="0"/>
              <a:t>Please do email me if you have questions between classes!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758</Words>
  <Application>Microsoft Office PowerPoint</Application>
  <PresentationFormat>Widescreen</PresentationFormat>
  <Paragraphs>80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Avenir Next LT Pro</vt:lpstr>
      <vt:lpstr>Posterama</vt:lpstr>
      <vt:lpstr>SplashVTI</vt:lpstr>
      <vt:lpstr>HPFY3001: Academic Survival Skills  Session 4: Library Skills</vt:lpstr>
      <vt:lpstr>Last session - review</vt:lpstr>
      <vt:lpstr>In this session:</vt:lpstr>
      <vt:lpstr>The Library</vt:lpstr>
      <vt:lpstr>Finding items in the library</vt:lpstr>
      <vt:lpstr>Finding items in the library</vt:lpstr>
      <vt:lpstr>Finding items in the library</vt:lpstr>
      <vt:lpstr>Scenario</vt:lpstr>
      <vt:lpstr>Bibliographic information</vt:lpstr>
      <vt:lpstr>More on library searches</vt:lpstr>
      <vt:lpstr>SCONUL Access Scheme/WorldCat</vt:lpstr>
      <vt:lpstr>Other useful library resources</vt:lpstr>
      <vt:lpstr>Moodle</vt:lpstr>
      <vt:lpstr>Over to you: any questions?</vt:lpstr>
      <vt:lpstr>Next time: Reading skills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5</cp:revision>
  <dcterms:created xsi:type="dcterms:W3CDTF">2024-09-11T12:44:55Z</dcterms:created>
  <dcterms:modified xsi:type="dcterms:W3CDTF">2024-10-20T08:33:06Z</dcterms:modified>
</cp:coreProperties>
</file>