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75" r:id="rId3"/>
    <p:sldId id="274" r:id="rId4"/>
    <p:sldId id="273" r:id="rId5"/>
    <p:sldId id="272" r:id="rId6"/>
    <p:sldId id="277" r:id="rId7"/>
    <p:sldId id="278" r:id="rId8"/>
    <p:sldId id="27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AD872-E2F5-5CFA-F740-D049F50F3D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A4E0D2-D768-01F1-628C-9D8F5855AD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8BC670-183B-03F9-6D64-F1065DC54CA2}"/>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235773DD-6801-C73D-F625-9EB86BC5F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7B664-0F51-B127-BE34-0FC4710B1E12}"/>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2166817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F9EFE-4ED6-312E-21B4-79D57FA3AA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9DD546-551E-6C2F-855C-21510C7710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92E6C3-1195-F2A8-44BC-A0694FE0A36E}"/>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E8229213-07F4-B737-CD2C-BF2515475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CF76A-0649-6DCE-B663-CFC2E176F531}"/>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1551327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C304B-C062-F563-65F9-769668966A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AD6AB9-1363-050B-9C4E-7BCC7591D4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776964-3B84-92DF-A46F-20D9F3920330}"/>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30590418-A95D-C3EC-B933-BB37B1CCC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E7CDC-0580-7B32-14B2-A3289E8C0263}"/>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867463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8374-26FC-AF30-E1D7-A3D6857842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4D18BE-51AF-702C-DAE5-39A2A01A28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22031E-5962-9AD2-FE48-DC6E6D67C2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38C898-CAC3-13CB-5AD3-2BC03C8DF5EF}"/>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6" name="Footer Placeholder 5">
            <a:extLst>
              <a:ext uri="{FF2B5EF4-FFF2-40B4-BE49-F238E27FC236}">
                <a16:creationId xmlns:a16="http://schemas.microsoft.com/office/drawing/2014/main" id="{DD182441-AC5C-D29D-2C29-D21CAEF776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C36CA-1E8D-A89B-800B-9B4D9AD76765}"/>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3042091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68D12-23F6-94FC-D7C1-2E80231366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9D8701-B019-6367-9D68-729B8C50D2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E91617-D626-111E-C4E6-0CBB13AA4B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E1D6F5-2E7F-3D7B-D011-CCD0DF0B27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C05E71-38BF-7BC9-8485-BBAFD0093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E4DBA9-09F9-7EF5-5318-39FB21F7DD76}"/>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8" name="Footer Placeholder 7">
            <a:extLst>
              <a:ext uri="{FF2B5EF4-FFF2-40B4-BE49-F238E27FC236}">
                <a16:creationId xmlns:a16="http://schemas.microsoft.com/office/drawing/2014/main" id="{393D6D50-F5F7-B520-AC71-634C4A0C0D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52794C-0823-59D1-B4B8-866CD9741882}"/>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2437106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CD0A-2125-CC63-84C9-25F002C2C6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9E1869-1532-B47F-7249-AAB96657D95A}"/>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4" name="Footer Placeholder 3">
            <a:extLst>
              <a:ext uri="{FF2B5EF4-FFF2-40B4-BE49-F238E27FC236}">
                <a16:creationId xmlns:a16="http://schemas.microsoft.com/office/drawing/2014/main" id="{21768349-1F5A-33B4-9322-D62B0E7D80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E559FB-B20E-4506-05E4-7DA7B7507E97}"/>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2758298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F41A2B-F664-A052-4D1D-D3352E226208}"/>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3" name="Footer Placeholder 2">
            <a:extLst>
              <a:ext uri="{FF2B5EF4-FFF2-40B4-BE49-F238E27FC236}">
                <a16:creationId xmlns:a16="http://schemas.microsoft.com/office/drawing/2014/main" id="{520C0426-413E-3766-4529-C62F454A21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9008E6-9DC5-781A-6CD8-B871C509EF1D}"/>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377664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8B8D-D5E0-F941-E1A5-75E244D682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CCE316-570A-FA86-1CA1-D9F45807C1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B94BFB-CD7D-2CC8-278C-8CA3EEF8D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021E1-E54E-6CBE-0F0F-122C1F311374}"/>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6" name="Footer Placeholder 5">
            <a:extLst>
              <a:ext uri="{FF2B5EF4-FFF2-40B4-BE49-F238E27FC236}">
                <a16:creationId xmlns:a16="http://schemas.microsoft.com/office/drawing/2014/main" id="{BA61DA9D-7A08-AE03-D5BF-49D1A0571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86FCE-2E91-C231-AC0E-E186971B6F48}"/>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302885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21FE6-F6EF-6EE7-50A7-0A9B48E008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9D54F7-03DE-C65D-B66A-A4EBB1D22A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9E5B73-75E6-54A3-73A8-0A394CF5B7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391B9A-C40E-155A-9F50-6C6F5A5B72A4}"/>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6" name="Footer Placeholder 5">
            <a:extLst>
              <a:ext uri="{FF2B5EF4-FFF2-40B4-BE49-F238E27FC236}">
                <a16:creationId xmlns:a16="http://schemas.microsoft.com/office/drawing/2014/main" id="{19581CD2-0460-6749-48B0-F1CAA5883F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D11AF7-17E9-D4B7-37E1-B46E3E7190CB}"/>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4130909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A131B-660A-038B-D08C-9A48CB77B1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A64CA7-AC7A-81DD-86C4-BEA410C01C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D6F8B-6839-AD6D-102A-A89E7E50E9F8}"/>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B6D8F8B2-40A2-E690-DA6F-22958EC94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C4E1A-CE47-AD4D-FFE2-352295821D4F}"/>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2777887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DBA4F5-CFB9-E642-F419-D251887E2A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E2666D-BCA0-E1B0-DCD0-3F4D0151EB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6E9741-2505-5563-888F-21E7EC1CC776}"/>
              </a:ext>
            </a:extLst>
          </p:cNvPr>
          <p:cNvSpPr>
            <a:spLocks noGrp="1"/>
          </p:cNvSpPr>
          <p:nvPr>
            <p:ph type="dt" sz="half" idx="10"/>
          </p:nvPr>
        </p:nvSpPr>
        <p:spPr/>
        <p:txBody>
          <a:body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AC091C7E-B363-E8F1-1510-5F240DAE46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55584-0975-1AB3-4D7A-936F44B2D523}"/>
              </a:ext>
            </a:extLst>
          </p:cNvPr>
          <p:cNvSpPr>
            <a:spLocks noGrp="1"/>
          </p:cNvSpPr>
          <p:nvPr>
            <p:ph type="sldNum" sz="quarter" idx="12"/>
          </p:nvPr>
        </p:nvSpPr>
        <p:spPr/>
        <p:txBody>
          <a:bodyPr/>
          <a:lstStyle/>
          <a:p>
            <a:fld id="{3E56D935-5F38-4A15-86AD-1CC78343EA0F}" type="slidenum">
              <a:rPr lang="en-GB" smtClean="0"/>
              <a:t>‹#›</a:t>
            </a:fld>
            <a:endParaRPr lang="en-GB"/>
          </a:p>
        </p:txBody>
      </p:sp>
    </p:spTree>
    <p:extLst>
      <p:ext uri="{BB962C8B-B14F-4D97-AF65-F5344CB8AC3E}">
        <p14:creationId xmlns:p14="http://schemas.microsoft.com/office/powerpoint/2010/main" val="3529296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91686-A43D-AAEC-4D43-BF923CDE11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95BBC5-1E9C-4284-9CC7-20F88CC596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C423D-677D-3268-FC70-87FE65E600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C75196-4D02-45D2-8AED-88AAC14EA494}" type="datetimeFigureOut">
              <a:rPr lang="en-GB" smtClean="0"/>
              <a:t>02/05/2024</a:t>
            </a:fld>
            <a:endParaRPr lang="en-GB"/>
          </a:p>
        </p:txBody>
      </p:sp>
      <p:sp>
        <p:nvSpPr>
          <p:cNvPr id="5" name="Footer Placeholder 4">
            <a:extLst>
              <a:ext uri="{FF2B5EF4-FFF2-40B4-BE49-F238E27FC236}">
                <a16:creationId xmlns:a16="http://schemas.microsoft.com/office/drawing/2014/main" id="{713FFA92-0DCC-580A-903B-70311A432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64B753-2122-9F0D-5C73-4CC112B3EA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56D935-5F38-4A15-86AD-1CC78343EA0F}" type="slidenum">
              <a:rPr lang="en-GB" smtClean="0"/>
              <a:t>‹#›</a:t>
            </a:fld>
            <a:endParaRPr lang="en-GB"/>
          </a:p>
        </p:txBody>
      </p:sp>
    </p:spTree>
    <p:extLst>
      <p:ext uri="{BB962C8B-B14F-4D97-AF65-F5344CB8AC3E}">
        <p14:creationId xmlns:p14="http://schemas.microsoft.com/office/powerpoint/2010/main" val="94422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0C580C-16E8-1E1A-5EE0-40275655BFC7}"/>
              </a:ext>
            </a:extLst>
          </p:cNvPr>
          <p:cNvSpPr/>
          <p:nvPr/>
        </p:nvSpPr>
        <p:spPr>
          <a:xfrm>
            <a:off x="1249382" y="1157196"/>
            <a:ext cx="9991838" cy="3139321"/>
          </a:xfrm>
          <a:prstGeom prst="rect">
            <a:avLst/>
          </a:prstGeom>
          <a:noFill/>
        </p:spPr>
        <p:txBody>
          <a:bodyPr wrap="none" lIns="91440" tIns="45720" rIns="91440" bIns="45720">
            <a:spAutoFit/>
          </a:bodyPr>
          <a:lstStyle/>
          <a:p>
            <a:pPr algn="ctr"/>
            <a:r>
              <a:rPr lang="en-US" sz="6600" b="1" dirty="0">
                <a:ln/>
                <a:gradFill flip="none" rotWithShape="1">
                  <a:gsLst>
                    <a:gs pos="59000">
                      <a:schemeClr val="bg1"/>
                    </a:gs>
                    <a:gs pos="79000">
                      <a:schemeClr val="accent1"/>
                    </a:gs>
                    <a:gs pos="61000">
                      <a:schemeClr val="bg1"/>
                    </a:gs>
                    <a:gs pos="24000">
                      <a:schemeClr val="accent1"/>
                    </a:gs>
                  </a:gsLst>
                  <a:lin ang="2700000" scaled="1"/>
                  <a:tileRect/>
                </a:gradFill>
                <a:latin typeface="Bernard MT Condensed" panose="02050806060905020404" pitchFamily="18" charset="0"/>
              </a:rPr>
              <a:t>Brief on United Nations Policy </a:t>
            </a:r>
          </a:p>
          <a:p>
            <a:pPr algn="ctr"/>
            <a:r>
              <a:rPr lang="en-US" sz="6600" b="1" dirty="0">
                <a:ln/>
                <a:gradFill flip="none" rotWithShape="1">
                  <a:gsLst>
                    <a:gs pos="59000">
                      <a:schemeClr val="bg1"/>
                    </a:gs>
                    <a:gs pos="79000">
                      <a:schemeClr val="accent1"/>
                    </a:gs>
                    <a:gs pos="61000">
                      <a:schemeClr val="bg1"/>
                    </a:gs>
                    <a:gs pos="24000">
                      <a:schemeClr val="accent1"/>
                    </a:gs>
                  </a:gsLst>
                  <a:lin ang="2700000" scaled="1"/>
                  <a:tileRect/>
                </a:gradFill>
                <a:latin typeface="Bernard MT Condensed" panose="02050806060905020404" pitchFamily="18" charset="0"/>
              </a:rPr>
              <a:t>on </a:t>
            </a:r>
          </a:p>
          <a:p>
            <a:pPr algn="ctr"/>
            <a:r>
              <a:rPr lang="en-US" sz="6600" b="1" dirty="0">
                <a:ln/>
                <a:gradFill flip="none" rotWithShape="1">
                  <a:gsLst>
                    <a:gs pos="59000">
                      <a:schemeClr val="bg1"/>
                    </a:gs>
                    <a:gs pos="79000">
                      <a:schemeClr val="accent1"/>
                    </a:gs>
                    <a:gs pos="61000">
                      <a:schemeClr val="bg1"/>
                    </a:gs>
                    <a:gs pos="24000">
                      <a:schemeClr val="accent1"/>
                    </a:gs>
                  </a:gsLst>
                  <a:lin ang="2700000" scaled="1"/>
                  <a:tileRect/>
                </a:gradFill>
                <a:latin typeface="Bernard MT Condensed" panose="02050806060905020404" pitchFamily="18" charset="0"/>
              </a:rPr>
              <a:t>Migrant Management</a:t>
            </a:r>
          </a:p>
        </p:txBody>
      </p:sp>
      <p:sp>
        <p:nvSpPr>
          <p:cNvPr id="2" name="TextBox 1">
            <a:extLst>
              <a:ext uri="{FF2B5EF4-FFF2-40B4-BE49-F238E27FC236}">
                <a16:creationId xmlns:a16="http://schemas.microsoft.com/office/drawing/2014/main" id="{42327E55-B62A-0F06-BCF4-A83D038FB2B8}"/>
              </a:ext>
            </a:extLst>
          </p:cNvPr>
          <p:cNvSpPr txBox="1"/>
          <p:nvPr/>
        </p:nvSpPr>
        <p:spPr>
          <a:xfrm>
            <a:off x="7572652" y="6110942"/>
            <a:ext cx="2627792" cy="369332"/>
          </a:xfrm>
          <a:prstGeom prst="rect">
            <a:avLst/>
          </a:prstGeom>
          <a:noFill/>
        </p:spPr>
        <p:txBody>
          <a:bodyPr wrap="square" rtlCol="0">
            <a:spAutoFit/>
          </a:bodyPr>
          <a:lstStyle/>
          <a:p>
            <a:r>
              <a:rPr lang="en-GB" dirty="0"/>
              <a:t>Presented By M. Leather</a:t>
            </a:r>
          </a:p>
        </p:txBody>
      </p:sp>
      <p:pic>
        <p:nvPicPr>
          <p:cNvPr id="7" name="Picture 6">
            <a:extLst>
              <a:ext uri="{FF2B5EF4-FFF2-40B4-BE49-F238E27FC236}">
                <a16:creationId xmlns:a16="http://schemas.microsoft.com/office/drawing/2014/main" id="{B958F163-BADC-41F9-D1FF-D0C1724CF8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04629" y="5373658"/>
            <a:ext cx="990936" cy="1262399"/>
          </a:xfrm>
          <a:prstGeom prst="rect">
            <a:avLst/>
          </a:prstGeom>
        </p:spPr>
      </p:pic>
    </p:spTree>
    <p:extLst>
      <p:ext uri="{BB962C8B-B14F-4D97-AF65-F5344CB8AC3E}">
        <p14:creationId xmlns:p14="http://schemas.microsoft.com/office/powerpoint/2010/main" val="811593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32BF-521C-6C5E-33F0-C76BD1E21FD4}"/>
              </a:ext>
            </a:extLst>
          </p:cNvPr>
          <p:cNvSpPr>
            <a:spLocks noGrp="1"/>
          </p:cNvSpPr>
          <p:nvPr>
            <p:ph type="title"/>
          </p:nvPr>
        </p:nvSpPr>
        <p:spPr/>
        <p:txBody>
          <a:bodyPr>
            <a:normAutofit/>
          </a:bodyPr>
          <a:lstStyle/>
          <a:p>
            <a:pPr algn="ctr"/>
            <a:r>
              <a:rPr kumimoji="0" lang="en-US" sz="59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Refugee v’s Migrant</a:t>
            </a:r>
            <a:endParaRPr lang="en-GB" dirty="0"/>
          </a:p>
        </p:txBody>
      </p:sp>
      <p:sp>
        <p:nvSpPr>
          <p:cNvPr id="3" name="Content Placeholder 2">
            <a:extLst>
              <a:ext uri="{FF2B5EF4-FFF2-40B4-BE49-F238E27FC236}">
                <a16:creationId xmlns:a16="http://schemas.microsoft.com/office/drawing/2014/main" id="{879CA36D-E2BE-97A8-4FD8-01C11F8E5C75}"/>
              </a:ext>
            </a:extLst>
          </p:cNvPr>
          <p:cNvSpPr>
            <a:spLocks noGrp="1"/>
          </p:cNvSpPr>
          <p:nvPr>
            <p:ph sz="half" idx="1"/>
          </p:nvPr>
        </p:nvSpPr>
        <p:spPr/>
        <p:txBody>
          <a:bodyPr>
            <a:normAutofit/>
          </a:bodyPr>
          <a:lstStyle/>
          <a:p>
            <a:pPr marL="0" indent="0" algn="ctr">
              <a:buNone/>
            </a:pPr>
            <a:r>
              <a:rPr lang="en-GB" b="1" u="sng" dirty="0"/>
              <a:t>Refugee</a:t>
            </a:r>
          </a:p>
          <a:p>
            <a:r>
              <a:rPr lang="en-GB" b="1" dirty="0"/>
              <a:t>forced from their home.</a:t>
            </a:r>
          </a:p>
          <a:p>
            <a:r>
              <a:rPr lang="en-GB" dirty="0"/>
              <a:t>fleeing armed conflict or persecution</a:t>
            </a:r>
          </a:p>
          <a:p>
            <a:r>
              <a:rPr lang="en-GB" dirty="0"/>
              <a:t>denial of asylum has potentially deadly consequences</a:t>
            </a:r>
          </a:p>
          <a:p>
            <a:r>
              <a:rPr lang="en-GB" dirty="0"/>
              <a:t>without personal belongings.</a:t>
            </a:r>
          </a:p>
          <a:p>
            <a:r>
              <a:rPr lang="en-GB" dirty="0"/>
              <a:t>without preplanning </a:t>
            </a:r>
          </a:p>
          <a:p>
            <a:r>
              <a:rPr lang="en-GB" dirty="0">
                <a:solidFill>
                  <a:srgbClr val="FF0000"/>
                </a:solidFill>
              </a:rPr>
              <a:t>protected</a:t>
            </a:r>
            <a:r>
              <a:rPr lang="en-GB" dirty="0"/>
              <a:t> from being deported</a:t>
            </a:r>
          </a:p>
          <a:p>
            <a:endParaRPr lang="en-GB" dirty="0"/>
          </a:p>
        </p:txBody>
      </p:sp>
      <p:sp>
        <p:nvSpPr>
          <p:cNvPr id="4" name="Content Placeholder 3">
            <a:extLst>
              <a:ext uri="{FF2B5EF4-FFF2-40B4-BE49-F238E27FC236}">
                <a16:creationId xmlns:a16="http://schemas.microsoft.com/office/drawing/2014/main" id="{DF3947CA-66A5-AA13-0822-BD1AE68D0BB2}"/>
              </a:ext>
            </a:extLst>
          </p:cNvPr>
          <p:cNvSpPr>
            <a:spLocks noGrp="1"/>
          </p:cNvSpPr>
          <p:nvPr>
            <p:ph sz="half" idx="2"/>
          </p:nvPr>
        </p:nvSpPr>
        <p:spPr/>
        <p:txBody>
          <a:bodyPr>
            <a:normAutofit/>
          </a:bodyPr>
          <a:lstStyle/>
          <a:p>
            <a:pPr marL="0" indent="0" algn="ctr">
              <a:buNone/>
            </a:pPr>
            <a:r>
              <a:rPr lang="en-GB" b="1" u="sng" dirty="0"/>
              <a:t>Migrant</a:t>
            </a:r>
          </a:p>
          <a:p>
            <a:r>
              <a:rPr lang="en-GB" b="1" dirty="0"/>
              <a:t>chooses to move</a:t>
            </a:r>
            <a:r>
              <a:rPr lang="en-GB" dirty="0"/>
              <a:t>.</a:t>
            </a:r>
          </a:p>
          <a:p>
            <a:r>
              <a:rPr lang="en-GB" dirty="0"/>
              <a:t>to be with family.</a:t>
            </a:r>
          </a:p>
          <a:p>
            <a:r>
              <a:rPr lang="en-GB" dirty="0"/>
              <a:t>economic collapse</a:t>
            </a:r>
          </a:p>
          <a:p>
            <a:r>
              <a:rPr lang="en-GB" dirty="0"/>
              <a:t>unrest, famine, drought</a:t>
            </a:r>
          </a:p>
          <a:p>
            <a:r>
              <a:rPr lang="en-GB" dirty="0"/>
              <a:t>Subject to immigration laws and procedures.</a:t>
            </a:r>
          </a:p>
          <a:p>
            <a:r>
              <a:rPr lang="en-GB" dirty="0">
                <a:solidFill>
                  <a:srgbClr val="FF0000"/>
                </a:solidFill>
              </a:rPr>
              <a:t>Can</a:t>
            </a:r>
            <a:r>
              <a:rPr lang="en-GB" dirty="0"/>
              <a:t> be deported.</a:t>
            </a:r>
          </a:p>
        </p:txBody>
      </p:sp>
    </p:spTree>
    <p:extLst>
      <p:ext uri="{BB962C8B-B14F-4D97-AF65-F5344CB8AC3E}">
        <p14:creationId xmlns:p14="http://schemas.microsoft.com/office/powerpoint/2010/main" val="31467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DDA1B-D494-0E4F-39C2-6A014C24E246}"/>
              </a:ext>
            </a:extLst>
          </p:cNvPr>
          <p:cNvSpPr>
            <a:spLocks noGrp="1"/>
          </p:cNvSpPr>
          <p:nvPr>
            <p:ph type="title"/>
          </p:nvPr>
        </p:nvSpPr>
        <p:spPr/>
        <p:txBody>
          <a:bodyPr>
            <a:normAutofit fontScale="90000"/>
          </a:bodyPr>
          <a:lstStyle/>
          <a:p>
            <a:pPr algn="ctr"/>
            <a:r>
              <a:rPr kumimoji="0" lang="en-US" sz="59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Universal Declaration Of Human Rights</a:t>
            </a:r>
            <a:br>
              <a:rPr kumimoji="0" lang="en-US" sz="59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br>
            <a:r>
              <a:rPr kumimoji="0" lang="en-US" sz="59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 UDHR )</a:t>
            </a:r>
            <a:endParaRPr lang="en-GB" dirty="0"/>
          </a:p>
        </p:txBody>
      </p:sp>
      <p:sp>
        <p:nvSpPr>
          <p:cNvPr id="3" name="Content Placeholder 2">
            <a:extLst>
              <a:ext uri="{FF2B5EF4-FFF2-40B4-BE49-F238E27FC236}">
                <a16:creationId xmlns:a16="http://schemas.microsoft.com/office/drawing/2014/main" id="{686A47DB-804D-2EB1-9777-FB53CA711D31}"/>
              </a:ext>
            </a:extLst>
          </p:cNvPr>
          <p:cNvSpPr>
            <a:spLocks noGrp="1"/>
          </p:cNvSpPr>
          <p:nvPr>
            <p:ph sz="half" idx="1"/>
          </p:nvPr>
        </p:nvSpPr>
        <p:spPr/>
        <p:txBody>
          <a:bodyPr/>
          <a:lstStyle/>
          <a:p>
            <a:r>
              <a:rPr lang="en-GB" dirty="0"/>
              <a:t>1948</a:t>
            </a:r>
          </a:p>
          <a:p>
            <a:r>
              <a:rPr lang="en-GB" dirty="0"/>
              <a:t>30 Articles</a:t>
            </a:r>
          </a:p>
          <a:p>
            <a:r>
              <a:rPr lang="en-GB" dirty="0"/>
              <a:t>Global without Sovereignty</a:t>
            </a:r>
          </a:p>
          <a:p>
            <a:r>
              <a:rPr lang="en-GB" dirty="0"/>
              <a:t>Relevance</a:t>
            </a:r>
          </a:p>
          <a:p>
            <a:endParaRPr lang="en-GB" dirty="0"/>
          </a:p>
        </p:txBody>
      </p:sp>
      <p:sp>
        <p:nvSpPr>
          <p:cNvPr id="4" name="Content Placeholder 3">
            <a:extLst>
              <a:ext uri="{FF2B5EF4-FFF2-40B4-BE49-F238E27FC236}">
                <a16:creationId xmlns:a16="http://schemas.microsoft.com/office/drawing/2014/main" id="{5641968D-DA67-9F13-441E-FB627A258B28}"/>
              </a:ext>
            </a:extLst>
          </p:cNvPr>
          <p:cNvSpPr>
            <a:spLocks noGrp="1"/>
          </p:cNvSpPr>
          <p:nvPr>
            <p:ph sz="half" idx="2"/>
          </p:nvPr>
        </p:nvSpPr>
        <p:spPr/>
        <p:txBody>
          <a:bodyPr/>
          <a:lstStyle/>
          <a:p>
            <a:pPr marL="0" indent="0" algn="ctr">
              <a:buNone/>
            </a:pPr>
            <a:r>
              <a:rPr lang="en-GB" b="1" u="sng" dirty="0"/>
              <a:t>Article 13</a:t>
            </a:r>
          </a:p>
          <a:p>
            <a:pPr marL="0" indent="0" algn="ctr">
              <a:buNone/>
            </a:pPr>
            <a:endParaRPr lang="en-GB" b="1" u="sng" dirty="0"/>
          </a:p>
          <a:p>
            <a:pPr marL="0" indent="0" algn="ctr">
              <a:buNone/>
            </a:pPr>
            <a:r>
              <a:rPr lang="en-GB" dirty="0"/>
              <a:t>“Everyone has the right to freedom of movement and residence within the borders of each state. Everyone has the right to leave any country, including his own, and to return to his country”.</a:t>
            </a:r>
          </a:p>
          <a:p>
            <a:endParaRPr lang="en-GB" dirty="0"/>
          </a:p>
        </p:txBody>
      </p:sp>
    </p:spTree>
    <p:extLst>
      <p:ext uri="{BB962C8B-B14F-4D97-AF65-F5344CB8AC3E}">
        <p14:creationId xmlns:p14="http://schemas.microsoft.com/office/powerpoint/2010/main" val="3108463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1863-5FD4-B500-D7F1-7872ECD4A83E}"/>
              </a:ext>
            </a:extLst>
          </p:cNvPr>
          <p:cNvSpPr>
            <a:spLocks noGrp="1"/>
          </p:cNvSpPr>
          <p:nvPr>
            <p:ph type="title"/>
          </p:nvPr>
        </p:nvSpPr>
        <p:spPr>
          <a:xfrm>
            <a:off x="838200" y="365125"/>
            <a:ext cx="10515600" cy="2395830"/>
          </a:xfrm>
        </p:spPr>
        <p:txBody>
          <a:bodyPr>
            <a:noAutofit/>
          </a:bodyPr>
          <a:lstStyle/>
          <a:p>
            <a:pPr algn="ctr"/>
            <a:r>
              <a:rPr kumimoji="0" lang="en-US" sz="60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t>Office Of High Commissioner For Human Rights</a:t>
            </a:r>
            <a:br>
              <a:rPr kumimoji="0" lang="en-US" sz="60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br>
            <a:r>
              <a:rPr kumimoji="0" lang="en-US" sz="60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t>(OHCHR)</a:t>
            </a:r>
            <a:endParaRPr lang="en-GB" sz="6000" dirty="0"/>
          </a:p>
        </p:txBody>
      </p:sp>
      <p:sp>
        <p:nvSpPr>
          <p:cNvPr id="3" name="Content Placeholder 2">
            <a:extLst>
              <a:ext uri="{FF2B5EF4-FFF2-40B4-BE49-F238E27FC236}">
                <a16:creationId xmlns:a16="http://schemas.microsoft.com/office/drawing/2014/main" id="{670AFD98-BA08-3C18-44B2-60BDC7A637DF}"/>
              </a:ext>
            </a:extLst>
          </p:cNvPr>
          <p:cNvSpPr>
            <a:spLocks noGrp="1"/>
          </p:cNvSpPr>
          <p:nvPr>
            <p:ph sz="half" idx="1"/>
          </p:nvPr>
        </p:nvSpPr>
        <p:spPr>
          <a:xfrm>
            <a:off x="958787" y="2760955"/>
            <a:ext cx="4812437" cy="3664582"/>
          </a:xfrm>
        </p:spPr>
        <p:txBody>
          <a:bodyPr/>
          <a:lstStyle/>
          <a:p>
            <a:r>
              <a:rPr lang="en-GB" dirty="0"/>
              <a:t>1951</a:t>
            </a:r>
          </a:p>
          <a:p>
            <a:r>
              <a:rPr lang="en-GB" dirty="0"/>
              <a:t>Relatively few IO’s</a:t>
            </a:r>
          </a:p>
          <a:p>
            <a:r>
              <a:rPr lang="en-GB" dirty="0"/>
              <a:t>Clear Inter-agency Divisions</a:t>
            </a:r>
          </a:p>
          <a:p>
            <a:r>
              <a:rPr lang="en-GB" dirty="0"/>
              <a:t>Changes in needs</a:t>
            </a:r>
          </a:p>
          <a:p>
            <a:endParaRPr lang="en-GB" dirty="0"/>
          </a:p>
        </p:txBody>
      </p:sp>
      <p:sp>
        <p:nvSpPr>
          <p:cNvPr id="4" name="Content Placeholder 3">
            <a:extLst>
              <a:ext uri="{FF2B5EF4-FFF2-40B4-BE49-F238E27FC236}">
                <a16:creationId xmlns:a16="http://schemas.microsoft.com/office/drawing/2014/main" id="{E2B54548-3EA3-2883-FE5F-A48DE0AB4D53}"/>
              </a:ext>
            </a:extLst>
          </p:cNvPr>
          <p:cNvSpPr>
            <a:spLocks noGrp="1"/>
          </p:cNvSpPr>
          <p:nvPr>
            <p:ph sz="half" idx="2"/>
          </p:nvPr>
        </p:nvSpPr>
        <p:spPr>
          <a:xfrm>
            <a:off x="6420778" y="2760955"/>
            <a:ext cx="5282214" cy="3664582"/>
          </a:xfrm>
        </p:spPr>
        <p:txBody>
          <a:bodyPr/>
          <a:lstStyle/>
          <a:p>
            <a:r>
              <a:rPr lang="en-GB" dirty="0"/>
              <a:t>2024</a:t>
            </a:r>
          </a:p>
          <a:p>
            <a:r>
              <a:rPr lang="en-GB" dirty="0"/>
              <a:t>900 IO’s, </a:t>
            </a:r>
          </a:p>
          <a:p>
            <a:r>
              <a:rPr lang="en-GB" dirty="0"/>
              <a:t>6100 NGO’s &amp; Inter-Agencies</a:t>
            </a:r>
          </a:p>
          <a:p>
            <a:r>
              <a:rPr lang="en-GB" dirty="0"/>
              <a:t>13,145 reports and procedures</a:t>
            </a:r>
          </a:p>
          <a:p>
            <a:r>
              <a:rPr lang="en-GB" dirty="0"/>
              <a:t>Administrative nightmare</a:t>
            </a:r>
          </a:p>
          <a:p>
            <a:endParaRPr lang="en-GB" dirty="0"/>
          </a:p>
        </p:txBody>
      </p:sp>
    </p:spTree>
    <p:extLst>
      <p:ext uri="{BB962C8B-B14F-4D97-AF65-F5344CB8AC3E}">
        <p14:creationId xmlns:p14="http://schemas.microsoft.com/office/powerpoint/2010/main" val="867427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20725FE-76FC-1F0E-5053-EA67F0BCCCFB}"/>
              </a:ext>
            </a:extLst>
          </p:cNvPr>
          <p:cNvSpPr>
            <a:spLocks noGrp="1"/>
          </p:cNvSpPr>
          <p:nvPr>
            <p:ph type="title"/>
          </p:nvPr>
        </p:nvSpPr>
        <p:spPr>
          <a:xfrm>
            <a:off x="838200" y="365125"/>
            <a:ext cx="10515600" cy="2147256"/>
          </a:xfrm>
        </p:spPr>
        <p:txBody>
          <a:bodyPr>
            <a:normAutofit fontScale="90000"/>
          </a:bodyPr>
          <a:lstStyle/>
          <a:p>
            <a:pPr marL="0" marR="0" lvl="0" indent="0" algn="ctr" defTabSz="914400" rtl="0" eaLnBrk="1" fontAlgn="auto" latinLnBrk="0" hangingPunct="1">
              <a:lnSpc>
                <a:spcPct val="100000"/>
              </a:lnSpc>
              <a:spcBef>
                <a:spcPts val="0"/>
              </a:spcBef>
              <a:spcAft>
                <a:spcPts val="0"/>
              </a:spcAft>
              <a:tabLst/>
              <a:defRPr/>
            </a:pPr>
            <a:r>
              <a:rPr kumimoji="0" lang="en-US" sz="66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t>Sustainable Development Goals</a:t>
            </a:r>
            <a:br>
              <a:rPr kumimoji="0" lang="en-US" sz="66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br>
            <a:r>
              <a:rPr kumimoji="0" lang="en-US" sz="66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t>(SDG’s)</a:t>
            </a:r>
            <a:br>
              <a:rPr kumimoji="0" lang="en-US" sz="66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n-ea"/>
                <a:cs typeface="+mn-cs"/>
              </a:rPr>
            </a:br>
            <a:endParaRPr lang="en-GB" dirty="0"/>
          </a:p>
        </p:txBody>
      </p:sp>
      <p:pic>
        <p:nvPicPr>
          <p:cNvPr id="9" name="Content Placeholder 8">
            <a:extLst>
              <a:ext uri="{FF2B5EF4-FFF2-40B4-BE49-F238E27FC236}">
                <a16:creationId xmlns:a16="http://schemas.microsoft.com/office/drawing/2014/main" id="{18B73DAC-D38C-389E-BAAC-3CF2F6501171}"/>
              </a:ext>
            </a:extLst>
          </p:cNvPr>
          <p:cNvPicPr>
            <a:picLocks noGrp="1" noChangeAspect="1"/>
          </p:cNvPicPr>
          <p:nvPr>
            <p:ph idx="1"/>
          </p:nvPr>
        </p:nvPicPr>
        <p:blipFill>
          <a:blip r:embed="rId4"/>
          <a:stretch>
            <a:fillRect/>
          </a:stretch>
        </p:blipFill>
        <p:spPr>
          <a:xfrm>
            <a:off x="7070038" y="2259671"/>
            <a:ext cx="4781651" cy="3224834"/>
          </a:xfrm>
          <a:prstGeom prst="rect">
            <a:avLst/>
          </a:prstGeom>
        </p:spPr>
      </p:pic>
      <p:sp>
        <p:nvSpPr>
          <p:cNvPr id="10" name="TextBox 9">
            <a:extLst>
              <a:ext uri="{FF2B5EF4-FFF2-40B4-BE49-F238E27FC236}">
                <a16:creationId xmlns:a16="http://schemas.microsoft.com/office/drawing/2014/main" id="{98C63EC6-3448-AF6B-9FAB-D5E9B74DDFD2}"/>
              </a:ext>
            </a:extLst>
          </p:cNvPr>
          <p:cNvSpPr txBox="1"/>
          <p:nvPr/>
        </p:nvSpPr>
        <p:spPr>
          <a:xfrm>
            <a:off x="426128" y="1890943"/>
            <a:ext cx="4971495" cy="5355312"/>
          </a:xfrm>
          <a:prstGeom prst="rect">
            <a:avLst/>
          </a:prstGeom>
          <a:noFill/>
        </p:spPr>
        <p:txBody>
          <a:bodyPr wrap="square" rtlCol="0">
            <a:spAutoFit/>
          </a:bodyPr>
          <a:lstStyle/>
          <a:p>
            <a:pPr marL="285750" indent="-285750" algn="ctr">
              <a:buFont typeface="Wingdings" panose="05000000000000000000" pitchFamily="2" charset="2"/>
              <a:buChar char="v"/>
            </a:pPr>
            <a:r>
              <a:rPr lang="en-GB" b="1" dirty="0">
                <a:latin typeface="Arial Black" panose="020B0A04020102020204" pitchFamily="34" charset="0"/>
              </a:rPr>
              <a:t>17 SDG’s (2015)</a:t>
            </a:r>
          </a:p>
          <a:p>
            <a:pPr marL="285750" indent="-285750" algn="ctr">
              <a:buFont typeface="Wingdings" panose="05000000000000000000" pitchFamily="2" charset="2"/>
              <a:buChar char="v"/>
            </a:pPr>
            <a:endParaRPr lang="en-GB" b="1" dirty="0">
              <a:latin typeface="Arial Black" panose="020B0A04020102020204" pitchFamily="34" charset="0"/>
            </a:endParaRPr>
          </a:p>
          <a:p>
            <a:pPr marL="285750" indent="-285750" algn="ctr">
              <a:buFont typeface="Wingdings" panose="05000000000000000000" pitchFamily="2" charset="2"/>
              <a:buChar char="v"/>
            </a:pPr>
            <a:r>
              <a:rPr lang="en-GB" b="1" dirty="0">
                <a:latin typeface="Arial Black" panose="020B0A04020102020204" pitchFamily="34" charset="0"/>
              </a:rPr>
              <a:t>169 Targets</a:t>
            </a:r>
          </a:p>
          <a:p>
            <a:pPr marL="285750" indent="-285750" algn="ctr">
              <a:buFont typeface="Wingdings" panose="05000000000000000000" pitchFamily="2" charset="2"/>
              <a:buChar char="v"/>
            </a:pPr>
            <a:endParaRPr lang="en-GB" b="1" dirty="0">
              <a:latin typeface="Arial Black" panose="020B0A04020102020204" pitchFamily="34" charset="0"/>
            </a:endParaRPr>
          </a:p>
          <a:p>
            <a:pPr marL="285750" indent="-285750" algn="ctr">
              <a:buFont typeface="Wingdings" panose="05000000000000000000" pitchFamily="2" charset="2"/>
              <a:buChar char="v"/>
            </a:pPr>
            <a:r>
              <a:rPr lang="en-GB" b="1" dirty="0">
                <a:latin typeface="Arial Black" panose="020B0A04020102020204" pitchFamily="34" charset="0"/>
              </a:rPr>
              <a:t>330 Indicators</a:t>
            </a:r>
          </a:p>
          <a:p>
            <a:pPr marL="285750" indent="-285750" algn="ctr">
              <a:buFont typeface="Wingdings" panose="05000000000000000000" pitchFamily="2" charset="2"/>
              <a:buChar char="v"/>
            </a:pPr>
            <a:endParaRPr lang="en-GB" b="1" dirty="0">
              <a:latin typeface="Arial Black" panose="020B0A04020102020204" pitchFamily="34" charset="0"/>
            </a:endParaRPr>
          </a:p>
          <a:p>
            <a:pPr marL="285750" indent="-285750" algn="ctr">
              <a:buFont typeface="Wingdings" panose="05000000000000000000" pitchFamily="2" charset="2"/>
              <a:buChar char="v"/>
            </a:pPr>
            <a:r>
              <a:rPr lang="en-GB" b="1" dirty="0">
                <a:latin typeface="Arial Black" panose="020B0A04020102020204" pitchFamily="34" charset="0"/>
              </a:rPr>
              <a:t>Target 10.7 migration exclusive</a:t>
            </a:r>
          </a:p>
          <a:p>
            <a:pPr marL="285750" indent="-285750" algn="ctr">
              <a:buFont typeface="Wingdings" panose="05000000000000000000" pitchFamily="2" charset="2"/>
              <a:buChar char="v"/>
            </a:pPr>
            <a:endParaRPr lang="en-GB" b="1" dirty="0">
              <a:latin typeface="Arial Black" panose="020B0A04020102020204" pitchFamily="34" charset="0"/>
            </a:endParaRPr>
          </a:p>
          <a:p>
            <a:pPr marL="285750" indent="-285750" algn="ctr">
              <a:buFont typeface="Wingdings" panose="05000000000000000000" pitchFamily="2" charset="2"/>
              <a:buChar char="v"/>
            </a:pPr>
            <a:r>
              <a:rPr lang="en-GB" b="1" dirty="0">
                <a:latin typeface="Arial Black" panose="020B0A04020102020204" pitchFamily="34" charset="0"/>
              </a:rPr>
              <a:t>Indicator  10.7.2</a:t>
            </a:r>
          </a:p>
          <a:p>
            <a:pPr marL="285750" indent="-285750" algn="ctr">
              <a:buFont typeface="Wingdings" panose="05000000000000000000" pitchFamily="2" charset="2"/>
              <a:buChar char="v"/>
            </a:pPr>
            <a:endParaRPr lang="en-GB" b="1" dirty="0">
              <a:latin typeface="Arial Black" panose="020B0A04020102020204" pitchFamily="34" charset="0"/>
            </a:endParaRPr>
          </a:p>
          <a:p>
            <a:pPr algn="ctr"/>
            <a:endParaRPr lang="en-GB" b="1" dirty="0">
              <a:latin typeface="Arial Black" panose="020B0A04020102020204" pitchFamily="34" charset="0"/>
            </a:endParaRPr>
          </a:p>
          <a:p>
            <a:pPr algn="ctr"/>
            <a:r>
              <a:rPr lang="en-GB" b="1" dirty="0">
                <a:solidFill>
                  <a:srgbClr val="FF0000"/>
                </a:solidFill>
                <a:latin typeface="Arial Black" panose="020B0A04020102020204" pitchFamily="34" charset="0"/>
              </a:rPr>
              <a:t>“facilitate orderly, safe, regular, and responsible migration and mobility of people, including through the implementation of planned and well-managed migration policies”</a:t>
            </a:r>
          </a:p>
          <a:p>
            <a:pPr algn="ctr"/>
            <a:endParaRPr lang="en-GB" b="1" dirty="0">
              <a:solidFill>
                <a:srgbClr val="FF0000"/>
              </a:solidFill>
              <a:latin typeface="Arial Black" panose="020B0A04020102020204" pitchFamily="34" charset="0"/>
            </a:endParaRPr>
          </a:p>
          <a:p>
            <a:pPr algn="ctr"/>
            <a:endParaRPr lang="en-GB" dirty="0"/>
          </a:p>
          <a:p>
            <a:pPr algn="ctr"/>
            <a:endParaRPr lang="en-GB" dirty="0"/>
          </a:p>
        </p:txBody>
      </p:sp>
    </p:spTree>
    <p:extLst>
      <p:ext uri="{BB962C8B-B14F-4D97-AF65-F5344CB8AC3E}">
        <p14:creationId xmlns:p14="http://schemas.microsoft.com/office/powerpoint/2010/main" val="2395650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0231B-E05F-AFF0-EE0B-996DCD5CD9B8}"/>
              </a:ext>
            </a:extLst>
          </p:cNvPr>
          <p:cNvSpPr>
            <a:spLocks noGrp="1"/>
          </p:cNvSpPr>
          <p:nvPr>
            <p:ph type="title"/>
          </p:nvPr>
        </p:nvSpPr>
        <p:spPr/>
        <p:txBody>
          <a:bodyPr>
            <a:normAutofit fontScale="90000"/>
          </a:bodyPr>
          <a:lstStyle/>
          <a:p>
            <a:pPr algn="ctr"/>
            <a:r>
              <a:rPr kumimoji="0" lang="en-US" sz="53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International Organization for Migrants</a:t>
            </a:r>
            <a:br>
              <a:rPr kumimoji="0" lang="en-US" sz="53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br>
            <a:r>
              <a:rPr kumimoji="0" lang="en-US" sz="53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 IOM )</a:t>
            </a:r>
            <a:endParaRPr lang="en-GB" dirty="0"/>
          </a:p>
        </p:txBody>
      </p:sp>
      <p:sp>
        <p:nvSpPr>
          <p:cNvPr id="4" name="Content Placeholder 3">
            <a:extLst>
              <a:ext uri="{FF2B5EF4-FFF2-40B4-BE49-F238E27FC236}">
                <a16:creationId xmlns:a16="http://schemas.microsoft.com/office/drawing/2014/main" id="{0AB9929F-C6C4-E658-3B3A-47405A328199}"/>
              </a:ext>
            </a:extLst>
          </p:cNvPr>
          <p:cNvSpPr>
            <a:spLocks noGrp="1"/>
          </p:cNvSpPr>
          <p:nvPr>
            <p:ph sz="half" idx="2"/>
          </p:nvPr>
        </p:nvSpPr>
        <p:spPr>
          <a:xfrm>
            <a:off x="1305017" y="1825625"/>
            <a:ext cx="10048783" cy="4351338"/>
          </a:xfrm>
        </p:spPr>
        <p:txBody>
          <a:bodyPr/>
          <a:lstStyle/>
          <a:p>
            <a:r>
              <a:rPr lang="en-GB" dirty="0"/>
              <a:t>Formed in 1951</a:t>
            </a:r>
          </a:p>
          <a:p>
            <a:r>
              <a:rPr lang="en-GB" dirty="0"/>
              <a:t>Independent</a:t>
            </a:r>
          </a:p>
          <a:p>
            <a:r>
              <a:rPr lang="en-GB" dirty="0"/>
              <a:t>US / Belgium Initiative </a:t>
            </a:r>
          </a:p>
          <a:p>
            <a:r>
              <a:rPr lang="en-GB" dirty="0"/>
              <a:t>Mandated by European Governments </a:t>
            </a:r>
          </a:p>
          <a:p>
            <a:r>
              <a:rPr lang="en-GB" dirty="0"/>
              <a:t> USD 3BN operating costs 550 offices in 171 countries</a:t>
            </a:r>
          </a:p>
          <a:p>
            <a:r>
              <a:rPr lang="en-GB" dirty="0"/>
              <a:t>2022, 54,000 returned migrants </a:t>
            </a:r>
          </a:p>
          <a:p>
            <a:r>
              <a:rPr lang="en-GB" dirty="0"/>
              <a:t>100,000 Irregular Migrants since Mid 1990’s</a:t>
            </a:r>
          </a:p>
          <a:p>
            <a:r>
              <a:rPr lang="en-GB" dirty="0"/>
              <a:t>175 Stakeholders / member states </a:t>
            </a:r>
          </a:p>
        </p:txBody>
      </p:sp>
    </p:spTree>
    <p:extLst>
      <p:ext uri="{BB962C8B-B14F-4D97-AF65-F5344CB8AC3E}">
        <p14:creationId xmlns:p14="http://schemas.microsoft.com/office/powerpoint/2010/main" val="2458575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695ED-EDB0-2D77-DDF0-DD27E5946E40}"/>
              </a:ext>
            </a:extLst>
          </p:cNvPr>
          <p:cNvSpPr>
            <a:spLocks noGrp="1"/>
          </p:cNvSpPr>
          <p:nvPr>
            <p:ph type="title"/>
          </p:nvPr>
        </p:nvSpPr>
        <p:spPr/>
        <p:txBody>
          <a:bodyPr>
            <a:normAutofit fontScale="90000"/>
          </a:bodyPr>
          <a:lstStyle/>
          <a:p>
            <a:r>
              <a:rPr kumimoji="0" lang="en-US" sz="53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Global Commission For International Migration</a:t>
            </a:r>
            <a:endParaRPr lang="en-GB" dirty="0"/>
          </a:p>
        </p:txBody>
      </p:sp>
      <p:sp>
        <p:nvSpPr>
          <p:cNvPr id="3" name="Content Placeholder 2">
            <a:extLst>
              <a:ext uri="{FF2B5EF4-FFF2-40B4-BE49-F238E27FC236}">
                <a16:creationId xmlns:a16="http://schemas.microsoft.com/office/drawing/2014/main" id="{9DE69D72-9EA6-24E8-EE55-76E7E5CFA215}"/>
              </a:ext>
            </a:extLst>
          </p:cNvPr>
          <p:cNvSpPr>
            <a:spLocks noGrp="1"/>
          </p:cNvSpPr>
          <p:nvPr>
            <p:ph sz="half" idx="1"/>
          </p:nvPr>
        </p:nvSpPr>
        <p:spPr>
          <a:xfrm>
            <a:off x="838200" y="1825625"/>
            <a:ext cx="10081334" cy="4351338"/>
          </a:xfrm>
        </p:spPr>
        <p:txBody>
          <a:bodyPr/>
          <a:lstStyle/>
          <a:p>
            <a:r>
              <a:rPr lang="en-GB" dirty="0"/>
              <a:t>2005 By SG because of failure to recognise potential  and challenges of Migration </a:t>
            </a:r>
          </a:p>
          <a:p>
            <a:r>
              <a:rPr lang="en-GB" dirty="0"/>
              <a:t>Ceded Responsibility back to states</a:t>
            </a:r>
          </a:p>
          <a:p>
            <a:r>
              <a:rPr lang="en-GB" dirty="0"/>
              <a:t>Formation of GMG 2006</a:t>
            </a:r>
          </a:p>
          <a:p>
            <a:r>
              <a:rPr lang="en-GB" dirty="0"/>
              <a:t>Superseded 2018 by UNNOM with Thematic working groups</a:t>
            </a:r>
          </a:p>
          <a:p>
            <a:r>
              <a:rPr lang="en-GB" dirty="0"/>
              <a:t>Develop this into Migration agency. </a:t>
            </a:r>
          </a:p>
          <a:p>
            <a:endParaRPr lang="en-GB" dirty="0"/>
          </a:p>
          <a:p>
            <a:endParaRPr lang="en-GB" dirty="0"/>
          </a:p>
        </p:txBody>
      </p:sp>
    </p:spTree>
    <p:extLst>
      <p:ext uri="{BB962C8B-B14F-4D97-AF65-F5344CB8AC3E}">
        <p14:creationId xmlns:p14="http://schemas.microsoft.com/office/powerpoint/2010/main" val="67401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duotone>
              <a:prstClr val="black"/>
              <a:schemeClr val="accent2">
                <a:tint val="45000"/>
                <a:satMod val="400000"/>
              </a:schemeClr>
            </a:duotone>
            <a:extLst>
              <a:ext uri="{BEBA8EAE-BF5A-486C-A8C5-ECC9F3942E4B}">
                <a14:imgProps xmlns:a14="http://schemas.microsoft.com/office/drawing/2010/main">
                  <a14:imgLayer r:embed="rId3">
                    <a14:imgEffect>
                      <a14:artisticPaintBrush trans="49000"/>
                    </a14:imgEffect>
                    <a14:imgEffect>
                      <a14:colorTemperature colorTemp="11200"/>
                    </a14:imgEffect>
                  </a14:imgLayer>
                </a14:imgProps>
              </a:ext>
            </a:extLst>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B515C-9D61-276A-74B1-2569FF06D8C3}"/>
              </a:ext>
            </a:extLst>
          </p:cNvPr>
          <p:cNvSpPr>
            <a:spLocks noGrp="1"/>
          </p:cNvSpPr>
          <p:nvPr>
            <p:ph type="title"/>
          </p:nvPr>
        </p:nvSpPr>
        <p:spPr/>
        <p:txBody>
          <a:bodyPr>
            <a:normAutofit/>
          </a:bodyPr>
          <a:lstStyle/>
          <a:p>
            <a:pPr algn="ctr"/>
            <a:r>
              <a:rPr kumimoji="0" lang="en-US" sz="5300" b="1" i="0" u="none" strike="noStrike" kern="1200" cap="none" spc="0" normalizeH="0" baseline="0" noProof="0" dirty="0">
                <a:ln/>
                <a:gradFill flip="none" rotWithShape="1">
                  <a:gsLst>
                    <a:gs pos="59000">
                      <a:prstClr val="white"/>
                    </a:gs>
                    <a:gs pos="79000">
                      <a:srgbClr val="4472C4"/>
                    </a:gs>
                    <a:gs pos="61000">
                      <a:prstClr val="white"/>
                    </a:gs>
                    <a:gs pos="24000">
                      <a:srgbClr val="4472C4"/>
                    </a:gs>
                  </a:gsLst>
                  <a:lin ang="2700000" scaled="1"/>
                  <a:tileRect/>
                </a:gradFill>
                <a:effectLst/>
                <a:uLnTx/>
                <a:uFillTx/>
                <a:latin typeface="Bernard MT Condensed" panose="02050806060905020404" pitchFamily="18" charset="0"/>
                <a:ea typeface="+mj-ea"/>
                <a:cs typeface="+mj-cs"/>
              </a:rPr>
              <a:t>Recommendations</a:t>
            </a:r>
            <a:endParaRPr lang="en-GB" dirty="0"/>
          </a:p>
        </p:txBody>
      </p:sp>
      <p:sp>
        <p:nvSpPr>
          <p:cNvPr id="3" name="Content Placeholder 2">
            <a:extLst>
              <a:ext uri="{FF2B5EF4-FFF2-40B4-BE49-F238E27FC236}">
                <a16:creationId xmlns:a16="http://schemas.microsoft.com/office/drawing/2014/main" id="{0F5FA847-699A-3E3F-A4E5-7457E07698D8}"/>
              </a:ext>
            </a:extLst>
          </p:cNvPr>
          <p:cNvSpPr>
            <a:spLocks noGrp="1"/>
          </p:cNvSpPr>
          <p:nvPr>
            <p:ph sz="half" idx="1"/>
          </p:nvPr>
        </p:nvSpPr>
        <p:spPr>
          <a:xfrm>
            <a:off x="838200" y="1825625"/>
            <a:ext cx="10036946" cy="4351338"/>
          </a:xfrm>
        </p:spPr>
        <p:txBody>
          <a:bodyPr>
            <a:normAutofit lnSpcReduction="10000"/>
          </a:bodyPr>
          <a:lstStyle/>
          <a:p>
            <a:r>
              <a:rPr lang="en-GB" dirty="0"/>
              <a:t>Redraft UDHR to acknowledge sovereignty</a:t>
            </a:r>
          </a:p>
          <a:p>
            <a:r>
              <a:rPr lang="en-GB" dirty="0"/>
              <a:t>Reduce duplicity of Agencies to reduce costs</a:t>
            </a:r>
          </a:p>
          <a:p>
            <a:r>
              <a:rPr lang="en-GB" dirty="0"/>
              <a:t>Forma Migration Agency</a:t>
            </a:r>
          </a:p>
          <a:p>
            <a:r>
              <a:rPr lang="en-GB" dirty="0"/>
              <a:t>Identify the overlaps</a:t>
            </a:r>
          </a:p>
          <a:p>
            <a:r>
              <a:rPr lang="en-GB" dirty="0"/>
              <a:t>Develop Migrant indicators</a:t>
            </a:r>
          </a:p>
          <a:p>
            <a:r>
              <a:rPr lang="en-GB" dirty="0"/>
              <a:t>Set of Binding International Normative Standards to provide assistance at state level</a:t>
            </a:r>
          </a:p>
          <a:p>
            <a:r>
              <a:rPr lang="en-GB" dirty="0"/>
              <a:t>Developing the developing nations to stop migration (SDG’s)</a:t>
            </a:r>
          </a:p>
          <a:p>
            <a:r>
              <a:rPr lang="en-GB" dirty="0"/>
              <a:t>Time sensitive</a:t>
            </a:r>
          </a:p>
        </p:txBody>
      </p:sp>
    </p:spTree>
    <p:extLst>
      <p:ext uri="{BB962C8B-B14F-4D97-AF65-F5344CB8AC3E}">
        <p14:creationId xmlns:p14="http://schemas.microsoft.com/office/powerpoint/2010/main" val="1482529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TotalTime>
  <Words>346</Words>
  <Application>Microsoft Office PowerPoint</Application>
  <PresentationFormat>Widescreen</PresentationFormat>
  <Paragraphs>75</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Black</vt:lpstr>
      <vt:lpstr>Bernard MT Condensed</vt:lpstr>
      <vt:lpstr>Calibri</vt:lpstr>
      <vt:lpstr>Calibri Light</vt:lpstr>
      <vt:lpstr>Wingdings</vt:lpstr>
      <vt:lpstr>Office Theme</vt:lpstr>
      <vt:lpstr>PowerPoint Presentation</vt:lpstr>
      <vt:lpstr>Refugee v’s Migrant</vt:lpstr>
      <vt:lpstr>Universal Declaration Of Human Rights ( UDHR )</vt:lpstr>
      <vt:lpstr>Office Of High Commissioner For Human Rights (OHCHR)</vt:lpstr>
      <vt:lpstr>Sustainable Development Goals (SDG’s) </vt:lpstr>
      <vt:lpstr>International Organization for Migrants ( IOM )</vt:lpstr>
      <vt:lpstr>Global Commission For International Migration</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Leather</dc:creator>
  <cp:lastModifiedBy>Michael Leather</cp:lastModifiedBy>
  <cp:revision>10</cp:revision>
  <dcterms:created xsi:type="dcterms:W3CDTF">2024-04-24T08:21:29Z</dcterms:created>
  <dcterms:modified xsi:type="dcterms:W3CDTF">2024-05-02T05:32:48Z</dcterms:modified>
</cp:coreProperties>
</file>