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58" r:id="rId3"/>
    <p:sldId id="259" r:id="rId4"/>
    <p:sldId id="260" r:id="rId5"/>
    <p:sldId id="261" r:id="rId6"/>
    <p:sldId id="262" r:id="rId7"/>
    <p:sldId id="263" r:id="rId8"/>
    <p:sldId id="264" r:id="rId9"/>
    <p:sldId id="270" r:id="rId10"/>
    <p:sldId id="271" r:id="rId11"/>
    <p:sldId id="272" r:id="rId12"/>
    <p:sldId id="273" r:id="rId13"/>
    <p:sldId id="274" r:id="rId14"/>
    <p:sldId id="275" r:id="rId15"/>
    <p:sldId id="276" r:id="rId16"/>
    <p:sldId id="277" r:id="rId17"/>
    <p:sldId id="269" r:id="rId18"/>
  </p:sldIdLst>
  <p:sldSz cx="12192000" cy="6858000"/>
  <p:notesSz cx="7315200" cy="9601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5" d="100"/>
          <a:sy n="75" d="100"/>
        </p:scale>
        <p:origin x="8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1573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610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9855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4/26/2020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3130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4/26/2020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232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4/26/2020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7330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4/26/2020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7495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4/26/2020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57331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4/26/2020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319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91309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17009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177492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105663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98429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7104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4/26/2020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370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4/26/2020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72486862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A59402-D408-4DB3-8542-3FE2036F5878}"/>
              </a:ext>
            </a:extLst>
          </p:cNvPr>
          <p:cNvPicPr>
            <a:picLocks noChangeAspect="1"/>
          </p:cNvPicPr>
          <p:nvPr/>
        </p:nvPicPr>
        <p:blipFill rotWithShape="1">
          <a:blip r:embed="rId2"/>
          <a:srcRect l="12696" r="34673" b="14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93B434B3-2969-4387-A278-B586C184FE1B}"/>
              </a:ext>
            </a:extLst>
          </p:cNvPr>
          <p:cNvSpPr>
            <a:spLocks noGrp="1"/>
          </p:cNvSpPr>
          <p:nvPr>
            <p:ph type="ctrTitle"/>
          </p:nvPr>
        </p:nvSpPr>
        <p:spPr>
          <a:xfrm>
            <a:off x="5380563" y="1678665"/>
            <a:ext cx="3887839" cy="2372168"/>
          </a:xfrm>
        </p:spPr>
        <p:txBody>
          <a:bodyPr>
            <a:normAutofit/>
          </a:bodyPr>
          <a:lstStyle/>
          <a:p>
            <a:r>
              <a:rPr lang="en-US" dirty="0"/>
              <a:t>Taxation BMBM5016</a:t>
            </a:r>
            <a:endParaRPr lang="en-GB" dirty="0"/>
          </a:p>
        </p:txBody>
      </p:sp>
      <p:sp>
        <p:nvSpPr>
          <p:cNvPr id="3" name="Subtitle 2">
            <a:extLst>
              <a:ext uri="{FF2B5EF4-FFF2-40B4-BE49-F238E27FC236}">
                <a16:creationId xmlns:a16="http://schemas.microsoft.com/office/drawing/2014/main" id="{DDAEE410-D296-4CCA-AD13-F135813E20CD}"/>
              </a:ext>
            </a:extLst>
          </p:cNvPr>
          <p:cNvSpPr>
            <a:spLocks noGrp="1"/>
          </p:cNvSpPr>
          <p:nvPr>
            <p:ph type="subTitle" idx="1"/>
          </p:nvPr>
        </p:nvSpPr>
        <p:spPr>
          <a:xfrm>
            <a:off x="5380563" y="4050834"/>
            <a:ext cx="3893440" cy="388002"/>
          </a:xfrm>
        </p:spPr>
        <p:txBody>
          <a:bodyPr>
            <a:normAutofit/>
          </a:bodyPr>
          <a:lstStyle/>
          <a:p>
            <a:r>
              <a:rPr lang="en-US" dirty="0"/>
              <a:t>Corporation Tax Part 2 &amp; VAT</a:t>
            </a:r>
            <a:endParaRPr lang="en-GB" dirty="0"/>
          </a:p>
        </p:txBody>
      </p:sp>
    </p:spTree>
    <p:extLst>
      <p:ext uri="{BB962C8B-B14F-4D97-AF65-F5344CB8AC3E}">
        <p14:creationId xmlns:p14="http://schemas.microsoft.com/office/powerpoint/2010/main" val="475624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024555-8153-486F-A0F4-C4472D74A1FC}"/>
              </a:ext>
            </a:extLst>
          </p:cNvPr>
          <p:cNvSpPr txBox="1"/>
          <p:nvPr/>
        </p:nvSpPr>
        <p:spPr>
          <a:xfrm>
            <a:off x="758301" y="692458"/>
            <a:ext cx="6551720" cy="369332"/>
          </a:xfrm>
          <a:prstGeom prst="rect">
            <a:avLst/>
          </a:prstGeom>
          <a:noFill/>
        </p:spPr>
        <p:txBody>
          <a:bodyPr wrap="square" rtlCol="0">
            <a:spAutoFit/>
          </a:bodyPr>
          <a:lstStyle/>
          <a:p>
            <a:r>
              <a:rPr lang="en-US" b="1" dirty="0"/>
              <a:t>Corporation Tax Part 2</a:t>
            </a:r>
            <a:endParaRPr lang="en-GB" b="1" dirty="0"/>
          </a:p>
        </p:txBody>
      </p:sp>
      <p:sp>
        <p:nvSpPr>
          <p:cNvPr id="3" name="TextBox 2">
            <a:extLst>
              <a:ext uri="{FF2B5EF4-FFF2-40B4-BE49-F238E27FC236}">
                <a16:creationId xmlns:a16="http://schemas.microsoft.com/office/drawing/2014/main" id="{A7A63BCA-BFC1-4CB6-8269-EE7EF2E5CBA1}"/>
              </a:ext>
            </a:extLst>
          </p:cNvPr>
          <p:cNvSpPr txBox="1"/>
          <p:nvPr/>
        </p:nvSpPr>
        <p:spPr>
          <a:xfrm>
            <a:off x="1242282" y="1061790"/>
            <a:ext cx="9707436" cy="128798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Company Chargeable gains reliefs</a:t>
            </a:r>
          </a:p>
          <a:p>
            <a:pPr marL="742950" lvl="1" indent="-285750">
              <a:lnSpc>
                <a:spcPct val="150000"/>
              </a:lnSpc>
              <a:buFont typeface="Arial" panose="020B0604020202020204" pitchFamily="34" charset="0"/>
              <a:buChar char="•"/>
            </a:pPr>
            <a:r>
              <a:rPr lang="en-US" dirty="0"/>
              <a:t>ROLLOVER Relief – Replacing Business assets</a:t>
            </a:r>
          </a:p>
          <a:p>
            <a:pPr marL="742950" lvl="1" indent="-285750">
              <a:lnSpc>
                <a:spcPct val="150000"/>
              </a:lnSpc>
              <a:buFont typeface="Arial" panose="020B0604020202020204" pitchFamily="34" charset="0"/>
              <a:buChar char="•"/>
            </a:pPr>
            <a:r>
              <a:rPr lang="en-US" dirty="0"/>
              <a:t>Depreciating Assets</a:t>
            </a:r>
            <a:endParaRPr lang="en-GB" dirty="0"/>
          </a:p>
        </p:txBody>
      </p:sp>
      <p:sp>
        <p:nvSpPr>
          <p:cNvPr id="4" name="TextBox 3">
            <a:extLst>
              <a:ext uri="{FF2B5EF4-FFF2-40B4-BE49-F238E27FC236}">
                <a16:creationId xmlns:a16="http://schemas.microsoft.com/office/drawing/2014/main" id="{F7B17B28-CDB1-4F58-9272-D01FC33504BB}"/>
              </a:ext>
            </a:extLst>
          </p:cNvPr>
          <p:cNvSpPr txBox="1"/>
          <p:nvPr/>
        </p:nvSpPr>
        <p:spPr>
          <a:xfrm>
            <a:off x="1080116" y="2618806"/>
            <a:ext cx="9511683" cy="3139321"/>
          </a:xfrm>
          <a:prstGeom prst="rect">
            <a:avLst/>
          </a:prstGeom>
          <a:noFill/>
        </p:spPr>
        <p:txBody>
          <a:bodyPr wrap="square" rtlCol="0">
            <a:spAutoFit/>
          </a:bodyPr>
          <a:lstStyle/>
          <a:p>
            <a:r>
              <a:rPr lang="en-US" b="1" u="sng" dirty="0"/>
              <a:t>Rollover relief</a:t>
            </a:r>
          </a:p>
          <a:p>
            <a:pPr marL="285750" indent="-285750">
              <a:buFont typeface="Arial" panose="020B0604020202020204" pitchFamily="34" charset="0"/>
              <a:buChar char="•"/>
            </a:pPr>
            <a:r>
              <a:rPr lang="en-US" dirty="0"/>
              <a:t>Deferring the chargeable gain if proceeds used to purchase another BUSINESS ASSET</a:t>
            </a:r>
          </a:p>
          <a:p>
            <a:pPr marL="285750" indent="-285750">
              <a:buFont typeface="Arial" panose="020B0604020202020204" pitchFamily="34" charset="0"/>
              <a:buChar char="•"/>
            </a:pPr>
            <a:r>
              <a:rPr lang="en-US" dirty="0"/>
              <a:t>New AND old Assets must be used in the business and MUST either be</a:t>
            </a:r>
          </a:p>
          <a:p>
            <a:pPr marL="742950" lvl="1" indent="-285750">
              <a:buFont typeface="Arial" panose="020B0604020202020204" pitchFamily="34" charset="0"/>
              <a:buChar char="•"/>
            </a:pPr>
            <a:r>
              <a:rPr lang="en-US" dirty="0"/>
              <a:t>Land and Buildings or</a:t>
            </a:r>
          </a:p>
          <a:p>
            <a:pPr marL="742950" lvl="1" indent="-285750">
              <a:buFont typeface="Arial" panose="020B0604020202020204" pitchFamily="34" charset="0"/>
              <a:buChar char="•"/>
            </a:pPr>
            <a:r>
              <a:rPr lang="en-US" dirty="0"/>
              <a:t>Fixed Plant and Machinery</a:t>
            </a:r>
          </a:p>
          <a:p>
            <a:pPr marL="742950" lvl="1"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Gain is taxed when 2</a:t>
            </a:r>
            <a:r>
              <a:rPr lang="en-US" baseline="30000" dirty="0"/>
              <a:t>nd</a:t>
            </a:r>
            <a:r>
              <a:rPr lang="en-US" dirty="0"/>
              <a:t> asset is eventually sold</a:t>
            </a:r>
          </a:p>
          <a:p>
            <a:pPr marL="285750" indent="-285750">
              <a:buFont typeface="Arial" panose="020B0604020202020204" pitchFamily="34" charset="0"/>
              <a:buChar char="•"/>
            </a:pPr>
            <a:r>
              <a:rPr lang="en-US" dirty="0"/>
              <a:t>Achieved by deducting the gain on the OLD asset from the cost of the NEW</a:t>
            </a:r>
          </a:p>
          <a:p>
            <a:pPr marL="285750" indent="-285750">
              <a:buFont typeface="Arial" panose="020B0604020202020204" pitchFamily="34" charset="0"/>
              <a:buChar char="•"/>
            </a:pPr>
            <a:r>
              <a:rPr lang="en-US" dirty="0"/>
              <a:t>Must claim within 4 years</a:t>
            </a:r>
          </a:p>
          <a:p>
            <a:pPr marL="285750" indent="-285750">
              <a:buFont typeface="Arial" panose="020B0604020202020204" pitchFamily="34" charset="0"/>
              <a:buChar char="•"/>
            </a:pPr>
            <a:r>
              <a:rPr lang="en-US" dirty="0"/>
              <a:t>NEW must be between 12 months before – 36 months after disposing of the OLD asset</a:t>
            </a:r>
          </a:p>
          <a:p>
            <a:endParaRPr lang="en-GB" dirty="0"/>
          </a:p>
        </p:txBody>
      </p:sp>
    </p:spTree>
    <p:extLst>
      <p:ext uri="{BB962C8B-B14F-4D97-AF65-F5344CB8AC3E}">
        <p14:creationId xmlns:p14="http://schemas.microsoft.com/office/powerpoint/2010/main" val="2191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F8194E0-2924-4640-BDB6-172FC30960B3}"/>
              </a:ext>
            </a:extLst>
          </p:cNvPr>
          <p:cNvSpPr/>
          <p:nvPr/>
        </p:nvSpPr>
        <p:spPr>
          <a:xfrm>
            <a:off x="396240" y="396240"/>
            <a:ext cx="9174480" cy="2031325"/>
          </a:xfrm>
          <a:prstGeom prst="rect">
            <a:avLst/>
          </a:prstGeom>
        </p:spPr>
        <p:txBody>
          <a:bodyPr wrap="square">
            <a:spAutoFit/>
          </a:bodyPr>
          <a:lstStyle/>
          <a:p>
            <a:r>
              <a:rPr lang="en-GB" b="1" dirty="0">
                <a:solidFill>
                  <a:srgbClr val="004CBD"/>
                </a:solidFill>
                <a:latin typeface="Arial" panose="020B0604020202020204" pitchFamily="34" charset="0"/>
                <a:cs typeface="Arial" panose="020B0604020202020204" pitchFamily="34" charset="0"/>
              </a:rPr>
              <a:t>EXAMPLE 1</a:t>
            </a:r>
          </a:p>
          <a:p>
            <a:r>
              <a:rPr lang="en-US" dirty="0">
                <a:solidFill>
                  <a:srgbClr val="000000"/>
                </a:solidFill>
                <a:latin typeface="Arial" panose="020B0604020202020204" pitchFamily="34" charset="0"/>
                <a:cs typeface="Arial" panose="020B0604020202020204" pitchFamily="34" charset="0"/>
              </a:rPr>
              <a:t>JM Ltd bought a building for use in the business in October 1994 for £150,000.</a:t>
            </a:r>
          </a:p>
          <a:p>
            <a:r>
              <a:rPr lang="en-US" dirty="0">
                <a:solidFill>
                  <a:srgbClr val="000000"/>
                </a:solidFill>
                <a:latin typeface="Arial" panose="020B0604020202020204" pitchFamily="34" charset="0"/>
                <a:cs typeface="Arial" panose="020B0604020202020204" pitchFamily="34" charset="0"/>
              </a:rPr>
              <a:t>The building was sold in March 2019 for £400,000.</a:t>
            </a:r>
          </a:p>
          <a:p>
            <a:endParaRPr lang="en-US" dirty="0">
              <a:solidFill>
                <a:srgbClr val="000000"/>
              </a:solidFill>
              <a:latin typeface="Arial" panose="020B0604020202020204" pitchFamily="34" charset="0"/>
              <a:cs typeface="Arial" panose="020B0604020202020204" pitchFamily="34" charset="0"/>
            </a:endParaRPr>
          </a:p>
          <a:p>
            <a:r>
              <a:rPr lang="en-US" dirty="0">
                <a:solidFill>
                  <a:srgbClr val="000000"/>
                </a:solidFill>
                <a:latin typeface="Arial" panose="020B0604020202020204" pitchFamily="34" charset="0"/>
                <a:cs typeface="Arial" panose="020B0604020202020204" pitchFamily="34" charset="0"/>
              </a:rPr>
              <a:t>In June 2019 JM Ltd bought some land for use in the business for £500,000.</a:t>
            </a:r>
          </a:p>
          <a:p>
            <a:r>
              <a:rPr lang="en-US" dirty="0">
                <a:solidFill>
                  <a:srgbClr val="000000"/>
                </a:solidFill>
                <a:latin typeface="Arial" panose="020B0604020202020204" pitchFamily="34" charset="0"/>
                <a:cs typeface="Arial" panose="020B0604020202020204" pitchFamily="34" charset="0"/>
              </a:rPr>
              <a:t>Assume an indexation factor of 0.929 from October 1994 to December 2017</a:t>
            </a:r>
          </a:p>
          <a:p>
            <a:r>
              <a:rPr lang="en-US" b="1" dirty="0">
                <a:solidFill>
                  <a:srgbClr val="000000"/>
                </a:solidFill>
                <a:latin typeface="Arial" panose="020B0604020202020204" pitchFamily="34" charset="0"/>
                <a:cs typeface="Arial" panose="020B0604020202020204" pitchFamily="34" charset="0"/>
              </a:rPr>
              <a:t>Calculate the chargeable gain and the base cost of the new asset.</a:t>
            </a:r>
          </a:p>
        </p:txBody>
      </p:sp>
      <p:sp>
        <p:nvSpPr>
          <p:cNvPr id="7" name="Rectangle 6">
            <a:extLst>
              <a:ext uri="{FF2B5EF4-FFF2-40B4-BE49-F238E27FC236}">
                <a16:creationId xmlns:a16="http://schemas.microsoft.com/office/drawing/2014/main" id="{4D7B0F08-8612-475E-AC17-46F1AEA81D37}"/>
              </a:ext>
            </a:extLst>
          </p:cNvPr>
          <p:cNvSpPr/>
          <p:nvPr/>
        </p:nvSpPr>
        <p:spPr>
          <a:xfrm>
            <a:off x="2865120" y="2427565"/>
            <a:ext cx="9326880" cy="4247317"/>
          </a:xfrm>
          <a:prstGeom prst="rect">
            <a:avLst/>
          </a:prstGeom>
        </p:spPr>
        <p:txBody>
          <a:bodyPr wrap="square">
            <a:spAutoFit/>
          </a:bodyPr>
          <a:lstStyle/>
          <a:p>
            <a:r>
              <a:rPr lang="en-US" b="1" u="sng" dirty="0"/>
              <a:t>Answer to Example 1</a:t>
            </a:r>
          </a:p>
          <a:p>
            <a:r>
              <a:rPr lang="en-US" dirty="0"/>
              <a:t>							£</a:t>
            </a:r>
          </a:p>
          <a:p>
            <a:r>
              <a:rPr lang="en-US" dirty="0"/>
              <a:t>Proceeds 					  400,000</a:t>
            </a:r>
          </a:p>
          <a:p>
            <a:r>
              <a:rPr lang="en-US" dirty="0"/>
              <a:t>Less Cost					(150,000)</a:t>
            </a:r>
          </a:p>
          <a:p>
            <a:r>
              <a:rPr lang="en-US" dirty="0"/>
              <a:t>Unindexed Gain 				  250,000</a:t>
            </a:r>
          </a:p>
          <a:p>
            <a:endParaRPr lang="en-US" dirty="0"/>
          </a:p>
          <a:p>
            <a:r>
              <a:rPr lang="en-US" dirty="0"/>
              <a:t>Less: I.A 0.929 × 150,000		 (139,350)</a:t>
            </a:r>
          </a:p>
          <a:p>
            <a:r>
              <a:rPr lang="en-US" dirty="0"/>
              <a:t>Chargeable gain 				  110,650</a:t>
            </a:r>
          </a:p>
          <a:p>
            <a:r>
              <a:rPr lang="en-US" b="1" dirty="0"/>
              <a:t>Proceeds are fully reinvested into a qualifying asset within the specified time period, so the entire gain of £110,650 can be deferred until the sale of the land.</a:t>
            </a:r>
          </a:p>
          <a:p>
            <a:endParaRPr lang="en-US" dirty="0"/>
          </a:p>
          <a:p>
            <a:r>
              <a:rPr lang="en-US" dirty="0"/>
              <a:t>Base cost of the land</a:t>
            </a:r>
          </a:p>
          <a:p>
            <a:r>
              <a:rPr lang="en-US" dirty="0"/>
              <a:t>Cost 						 500,000</a:t>
            </a:r>
          </a:p>
          <a:p>
            <a:r>
              <a:rPr lang="en-US" dirty="0"/>
              <a:t>Less Gain deferred			(110,650)</a:t>
            </a:r>
          </a:p>
          <a:p>
            <a:r>
              <a:rPr lang="en-US" dirty="0"/>
              <a:t>Base cost reduced to			 389,350</a:t>
            </a:r>
            <a:endParaRPr lang="en-GB" dirty="0"/>
          </a:p>
        </p:txBody>
      </p:sp>
    </p:spTree>
    <p:extLst>
      <p:ext uri="{BB962C8B-B14F-4D97-AF65-F5344CB8AC3E}">
        <p14:creationId xmlns:p14="http://schemas.microsoft.com/office/powerpoint/2010/main" val="3395514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796427E-35DE-4224-A071-BE1678D618FA}"/>
              </a:ext>
            </a:extLst>
          </p:cNvPr>
          <p:cNvSpPr/>
          <p:nvPr/>
        </p:nvSpPr>
        <p:spPr>
          <a:xfrm>
            <a:off x="879987" y="2291398"/>
            <a:ext cx="11464414" cy="4247317"/>
          </a:xfrm>
          <a:prstGeom prst="rect">
            <a:avLst/>
          </a:prstGeom>
        </p:spPr>
        <p:txBody>
          <a:bodyPr wrap="square">
            <a:spAutoFit/>
          </a:bodyPr>
          <a:lstStyle/>
          <a:p>
            <a:r>
              <a:rPr lang="en-US" b="1" u="sng" dirty="0"/>
              <a:t>Answer to Example 2</a:t>
            </a:r>
          </a:p>
          <a:p>
            <a:r>
              <a:rPr lang="en-US" dirty="0"/>
              <a:t>										     £</a:t>
            </a:r>
          </a:p>
          <a:p>
            <a:r>
              <a:rPr lang="en-US" dirty="0"/>
              <a:t>Proceeds 							 	 350,000</a:t>
            </a:r>
          </a:p>
          <a:p>
            <a:r>
              <a:rPr lang="en-US" dirty="0"/>
              <a:t>Cost 									</a:t>
            </a:r>
            <a:r>
              <a:rPr lang="en-US" u="sng" dirty="0"/>
              <a:t>(200,000)</a:t>
            </a:r>
          </a:p>
          <a:p>
            <a:r>
              <a:rPr lang="en-US" dirty="0"/>
              <a:t>										 150,000</a:t>
            </a:r>
          </a:p>
          <a:p>
            <a:r>
              <a:rPr lang="en-US" dirty="0"/>
              <a:t>Less: I.A </a:t>
            </a:r>
            <a:r>
              <a:rPr lang="en-US" u="sng" dirty="0"/>
              <a:t> 280.1 – 181.5 </a:t>
            </a:r>
            <a:r>
              <a:rPr lang="en-US" dirty="0"/>
              <a:t>= 0.543 × 200,000 	</a:t>
            </a:r>
            <a:r>
              <a:rPr lang="en-US" u="sng" dirty="0"/>
              <a:t>(108,600)</a:t>
            </a:r>
          </a:p>
          <a:p>
            <a:r>
              <a:rPr lang="en-US" dirty="0"/>
              <a:t>			181.5</a:t>
            </a:r>
          </a:p>
          <a:p>
            <a:r>
              <a:rPr lang="en-US" dirty="0"/>
              <a:t>Chargeable gain 							   </a:t>
            </a:r>
            <a:r>
              <a:rPr lang="en-US" u="sng" dirty="0"/>
              <a:t>41,400</a:t>
            </a:r>
          </a:p>
          <a:p>
            <a:r>
              <a:rPr lang="en-US" b="1" dirty="0"/>
              <a:t>Proceeds not reinvested = 350,000 – 335,000 = £15,000 </a:t>
            </a:r>
            <a:r>
              <a:rPr lang="en-US" dirty="0"/>
              <a:t>Therefore £15,000 will be </a:t>
            </a:r>
            <a:r>
              <a:rPr lang="en-US" b="1" dirty="0"/>
              <a:t>chargeable</a:t>
            </a:r>
            <a:r>
              <a:rPr lang="en-US" dirty="0"/>
              <a:t> and the remaining gain of £26,400 (41,400 – 15,000) </a:t>
            </a:r>
            <a:r>
              <a:rPr lang="en-US" b="1" dirty="0"/>
              <a:t>can be deferred</a:t>
            </a:r>
          </a:p>
          <a:p>
            <a:endParaRPr lang="en-US" dirty="0"/>
          </a:p>
          <a:p>
            <a:r>
              <a:rPr lang="en-US" dirty="0"/>
              <a:t>Base cost of new asset:</a:t>
            </a:r>
          </a:p>
          <a:p>
            <a:r>
              <a:rPr lang="en-US" dirty="0"/>
              <a:t>Cost 				  335,000</a:t>
            </a:r>
          </a:p>
          <a:p>
            <a:r>
              <a:rPr lang="en-US" dirty="0"/>
              <a:t>Gain deferred		</a:t>
            </a:r>
            <a:r>
              <a:rPr lang="en-US" u="sng" dirty="0"/>
              <a:t>  (26,400)</a:t>
            </a:r>
          </a:p>
          <a:p>
            <a:r>
              <a:rPr lang="en-US" dirty="0"/>
              <a:t>					  308,600</a:t>
            </a:r>
          </a:p>
        </p:txBody>
      </p:sp>
      <p:sp>
        <p:nvSpPr>
          <p:cNvPr id="5" name="Rectangle 4">
            <a:extLst>
              <a:ext uri="{FF2B5EF4-FFF2-40B4-BE49-F238E27FC236}">
                <a16:creationId xmlns:a16="http://schemas.microsoft.com/office/drawing/2014/main" id="{165FB273-EAF1-4AE3-89AB-F175618B9D5C}"/>
              </a:ext>
            </a:extLst>
          </p:cNvPr>
          <p:cNvSpPr/>
          <p:nvPr/>
        </p:nvSpPr>
        <p:spPr>
          <a:xfrm>
            <a:off x="363793" y="115809"/>
            <a:ext cx="8839200" cy="2031325"/>
          </a:xfrm>
          <a:prstGeom prst="rect">
            <a:avLst/>
          </a:prstGeom>
        </p:spPr>
        <p:txBody>
          <a:bodyPr wrap="square">
            <a:spAutoFit/>
          </a:bodyPr>
          <a:lstStyle/>
          <a:p>
            <a:r>
              <a:rPr lang="en-GB" b="1" dirty="0">
                <a:solidFill>
                  <a:srgbClr val="004CBD"/>
                </a:solidFill>
                <a:latin typeface="MyriadPro-Bold"/>
              </a:rPr>
              <a:t>EXAMPLE 2</a:t>
            </a:r>
          </a:p>
          <a:p>
            <a:r>
              <a:rPr lang="en-US" dirty="0">
                <a:solidFill>
                  <a:srgbClr val="000000"/>
                </a:solidFill>
                <a:latin typeface="MyriadPro-Regular"/>
              </a:rPr>
              <a:t>A Ltd bought land for use in the business in May 2003 for £200,000.</a:t>
            </a:r>
          </a:p>
          <a:p>
            <a:r>
              <a:rPr lang="en-US" dirty="0">
                <a:solidFill>
                  <a:srgbClr val="000000"/>
                </a:solidFill>
                <a:latin typeface="MyriadPro-Regular"/>
              </a:rPr>
              <a:t>The land was sold in March 2019 for £350,000.</a:t>
            </a:r>
          </a:p>
          <a:p>
            <a:endParaRPr lang="en-US" dirty="0">
              <a:solidFill>
                <a:srgbClr val="000000"/>
              </a:solidFill>
              <a:latin typeface="MyriadPro-Regular"/>
            </a:endParaRPr>
          </a:p>
          <a:p>
            <a:r>
              <a:rPr lang="en-US" dirty="0">
                <a:solidFill>
                  <a:srgbClr val="000000"/>
                </a:solidFill>
                <a:latin typeface="MyriadPro-Regular"/>
              </a:rPr>
              <a:t>In September 2018 A Ltd bought a factory for use in the business for £335,000. Assume an indexation factor from May 2003 to December 2017 of 0.543</a:t>
            </a:r>
          </a:p>
          <a:p>
            <a:r>
              <a:rPr lang="en-US" b="1" dirty="0">
                <a:solidFill>
                  <a:srgbClr val="000000"/>
                </a:solidFill>
                <a:latin typeface="MyriadPro-BoldIt"/>
              </a:rPr>
              <a:t>Calculate the chargeable gain and the base cost of the new asset.</a:t>
            </a:r>
            <a:endParaRPr lang="en-GB" dirty="0"/>
          </a:p>
        </p:txBody>
      </p:sp>
    </p:spTree>
    <p:extLst>
      <p:ext uri="{BB962C8B-B14F-4D97-AF65-F5344CB8AC3E}">
        <p14:creationId xmlns:p14="http://schemas.microsoft.com/office/powerpoint/2010/main" val="18918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8BAFC-A550-4BB5-9F47-EE31B7C18CA5}"/>
              </a:ext>
            </a:extLst>
          </p:cNvPr>
          <p:cNvSpPr/>
          <p:nvPr/>
        </p:nvSpPr>
        <p:spPr>
          <a:xfrm>
            <a:off x="1366520" y="830127"/>
            <a:ext cx="11430000" cy="4661276"/>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dirty="0">
                <a:latin typeface="MyriadPro-Regular"/>
              </a:rPr>
              <a:t>Depreciating Assets</a:t>
            </a:r>
          </a:p>
          <a:p>
            <a:pPr marL="742950" lvl="1" indent="-285750">
              <a:lnSpc>
                <a:spcPct val="150000"/>
              </a:lnSpc>
              <a:buFont typeface="Arial" panose="020B0604020202020204" pitchFamily="34" charset="0"/>
              <a:buChar char="•"/>
            </a:pPr>
            <a:r>
              <a:rPr lang="en-US" sz="2000" dirty="0">
                <a:latin typeface="MyriadPro-Regular"/>
              </a:rPr>
              <a:t>Asset with life up to 60 years</a:t>
            </a:r>
          </a:p>
          <a:p>
            <a:pPr marL="742950" lvl="1" indent="-285750">
              <a:lnSpc>
                <a:spcPct val="150000"/>
              </a:lnSpc>
              <a:buFont typeface="Arial" panose="020B0604020202020204" pitchFamily="34" charset="0"/>
              <a:buChar char="•"/>
            </a:pPr>
            <a:r>
              <a:rPr lang="en-US" sz="2000" dirty="0">
                <a:latin typeface="MyriadPro-Regular"/>
              </a:rPr>
              <a:t>Fixed Plant and Machinery</a:t>
            </a:r>
            <a:endParaRPr lang="en-GB" sz="2000" dirty="0"/>
          </a:p>
          <a:p>
            <a:pPr marL="742950" lvl="1" indent="-285750">
              <a:lnSpc>
                <a:spcPct val="150000"/>
              </a:lnSpc>
              <a:buFont typeface="Arial" panose="020B0604020202020204" pitchFamily="34" charset="0"/>
              <a:buChar char="•"/>
            </a:pPr>
            <a:endParaRPr lang="en-GB" sz="2000" dirty="0">
              <a:latin typeface="MyriadPro-Regular"/>
            </a:endParaRPr>
          </a:p>
          <a:p>
            <a:pPr marL="742950" lvl="1" indent="-285750">
              <a:lnSpc>
                <a:spcPct val="150000"/>
              </a:lnSpc>
              <a:buFont typeface="Arial" panose="020B0604020202020204" pitchFamily="34" charset="0"/>
              <a:buChar char="•"/>
            </a:pPr>
            <a:r>
              <a:rPr lang="en-GB" sz="2000" dirty="0">
                <a:latin typeface="MyriadPro-Regular"/>
              </a:rPr>
              <a:t>If new asset is depreciating, then</a:t>
            </a:r>
          </a:p>
          <a:p>
            <a:pPr marL="1200150" lvl="2" indent="-285750">
              <a:lnSpc>
                <a:spcPct val="150000"/>
              </a:lnSpc>
              <a:buFont typeface="Arial" panose="020B0604020202020204" pitchFamily="34" charset="0"/>
              <a:buChar char="•"/>
            </a:pPr>
            <a:r>
              <a:rPr lang="en-GB" sz="2000" dirty="0">
                <a:latin typeface="MyriadPro-Regular"/>
              </a:rPr>
              <a:t>Deferred gain is NOT Deducted from cost of NEW asset</a:t>
            </a:r>
          </a:p>
          <a:p>
            <a:pPr marL="1200150" lvl="2" indent="-285750">
              <a:lnSpc>
                <a:spcPct val="150000"/>
              </a:lnSpc>
              <a:buFont typeface="Arial" panose="020B0604020202020204" pitchFamily="34" charset="0"/>
              <a:buChar char="•"/>
            </a:pPr>
            <a:r>
              <a:rPr lang="en-GB" sz="2000" dirty="0">
                <a:latin typeface="MyriadPro-Regular"/>
              </a:rPr>
              <a:t>It is postponed until the EARLIEST of</a:t>
            </a:r>
          </a:p>
          <a:p>
            <a:pPr marL="1657350" lvl="3" indent="-285750">
              <a:lnSpc>
                <a:spcPct val="150000"/>
              </a:lnSpc>
              <a:buFont typeface="Arial" panose="020B0604020202020204" pitchFamily="34" charset="0"/>
              <a:buChar char="•"/>
            </a:pPr>
            <a:r>
              <a:rPr lang="en-GB" sz="2000" dirty="0">
                <a:latin typeface="MyriadPro-Regular"/>
              </a:rPr>
              <a:t>Dispose NEW asset</a:t>
            </a:r>
          </a:p>
          <a:p>
            <a:pPr marL="1657350" lvl="3" indent="-285750">
              <a:lnSpc>
                <a:spcPct val="150000"/>
              </a:lnSpc>
              <a:buFont typeface="Arial" panose="020B0604020202020204" pitchFamily="34" charset="0"/>
              <a:buChar char="•"/>
            </a:pPr>
            <a:r>
              <a:rPr lang="en-GB" sz="2000" dirty="0">
                <a:latin typeface="MyriadPro-Regular"/>
              </a:rPr>
              <a:t>New asset ceases to be used in the trade</a:t>
            </a:r>
          </a:p>
          <a:p>
            <a:pPr marL="1657350" lvl="3" indent="-285750">
              <a:lnSpc>
                <a:spcPct val="150000"/>
              </a:lnSpc>
              <a:buFont typeface="Arial" panose="020B0604020202020204" pitchFamily="34" charset="0"/>
              <a:buChar char="•"/>
            </a:pPr>
            <a:r>
              <a:rPr lang="en-GB" sz="2000" dirty="0">
                <a:latin typeface="MyriadPro-Regular"/>
              </a:rPr>
              <a:t>10 years after purchase</a:t>
            </a:r>
          </a:p>
        </p:txBody>
      </p:sp>
    </p:spTree>
    <p:extLst>
      <p:ext uri="{BB962C8B-B14F-4D97-AF65-F5344CB8AC3E}">
        <p14:creationId xmlns:p14="http://schemas.microsoft.com/office/powerpoint/2010/main" val="2951863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36DB2CD-4F7D-4D9B-B33F-C95C264940EB}"/>
              </a:ext>
            </a:extLst>
          </p:cNvPr>
          <p:cNvSpPr/>
          <p:nvPr/>
        </p:nvSpPr>
        <p:spPr>
          <a:xfrm>
            <a:off x="287867" y="338667"/>
            <a:ext cx="10989733" cy="2554545"/>
          </a:xfrm>
          <a:prstGeom prst="rect">
            <a:avLst/>
          </a:prstGeom>
        </p:spPr>
        <p:txBody>
          <a:bodyPr wrap="square">
            <a:spAutoFit/>
          </a:bodyPr>
          <a:lstStyle/>
          <a:p>
            <a:r>
              <a:rPr lang="en-GB" sz="1600" b="1" dirty="0">
                <a:solidFill>
                  <a:srgbClr val="004CBD"/>
                </a:solidFill>
                <a:latin typeface="MyriadPro-Bold"/>
              </a:rPr>
              <a:t>EXAMPLE 3</a:t>
            </a:r>
          </a:p>
          <a:p>
            <a:r>
              <a:rPr lang="en-US" sz="1600" dirty="0">
                <a:solidFill>
                  <a:srgbClr val="000000"/>
                </a:solidFill>
                <a:latin typeface="MyriadPro-Regular"/>
              </a:rPr>
              <a:t>YR Ltd bought land for use in the business in April 1997 for £200,000. The land was sold for £350,000 in May</a:t>
            </a:r>
          </a:p>
          <a:p>
            <a:r>
              <a:rPr lang="en-US" sz="1600" dirty="0">
                <a:solidFill>
                  <a:srgbClr val="000000"/>
                </a:solidFill>
                <a:latin typeface="MyriadPro-Regular"/>
              </a:rPr>
              <a:t>2010. In March 2013 YR Ltd bought fixed plant for use in the business, costing £390,000.</a:t>
            </a:r>
          </a:p>
          <a:p>
            <a:r>
              <a:rPr lang="en-US" sz="1600" dirty="0">
                <a:solidFill>
                  <a:srgbClr val="000000"/>
                </a:solidFill>
                <a:latin typeface="MyriadPro-Regular"/>
              </a:rPr>
              <a:t>YR Ltd sold the plant in February 2019. (YR Ltd has a 31 March year end)</a:t>
            </a:r>
          </a:p>
          <a:p>
            <a:r>
              <a:rPr lang="en-US" sz="1600" b="1" dirty="0">
                <a:solidFill>
                  <a:srgbClr val="000000"/>
                </a:solidFill>
                <a:latin typeface="MyriadPro-BoldIt"/>
              </a:rPr>
              <a:t>Calculate the chargeable gains as far as the above information allows for y/e 31 March 2011 and y/e 31 </a:t>
            </a:r>
            <a:r>
              <a:rPr lang="en-GB" sz="1600" b="1" dirty="0">
                <a:solidFill>
                  <a:srgbClr val="000000"/>
                </a:solidFill>
                <a:latin typeface="MyriadPro-BoldIt"/>
              </a:rPr>
              <a:t>March 2019</a:t>
            </a:r>
          </a:p>
          <a:p>
            <a:endParaRPr lang="en-US" sz="1600" b="1" dirty="0">
              <a:solidFill>
                <a:srgbClr val="000000"/>
              </a:solidFill>
              <a:latin typeface="MyriadPro-Bold"/>
            </a:endParaRPr>
          </a:p>
          <a:p>
            <a:r>
              <a:rPr lang="en-US" sz="1600" b="1" dirty="0">
                <a:solidFill>
                  <a:srgbClr val="000000"/>
                </a:solidFill>
                <a:latin typeface="MyriadPro-Bold"/>
              </a:rPr>
              <a:t>Assume indexation factors as follows:</a:t>
            </a:r>
          </a:p>
          <a:p>
            <a:r>
              <a:rPr lang="en-US" sz="1600" b="1" dirty="0">
                <a:solidFill>
                  <a:srgbClr val="000000"/>
                </a:solidFill>
                <a:latin typeface="MyriadPro-Bold"/>
              </a:rPr>
              <a:t>April 1997 to December 2017 	 0.812</a:t>
            </a:r>
          </a:p>
          <a:p>
            <a:r>
              <a:rPr lang="en-US" sz="1600" b="1" dirty="0">
                <a:solidFill>
                  <a:srgbClr val="000000"/>
                </a:solidFill>
                <a:latin typeface="MyriadPro-Bold"/>
              </a:rPr>
              <a:t>April 1997 to May 2010 		 0.361</a:t>
            </a:r>
          </a:p>
          <a:p>
            <a:r>
              <a:rPr lang="en-US" sz="1600" b="1" dirty="0">
                <a:solidFill>
                  <a:srgbClr val="000000"/>
                </a:solidFill>
                <a:latin typeface="MyriadPro-Bold"/>
              </a:rPr>
              <a:t>March 2013 to December 2017	 0.171</a:t>
            </a:r>
            <a:endParaRPr lang="en-GB" sz="1600" dirty="0"/>
          </a:p>
        </p:txBody>
      </p:sp>
      <p:sp>
        <p:nvSpPr>
          <p:cNvPr id="6" name="Rectangle 5">
            <a:extLst>
              <a:ext uri="{FF2B5EF4-FFF2-40B4-BE49-F238E27FC236}">
                <a16:creationId xmlns:a16="http://schemas.microsoft.com/office/drawing/2014/main" id="{AD6061F5-64E9-42E5-8A11-E1A4E4B600DF}"/>
              </a:ext>
            </a:extLst>
          </p:cNvPr>
          <p:cNvSpPr/>
          <p:nvPr/>
        </p:nvSpPr>
        <p:spPr>
          <a:xfrm>
            <a:off x="609600" y="3192552"/>
            <a:ext cx="10363200" cy="2893100"/>
          </a:xfrm>
          <a:prstGeom prst="rect">
            <a:avLst/>
          </a:prstGeom>
        </p:spPr>
        <p:txBody>
          <a:bodyPr wrap="square">
            <a:spAutoFit/>
          </a:bodyPr>
          <a:lstStyle/>
          <a:p>
            <a:r>
              <a:rPr lang="en-GB" sz="2000" b="1" dirty="0">
                <a:solidFill>
                  <a:srgbClr val="000000"/>
                </a:solidFill>
                <a:latin typeface="MyriadPro-Bold"/>
              </a:rPr>
              <a:t>Answer to Example 3</a:t>
            </a:r>
          </a:p>
          <a:p>
            <a:r>
              <a:rPr lang="en-GB" dirty="0">
                <a:solidFill>
                  <a:srgbClr val="004CBD"/>
                </a:solidFill>
                <a:latin typeface="MyriadPro-SemiboldIt"/>
              </a:rPr>
              <a:t>							£</a:t>
            </a:r>
          </a:p>
          <a:p>
            <a:r>
              <a:rPr lang="en-GB" dirty="0">
                <a:solidFill>
                  <a:srgbClr val="000000"/>
                </a:solidFill>
                <a:latin typeface="MyriadPro-Regular"/>
              </a:rPr>
              <a:t>Proceeds					 350,000</a:t>
            </a:r>
          </a:p>
          <a:p>
            <a:r>
              <a:rPr lang="en-GB" dirty="0">
                <a:solidFill>
                  <a:srgbClr val="000000"/>
                </a:solidFill>
                <a:latin typeface="MyriadPro-Regular"/>
              </a:rPr>
              <a:t>Cost 					</a:t>
            </a:r>
            <a:r>
              <a:rPr lang="en-GB" u="sng" dirty="0">
                <a:solidFill>
                  <a:srgbClr val="000000"/>
                </a:solidFill>
                <a:latin typeface="MyriadPro-Regular"/>
              </a:rPr>
              <a:t>(200,000)</a:t>
            </a:r>
          </a:p>
          <a:p>
            <a:r>
              <a:rPr lang="en-GB" dirty="0">
                <a:solidFill>
                  <a:srgbClr val="000000"/>
                </a:solidFill>
                <a:latin typeface="MyriadPro-Regular"/>
              </a:rPr>
              <a:t>						150,000</a:t>
            </a:r>
          </a:p>
          <a:p>
            <a:r>
              <a:rPr lang="en-GB" dirty="0">
                <a:solidFill>
                  <a:srgbClr val="000000"/>
                </a:solidFill>
                <a:latin typeface="MyriadPro-Regular"/>
              </a:rPr>
              <a:t>I.A 0.361 x 200,000 			</a:t>
            </a:r>
            <a:r>
              <a:rPr lang="en-GB" u="sng" dirty="0">
                <a:solidFill>
                  <a:srgbClr val="000000"/>
                </a:solidFill>
                <a:latin typeface="MyriadPro-Regular"/>
              </a:rPr>
              <a:t>(72,200)</a:t>
            </a:r>
          </a:p>
          <a:p>
            <a:r>
              <a:rPr lang="en-GB" dirty="0">
                <a:solidFill>
                  <a:srgbClr val="000000"/>
                </a:solidFill>
                <a:latin typeface="MyriadPro-Regular"/>
              </a:rPr>
              <a:t>						 77,800</a:t>
            </a:r>
          </a:p>
          <a:p>
            <a:r>
              <a:rPr lang="en-US" dirty="0">
                <a:solidFill>
                  <a:srgbClr val="000000"/>
                </a:solidFill>
                <a:latin typeface="MyriadPro-Regular"/>
              </a:rPr>
              <a:t>The gain is deferred due to the purchase of the fixed plant within 3 years of the disposal date and will be</a:t>
            </a:r>
          </a:p>
          <a:p>
            <a:r>
              <a:rPr lang="en-US" dirty="0">
                <a:solidFill>
                  <a:srgbClr val="000000"/>
                </a:solidFill>
                <a:latin typeface="MyriadPro-Regular"/>
              </a:rPr>
              <a:t>chargeable in year ended 31 March 2019, when the depreciating asset is sold/ceases to be used in the trade</a:t>
            </a:r>
          </a:p>
          <a:p>
            <a:r>
              <a:rPr lang="en-US" dirty="0">
                <a:solidFill>
                  <a:srgbClr val="000000"/>
                </a:solidFill>
                <a:latin typeface="MyriadPro-Regular"/>
              </a:rPr>
              <a:t>(Feb 2019). This is earlier than 10 years from its date of acquisition (March 2023).</a:t>
            </a:r>
            <a:endParaRPr lang="en-GB" dirty="0"/>
          </a:p>
        </p:txBody>
      </p:sp>
    </p:spTree>
    <p:extLst>
      <p:ext uri="{BB962C8B-B14F-4D97-AF65-F5344CB8AC3E}">
        <p14:creationId xmlns:p14="http://schemas.microsoft.com/office/powerpoint/2010/main" val="163174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436F2E-1459-4AFE-A46E-A938B555B93F}"/>
              </a:ext>
            </a:extLst>
          </p:cNvPr>
          <p:cNvSpPr txBox="1"/>
          <p:nvPr/>
        </p:nvSpPr>
        <p:spPr>
          <a:xfrm flipH="1">
            <a:off x="899159" y="716280"/>
            <a:ext cx="9904308" cy="3970318"/>
          </a:xfrm>
          <a:prstGeom prst="rect">
            <a:avLst/>
          </a:prstGeom>
          <a:noFill/>
        </p:spPr>
        <p:txBody>
          <a:bodyPr wrap="square" rtlCol="0">
            <a:spAutoFit/>
          </a:bodyPr>
          <a:lstStyle/>
          <a:p>
            <a:pPr>
              <a:lnSpc>
                <a:spcPct val="150000"/>
              </a:lnSpc>
            </a:pPr>
            <a:r>
              <a:rPr lang="en-US" b="1" u="sng" dirty="0"/>
              <a:t>Corporation Tax Groups</a:t>
            </a:r>
          </a:p>
          <a:p>
            <a:pPr>
              <a:lnSpc>
                <a:spcPct val="150000"/>
              </a:lnSpc>
            </a:pPr>
            <a:endParaRPr lang="en-US" dirty="0"/>
          </a:p>
          <a:p>
            <a:pPr marL="285750" indent="-285750">
              <a:lnSpc>
                <a:spcPct val="150000"/>
              </a:lnSpc>
              <a:buFont typeface="Arial" panose="020B0604020202020204" pitchFamily="34" charset="0"/>
              <a:buChar char="•"/>
            </a:pPr>
            <a:r>
              <a:rPr lang="en-GB" dirty="0"/>
              <a:t>Each company prepares its own accounts and OWN corporation tax computations</a:t>
            </a:r>
          </a:p>
          <a:p>
            <a:pPr marL="285750" indent="-285750">
              <a:lnSpc>
                <a:spcPct val="150000"/>
              </a:lnSpc>
              <a:buFont typeface="Arial" panose="020B0604020202020204" pitchFamily="34" charset="0"/>
              <a:buChar char="•"/>
            </a:pPr>
            <a:r>
              <a:rPr lang="en-GB" dirty="0"/>
              <a:t>Profits are not pooled but certain reliefs are available</a:t>
            </a:r>
          </a:p>
          <a:p>
            <a:pPr marL="742950" lvl="1" indent="-285750">
              <a:buFont typeface="Arial" panose="020B0604020202020204" pitchFamily="34" charset="0"/>
              <a:buChar char="•"/>
            </a:pPr>
            <a:r>
              <a:rPr lang="en-GB" dirty="0"/>
              <a:t>Related 51% companies – The limit for quarterly payments of Corp tax is divided between the number of related companies</a:t>
            </a:r>
          </a:p>
          <a:p>
            <a:pPr marL="742950" lvl="1" indent="-285750">
              <a:buFont typeface="Arial" panose="020B0604020202020204" pitchFamily="34" charset="0"/>
              <a:buChar char="•"/>
            </a:pPr>
            <a:r>
              <a:rPr lang="en-GB" dirty="0"/>
              <a:t>AIA - only 1 for the WHOLE Group but they can allocate it between the companies how they like</a:t>
            </a:r>
          </a:p>
          <a:p>
            <a:pPr marL="742950" lvl="1" indent="-285750">
              <a:buFont typeface="Arial" panose="020B0604020202020204" pitchFamily="34" charset="0"/>
              <a:buChar char="•"/>
            </a:pPr>
            <a:r>
              <a:rPr lang="en-GB" dirty="0"/>
              <a:t>Group Relief – allows to transfer ANY Part of trading loss  to offset against another company’s TTP of a corresponding accounting period</a:t>
            </a:r>
          </a:p>
          <a:p>
            <a:pPr marL="742950" lvl="1" indent="-285750">
              <a:buFont typeface="Arial" panose="020B0604020202020204" pitchFamily="34" charset="0"/>
              <a:buChar char="•"/>
            </a:pPr>
            <a:r>
              <a:rPr lang="en-GB" dirty="0"/>
              <a:t>Group Chargeable Gains – Can transfer assets between companies without incurring a gain or loss.</a:t>
            </a:r>
          </a:p>
        </p:txBody>
      </p:sp>
    </p:spTree>
    <p:extLst>
      <p:ext uri="{BB962C8B-B14F-4D97-AF65-F5344CB8AC3E}">
        <p14:creationId xmlns:p14="http://schemas.microsoft.com/office/powerpoint/2010/main" val="1317578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F128880-7048-4BED-A26E-AD7DD50FF715}"/>
              </a:ext>
            </a:extLst>
          </p:cNvPr>
          <p:cNvSpPr txBox="1"/>
          <p:nvPr/>
        </p:nvSpPr>
        <p:spPr>
          <a:xfrm flipH="1">
            <a:off x="1403464" y="886691"/>
            <a:ext cx="5094317" cy="4524315"/>
          </a:xfrm>
          <a:prstGeom prst="rect">
            <a:avLst/>
          </a:prstGeom>
          <a:noFill/>
        </p:spPr>
        <p:txBody>
          <a:bodyPr wrap="square" rtlCol="0">
            <a:spAutoFit/>
          </a:bodyPr>
          <a:lstStyle/>
          <a:p>
            <a:r>
              <a:rPr lang="en-US" sz="2400" u="sng" dirty="0"/>
              <a:t>PAYMENT OF TAX for Companies</a:t>
            </a:r>
          </a:p>
          <a:p>
            <a:endParaRPr lang="en-US" sz="2400" dirty="0"/>
          </a:p>
          <a:p>
            <a:pPr marL="285750" indent="-285750">
              <a:buFont typeface="Arial" panose="020B0604020202020204" pitchFamily="34" charset="0"/>
              <a:buChar char="•"/>
            </a:pPr>
            <a:r>
              <a:rPr lang="en-US" sz="2400" dirty="0"/>
              <a:t>Notification</a:t>
            </a:r>
          </a:p>
          <a:p>
            <a:pPr marL="285750" indent="-285750">
              <a:buFont typeface="Arial" panose="020B0604020202020204" pitchFamily="34" charset="0"/>
              <a:buChar char="•"/>
            </a:pPr>
            <a:r>
              <a:rPr lang="en-US" sz="2400" dirty="0"/>
              <a:t>Payment</a:t>
            </a:r>
          </a:p>
          <a:p>
            <a:pPr marL="285750" indent="-285750">
              <a:buFont typeface="Arial" panose="020B0604020202020204" pitchFamily="34" charset="0"/>
              <a:buChar char="•"/>
            </a:pPr>
            <a:r>
              <a:rPr lang="en-US" sz="2400" dirty="0"/>
              <a:t>Corporation Tax returns</a:t>
            </a:r>
          </a:p>
          <a:p>
            <a:pPr marL="285750" indent="-285750">
              <a:buFont typeface="Arial" panose="020B0604020202020204" pitchFamily="34" charset="0"/>
              <a:buChar char="•"/>
            </a:pPr>
            <a:r>
              <a:rPr lang="en-US" sz="2400" dirty="0"/>
              <a:t>Claims</a:t>
            </a:r>
          </a:p>
          <a:p>
            <a:pPr marL="285750" indent="-285750">
              <a:buFont typeface="Arial" panose="020B0604020202020204" pitchFamily="34" charset="0"/>
              <a:buChar char="•"/>
            </a:pPr>
            <a:r>
              <a:rPr lang="en-US" sz="2400" dirty="0"/>
              <a:t>Records</a:t>
            </a:r>
          </a:p>
          <a:p>
            <a:pPr marL="285750" indent="-285750">
              <a:buFont typeface="Arial" panose="020B0604020202020204" pitchFamily="34" charset="0"/>
              <a:buChar char="•"/>
            </a:pPr>
            <a:r>
              <a:rPr lang="en-US" sz="2400" dirty="0"/>
              <a:t>Compliance checks</a:t>
            </a:r>
          </a:p>
          <a:p>
            <a:pPr marL="285750" indent="-285750">
              <a:buFont typeface="Arial" panose="020B0604020202020204" pitchFamily="34" charset="0"/>
              <a:buChar char="•"/>
            </a:pPr>
            <a:r>
              <a:rPr lang="en-US" sz="2400" dirty="0"/>
              <a:t>Determinations</a:t>
            </a:r>
          </a:p>
          <a:p>
            <a:pPr marL="285750" indent="-285750">
              <a:buFont typeface="Arial" panose="020B0604020202020204" pitchFamily="34" charset="0"/>
              <a:buChar char="•"/>
            </a:pPr>
            <a:r>
              <a:rPr lang="en-US" sz="2400" dirty="0"/>
              <a:t>Appeals and disputes</a:t>
            </a:r>
          </a:p>
          <a:p>
            <a:pPr marL="285750" indent="-285750">
              <a:buFont typeface="Arial" panose="020B0604020202020204" pitchFamily="34" charset="0"/>
              <a:buChar char="•"/>
            </a:pPr>
            <a:r>
              <a:rPr lang="en-US" sz="2400" dirty="0"/>
              <a:t>Penalties</a:t>
            </a:r>
          </a:p>
          <a:p>
            <a:pPr marL="285750" indent="-285750">
              <a:buFont typeface="Arial" panose="020B0604020202020204" pitchFamily="34" charset="0"/>
              <a:buChar char="•"/>
            </a:pPr>
            <a:r>
              <a:rPr lang="en-US" sz="2400" dirty="0"/>
              <a:t>Inspection Powers </a:t>
            </a:r>
            <a:endParaRPr lang="en-GB" sz="2400" dirty="0"/>
          </a:p>
        </p:txBody>
      </p:sp>
    </p:spTree>
    <p:extLst>
      <p:ext uri="{BB962C8B-B14F-4D97-AF65-F5344CB8AC3E}">
        <p14:creationId xmlns:p14="http://schemas.microsoft.com/office/powerpoint/2010/main" val="3511132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F128880-7048-4BED-A26E-AD7DD50FF715}"/>
              </a:ext>
            </a:extLst>
          </p:cNvPr>
          <p:cNvSpPr txBox="1"/>
          <p:nvPr/>
        </p:nvSpPr>
        <p:spPr>
          <a:xfrm flipH="1">
            <a:off x="1403462" y="886691"/>
            <a:ext cx="10333836" cy="4154984"/>
          </a:xfrm>
          <a:prstGeom prst="rect">
            <a:avLst/>
          </a:prstGeom>
          <a:noFill/>
        </p:spPr>
        <p:txBody>
          <a:bodyPr wrap="square" rtlCol="0">
            <a:spAutoFit/>
          </a:bodyPr>
          <a:lstStyle/>
          <a:p>
            <a:r>
              <a:rPr lang="en-US" sz="2400" u="sng" dirty="0"/>
              <a:t>VAT</a:t>
            </a:r>
          </a:p>
          <a:p>
            <a:endParaRPr lang="en-US" sz="2400" dirty="0"/>
          </a:p>
          <a:p>
            <a:pPr marL="285750" indent="-285750">
              <a:buFont typeface="Arial" panose="020B0604020202020204" pitchFamily="34" charset="0"/>
              <a:buChar char="•"/>
            </a:pPr>
            <a:r>
              <a:rPr lang="en-US" sz="2400" dirty="0"/>
              <a:t>Applies to ANY Business acting as a TRADER making TAXABLE SUPPLIES</a:t>
            </a:r>
          </a:p>
          <a:p>
            <a:pPr marL="742950" lvl="1" indent="-285750">
              <a:buFont typeface="Arial" panose="020B0604020202020204" pitchFamily="34" charset="0"/>
              <a:buChar char="•"/>
            </a:pPr>
            <a:r>
              <a:rPr lang="en-US" sz="2400" dirty="0"/>
              <a:t>Standard Rated</a:t>
            </a:r>
          </a:p>
          <a:p>
            <a:pPr marL="742950" lvl="1" indent="-285750">
              <a:buFont typeface="Arial" panose="020B0604020202020204" pitchFamily="34" charset="0"/>
              <a:buChar char="•"/>
            </a:pPr>
            <a:r>
              <a:rPr lang="en-US" sz="2400" dirty="0"/>
              <a:t>Zero Rated</a:t>
            </a:r>
          </a:p>
          <a:p>
            <a:pPr marL="285750" indent="-285750">
              <a:buFont typeface="Arial" panose="020B0604020202020204" pitchFamily="34" charset="0"/>
              <a:buChar char="•"/>
            </a:pPr>
            <a:r>
              <a:rPr lang="en-US" sz="2400" dirty="0"/>
              <a:t>If reach threshold (£85000) in previous 12 months - Compulsory</a:t>
            </a:r>
          </a:p>
          <a:p>
            <a:pPr marL="285750" indent="-285750">
              <a:buFont typeface="Arial" panose="020B0604020202020204" pitchFamily="34" charset="0"/>
              <a:buChar char="•"/>
            </a:pPr>
            <a:r>
              <a:rPr lang="en-US" sz="2400" dirty="0"/>
              <a:t>Notify within 30 days AFTER the end of the period where the threshold was exceeded</a:t>
            </a:r>
          </a:p>
          <a:p>
            <a:pPr marL="285750" indent="-285750">
              <a:buFont typeface="Arial" panose="020B0604020202020204" pitchFamily="34" charset="0"/>
              <a:buChar char="•"/>
            </a:pPr>
            <a:r>
              <a:rPr lang="en-US" sz="2400" dirty="0"/>
              <a:t>REGISTRATION DATE will be 1</a:t>
            </a:r>
            <a:r>
              <a:rPr lang="en-US" sz="2400" baseline="30000" dirty="0"/>
              <a:t>st</a:t>
            </a:r>
            <a:r>
              <a:rPr lang="en-US" sz="2400" dirty="0"/>
              <a:t> day of 2</a:t>
            </a:r>
            <a:r>
              <a:rPr lang="en-US" sz="2400" baseline="30000" dirty="0"/>
              <a:t>nd</a:t>
            </a:r>
            <a:r>
              <a:rPr lang="en-US" sz="2400" dirty="0"/>
              <a:t> month after threshold exceeded. EG if exceed during March 19 , must register by 30.4.19 and date of registration will be 1</a:t>
            </a:r>
            <a:r>
              <a:rPr lang="en-US" sz="2400" baseline="30000" dirty="0"/>
              <a:t>st</a:t>
            </a:r>
            <a:r>
              <a:rPr lang="en-US" sz="2400" dirty="0"/>
              <a:t> May 19</a:t>
            </a:r>
          </a:p>
        </p:txBody>
      </p:sp>
    </p:spTree>
    <p:extLst>
      <p:ext uri="{BB962C8B-B14F-4D97-AF65-F5344CB8AC3E}">
        <p14:creationId xmlns:p14="http://schemas.microsoft.com/office/powerpoint/2010/main" val="365117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DBAA7D-A84A-4962-8341-8652FF5B31F8}"/>
              </a:ext>
            </a:extLst>
          </p:cNvPr>
          <p:cNvSpPr/>
          <p:nvPr/>
        </p:nvSpPr>
        <p:spPr>
          <a:xfrm>
            <a:off x="194873" y="128933"/>
            <a:ext cx="8544393" cy="4524315"/>
          </a:xfrm>
          <a:prstGeom prst="rect">
            <a:avLst/>
          </a:prstGeom>
        </p:spPr>
        <p:txBody>
          <a:bodyPr wrap="square">
            <a:spAutoFit/>
          </a:bodyPr>
          <a:lstStyle/>
          <a:p>
            <a:r>
              <a:rPr lang="en-GB" b="1" dirty="0">
                <a:solidFill>
                  <a:srgbClr val="004CBD"/>
                </a:solidFill>
                <a:latin typeface="MyriadPro-Bold"/>
              </a:rPr>
              <a:t>EXAMPLE 1</a:t>
            </a:r>
          </a:p>
          <a:p>
            <a:r>
              <a:rPr lang="en-US" dirty="0">
                <a:solidFill>
                  <a:srgbClr val="000000"/>
                </a:solidFill>
                <a:latin typeface="MyriadPro-Regular"/>
              </a:rPr>
              <a:t>Orchid Ltd commenced trading on 1 June 2018. Its sales are as follows:</a:t>
            </a:r>
          </a:p>
          <a:p>
            <a:r>
              <a:rPr lang="en-GB" dirty="0">
                <a:solidFill>
                  <a:srgbClr val="004CBD"/>
                </a:solidFill>
                <a:latin typeface="MyriadPro-SemiboldIt"/>
              </a:rPr>
              <a:t>				     £ 									  £</a:t>
            </a:r>
          </a:p>
          <a:p>
            <a:r>
              <a:rPr lang="en-US" dirty="0">
                <a:solidFill>
                  <a:srgbClr val="000000"/>
                </a:solidFill>
                <a:latin typeface="MyriadPro-Regular"/>
              </a:rPr>
              <a:t>2018 	June 	 3,900 			2019 	January 		4,800</a:t>
            </a:r>
          </a:p>
          <a:p>
            <a:r>
              <a:rPr lang="en-GB" dirty="0">
                <a:solidFill>
                  <a:srgbClr val="000000"/>
                </a:solidFill>
                <a:latin typeface="MyriadPro-Regular"/>
              </a:rPr>
              <a:t>		July		 3,800 					February 		6,000</a:t>
            </a:r>
          </a:p>
          <a:p>
            <a:r>
              <a:rPr lang="en-GB" dirty="0">
                <a:solidFill>
                  <a:srgbClr val="000000"/>
                </a:solidFill>
                <a:latin typeface="MyriadPro-Regular"/>
              </a:rPr>
              <a:t>		August 	 4,300 					March 		6,100</a:t>
            </a:r>
          </a:p>
          <a:p>
            <a:r>
              <a:rPr lang="en-GB" dirty="0">
                <a:solidFill>
                  <a:srgbClr val="000000"/>
                </a:solidFill>
                <a:latin typeface="MyriadPro-Regular"/>
              </a:rPr>
              <a:t>		September 5,100 					April 		7,900</a:t>
            </a:r>
          </a:p>
          <a:p>
            <a:r>
              <a:rPr lang="en-GB" dirty="0">
                <a:solidFill>
                  <a:srgbClr val="000000"/>
                </a:solidFill>
                <a:latin typeface="MyriadPro-Regular"/>
              </a:rPr>
              <a:t>		October 	  4,700 					May 			8,200</a:t>
            </a:r>
          </a:p>
          <a:p>
            <a:r>
              <a:rPr lang="en-GB" dirty="0">
                <a:solidFill>
                  <a:srgbClr val="000000"/>
                </a:solidFill>
                <a:latin typeface="MyriadPro-Regular"/>
              </a:rPr>
              <a:t>		November 4,700 					June 	       11,800</a:t>
            </a:r>
          </a:p>
          <a:p>
            <a:r>
              <a:rPr lang="en-GB" dirty="0">
                <a:solidFill>
                  <a:srgbClr val="000000"/>
                </a:solidFill>
                <a:latin typeface="MyriadPro-Regular"/>
              </a:rPr>
              <a:t>		December 4,900 					July 		       17,500</a:t>
            </a:r>
          </a:p>
          <a:p>
            <a:r>
              <a:rPr lang="en-US" dirty="0">
                <a:solidFill>
                  <a:srgbClr val="000000"/>
                </a:solidFill>
                <a:latin typeface="MyriadPro-Regular"/>
              </a:rPr>
              <a:t>The company’s sales are all standard rated.</a:t>
            </a:r>
          </a:p>
          <a:p>
            <a:r>
              <a:rPr lang="en-GB" b="1" dirty="0">
                <a:solidFill>
                  <a:srgbClr val="000000"/>
                </a:solidFill>
                <a:latin typeface="MyriadPro-BoldIt"/>
              </a:rPr>
              <a:t>State</a:t>
            </a:r>
          </a:p>
          <a:p>
            <a:pPr marL="342900" indent="-342900">
              <a:buAutoNum type="alphaLcParenBoth"/>
            </a:pPr>
            <a:r>
              <a:rPr lang="en-US" b="1" dirty="0">
                <a:solidFill>
                  <a:srgbClr val="000000"/>
                </a:solidFill>
                <a:latin typeface="MyriadPro-BoldIt"/>
              </a:rPr>
              <a:t>When Orchid Ltd will become liable to compulsory </a:t>
            </a:r>
          </a:p>
          <a:p>
            <a:r>
              <a:rPr lang="en-US" b="1" dirty="0">
                <a:solidFill>
                  <a:srgbClr val="000000"/>
                </a:solidFill>
                <a:latin typeface="MyriadPro-BoldIt"/>
              </a:rPr>
              <a:t>VAT registration</a:t>
            </a:r>
          </a:p>
          <a:p>
            <a:r>
              <a:rPr lang="en-US" b="1" dirty="0">
                <a:solidFill>
                  <a:srgbClr val="000000"/>
                </a:solidFill>
                <a:latin typeface="MyriadPro-BoldIt"/>
              </a:rPr>
              <a:t>(b) The date by which Orchid Ltd must notify HMRC</a:t>
            </a:r>
          </a:p>
          <a:p>
            <a:r>
              <a:rPr lang="en-US" b="1" dirty="0">
                <a:solidFill>
                  <a:srgbClr val="000000"/>
                </a:solidFill>
                <a:latin typeface="MyriadPro-BoldIt"/>
              </a:rPr>
              <a:t>(c) The date Orchid Ltd will be registered from</a:t>
            </a:r>
            <a:endParaRPr lang="en-GB" dirty="0"/>
          </a:p>
        </p:txBody>
      </p:sp>
      <p:graphicFrame>
        <p:nvGraphicFramePr>
          <p:cNvPr id="3" name="Object 2">
            <a:extLst>
              <a:ext uri="{FF2B5EF4-FFF2-40B4-BE49-F238E27FC236}">
                <a16:creationId xmlns:a16="http://schemas.microsoft.com/office/drawing/2014/main" id="{3B88D278-15AA-4A8C-8ED0-D7D910B511F4}"/>
              </a:ext>
            </a:extLst>
          </p:cNvPr>
          <p:cNvGraphicFramePr>
            <a:graphicFrameLocks noChangeAspect="1"/>
          </p:cNvGraphicFramePr>
          <p:nvPr>
            <p:extLst>
              <p:ext uri="{D42A27DB-BD31-4B8C-83A1-F6EECF244321}">
                <p14:modId xmlns:p14="http://schemas.microsoft.com/office/powerpoint/2010/main" val="2523024482"/>
              </p:ext>
            </p:extLst>
          </p:nvPr>
        </p:nvGraphicFramePr>
        <p:xfrm>
          <a:off x="5907477" y="2960556"/>
          <a:ext cx="6089650" cy="4032355"/>
        </p:xfrm>
        <a:graphic>
          <a:graphicData uri="http://schemas.openxmlformats.org/presentationml/2006/ole">
            <mc:AlternateContent xmlns:mc="http://schemas.openxmlformats.org/markup-compatibility/2006">
              <mc:Choice xmlns:v="urn:schemas-microsoft-com:vml" Requires="v">
                <p:oleObj spid="_x0000_s1039" name="Worksheet" r:id="rId3" imgW="4503526" imgH="2750733" progId="Excel.Sheet.12">
                  <p:embed/>
                </p:oleObj>
              </mc:Choice>
              <mc:Fallback>
                <p:oleObj name="Worksheet" r:id="rId3" imgW="4503526" imgH="2750733" progId="Excel.Sheet.12">
                  <p:embed/>
                  <p:pic>
                    <p:nvPicPr>
                      <p:cNvPr id="0" name=""/>
                      <p:cNvPicPr/>
                      <p:nvPr/>
                    </p:nvPicPr>
                    <p:blipFill>
                      <a:blip r:embed="rId4"/>
                      <a:stretch>
                        <a:fillRect/>
                      </a:stretch>
                    </p:blipFill>
                    <p:spPr>
                      <a:xfrm>
                        <a:off x="5907477" y="2960556"/>
                        <a:ext cx="6089650" cy="4032355"/>
                      </a:xfrm>
                      <a:prstGeom prst="rect">
                        <a:avLst/>
                      </a:prstGeom>
                    </p:spPr>
                  </p:pic>
                </p:oleObj>
              </mc:Fallback>
            </mc:AlternateContent>
          </a:graphicData>
        </a:graphic>
      </p:graphicFrame>
      <p:sp>
        <p:nvSpPr>
          <p:cNvPr id="4" name="TextBox 3">
            <a:extLst>
              <a:ext uri="{FF2B5EF4-FFF2-40B4-BE49-F238E27FC236}">
                <a16:creationId xmlns:a16="http://schemas.microsoft.com/office/drawing/2014/main" id="{156D3997-0624-414F-934B-6F8278D450A3}"/>
              </a:ext>
            </a:extLst>
          </p:cNvPr>
          <p:cNvSpPr txBox="1"/>
          <p:nvPr/>
        </p:nvSpPr>
        <p:spPr>
          <a:xfrm>
            <a:off x="926757" y="5572896"/>
            <a:ext cx="4053016" cy="923330"/>
          </a:xfrm>
          <a:prstGeom prst="rect">
            <a:avLst/>
          </a:prstGeom>
          <a:noFill/>
        </p:spPr>
        <p:txBody>
          <a:bodyPr wrap="square" rtlCol="0">
            <a:spAutoFit/>
          </a:bodyPr>
          <a:lstStyle/>
          <a:p>
            <a:r>
              <a:rPr lang="en-US" dirty="0"/>
              <a:t>Threshold Hit During 	July 19</a:t>
            </a:r>
          </a:p>
          <a:p>
            <a:r>
              <a:rPr lang="en-US" dirty="0"/>
              <a:t>Notify HMRC by 		30.8.19</a:t>
            </a:r>
          </a:p>
          <a:p>
            <a:r>
              <a:rPr lang="en-US" dirty="0"/>
              <a:t>Register from 		1.9.19</a:t>
            </a:r>
            <a:endParaRPr lang="en-GB" dirty="0"/>
          </a:p>
        </p:txBody>
      </p:sp>
    </p:spTree>
    <p:extLst>
      <p:ext uri="{BB962C8B-B14F-4D97-AF65-F5344CB8AC3E}">
        <p14:creationId xmlns:p14="http://schemas.microsoft.com/office/powerpoint/2010/main" val="2713853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A5D0E2-CFB2-4F35-9DF9-EE032B6FCD65}"/>
              </a:ext>
            </a:extLst>
          </p:cNvPr>
          <p:cNvSpPr/>
          <p:nvPr/>
        </p:nvSpPr>
        <p:spPr>
          <a:xfrm>
            <a:off x="481913" y="407773"/>
            <a:ext cx="8241957" cy="1754326"/>
          </a:xfrm>
          <a:prstGeom prst="rect">
            <a:avLst/>
          </a:prstGeom>
        </p:spPr>
        <p:txBody>
          <a:bodyPr wrap="square">
            <a:spAutoFit/>
          </a:bodyPr>
          <a:lstStyle/>
          <a:p>
            <a:r>
              <a:rPr lang="en-GB" b="1" dirty="0">
                <a:solidFill>
                  <a:srgbClr val="004CBD"/>
                </a:solidFill>
                <a:latin typeface="MyriadPro-Bold"/>
              </a:rPr>
              <a:t>EXAMPLE 2</a:t>
            </a:r>
          </a:p>
          <a:p>
            <a:r>
              <a:rPr lang="en-US" dirty="0">
                <a:solidFill>
                  <a:srgbClr val="000000"/>
                </a:solidFill>
                <a:latin typeface="MyriadPro-Regular"/>
              </a:rPr>
              <a:t>Tulip Ltd commenced trading on 1 April 2019, and its forecast income is £90,000 per month. The company’s sales are all standard rated. </a:t>
            </a:r>
          </a:p>
          <a:p>
            <a:endParaRPr lang="en-US" dirty="0">
              <a:solidFill>
                <a:srgbClr val="000000"/>
              </a:solidFill>
              <a:latin typeface="MyriadPro-Regular"/>
            </a:endParaRPr>
          </a:p>
          <a:p>
            <a:r>
              <a:rPr lang="en-US" b="1" dirty="0">
                <a:solidFill>
                  <a:srgbClr val="000000"/>
                </a:solidFill>
                <a:latin typeface="MyriadPro-BoldIt"/>
              </a:rPr>
              <a:t>State the date that Tulip Ltd must notify HMRC by and the date from which the company will be registered</a:t>
            </a:r>
            <a:endParaRPr lang="en-GB" dirty="0"/>
          </a:p>
        </p:txBody>
      </p:sp>
      <p:sp>
        <p:nvSpPr>
          <p:cNvPr id="3" name="Rectangle 2">
            <a:extLst>
              <a:ext uri="{FF2B5EF4-FFF2-40B4-BE49-F238E27FC236}">
                <a16:creationId xmlns:a16="http://schemas.microsoft.com/office/drawing/2014/main" id="{7E3D240E-953E-4E6D-A865-D13F044D26CE}"/>
              </a:ext>
            </a:extLst>
          </p:cNvPr>
          <p:cNvSpPr/>
          <p:nvPr/>
        </p:nvSpPr>
        <p:spPr>
          <a:xfrm>
            <a:off x="481913" y="3622898"/>
            <a:ext cx="11269363" cy="2446824"/>
          </a:xfrm>
          <a:prstGeom prst="rect">
            <a:avLst/>
          </a:prstGeom>
        </p:spPr>
        <p:txBody>
          <a:bodyPr wrap="square">
            <a:spAutoFit/>
          </a:bodyPr>
          <a:lstStyle/>
          <a:p>
            <a:r>
              <a:rPr lang="en-GB" b="1" dirty="0">
                <a:solidFill>
                  <a:srgbClr val="004CBD"/>
                </a:solidFill>
                <a:latin typeface="MyriadPro-Bold"/>
              </a:rPr>
              <a:t>EXAMPLE 3</a:t>
            </a:r>
          </a:p>
          <a:p>
            <a:r>
              <a:rPr lang="en-US" dirty="0">
                <a:solidFill>
                  <a:srgbClr val="000000"/>
                </a:solidFill>
                <a:latin typeface="MyriadPro-Regular"/>
              </a:rPr>
              <a:t>Vine Ltd has been in business for a number of years. All of its sales are standard rated and are to the general</a:t>
            </a:r>
          </a:p>
          <a:p>
            <a:r>
              <a:rPr lang="en-US" dirty="0">
                <a:solidFill>
                  <a:srgbClr val="000000"/>
                </a:solidFill>
                <a:latin typeface="MyriadPro-Regular"/>
              </a:rPr>
              <a:t>public. The company is not registered for VAT. At present, Vine </a:t>
            </a:r>
            <a:r>
              <a:rPr lang="en-US" dirty="0" err="1">
                <a:solidFill>
                  <a:srgbClr val="000000"/>
                </a:solidFill>
                <a:latin typeface="MyriadPro-Regular"/>
              </a:rPr>
              <a:t>Ltd’s</a:t>
            </a:r>
            <a:r>
              <a:rPr lang="en-US" dirty="0">
                <a:solidFill>
                  <a:srgbClr val="000000"/>
                </a:solidFill>
                <a:latin typeface="MyriadPro-Regular"/>
              </a:rPr>
              <a:t> annual income is £80,000.</a:t>
            </a:r>
          </a:p>
          <a:p>
            <a:endParaRPr lang="en-US" dirty="0">
              <a:solidFill>
                <a:srgbClr val="000000"/>
              </a:solidFill>
              <a:latin typeface="MyriadPro-Regular"/>
            </a:endParaRPr>
          </a:p>
          <a:p>
            <a:r>
              <a:rPr lang="en-US" dirty="0">
                <a:solidFill>
                  <a:srgbClr val="000000"/>
                </a:solidFill>
                <a:latin typeface="MyriadPro-Regular"/>
              </a:rPr>
              <a:t>The company is planning to put up its prices, and this will increase annual income to £87,000. There is however</a:t>
            </a:r>
          </a:p>
          <a:p>
            <a:r>
              <a:rPr lang="en-US" dirty="0">
                <a:solidFill>
                  <a:srgbClr val="000000"/>
                </a:solidFill>
                <a:latin typeface="MyriadPro-Regular"/>
              </a:rPr>
              <a:t>no further scope for any price increases. Vine </a:t>
            </a:r>
            <a:r>
              <a:rPr lang="en-US" dirty="0" err="1">
                <a:solidFill>
                  <a:srgbClr val="000000"/>
                </a:solidFill>
                <a:latin typeface="MyriadPro-Regular"/>
              </a:rPr>
              <a:t>Ltd’s</a:t>
            </a:r>
            <a:r>
              <a:rPr lang="en-US" dirty="0">
                <a:solidFill>
                  <a:srgbClr val="000000"/>
                </a:solidFill>
                <a:latin typeface="MyriadPro-Regular"/>
              </a:rPr>
              <a:t> standard rated expenses are £4,800 p.a. (inclusive of VAT).</a:t>
            </a:r>
          </a:p>
          <a:p>
            <a:endParaRPr lang="en-US" b="1" dirty="0">
              <a:solidFill>
                <a:srgbClr val="000000"/>
              </a:solidFill>
              <a:latin typeface="MyriadPro-BoldIt"/>
            </a:endParaRPr>
          </a:p>
          <a:p>
            <a:r>
              <a:rPr lang="en-US" b="1" dirty="0">
                <a:solidFill>
                  <a:srgbClr val="000000"/>
                </a:solidFill>
                <a:latin typeface="MyriadPro-BoldIt"/>
              </a:rPr>
              <a:t>Determine if it is beneficial for Vine Ltd to put up its prices.</a:t>
            </a:r>
          </a:p>
          <a:p>
            <a:endParaRPr lang="en-GB" sz="900" b="1" dirty="0">
              <a:solidFill>
                <a:srgbClr val="000000"/>
              </a:solidFill>
              <a:latin typeface="MyriadPro-Bold"/>
            </a:endParaRPr>
          </a:p>
        </p:txBody>
      </p:sp>
    </p:spTree>
    <p:extLst>
      <p:ext uri="{BB962C8B-B14F-4D97-AF65-F5344CB8AC3E}">
        <p14:creationId xmlns:p14="http://schemas.microsoft.com/office/powerpoint/2010/main" val="3463141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9C15DD-5911-4954-BEAE-E5A129D865CA}"/>
              </a:ext>
            </a:extLst>
          </p:cNvPr>
          <p:cNvSpPr/>
          <p:nvPr/>
        </p:nvSpPr>
        <p:spPr>
          <a:xfrm>
            <a:off x="317352" y="289679"/>
            <a:ext cx="10246716" cy="3139321"/>
          </a:xfrm>
          <a:prstGeom prst="rect">
            <a:avLst/>
          </a:prstGeom>
        </p:spPr>
        <p:txBody>
          <a:bodyPr wrap="none">
            <a:spAutoFit/>
          </a:bodyPr>
          <a:lstStyle/>
          <a:p>
            <a:r>
              <a:rPr lang="en-GB" b="1" u="sng" dirty="0"/>
              <a:t>Pre-registration Input VAT</a:t>
            </a:r>
          </a:p>
          <a:p>
            <a:endParaRPr lang="en-GB" dirty="0"/>
          </a:p>
          <a:p>
            <a:r>
              <a:rPr lang="en-GB" dirty="0"/>
              <a:t>Can claim some costs incurred BEFORE registration date</a:t>
            </a:r>
          </a:p>
          <a:p>
            <a:pPr marL="285750" indent="-285750">
              <a:buFont typeface="Arial" panose="020B0604020202020204" pitchFamily="34" charset="0"/>
              <a:buChar char="•"/>
            </a:pPr>
            <a:r>
              <a:rPr lang="en-GB" dirty="0"/>
              <a:t>Stock or Fixed assets held at the date of registration Must have been purchased within 4 years</a:t>
            </a:r>
          </a:p>
          <a:p>
            <a:pPr marL="285750" indent="-285750">
              <a:buFont typeface="Arial" panose="020B0604020202020204" pitchFamily="34" charset="0"/>
              <a:buChar char="•"/>
            </a:pPr>
            <a:r>
              <a:rPr lang="en-GB" dirty="0"/>
              <a:t>Services supplied up to 6 months of registration date</a:t>
            </a:r>
          </a:p>
          <a:p>
            <a:pPr marL="285750" indent="-285750">
              <a:buFont typeface="Arial" panose="020B0604020202020204" pitchFamily="34" charset="0"/>
              <a:buChar char="•"/>
            </a:pPr>
            <a:endParaRPr lang="en-GB" dirty="0"/>
          </a:p>
          <a:p>
            <a:endParaRPr lang="en-GB" dirty="0"/>
          </a:p>
          <a:p>
            <a:r>
              <a:rPr lang="en-GB" b="1" u="sng" dirty="0"/>
              <a:t>De-registration</a:t>
            </a:r>
          </a:p>
          <a:p>
            <a:pPr marL="285750" indent="-285750">
              <a:buFont typeface="Arial" panose="020B0604020202020204" pitchFamily="34" charset="0"/>
              <a:buChar char="•"/>
            </a:pPr>
            <a:r>
              <a:rPr lang="en-GB" dirty="0"/>
              <a:t>Stop making taxable suppliers – ceases trading</a:t>
            </a:r>
          </a:p>
          <a:p>
            <a:pPr marL="285750" indent="-285750">
              <a:buFont typeface="Arial" panose="020B0604020202020204" pitchFamily="34" charset="0"/>
              <a:buChar char="•"/>
            </a:pPr>
            <a:r>
              <a:rPr lang="en-GB" dirty="0"/>
              <a:t>Rolling sales &lt; £83,000 and will be for the next 12 months</a:t>
            </a:r>
          </a:p>
          <a:p>
            <a:endParaRPr lang="en-GB" dirty="0"/>
          </a:p>
        </p:txBody>
      </p:sp>
      <p:sp>
        <p:nvSpPr>
          <p:cNvPr id="3" name="Rectangle 2">
            <a:extLst>
              <a:ext uri="{FF2B5EF4-FFF2-40B4-BE49-F238E27FC236}">
                <a16:creationId xmlns:a16="http://schemas.microsoft.com/office/drawing/2014/main" id="{1CD905ED-3D45-4800-A548-BA9BFE51FB7C}"/>
              </a:ext>
            </a:extLst>
          </p:cNvPr>
          <p:cNvSpPr/>
          <p:nvPr/>
        </p:nvSpPr>
        <p:spPr>
          <a:xfrm>
            <a:off x="429112" y="3429000"/>
            <a:ext cx="11557296" cy="3293209"/>
          </a:xfrm>
          <a:prstGeom prst="rect">
            <a:avLst/>
          </a:prstGeom>
        </p:spPr>
        <p:txBody>
          <a:bodyPr wrap="square">
            <a:spAutoFit/>
          </a:bodyPr>
          <a:lstStyle/>
          <a:p>
            <a:r>
              <a:rPr lang="en-GB" b="1" dirty="0">
                <a:solidFill>
                  <a:srgbClr val="EE2024"/>
                </a:solidFill>
                <a:latin typeface="MyriadPro-Bold"/>
              </a:rPr>
              <a:t>ILLUSTRATION 1</a:t>
            </a:r>
          </a:p>
          <a:p>
            <a:r>
              <a:rPr lang="en-US" b="1" dirty="0">
                <a:solidFill>
                  <a:srgbClr val="000000"/>
                </a:solidFill>
                <a:latin typeface="MyriadPro-Regular"/>
              </a:rPr>
              <a:t>Iris Ltd has been registered for VAT since 1990, and its sales are all standard rated. The company has recently</a:t>
            </a:r>
          </a:p>
          <a:p>
            <a:r>
              <a:rPr lang="en-US" b="1" dirty="0">
                <a:solidFill>
                  <a:srgbClr val="000000"/>
                </a:solidFill>
                <a:latin typeface="MyriadPro-Regular"/>
              </a:rPr>
              <a:t>seen a downturn in its business activities, and sales for the years ended 30 June 2019 and 2020 are forecast to</a:t>
            </a:r>
          </a:p>
          <a:p>
            <a:r>
              <a:rPr lang="en-US" b="1" dirty="0">
                <a:solidFill>
                  <a:srgbClr val="000000"/>
                </a:solidFill>
                <a:latin typeface="MyriadPro-Regular"/>
              </a:rPr>
              <a:t>be £60,000 and £49,500 respectively.</a:t>
            </a:r>
          </a:p>
          <a:p>
            <a:pPr marL="285750" indent="-285750">
              <a:buFont typeface="Arial" panose="020B0604020202020204" pitchFamily="34" charset="0"/>
              <a:buChar char="•"/>
            </a:pPr>
            <a:endParaRPr lang="en-US" sz="1600" dirty="0">
              <a:solidFill>
                <a:srgbClr val="000000"/>
              </a:solidFill>
              <a:latin typeface="MyriadPro-Regular"/>
            </a:endParaRPr>
          </a:p>
          <a:p>
            <a:pPr marL="285750" indent="-285750">
              <a:buFont typeface="Arial" panose="020B0604020202020204" pitchFamily="34" charset="0"/>
              <a:buChar char="•"/>
            </a:pPr>
            <a:r>
              <a:rPr lang="en-US" sz="2000" dirty="0">
                <a:solidFill>
                  <a:srgbClr val="000000"/>
                </a:solidFill>
                <a:latin typeface="MyriadPro-Regular"/>
              </a:rPr>
              <a:t>Iris Ltd can request that HMRC cancel its VAT registration because its taxable supplies during the following 12-month period will not exceed £83,000.</a:t>
            </a:r>
          </a:p>
          <a:p>
            <a:pPr marL="285750" indent="-285750">
              <a:buFont typeface="Arial" panose="020B0604020202020204" pitchFamily="34" charset="0"/>
              <a:buChar char="•"/>
            </a:pPr>
            <a:r>
              <a:rPr lang="en-US" sz="2000" dirty="0">
                <a:solidFill>
                  <a:srgbClr val="000000"/>
                </a:solidFill>
                <a:latin typeface="MyriadPro-Regular"/>
              </a:rPr>
              <a:t>This is provided the fall in the value of taxable supplies is not due to the temporary or permanent </a:t>
            </a:r>
            <a:r>
              <a:rPr lang="en-GB" sz="2000" dirty="0">
                <a:solidFill>
                  <a:srgbClr val="000000"/>
                </a:solidFill>
                <a:latin typeface="MyriadPro-Regular"/>
              </a:rPr>
              <a:t>cessation of taxable supplies.</a:t>
            </a:r>
          </a:p>
          <a:p>
            <a:pPr marL="285750" indent="-285750">
              <a:buFont typeface="Arial" panose="020B0604020202020204" pitchFamily="34" charset="0"/>
              <a:buChar char="•"/>
            </a:pPr>
            <a:r>
              <a:rPr lang="en-GB" sz="2000" dirty="0">
                <a:solidFill>
                  <a:srgbClr val="000000"/>
                </a:solidFill>
                <a:latin typeface="MyriadPro-Regular"/>
              </a:rPr>
              <a:t>T</a:t>
            </a:r>
            <a:r>
              <a:rPr lang="en-US" sz="2000" dirty="0">
                <a:solidFill>
                  <a:srgbClr val="000000"/>
                </a:solidFill>
                <a:latin typeface="MyriadPro-Regular"/>
              </a:rPr>
              <a:t>he company’s VAT registration will be cancelled from the date on which the request is made or from </a:t>
            </a:r>
            <a:r>
              <a:rPr lang="en-GB" sz="2000" dirty="0">
                <a:solidFill>
                  <a:srgbClr val="000000"/>
                </a:solidFill>
                <a:latin typeface="MyriadPro-Regular"/>
              </a:rPr>
              <a:t>an agreed later date.</a:t>
            </a:r>
            <a:endParaRPr lang="en-GB" sz="2000" dirty="0"/>
          </a:p>
        </p:txBody>
      </p:sp>
    </p:spTree>
    <p:extLst>
      <p:ext uri="{BB962C8B-B14F-4D97-AF65-F5344CB8AC3E}">
        <p14:creationId xmlns:p14="http://schemas.microsoft.com/office/powerpoint/2010/main" val="189837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587DEC3-6069-4E9D-B757-2CF27CA23046}"/>
              </a:ext>
            </a:extLst>
          </p:cNvPr>
          <p:cNvSpPr/>
          <p:nvPr/>
        </p:nvSpPr>
        <p:spPr>
          <a:xfrm>
            <a:off x="167640" y="289679"/>
            <a:ext cx="11506200" cy="3139321"/>
          </a:xfrm>
          <a:prstGeom prst="rect">
            <a:avLst/>
          </a:prstGeom>
        </p:spPr>
        <p:txBody>
          <a:bodyPr wrap="square">
            <a:spAutoFit/>
          </a:bodyPr>
          <a:lstStyle/>
          <a:p>
            <a:r>
              <a:rPr lang="en-US" b="1" u="sng" dirty="0"/>
              <a:t>The Tax Point Date</a:t>
            </a:r>
          </a:p>
          <a:p>
            <a:endParaRPr lang="en-US" dirty="0"/>
          </a:p>
          <a:p>
            <a:r>
              <a:rPr lang="en-US" dirty="0"/>
              <a:t>It is very important to correctly identify the time of supply or tax point, as this determines when output</a:t>
            </a:r>
          </a:p>
          <a:p>
            <a:r>
              <a:rPr lang="en-US" dirty="0"/>
              <a:t>VAT will be due.</a:t>
            </a:r>
          </a:p>
          <a:p>
            <a:endParaRPr lang="en-US" dirty="0"/>
          </a:p>
          <a:p>
            <a:r>
              <a:rPr lang="en-US" dirty="0"/>
              <a:t>The VAT rules that determine the tax point in respect of a supply of goods are as follows:</a:t>
            </a:r>
          </a:p>
          <a:p>
            <a:pPr marL="742950" lvl="1" indent="-285750">
              <a:buFont typeface="Arial" panose="020B0604020202020204" pitchFamily="34" charset="0"/>
              <a:buChar char="•"/>
            </a:pPr>
            <a:r>
              <a:rPr lang="en-US" dirty="0"/>
              <a:t>The basic tax point is the date goods are made available to the customer or service completed.</a:t>
            </a:r>
          </a:p>
          <a:p>
            <a:pPr marL="742950" lvl="1" indent="-285750">
              <a:buFont typeface="Arial" panose="020B0604020202020204" pitchFamily="34" charset="0"/>
              <a:buChar char="•"/>
            </a:pPr>
            <a:r>
              <a:rPr lang="en-US" dirty="0"/>
              <a:t>If an invoice is issued or payment received before the basic tax point, then this becomes the actual tax point.</a:t>
            </a:r>
          </a:p>
          <a:p>
            <a:pPr marL="742950" lvl="1" indent="-285750">
              <a:buFont typeface="Arial" panose="020B0604020202020204" pitchFamily="34" charset="0"/>
              <a:buChar char="•"/>
            </a:pPr>
            <a:r>
              <a:rPr lang="en-US" dirty="0"/>
              <a:t>If an invoice is issued within 14 days of the basic tax point, the invoice date will usually become the actual tax point.</a:t>
            </a:r>
          </a:p>
        </p:txBody>
      </p:sp>
      <p:sp>
        <p:nvSpPr>
          <p:cNvPr id="3" name="Rectangle 2">
            <a:extLst>
              <a:ext uri="{FF2B5EF4-FFF2-40B4-BE49-F238E27FC236}">
                <a16:creationId xmlns:a16="http://schemas.microsoft.com/office/drawing/2014/main" id="{5C3EEB5B-5E91-4300-B0D7-E6ADF84F6DFC}"/>
              </a:ext>
            </a:extLst>
          </p:cNvPr>
          <p:cNvSpPr/>
          <p:nvPr/>
        </p:nvSpPr>
        <p:spPr>
          <a:xfrm>
            <a:off x="449580" y="3584079"/>
            <a:ext cx="10942320" cy="3139321"/>
          </a:xfrm>
          <a:prstGeom prst="rect">
            <a:avLst/>
          </a:prstGeom>
        </p:spPr>
        <p:txBody>
          <a:bodyPr wrap="square">
            <a:spAutoFit/>
          </a:bodyPr>
          <a:lstStyle/>
          <a:p>
            <a:r>
              <a:rPr lang="en-US" b="1" u="sng" dirty="0"/>
              <a:t>Output VAT and Input VAT</a:t>
            </a:r>
          </a:p>
          <a:p>
            <a:endParaRPr lang="en-US" b="1" u="sng" dirty="0"/>
          </a:p>
          <a:p>
            <a:pPr marL="285750" indent="-285750">
              <a:buFont typeface="Arial" panose="020B0604020202020204" pitchFamily="34" charset="0"/>
              <a:buChar char="•"/>
            </a:pPr>
            <a:r>
              <a:rPr lang="en-US" dirty="0"/>
              <a:t>VAT is chargeable on the </a:t>
            </a:r>
            <a:r>
              <a:rPr lang="en-US" b="1" dirty="0"/>
              <a:t>actual amount received </a:t>
            </a:r>
            <a:r>
              <a:rPr lang="en-US" dirty="0"/>
              <a:t>where a discount is offered for prompt payment. If the discount is not taken the VAT is charged on the full sale price and if the discount is taken then the VAT is based on the discounted price.</a:t>
            </a:r>
          </a:p>
          <a:p>
            <a:pPr marL="285750" indent="-285750">
              <a:buFont typeface="Arial" panose="020B0604020202020204" pitchFamily="34" charset="0"/>
              <a:buChar char="•"/>
            </a:pPr>
            <a:r>
              <a:rPr lang="en-US" dirty="0"/>
              <a:t>Relief for irrecoverable (impaired) debts is only available if the output VAT has been accounted for and paid and debt is over six months old as measured from the time that payment was due. The relief is claimed as input VAT on the VAT return </a:t>
            </a:r>
          </a:p>
          <a:p>
            <a:pPr marL="285750" indent="-285750">
              <a:buFont typeface="Arial" panose="020B0604020202020204" pitchFamily="34" charset="0"/>
              <a:buChar char="•"/>
            </a:pPr>
            <a:r>
              <a:rPr lang="en-US" dirty="0"/>
              <a:t>Input VAT cannot be recovered in respect of business entertainment of UK customers or on motor cars (unless they are used 100% for business purposes). </a:t>
            </a:r>
          </a:p>
          <a:p>
            <a:pPr marL="285750" indent="-285750">
              <a:buFont typeface="Arial" panose="020B0604020202020204" pitchFamily="34" charset="0"/>
              <a:buChar char="•"/>
            </a:pPr>
            <a:r>
              <a:rPr lang="en-US" dirty="0"/>
              <a:t>Input VAT cannot be recovered in relation to private use by a proprietor of a business</a:t>
            </a:r>
            <a:endParaRPr lang="en-GB" dirty="0"/>
          </a:p>
        </p:txBody>
      </p:sp>
    </p:spTree>
    <p:extLst>
      <p:ext uri="{BB962C8B-B14F-4D97-AF65-F5344CB8AC3E}">
        <p14:creationId xmlns:p14="http://schemas.microsoft.com/office/powerpoint/2010/main" val="384661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515830-8256-4E73-9212-3BB1900341AA}"/>
              </a:ext>
            </a:extLst>
          </p:cNvPr>
          <p:cNvSpPr/>
          <p:nvPr/>
        </p:nvSpPr>
        <p:spPr>
          <a:xfrm>
            <a:off x="304800" y="318760"/>
            <a:ext cx="11262360" cy="2308324"/>
          </a:xfrm>
          <a:prstGeom prst="rect">
            <a:avLst/>
          </a:prstGeom>
        </p:spPr>
        <p:txBody>
          <a:bodyPr wrap="square">
            <a:spAutoFit/>
          </a:bodyPr>
          <a:lstStyle/>
          <a:p>
            <a:r>
              <a:rPr lang="en-US" b="1" u="sng" dirty="0"/>
              <a:t>VAT Returns</a:t>
            </a:r>
          </a:p>
          <a:p>
            <a:endParaRPr lang="en-US" b="1" u="sng" dirty="0"/>
          </a:p>
          <a:p>
            <a:pPr marL="285750" indent="-285750">
              <a:buFont typeface="Arial" panose="020B0604020202020204" pitchFamily="34" charset="0"/>
              <a:buChar char="•"/>
            </a:pPr>
            <a:r>
              <a:rPr lang="en-US" dirty="0"/>
              <a:t>QUARTERLY </a:t>
            </a:r>
          </a:p>
          <a:p>
            <a:pPr marL="285750" indent="-285750">
              <a:buFont typeface="Arial" panose="020B0604020202020204" pitchFamily="34" charset="0"/>
              <a:buChar char="•"/>
            </a:pPr>
            <a:r>
              <a:rPr lang="en-US" dirty="0"/>
              <a:t>Each return shows the total output VAT and total input VAT for the quarter to which it relates. </a:t>
            </a:r>
          </a:p>
          <a:p>
            <a:pPr marL="285750" indent="-285750">
              <a:buFont typeface="Arial" panose="020B0604020202020204" pitchFamily="34" charset="0"/>
              <a:buChar char="•"/>
            </a:pPr>
            <a:r>
              <a:rPr lang="en-US" dirty="0"/>
              <a:t>All businesses are now required to file VAT returns and make VAT payments online. VAT returns must be filed online and electronic payment made by one month and seven days after the end of the VAT return period. For example for the quarter ended 30 June 2019 a business has until 7 August 2019 to file its VAT return online and electronically make its VAT payment</a:t>
            </a:r>
            <a:endParaRPr lang="en-GB" dirty="0"/>
          </a:p>
        </p:txBody>
      </p:sp>
      <p:pic>
        <p:nvPicPr>
          <p:cNvPr id="3" name="Picture 2">
            <a:extLst>
              <a:ext uri="{FF2B5EF4-FFF2-40B4-BE49-F238E27FC236}">
                <a16:creationId xmlns:a16="http://schemas.microsoft.com/office/drawing/2014/main" id="{044B906E-434C-4B8A-8FBE-512A922F1D26}"/>
              </a:ext>
            </a:extLst>
          </p:cNvPr>
          <p:cNvPicPr>
            <a:picLocks noChangeAspect="1"/>
          </p:cNvPicPr>
          <p:nvPr/>
        </p:nvPicPr>
        <p:blipFill>
          <a:blip r:embed="rId2"/>
          <a:stretch>
            <a:fillRect/>
          </a:stretch>
        </p:blipFill>
        <p:spPr>
          <a:xfrm>
            <a:off x="2220188" y="947112"/>
            <a:ext cx="9667012" cy="5592128"/>
          </a:xfrm>
          <a:prstGeom prst="rect">
            <a:avLst/>
          </a:prstGeom>
        </p:spPr>
      </p:pic>
    </p:spTree>
    <p:extLst>
      <p:ext uri="{BB962C8B-B14F-4D97-AF65-F5344CB8AC3E}">
        <p14:creationId xmlns:p14="http://schemas.microsoft.com/office/powerpoint/2010/main" val="387349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90B980E-66AD-465C-9B6B-AA1F1773631C}"/>
              </a:ext>
            </a:extLst>
          </p:cNvPr>
          <p:cNvSpPr/>
          <p:nvPr/>
        </p:nvSpPr>
        <p:spPr>
          <a:xfrm>
            <a:off x="106680" y="107543"/>
            <a:ext cx="11094720" cy="4093428"/>
          </a:xfrm>
          <a:prstGeom prst="rect">
            <a:avLst/>
          </a:prstGeom>
        </p:spPr>
        <p:txBody>
          <a:bodyPr wrap="square">
            <a:spAutoFit/>
          </a:bodyPr>
          <a:lstStyle/>
          <a:p>
            <a:r>
              <a:rPr lang="en-GB" sz="2000" b="1" dirty="0">
                <a:solidFill>
                  <a:srgbClr val="EE2024"/>
                </a:solidFill>
                <a:latin typeface="MyriadPro-Bold"/>
              </a:rPr>
              <a:t>ILLUSTRATION 3</a:t>
            </a:r>
          </a:p>
          <a:p>
            <a:r>
              <a:rPr lang="en-US" sz="2000" dirty="0">
                <a:solidFill>
                  <a:srgbClr val="000000"/>
                </a:solidFill>
                <a:latin typeface="MyriadPro-Regular"/>
              </a:rPr>
              <a:t>For the quarter ended 31 March 2019 Buttercup Ltd had output VAT of £12,400 and input VAT of £7,100.</a:t>
            </a:r>
          </a:p>
          <a:p>
            <a:r>
              <a:rPr lang="en-US" sz="2000" dirty="0">
                <a:solidFill>
                  <a:srgbClr val="000000"/>
                </a:solidFill>
                <a:latin typeface="MyriadPro-Regular"/>
              </a:rPr>
              <a:t>Buttercup </a:t>
            </a:r>
            <a:r>
              <a:rPr lang="en-US" sz="2000" dirty="0" err="1">
                <a:solidFill>
                  <a:srgbClr val="000000"/>
                </a:solidFill>
                <a:latin typeface="MyriadPro-Regular"/>
              </a:rPr>
              <a:t>Ltd’s</a:t>
            </a:r>
            <a:r>
              <a:rPr lang="en-US" sz="2000" dirty="0">
                <a:solidFill>
                  <a:srgbClr val="000000"/>
                </a:solidFill>
                <a:latin typeface="MyriadPro-Regular"/>
              </a:rPr>
              <a:t> VAT return for the quarter ended 31 March 2019 should be submitted by 7 May 2019. VAT of £5,300 (£12,400 - £7,100) is payable, and this is due to be paid by 7 May 2019 when the VAT return is submitted.</a:t>
            </a:r>
          </a:p>
          <a:p>
            <a:endParaRPr lang="en-US" sz="2000" dirty="0">
              <a:solidFill>
                <a:srgbClr val="000000"/>
              </a:solidFill>
              <a:latin typeface="MyriadPro-Regular"/>
            </a:endParaRPr>
          </a:p>
          <a:p>
            <a:pPr marL="342900" indent="-342900">
              <a:buFont typeface="Arial" panose="020B0604020202020204" pitchFamily="34" charset="0"/>
              <a:buChar char="•"/>
            </a:pPr>
            <a:r>
              <a:rPr lang="en-US" sz="2000" dirty="0">
                <a:solidFill>
                  <a:srgbClr val="000000"/>
                </a:solidFill>
                <a:latin typeface="MyriadPro-Regular"/>
              </a:rPr>
              <a:t>Because VAT is a self-assessed tax, HMRC make control visits to VAT registered traders. The purpose of a control visit is to provide an opportunity for HMRC to check the accuracy of VAT returns. </a:t>
            </a:r>
          </a:p>
          <a:p>
            <a:pPr marL="342900" indent="-342900">
              <a:buFont typeface="Arial" panose="020B0604020202020204" pitchFamily="34" charset="0"/>
              <a:buChar char="•"/>
            </a:pPr>
            <a:r>
              <a:rPr lang="en-US" sz="2000" dirty="0">
                <a:solidFill>
                  <a:srgbClr val="000000"/>
                </a:solidFill>
                <a:latin typeface="MyriadPro-Regular"/>
              </a:rPr>
              <a:t>A business may choose to submit monthly returns but would only do so if it received regular VAT repayments. This would arise where the business had standard rated purchases and expenses but made zero rated sales and hence always had more input tax than output tax and therefore would claim </a:t>
            </a:r>
            <a:r>
              <a:rPr lang="en-GB" sz="2000" dirty="0">
                <a:solidFill>
                  <a:srgbClr val="000000"/>
                </a:solidFill>
                <a:latin typeface="MyriadPro-Regular"/>
              </a:rPr>
              <a:t>a repayment. </a:t>
            </a:r>
            <a:r>
              <a:rPr lang="en-US" sz="2000" dirty="0">
                <a:solidFill>
                  <a:srgbClr val="000000"/>
                </a:solidFill>
                <a:latin typeface="MyriadPro-Regular"/>
              </a:rPr>
              <a:t>If a trader’s VAT liability exceeds £2,300,000 over a 12 month period; they must make monthly payments on account of the VAT liability.</a:t>
            </a:r>
          </a:p>
        </p:txBody>
      </p:sp>
      <p:sp>
        <p:nvSpPr>
          <p:cNvPr id="5" name="Rectangle 4">
            <a:extLst>
              <a:ext uri="{FF2B5EF4-FFF2-40B4-BE49-F238E27FC236}">
                <a16:creationId xmlns:a16="http://schemas.microsoft.com/office/drawing/2014/main" id="{D11A4320-C52C-4BDD-AC62-E858593C2031}"/>
              </a:ext>
            </a:extLst>
          </p:cNvPr>
          <p:cNvSpPr/>
          <p:nvPr/>
        </p:nvSpPr>
        <p:spPr>
          <a:xfrm>
            <a:off x="4450080" y="4503688"/>
            <a:ext cx="9448800" cy="2246769"/>
          </a:xfrm>
          <a:prstGeom prst="rect">
            <a:avLst/>
          </a:prstGeom>
        </p:spPr>
        <p:txBody>
          <a:bodyPr wrap="square">
            <a:spAutoFit/>
          </a:bodyPr>
          <a:lstStyle/>
          <a:p>
            <a:r>
              <a:rPr lang="en-US" sz="2000" dirty="0"/>
              <a:t>VAT invoices MUST have</a:t>
            </a:r>
          </a:p>
          <a:p>
            <a:pPr marL="342900" indent="-342900">
              <a:buFont typeface="Arial" panose="020B0604020202020204" pitchFamily="34" charset="0"/>
              <a:buChar char="•"/>
            </a:pPr>
            <a:r>
              <a:rPr lang="en-US" sz="2000" dirty="0"/>
              <a:t>the VAT registration number;</a:t>
            </a:r>
          </a:p>
          <a:p>
            <a:pPr marL="342900" indent="-342900">
              <a:buFont typeface="Arial" panose="020B0604020202020204" pitchFamily="34" charset="0"/>
              <a:buChar char="•"/>
            </a:pPr>
            <a:r>
              <a:rPr lang="en-US" sz="2000" dirty="0"/>
              <a:t>the tax point; </a:t>
            </a:r>
          </a:p>
          <a:p>
            <a:pPr marL="342900" indent="-342900">
              <a:buFont typeface="Arial" panose="020B0604020202020204" pitchFamily="34" charset="0"/>
              <a:buChar char="•"/>
            </a:pPr>
            <a:r>
              <a:rPr lang="en-US" sz="2000" dirty="0"/>
              <a:t>the rate of VAT for each supply; </a:t>
            </a:r>
          </a:p>
          <a:p>
            <a:pPr marL="342900" indent="-342900">
              <a:buFont typeface="Arial" panose="020B0604020202020204" pitchFamily="34" charset="0"/>
              <a:buChar char="•"/>
            </a:pPr>
            <a:r>
              <a:rPr lang="en-US" sz="2000" dirty="0"/>
              <a:t>the VAT-exclusive amount for each supply; </a:t>
            </a:r>
          </a:p>
          <a:p>
            <a:pPr marL="342900" indent="-342900">
              <a:buFont typeface="Arial" panose="020B0604020202020204" pitchFamily="34" charset="0"/>
              <a:buChar char="•"/>
            </a:pPr>
            <a:r>
              <a:rPr lang="en-US" sz="2000" dirty="0"/>
              <a:t>the total VAT-exclusive amount; </a:t>
            </a:r>
          </a:p>
          <a:p>
            <a:pPr marL="342900" indent="-342900">
              <a:buFont typeface="Arial" panose="020B0604020202020204" pitchFamily="34" charset="0"/>
              <a:buChar char="•"/>
            </a:pPr>
            <a:r>
              <a:rPr lang="en-US" sz="2000" dirty="0"/>
              <a:t>the amount of VAT payable.</a:t>
            </a:r>
            <a:endParaRPr lang="en-GB" sz="2000" dirty="0"/>
          </a:p>
        </p:txBody>
      </p:sp>
    </p:spTree>
    <p:extLst>
      <p:ext uri="{BB962C8B-B14F-4D97-AF65-F5344CB8AC3E}">
        <p14:creationId xmlns:p14="http://schemas.microsoft.com/office/powerpoint/2010/main" val="4526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E152EA-26AE-4B41-B5F0-435E876CC203}"/>
              </a:ext>
            </a:extLst>
          </p:cNvPr>
          <p:cNvSpPr txBox="1"/>
          <p:nvPr/>
        </p:nvSpPr>
        <p:spPr>
          <a:xfrm>
            <a:off x="2087880" y="1386840"/>
            <a:ext cx="8472063" cy="4524315"/>
          </a:xfrm>
          <a:prstGeom prst="rect">
            <a:avLst/>
          </a:prstGeom>
          <a:noFill/>
        </p:spPr>
        <p:txBody>
          <a:bodyPr wrap="none" rtlCol="0">
            <a:spAutoFit/>
          </a:bodyPr>
          <a:lstStyle/>
          <a:p>
            <a:pPr marL="457200" indent="-457200">
              <a:buFont typeface="Arial" panose="020B0604020202020204" pitchFamily="34" charset="0"/>
              <a:buChar char="•"/>
            </a:pPr>
            <a:r>
              <a:rPr lang="en-US" sz="2800" dirty="0"/>
              <a:t>Default Surcharge</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Penalties and Interest</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Cash Accounting and Annual Accounting Schemes</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Flat Rate scheme</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Group Vat registration</a:t>
            </a:r>
          </a:p>
          <a:p>
            <a:endParaRPr lang="en-US" dirty="0"/>
          </a:p>
          <a:p>
            <a:endParaRPr lang="en-GB" dirty="0"/>
          </a:p>
        </p:txBody>
      </p:sp>
    </p:spTree>
    <p:extLst>
      <p:ext uri="{BB962C8B-B14F-4D97-AF65-F5344CB8AC3E}">
        <p14:creationId xmlns:p14="http://schemas.microsoft.com/office/powerpoint/2010/main" val="389838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3CF60B-0A60-4DFD-B8B1-9FDB6E451A74}"/>
              </a:ext>
            </a:extLst>
          </p:cNvPr>
          <p:cNvSpPr txBox="1"/>
          <p:nvPr/>
        </p:nvSpPr>
        <p:spPr>
          <a:xfrm flipH="1">
            <a:off x="2311399" y="2895600"/>
            <a:ext cx="7183122" cy="553998"/>
          </a:xfrm>
          <a:prstGeom prst="rect">
            <a:avLst/>
          </a:prstGeom>
          <a:noFill/>
        </p:spPr>
        <p:txBody>
          <a:bodyPr wrap="square" rtlCol="0">
            <a:spAutoFit/>
          </a:bodyPr>
          <a:lstStyle/>
          <a:p>
            <a:r>
              <a:rPr lang="en-US" sz="3000" b="1" dirty="0"/>
              <a:t>NOW PRACTICE MORE QUESTIONS</a:t>
            </a:r>
            <a:endParaRPr lang="en-GB" sz="3000" b="1" dirty="0"/>
          </a:p>
        </p:txBody>
      </p:sp>
    </p:spTree>
    <p:extLst>
      <p:ext uri="{BB962C8B-B14F-4D97-AF65-F5344CB8AC3E}">
        <p14:creationId xmlns:p14="http://schemas.microsoft.com/office/powerpoint/2010/main" val="32860593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3136</TotalTime>
  <Words>2143</Words>
  <Application>Microsoft Office PowerPoint</Application>
  <PresentationFormat>Widescreen</PresentationFormat>
  <Paragraphs>207</Paragraphs>
  <Slides>17</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6" baseType="lpstr">
      <vt:lpstr>Arial</vt:lpstr>
      <vt:lpstr>MyriadPro-Bold</vt:lpstr>
      <vt:lpstr>MyriadPro-BoldIt</vt:lpstr>
      <vt:lpstr>MyriadPro-Regular</vt:lpstr>
      <vt:lpstr>MyriadPro-SemiboldIt</vt:lpstr>
      <vt:lpstr>Trebuchet MS</vt:lpstr>
      <vt:lpstr>Wingdings 3</vt:lpstr>
      <vt:lpstr>Facet</vt:lpstr>
      <vt:lpstr>Microsoft Excel Worksheet</vt:lpstr>
      <vt:lpstr>Taxation BMBM5016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BMBM5016</dc:title>
  <dc:creator>Nicola</dc:creator>
  <cp:lastModifiedBy>Nicola</cp:lastModifiedBy>
  <cp:revision>62</cp:revision>
  <cp:lastPrinted>2020-04-28T10:22:13Z</cp:lastPrinted>
  <dcterms:created xsi:type="dcterms:W3CDTF">2020-03-22T17:47:44Z</dcterms:created>
  <dcterms:modified xsi:type="dcterms:W3CDTF">2020-04-28T10:22:25Z</dcterms:modified>
</cp:coreProperties>
</file>