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A2C959-05A3-A2A0-3C7D-60A8EA822EBF}" v="1" dt="2026-05-05T08:15:01.5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B7A2C959-05A3-A2A0-3C7D-60A8EA822EBF}"/>
    <pc:docChg chg="delSld">
      <pc:chgData name="Corey Edwards" userId="S::corey.edwards@uwtsd.ac.uk::7a967df3-e232-40a5-b10c-dee8f912d80a" providerId="AD" clId="Web-{B7A2C959-05A3-A2A0-3C7D-60A8EA822EBF}" dt="2026-05-05T08:15:01.575" v="0"/>
      <pc:docMkLst>
        <pc:docMk/>
      </pc:docMkLst>
      <pc:sldChg chg="del">
        <pc:chgData name="Corey Edwards" userId="S::corey.edwards@uwtsd.ac.uk::7a967df3-e232-40a5-b10c-dee8f912d80a" providerId="AD" clId="Web-{B7A2C959-05A3-A2A0-3C7D-60A8EA822EBF}" dt="2026-05-05T08:15:01.575" v="0"/>
        <pc:sldMkLst>
          <pc:docMk/>
          <pc:sldMk cId="3037860581" sldId="28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2736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35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21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947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24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211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693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596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43916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198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508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5/5/2026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5978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0105F5E-5B61-4F51-927C-5B28DB7D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10">
            <a:extLst>
              <a:ext uri="{FF2B5EF4-FFF2-40B4-BE49-F238E27FC236}">
                <a16:creationId xmlns:a16="http://schemas.microsoft.com/office/drawing/2014/main" id="{5882C1C4-D961-459C-91C5-334ABD6E6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16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12">
            <a:extLst>
              <a:ext uri="{FF2B5EF4-FFF2-40B4-BE49-F238E27FC236}">
                <a16:creationId xmlns:a16="http://schemas.microsoft.com/office/drawing/2014/main" id="{A7B8B125-A98E-403C-9A7F-494FF789C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0" y="0"/>
            <a:ext cx="11322200" cy="6858000"/>
          </a:xfrm>
          <a:custGeom>
            <a:avLst/>
            <a:gdLst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9092864 w 11593823"/>
              <a:gd name="connsiteY5" fmla="*/ 2 h 6858000"/>
              <a:gd name="connsiteX6" fmla="*/ 9092866 w 11593823"/>
              <a:gd name="connsiteY6" fmla="*/ 0 h 6858000"/>
              <a:gd name="connsiteX7" fmla="*/ 11322200 w 11593823"/>
              <a:gd name="connsiteY7" fmla="*/ 0 h 6858000"/>
              <a:gd name="connsiteX8" fmla="*/ 11322198 w 11593823"/>
              <a:gd name="connsiteY8" fmla="*/ 2 h 6858000"/>
              <a:gd name="connsiteX9" fmla="*/ 11593823 w 11593823"/>
              <a:gd name="connsiteY9" fmla="*/ 2 h 6858000"/>
              <a:gd name="connsiteX10" fmla="*/ 11322197 w 11593823"/>
              <a:gd name="connsiteY10" fmla="*/ 4 h 6858000"/>
              <a:gd name="connsiteX11" fmla="*/ 5311608 w 11593823"/>
              <a:gd name="connsiteY11" fmla="*/ 6858000 h 6858000"/>
              <a:gd name="connsiteX12" fmla="*/ 5288856 w 11593823"/>
              <a:gd name="connsiteY12" fmla="*/ 6858000 h 6858000"/>
              <a:gd name="connsiteX13" fmla="*/ 4806770 w 11593823"/>
              <a:gd name="connsiteY13" fmla="*/ 6858000 h 6858000"/>
              <a:gd name="connsiteX14" fmla="*/ 4676142 w 11593823"/>
              <a:gd name="connsiteY14" fmla="*/ 6858000 h 6858000"/>
              <a:gd name="connsiteX15" fmla="*/ 3082273 w 11593823"/>
              <a:gd name="connsiteY15" fmla="*/ 6858000 h 6858000"/>
              <a:gd name="connsiteX16" fmla="*/ 2625273 w 11593823"/>
              <a:gd name="connsiteY16" fmla="*/ 6858000 h 6858000"/>
              <a:gd name="connsiteX17" fmla="*/ 2155010 w 11593823"/>
              <a:gd name="connsiteY17" fmla="*/ 6858000 h 6858000"/>
              <a:gd name="connsiteX18" fmla="*/ 0 w 11593823"/>
              <a:gd name="connsiteY18" fmla="*/ 685800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9092864 w 11593823"/>
              <a:gd name="connsiteY5" fmla="*/ 2 h 6858000"/>
              <a:gd name="connsiteX6" fmla="*/ 11322200 w 11593823"/>
              <a:gd name="connsiteY6" fmla="*/ 0 h 6858000"/>
              <a:gd name="connsiteX7" fmla="*/ 11322198 w 11593823"/>
              <a:gd name="connsiteY7" fmla="*/ 2 h 6858000"/>
              <a:gd name="connsiteX8" fmla="*/ 11593823 w 11593823"/>
              <a:gd name="connsiteY8" fmla="*/ 2 h 6858000"/>
              <a:gd name="connsiteX9" fmla="*/ 11322197 w 11593823"/>
              <a:gd name="connsiteY9" fmla="*/ 4 h 6858000"/>
              <a:gd name="connsiteX10" fmla="*/ 5311608 w 11593823"/>
              <a:gd name="connsiteY10" fmla="*/ 6858000 h 6858000"/>
              <a:gd name="connsiteX11" fmla="*/ 5288856 w 11593823"/>
              <a:gd name="connsiteY11" fmla="*/ 6858000 h 6858000"/>
              <a:gd name="connsiteX12" fmla="*/ 4806770 w 11593823"/>
              <a:gd name="connsiteY12" fmla="*/ 6858000 h 6858000"/>
              <a:gd name="connsiteX13" fmla="*/ 4676142 w 11593823"/>
              <a:gd name="connsiteY13" fmla="*/ 6858000 h 6858000"/>
              <a:gd name="connsiteX14" fmla="*/ 3082273 w 11593823"/>
              <a:gd name="connsiteY14" fmla="*/ 6858000 h 6858000"/>
              <a:gd name="connsiteX15" fmla="*/ 2625273 w 11593823"/>
              <a:gd name="connsiteY15" fmla="*/ 6858000 h 6858000"/>
              <a:gd name="connsiteX16" fmla="*/ 2155010 w 11593823"/>
              <a:gd name="connsiteY16" fmla="*/ 6858000 h 6858000"/>
              <a:gd name="connsiteX17" fmla="*/ 0 w 11593823"/>
              <a:gd name="connsiteY17" fmla="*/ 6858000 h 6858000"/>
              <a:gd name="connsiteX18" fmla="*/ 0 w 11593823"/>
              <a:gd name="connsiteY18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11322200 w 11593823"/>
              <a:gd name="connsiteY5" fmla="*/ 0 h 6858000"/>
              <a:gd name="connsiteX6" fmla="*/ 11322198 w 11593823"/>
              <a:gd name="connsiteY6" fmla="*/ 2 h 6858000"/>
              <a:gd name="connsiteX7" fmla="*/ 11593823 w 11593823"/>
              <a:gd name="connsiteY7" fmla="*/ 2 h 6858000"/>
              <a:gd name="connsiteX8" fmla="*/ 11322197 w 11593823"/>
              <a:gd name="connsiteY8" fmla="*/ 4 h 6858000"/>
              <a:gd name="connsiteX9" fmla="*/ 5311608 w 11593823"/>
              <a:gd name="connsiteY9" fmla="*/ 6858000 h 6858000"/>
              <a:gd name="connsiteX10" fmla="*/ 5288856 w 11593823"/>
              <a:gd name="connsiteY10" fmla="*/ 6858000 h 6858000"/>
              <a:gd name="connsiteX11" fmla="*/ 4806770 w 11593823"/>
              <a:gd name="connsiteY11" fmla="*/ 6858000 h 6858000"/>
              <a:gd name="connsiteX12" fmla="*/ 4676142 w 11593823"/>
              <a:gd name="connsiteY12" fmla="*/ 6858000 h 6858000"/>
              <a:gd name="connsiteX13" fmla="*/ 3082273 w 11593823"/>
              <a:gd name="connsiteY13" fmla="*/ 6858000 h 6858000"/>
              <a:gd name="connsiteX14" fmla="*/ 2625273 w 11593823"/>
              <a:gd name="connsiteY14" fmla="*/ 6858000 h 6858000"/>
              <a:gd name="connsiteX15" fmla="*/ 2155010 w 11593823"/>
              <a:gd name="connsiteY15" fmla="*/ 6858000 h 6858000"/>
              <a:gd name="connsiteX16" fmla="*/ 0 w 11593823"/>
              <a:gd name="connsiteY16" fmla="*/ 6858000 h 6858000"/>
              <a:gd name="connsiteX17" fmla="*/ 0 w 11593823"/>
              <a:gd name="connsiteY17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806770 w 11593823"/>
              <a:gd name="connsiteY2" fmla="*/ 0 h 6858000"/>
              <a:gd name="connsiteX3" fmla="*/ 4806770 w 11593823"/>
              <a:gd name="connsiteY3" fmla="*/ 2 h 6858000"/>
              <a:gd name="connsiteX4" fmla="*/ 11322200 w 11593823"/>
              <a:gd name="connsiteY4" fmla="*/ 0 h 6858000"/>
              <a:gd name="connsiteX5" fmla="*/ 11322198 w 11593823"/>
              <a:gd name="connsiteY5" fmla="*/ 2 h 6858000"/>
              <a:gd name="connsiteX6" fmla="*/ 11593823 w 11593823"/>
              <a:gd name="connsiteY6" fmla="*/ 2 h 6858000"/>
              <a:gd name="connsiteX7" fmla="*/ 11322197 w 11593823"/>
              <a:gd name="connsiteY7" fmla="*/ 4 h 6858000"/>
              <a:gd name="connsiteX8" fmla="*/ 5311608 w 11593823"/>
              <a:gd name="connsiteY8" fmla="*/ 6858000 h 6858000"/>
              <a:gd name="connsiteX9" fmla="*/ 5288856 w 11593823"/>
              <a:gd name="connsiteY9" fmla="*/ 6858000 h 6858000"/>
              <a:gd name="connsiteX10" fmla="*/ 4806770 w 11593823"/>
              <a:gd name="connsiteY10" fmla="*/ 6858000 h 6858000"/>
              <a:gd name="connsiteX11" fmla="*/ 4676142 w 11593823"/>
              <a:gd name="connsiteY11" fmla="*/ 6858000 h 6858000"/>
              <a:gd name="connsiteX12" fmla="*/ 3082273 w 11593823"/>
              <a:gd name="connsiteY12" fmla="*/ 6858000 h 6858000"/>
              <a:gd name="connsiteX13" fmla="*/ 2625273 w 11593823"/>
              <a:gd name="connsiteY13" fmla="*/ 6858000 h 6858000"/>
              <a:gd name="connsiteX14" fmla="*/ 2155010 w 11593823"/>
              <a:gd name="connsiteY14" fmla="*/ 6858000 h 6858000"/>
              <a:gd name="connsiteX15" fmla="*/ 0 w 11593823"/>
              <a:gd name="connsiteY15" fmla="*/ 6858000 h 6858000"/>
              <a:gd name="connsiteX16" fmla="*/ 0 w 11593823"/>
              <a:gd name="connsiteY16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806770 w 11593823"/>
              <a:gd name="connsiteY2" fmla="*/ 0 h 6858000"/>
              <a:gd name="connsiteX3" fmla="*/ 11322200 w 11593823"/>
              <a:gd name="connsiteY3" fmla="*/ 0 h 6858000"/>
              <a:gd name="connsiteX4" fmla="*/ 11322198 w 11593823"/>
              <a:gd name="connsiteY4" fmla="*/ 2 h 6858000"/>
              <a:gd name="connsiteX5" fmla="*/ 11593823 w 11593823"/>
              <a:gd name="connsiteY5" fmla="*/ 2 h 6858000"/>
              <a:gd name="connsiteX6" fmla="*/ 11322197 w 11593823"/>
              <a:gd name="connsiteY6" fmla="*/ 4 h 6858000"/>
              <a:gd name="connsiteX7" fmla="*/ 5311608 w 11593823"/>
              <a:gd name="connsiteY7" fmla="*/ 6858000 h 6858000"/>
              <a:gd name="connsiteX8" fmla="*/ 5288856 w 11593823"/>
              <a:gd name="connsiteY8" fmla="*/ 6858000 h 6858000"/>
              <a:gd name="connsiteX9" fmla="*/ 4806770 w 11593823"/>
              <a:gd name="connsiteY9" fmla="*/ 6858000 h 6858000"/>
              <a:gd name="connsiteX10" fmla="*/ 4676142 w 11593823"/>
              <a:gd name="connsiteY10" fmla="*/ 6858000 h 6858000"/>
              <a:gd name="connsiteX11" fmla="*/ 3082273 w 11593823"/>
              <a:gd name="connsiteY11" fmla="*/ 6858000 h 6858000"/>
              <a:gd name="connsiteX12" fmla="*/ 2625273 w 11593823"/>
              <a:gd name="connsiteY12" fmla="*/ 6858000 h 6858000"/>
              <a:gd name="connsiteX13" fmla="*/ 2155010 w 11593823"/>
              <a:gd name="connsiteY13" fmla="*/ 6858000 h 6858000"/>
              <a:gd name="connsiteX14" fmla="*/ 0 w 11593823"/>
              <a:gd name="connsiteY14" fmla="*/ 6858000 h 6858000"/>
              <a:gd name="connsiteX15" fmla="*/ 0 w 11593823"/>
              <a:gd name="connsiteY15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11322200 w 11593823"/>
              <a:gd name="connsiteY2" fmla="*/ 0 h 6858000"/>
              <a:gd name="connsiteX3" fmla="*/ 11322198 w 11593823"/>
              <a:gd name="connsiteY3" fmla="*/ 2 h 6858000"/>
              <a:gd name="connsiteX4" fmla="*/ 11593823 w 11593823"/>
              <a:gd name="connsiteY4" fmla="*/ 2 h 6858000"/>
              <a:gd name="connsiteX5" fmla="*/ 11322197 w 11593823"/>
              <a:gd name="connsiteY5" fmla="*/ 4 h 6858000"/>
              <a:gd name="connsiteX6" fmla="*/ 5311608 w 11593823"/>
              <a:gd name="connsiteY6" fmla="*/ 6858000 h 6858000"/>
              <a:gd name="connsiteX7" fmla="*/ 5288856 w 11593823"/>
              <a:gd name="connsiteY7" fmla="*/ 6858000 h 6858000"/>
              <a:gd name="connsiteX8" fmla="*/ 4806770 w 11593823"/>
              <a:gd name="connsiteY8" fmla="*/ 6858000 h 6858000"/>
              <a:gd name="connsiteX9" fmla="*/ 4676142 w 11593823"/>
              <a:gd name="connsiteY9" fmla="*/ 6858000 h 6858000"/>
              <a:gd name="connsiteX10" fmla="*/ 3082273 w 11593823"/>
              <a:gd name="connsiteY10" fmla="*/ 6858000 h 6858000"/>
              <a:gd name="connsiteX11" fmla="*/ 2625273 w 11593823"/>
              <a:gd name="connsiteY11" fmla="*/ 6858000 h 6858000"/>
              <a:gd name="connsiteX12" fmla="*/ 2155010 w 11593823"/>
              <a:gd name="connsiteY12" fmla="*/ 6858000 h 6858000"/>
              <a:gd name="connsiteX13" fmla="*/ 0 w 11593823"/>
              <a:gd name="connsiteY13" fmla="*/ 6858000 h 6858000"/>
              <a:gd name="connsiteX14" fmla="*/ 0 w 11593823"/>
              <a:gd name="connsiteY14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3082273 w 11593823"/>
              <a:gd name="connsiteY9" fmla="*/ 6858000 h 6858000"/>
              <a:gd name="connsiteX10" fmla="*/ 2625273 w 11593823"/>
              <a:gd name="connsiteY10" fmla="*/ 6858000 h 6858000"/>
              <a:gd name="connsiteX11" fmla="*/ 2155010 w 11593823"/>
              <a:gd name="connsiteY11" fmla="*/ 6858000 h 6858000"/>
              <a:gd name="connsiteX12" fmla="*/ 0 w 11593823"/>
              <a:gd name="connsiteY12" fmla="*/ 6858000 h 6858000"/>
              <a:gd name="connsiteX13" fmla="*/ 0 w 11593823"/>
              <a:gd name="connsiteY13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625273 w 11593823"/>
              <a:gd name="connsiteY9" fmla="*/ 6858000 h 6858000"/>
              <a:gd name="connsiteX10" fmla="*/ 2155010 w 11593823"/>
              <a:gd name="connsiteY10" fmla="*/ 6858000 h 6858000"/>
              <a:gd name="connsiteX11" fmla="*/ 0 w 11593823"/>
              <a:gd name="connsiteY11" fmla="*/ 6858000 h 6858000"/>
              <a:gd name="connsiteX12" fmla="*/ 0 w 11593823"/>
              <a:gd name="connsiteY12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155010 w 11593823"/>
              <a:gd name="connsiteY9" fmla="*/ 6858000 h 6858000"/>
              <a:gd name="connsiteX10" fmla="*/ 0 w 11593823"/>
              <a:gd name="connsiteY10" fmla="*/ 6858000 h 6858000"/>
              <a:gd name="connsiteX11" fmla="*/ 0 w 11593823"/>
              <a:gd name="connsiteY11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155010 w 11593823"/>
              <a:gd name="connsiteY9" fmla="*/ 6858000 h 6858000"/>
              <a:gd name="connsiteX10" fmla="*/ 0 w 11593823"/>
              <a:gd name="connsiteY10" fmla="*/ 6858000 h 6858000"/>
              <a:gd name="connsiteX11" fmla="*/ 0 w 11593823"/>
              <a:gd name="connsiteY11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0 w 11593823"/>
              <a:gd name="connsiteY9" fmla="*/ 6858000 h 6858000"/>
              <a:gd name="connsiteX10" fmla="*/ 0 w 11593823"/>
              <a:gd name="connsiteY10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676142 w 11593823"/>
              <a:gd name="connsiteY7" fmla="*/ 6858000 h 6858000"/>
              <a:gd name="connsiteX8" fmla="*/ 0 w 11593823"/>
              <a:gd name="connsiteY8" fmla="*/ 6858000 h 6858000"/>
              <a:gd name="connsiteX9" fmla="*/ 0 w 11593823"/>
              <a:gd name="connsiteY9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0 w 11593823"/>
              <a:gd name="connsiteY7" fmla="*/ 6858000 h 6858000"/>
              <a:gd name="connsiteX8" fmla="*/ 0 w 11593823"/>
              <a:gd name="connsiteY8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0 w 11593823"/>
              <a:gd name="connsiteY6" fmla="*/ 6858000 h 6858000"/>
              <a:gd name="connsiteX7" fmla="*/ 0 w 11593823"/>
              <a:gd name="connsiteY7" fmla="*/ 0 h 6858000"/>
              <a:gd name="connsiteX0" fmla="*/ 0 w 11322200"/>
              <a:gd name="connsiteY0" fmla="*/ 0 h 6858000"/>
              <a:gd name="connsiteX1" fmla="*/ 11322200 w 11322200"/>
              <a:gd name="connsiteY1" fmla="*/ 0 h 6858000"/>
              <a:gd name="connsiteX2" fmla="*/ 11322198 w 11322200"/>
              <a:gd name="connsiteY2" fmla="*/ 2 h 6858000"/>
              <a:gd name="connsiteX3" fmla="*/ 11322197 w 11322200"/>
              <a:gd name="connsiteY3" fmla="*/ 4 h 6858000"/>
              <a:gd name="connsiteX4" fmla="*/ 5311608 w 11322200"/>
              <a:gd name="connsiteY4" fmla="*/ 6858000 h 6858000"/>
              <a:gd name="connsiteX5" fmla="*/ 0 w 11322200"/>
              <a:gd name="connsiteY5" fmla="*/ 6858000 h 6858000"/>
              <a:gd name="connsiteX6" fmla="*/ 0 w 11322200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322200" h="6858000">
                <a:moveTo>
                  <a:pt x="0" y="0"/>
                </a:moveTo>
                <a:lnTo>
                  <a:pt x="11322200" y="0"/>
                </a:lnTo>
                <a:lnTo>
                  <a:pt x="11322198" y="2"/>
                </a:lnTo>
                <a:cubicBezTo>
                  <a:pt x="11322198" y="3"/>
                  <a:pt x="11322197" y="3"/>
                  <a:pt x="11322197" y="4"/>
                </a:cubicBezTo>
                <a:lnTo>
                  <a:pt x="5311608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D9FE3627-C81B-A1B6-D603-1FDE2E8077C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10526" r="29326" b="-2"/>
          <a:stretch>
            <a:fillRect/>
          </a:stretch>
        </p:blipFill>
        <p:spPr>
          <a:xfrm>
            <a:off x="5318308" y="10"/>
            <a:ext cx="6873692" cy="685799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0891" y="1061686"/>
            <a:ext cx="7323046" cy="323846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ea typeface="+mj-lt"/>
                <a:cs typeface="+mj-lt"/>
              </a:rPr>
              <a:t>Contemporary Challenges and Future Directions in Sustainable Development</a:t>
            </a:r>
            <a:endParaRPr lang="en-US" sz="41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453796"/>
            <a:ext cx="4496783" cy="732996"/>
          </a:xfrm>
        </p:spPr>
        <p:txBody>
          <a:bodyPr anchor="t">
            <a:normAutofit/>
          </a:bodyPr>
          <a:lstStyle/>
          <a:p>
            <a:endParaRPr lang="en-GB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0B1C5DD-CB08-4407-9D12-CC2C42B04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606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12FED-D0C4-C8B1-76A0-9EF1A9CBD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8AFFE-9473-A350-089A-FD4A9BEEC9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Explain major contemporary and emerging global challenges affecting sustainable health and wellbeing.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Assess how climate, economic instability, pandemics, conflict, and technological change interact with determinants of health.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Analyse the implications of future-facing trends (AI, genomics, green tech, demographic change).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Apply systems thinking to future scenarios.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Evaluate how policy, communities, and health systems can adapt and build resilience for the future.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297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998F414-7D0A-4BB3-ABF9-D356969FD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1DC52BE-B2E5-4356-9FCF-8F0E04E5F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4772" y="1"/>
            <a:ext cx="6877228" cy="6857999"/>
          </a:xfrm>
          <a:custGeom>
            <a:avLst/>
            <a:gdLst>
              <a:gd name="connsiteX0" fmla="*/ 6010591 w 6877228"/>
              <a:gd name="connsiteY0" fmla="*/ 0 h 6857999"/>
              <a:gd name="connsiteX1" fmla="*/ 6877228 w 6877228"/>
              <a:gd name="connsiteY1" fmla="*/ 0 h 6857999"/>
              <a:gd name="connsiteX2" fmla="*/ 6877228 w 6877228"/>
              <a:gd name="connsiteY2" fmla="*/ 4081237 h 6857999"/>
              <a:gd name="connsiteX3" fmla="*/ 4443576 w 6877228"/>
              <a:gd name="connsiteY3" fmla="*/ 6857999 h 6857999"/>
              <a:gd name="connsiteX4" fmla="*/ 0 w 6877228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77228" h="6857999">
                <a:moveTo>
                  <a:pt x="6010591" y="0"/>
                </a:moveTo>
                <a:lnTo>
                  <a:pt x="6877228" y="0"/>
                </a:lnTo>
                <a:lnTo>
                  <a:pt x="6877228" y="4081237"/>
                </a:lnTo>
                <a:lnTo>
                  <a:pt x="4443576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888D426-68B4-4BA8-96C3-1DCDCE2FA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322200" cy="6858000"/>
          </a:xfrm>
          <a:custGeom>
            <a:avLst/>
            <a:gdLst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9092864 w 11593823"/>
              <a:gd name="connsiteY5" fmla="*/ 2 h 6858000"/>
              <a:gd name="connsiteX6" fmla="*/ 9092866 w 11593823"/>
              <a:gd name="connsiteY6" fmla="*/ 0 h 6858000"/>
              <a:gd name="connsiteX7" fmla="*/ 11322200 w 11593823"/>
              <a:gd name="connsiteY7" fmla="*/ 0 h 6858000"/>
              <a:gd name="connsiteX8" fmla="*/ 11322198 w 11593823"/>
              <a:gd name="connsiteY8" fmla="*/ 2 h 6858000"/>
              <a:gd name="connsiteX9" fmla="*/ 11593823 w 11593823"/>
              <a:gd name="connsiteY9" fmla="*/ 2 h 6858000"/>
              <a:gd name="connsiteX10" fmla="*/ 11322197 w 11593823"/>
              <a:gd name="connsiteY10" fmla="*/ 4 h 6858000"/>
              <a:gd name="connsiteX11" fmla="*/ 5311608 w 11593823"/>
              <a:gd name="connsiteY11" fmla="*/ 6858000 h 6858000"/>
              <a:gd name="connsiteX12" fmla="*/ 5288856 w 11593823"/>
              <a:gd name="connsiteY12" fmla="*/ 6858000 h 6858000"/>
              <a:gd name="connsiteX13" fmla="*/ 4806770 w 11593823"/>
              <a:gd name="connsiteY13" fmla="*/ 6858000 h 6858000"/>
              <a:gd name="connsiteX14" fmla="*/ 4676142 w 11593823"/>
              <a:gd name="connsiteY14" fmla="*/ 6858000 h 6858000"/>
              <a:gd name="connsiteX15" fmla="*/ 3082273 w 11593823"/>
              <a:gd name="connsiteY15" fmla="*/ 6858000 h 6858000"/>
              <a:gd name="connsiteX16" fmla="*/ 2625273 w 11593823"/>
              <a:gd name="connsiteY16" fmla="*/ 6858000 h 6858000"/>
              <a:gd name="connsiteX17" fmla="*/ 2155010 w 11593823"/>
              <a:gd name="connsiteY17" fmla="*/ 6858000 h 6858000"/>
              <a:gd name="connsiteX18" fmla="*/ 0 w 11593823"/>
              <a:gd name="connsiteY18" fmla="*/ 685800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9092864 w 11593823"/>
              <a:gd name="connsiteY5" fmla="*/ 2 h 6858000"/>
              <a:gd name="connsiteX6" fmla="*/ 11322200 w 11593823"/>
              <a:gd name="connsiteY6" fmla="*/ 0 h 6858000"/>
              <a:gd name="connsiteX7" fmla="*/ 11322198 w 11593823"/>
              <a:gd name="connsiteY7" fmla="*/ 2 h 6858000"/>
              <a:gd name="connsiteX8" fmla="*/ 11593823 w 11593823"/>
              <a:gd name="connsiteY8" fmla="*/ 2 h 6858000"/>
              <a:gd name="connsiteX9" fmla="*/ 11322197 w 11593823"/>
              <a:gd name="connsiteY9" fmla="*/ 4 h 6858000"/>
              <a:gd name="connsiteX10" fmla="*/ 5311608 w 11593823"/>
              <a:gd name="connsiteY10" fmla="*/ 6858000 h 6858000"/>
              <a:gd name="connsiteX11" fmla="*/ 5288856 w 11593823"/>
              <a:gd name="connsiteY11" fmla="*/ 6858000 h 6858000"/>
              <a:gd name="connsiteX12" fmla="*/ 4806770 w 11593823"/>
              <a:gd name="connsiteY12" fmla="*/ 6858000 h 6858000"/>
              <a:gd name="connsiteX13" fmla="*/ 4676142 w 11593823"/>
              <a:gd name="connsiteY13" fmla="*/ 6858000 h 6858000"/>
              <a:gd name="connsiteX14" fmla="*/ 3082273 w 11593823"/>
              <a:gd name="connsiteY14" fmla="*/ 6858000 h 6858000"/>
              <a:gd name="connsiteX15" fmla="*/ 2625273 w 11593823"/>
              <a:gd name="connsiteY15" fmla="*/ 6858000 h 6858000"/>
              <a:gd name="connsiteX16" fmla="*/ 2155010 w 11593823"/>
              <a:gd name="connsiteY16" fmla="*/ 6858000 h 6858000"/>
              <a:gd name="connsiteX17" fmla="*/ 0 w 11593823"/>
              <a:gd name="connsiteY17" fmla="*/ 6858000 h 6858000"/>
              <a:gd name="connsiteX18" fmla="*/ 0 w 11593823"/>
              <a:gd name="connsiteY18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11322200 w 11593823"/>
              <a:gd name="connsiteY5" fmla="*/ 0 h 6858000"/>
              <a:gd name="connsiteX6" fmla="*/ 11322198 w 11593823"/>
              <a:gd name="connsiteY6" fmla="*/ 2 h 6858000"/>
              <a:gd name="connsiteX7" fmla="*/ 11593823 w 11593823"/>
              <a:gd name="connsiteY7" fmla="*/ 2 h 6858000"/>
              <a:gd name="connsiteX8" fmla="*/ 11322197 w 11593823"/>
              <a:gd name="connsiteY8" fmla="*/ 4 h 6858000"/>
              <a:gd name="connsiteX9" fmla="*/ 5311608 w 11593823"/>
              <a:gd name="connsiteY9" fmla="*/ 6858000 h 6858000"/>
              <a:gd name="connsiteX10" fmla="*/ 5288856 w 11593823"/>
              <a:gd name="connsiteY10" fmla="*/ 6858000 h 6858000"/>
              <a:gd name="connsiteX11" fmla="*/ 4806770 w 11593823"/>
              <a:gd name="connsiteY11" fmla="*/ 6858000 h 6858000"/>
              <a:gd name="connsiteX12" fmla="*/ 4676142 w 11593823"/>
              <a:gd name="connsiteY12" fmla="*/ 6858000 h 6858000"/>
              <a:gd name="connsiteX13" fmla="*/ 3082273 w 11593823"/>
              <a:gd name="connsiteY13" fmla="*/ 6858000 h 6858000"/>
              <a:gd name="connsiteX14" fmla="*/ 2625273 w 11593823"/>
              <a:gd name="connsiteY14" fmla="*/ 6858000 h 6858000"/>
              <a:gd name="connsiteX15" fmla="*/ 2155010 w 11593823"/>
              <a:gd name="connsiteY15" fmla="*/ 6858000 h 6858000"/>
              <a:gd name="connsiteX16" fmla="*/ 0 w 11593823"/>
              <a:gd name="connsiteY16" fmla="*/ 6858000 h 6858000"/>
              <a:gd name="connsiteX17" fmla="*/ 0 w 11593823"/>
              <a:gd name="connsiteY17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806770 w 11593823"/>
              <a:gd name="connsiteY2" fmla="*/ 0 h 6858000"/>
              <a:gd name="connsiteX3" fmla="*/ 4806770 w 11593823"/>
              <a:gd name="connsiteY3" fmla="*/ 2 h 6858000"/>
              <a:gd name="connsiteX4" fmla="*/ 11322200 w 11593823"/>
              <a:gd name="connsiteY4" fmla="*/ 0 h 6858000"/>
              <a:gd name="connsiteX5" fmla="*/ 11322198 w 11593823"/>
              <a:gd name="connsiteY5" fmla="*/ 2 h 6858000"/>
              <a:gd name="connsiteX6" fmla="*/ 11593823 w 11593823"/>
              <a:gd name="connsiteY6" fmla="*/ 2 h 6858000"/>
              <a:gd name="connsiteX7" fmla="*/ 11322197 w 11593823"/>
              <a:gd name="connsiteY7" fmla="*/ 4 h 6858000"/>
              <a:gd name="connsiteX8" fmla="*/ 5311608 w 11593823"/>
              <a:gd name="connsiteY8" fmla="*/ 6858000 h 6858000"/>
              <a:gd name="connsiteX9" fmla="*/ 5288856 w 11593823"/>
              <a:gd name="connsiteY9" fmla="*/ 6858000 h 6858000"/>
              <a:gd name="connsiteX10" fmla="*/ 4806770 w 11593823"/>
              <a:gd name="connsiteY10" fmla="*/ 6858000 h 6858000"/>
              <a:gd name="connsiteX11" fmla="*/ 4676142 w 11593823"/>
              <a:gd name="connsiteY11" fmla="*/ 6858000 h 6858000"/>
              <a:gd name="connsiteX12" fmla="*/ 3082273 w 11593823"/>
              <a:gd name="connsiteY12" fmla="*/ 6858000 h 6858000"/>
              <a:gd name="connsiteX13" fmla="*/ 2625273 w 11593823"/>
              <a:gd name="connsiteY13" fmla="*/ 6858000 h 6858000"/>
              <a:gd name="connsiteX14" fmla="*/ 2155010 w 11593823"/>
              <a:gd name="connsiteY14" fmla="*/ 6858000 h 6858000"/>
              <a:gd name="connsiteX15" fmla="*/ 0 w 11593823"/>
              <a:gd name="connsiteY15" fmla="*/ 6858000 h 6858000"/>
              <a:gd name="connsiteX16" fmla="*/ 0 w 11593823"/>
              <a:gd name="connsiteY16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806770 w 11593823"/>
              <a:gd name="connsiteY2" fmla="*/ 0 h 6858000"/>
              <a:gd name="connsiteX3" fmla="*/ 11322200 w 11593823"/>
              <a:gd name="connsiteY3" fmla="*/ 0 h 6858000"/>
              <a:gd name="connsiteX4" fmla="*/ 11322198 w 11593823"/>
              <a:gd name="connsiteY4" fmla="*/ 2 h 6858000"/>
              <a:gd name="connsiteX5" fmla="*/ 11593823 w 11593823"/>
              <a:gd name="connsiteY5" fmla="*/ 2 h 6858000"/>
              <a:gd name="connsiteX6" fmla="*/ 11322197 w 11593823"/>
              <a:gd name="connsiteY6" fmla="*/ 4 h 6858000"/>
              <a:gd name="connsiteX7" fmla="*/ 5311608 w 11593823"/>
              <a:gd name="connsiteY7" fmla="*/ 6858000 h 6858000"/>
              <a:gd name="connsiteX8" fmla="*/ 5288856 w 11593823"/>
              <a:gd name="connsiteY8" fmla="*/ 6858000 h 6858000"/>
              <a:gd name="connsiteX9" fmla="*/ 4806770 w 11593823"/>
              <a:gd name="connsiteY9" fmla="*/ 6858000 h 6858000"/>
              <a:gd name="connsiteX10" fmla="*/ 4676142 w 11593823"/>
              <a:gd name="connsiteY10" fmla="*/ 6858000 h 6858000"/>
              <a:gd name="connsiteX11" fmla="*/ 3082273 w 11593823"/>
              <a:gd name="connsiteY11" fmla="*/ 6858000 h 6858000"/>
              <a:gd name="connsiteX12" fmla="*/ 2625273 w 11593823"/>
              <a:gd name="connsiteY12" fmla="*/ 6858000 h 6858000"/>
              <a:gd name="connsiteX13" fmla="*/ 2155010 w 11593823"/>
              <a:gd name="connsiteY13" fmla="*/ 6858000 h 6858000"/>
              <a:gd name="connsiteX14" fmla="*/ 0 w 11593823"/>
              <a:gd name="connsiteY14" fmla="*/ 6858000 h 6858000"/>
              <a:gd name="connsiteX15" fmla="*/ 0 w 11593823"/>
              <a:gd name="connsiteY15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11322200 w 11593823"/>
              <a:gd name="connsiteY2" fmla="*/ 0 h 6858000"/>
              <a:gd name="connsiteX3" fmla="*/ 11322198 w 11593823"/>
              <a:gd name="connsiteY3" fmla="*/ 2 h 6858000"/>
              <a:gd name="connsiteX4" fmla="*/ 11593823 w 11593823"/>
              <a:gd name="connsiteY4" fmla="*/ 2 h 6858000"/>
              <a:gd name="connsiteX5" fmla="*/ 11322197 w 11593823"/>
              <a:gd name="connsiteY5" fmla="*/ 4 h 6858000"/>
              <a:gd name="connsiteX6" fmla="*/ 5311608 w 11593823"/>
              <a:gd name="connsiteY6" fmla="*/ 6858000 h 6858000"/>
              <a:gd name="connsiteX7" fmla="*/ 5288856 w 11593823"/>
              <a:gd name="connsiteY7" fmla="*/ 6858000 h 6858000"/>
              <a:gd name="connsiteX8" fmla="*/ 4806770 w 11593823"/>
              <a:gd name="connsiteY8" fmla="*/ 6858000 h 6858000"/>
              <a:gd name="connsiteX9" fmla="*/ 4676142 w 11593823"/>
              <a:gd name="connsiteY9" fmla="*/ 6858000 h 6858000"/>
              <a:gd name="connsiteX10" fmla="*/ 3082273 w 11593823"/>
              <a:gd name="connsiteY10" fmla="*/ 6858000 h 6858000"/>
              <a:gd name="connsiteX11" fmla="*/ 2625273 w 11593823"/>
              <a:gd name="connsiteY11" fmla="*/ 6858000 h 6858000"/>
              <a:gd name="connsiteX12" fmla="*/ 2155010 w 11593823"/>
              <a:gd name="connsiteY12" fmla="*/ 6858000 h 6858000"/>
              <a:gd name="connsiteX13" fmla="*/ 0 w 11593823"/>
              <a:gd name="connsiteY13" fmla="*/ 6858000 h 6858000"/>
              <a:gd name="connsiteX14" fmla="*/ 0 w 11593823"/>
              <a:gd name="connsiteY14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3082273 w 11593823"/>
              <a:gd name="connsiteY9" fmla="*/ 6858000 h 6858000"/>
              <a:gd name="connsiteX10" fmla="*/ 2625273 w 11593823"/>
              <a:gd name="connsiteY10" fmla="*/ 6858000 h 6858000"/>
              <a:gd name="connsiteX11" fmla="*/ 2155010 w 11593823"/>
              <a:gd name="connsiteY11" fmla="*/ 6858000 h 6858000"/>
              <a:gd name="connsiteX12" fmla="*/ 0 w 11593823"/>
              <a:gd name="connsiteY12" fmla="*/ 6858000 h 6858000"/>
              <a:gd name="connsiteX13" fmla="*/ 0 w 11593823"/>
              <a:gd name="connsiteY13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625273 w 11593823"/>
              <a:gd name="connsiteY9" fmla="*/ 6858000 h 6858000"/>
              <a:gd name="connsiteX10" fmla="*/ 2155010 w 11593823"/>
              <a:gd name="connsiteY10" fmla="*/ 6858000 h 6858000"/>
              <a:gd name="connsiteX11" fmla="*/ 0 w 11593823"/>
              <a:gd name="connsiteY11" fmla="*/ 6858000 h 6858000"/>
              <a:gd name="connsiteX12" fmla="*/ 0 w 11593823"/>
              <a:gd name="connsiteY12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155010 w 11593823"/>
              <a:gd name="connsiteY9" fmla="*/ 6858000 h 6858000"/>
              <a:gd name="connsiteX10" fmla="*/ 0 w 11593823"/>
              <a:gd name="connsiteY10" fmla="*/ 6858000 h 6858000"/>
              <a:gd name="connsiteX11" fmla="*/ 0 w 11593823"/>
              <a:gd name="connsiteY11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155010 w 11593823"/>
              <a:gd name="connsiteY9" fmla="*/ 6858000 h 6858000"/>
              <a:gd name="connsiteX10" fmla="*/ 0 w 11593823"/>
              <a:gd name="connsiteY10" fmla="*/ 6858000 h 6858000"/>
              <a:gd name="connsiteX11" fmla="*/ 0 w 11593823"/>
              <a:gd name="connsiteY11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0 w 11593823"/>
              <a:gd name="connsiteY9" fmla="*/ 6858000 h 6858000"/>
              <a:gd name="connsiteX10" fmla="*/ 0 w 11593823"/>
              <a:gd name="connsiteY10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676142 w 11593823"/>
              <a:gd name="connsiteY7" fmla="*/ 6858000 h 6858000"/>
              <a:gd name="connsiteX8" fmla="*/ 0 w 11593823"/>
              <a:gd name="connsiteY8" fmla="*/ 6858000 h 6858000"/>
              <a:gd name="connsiteX9" fmla="*/ 0 w 11593823"/>
              <a:gd name="connsiteY9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0 w 11593823"/>
              <a:gd name="connsiteY7" fmla="*/ 6858000 h 6858000"/>
              <a:gd name="connsiteX8" fmla="*/ 0 w 11593823"/>
              <a:gd name="connsiteY8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0 w 11593823"/>
              <a:gd name="connsiteY6" fmla="*/ 6858000 h 6858000"/>
              <a:gd name="connsiteX7" fmla="*/ 0 w 11593823"/>
              <a:gd name="connsiteY7" fmla="*/ 0 h 6858000"/>
              <a:gd name="connsiteX0" fmla="*/ 0 w 11322200"/>
              <a:gd name="connsiteY0" fmla="*/ 0 h 6858000"/>
              <a:gd name="connsiteX1" fmla="*/ 11322200 w 11322200"/>
              <a:gd name="connsiteY1" fmla="*/ 0 h 6858000"/>
              <a:gd name="connsiteX2" fmla="*/ 11322198 w 11322200"/>
              <a:gd name="connsiteY2" fmla="*/ 2 h 6858000"/>
              <a:gd name="connsiteX3" fmla="*/ 11322197 w 11322200"/>
              <a:gd name="connsiteY3" fmla="*/ 4 h 6858000"/>
              <a:gd name="connsiteX4" fmla="*/ 5311608 w 11322200"/>
              <a:gd name="connsiteY4" fmla="*/ 6858000 h 6858000"/>
              <a:gd name="connsiteX5" fmla="*/ 0 w 11322200"/>
              <a:gd name="connsiteY5" fmla="*/ 6858000 h 6858000"/>
              <a:gd name="connsiteX6" fmla="*/ 0 w 11322200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322200" h="6858000">
                <a:moveTo>
                  <a:pt x="0" y="0"/>
                </a:moveTo>
                <a:lnTo>
                  <a:pt x="11322200" y="0"/>
                </a:lnTo>
                <a:lnTo>
                  <a:pt x="11322198" y="2"/>
                </a:lnTo>
                <a:cubicBezTo>
                  <a:pt x="11322198" y="3"/>
                  <a:pt x="11322197" y="3"/>
                  <a:pt x="11322197" y="4"/>
                </a:cubicBezTo>
                <a:lnTo>
                  <a:pt x="5311608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8B192-565F-9FBC-3FF9-A58C04A7E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6746966" cy="268161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cap="all" spc="300"/>
              <a:t>What’s the Biggest Challenge of the Next 10 Years?</a:t>
            </a:r>
          </a:p>
        </p:txBody>
      </p:sp>
      <p:pic>
        <p:nvPicPr>
          <p:cNvPr id="7" name="Graphic 6" descr="Hourglass Finished">
            <a:extLst>
              <a:ext uri="{FF2B5EF4-FFF2-40B4-BE49-F238E27FC236}">
                <a16:creationId xmlns:a16="http://schemas.microsoft.com/office/drawing/2014/main" id="{7925CC46-389C-8541-1CC8-5CFD08BFEF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900234" y="3543795"/>
            <a:ext cx="1640019" cy="1640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605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16F1D5-0B6B-A3A9-5D30-5EB28054E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GB" dirty="0"/>
              <a:t>Categories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9E86E-80C4-4EF7-9399-591F5F231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69468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Environmental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Technological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Social/Demographic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Political/Economic</a:t>
            </a:r>
            <a:endParaRPr lang="en-GB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B6131CEE-7A9F-6BF9-D4D0-AB95671A8C3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4503" r="13690" b="-10"/>
          <a:stretch>
            <a:fillRect/>
          </a:stretch>
        </p:blipFill>
        <p:spPr>
          <a:xfrm>
            <a:off x="5280193" y="10"/>
            <a:ext cx="6911808" cy="6857990"/>
          </a:xfrm>
          <a:custGeom>
            <a:avLst/>
            <a:gdLst/>
            <a:ahLst/>
            <a:cxnLst/>
            <a:rect l="l" t="t" r="r" b="b"/>
            <a:pathLst>
              <a:path w="6911808" h="6858000">
                <a:moveTo>
                  <a:pt x="6001291" y="0"/>
                </a:moveTo>
                <a:lnTo>
                  <a:pt x="6010593" y="0"/>
                </a:lnTo>
                <a:lnTo>
                  <a:pt x="6911808" y="0"/>
                </a:lnTo>
                <a:lnTo>
                  <a:pt x="6911808" y="6858000"/>
                </a:lnTo>
                <a:lnTo>
                  <a:pt x="6094479" y="6858000"/>
                </a:lnTo>
                <a:lnTo>
                  <a:pt x="6001291" y="6858000"/>
                </a:lnTo>
                <a:lnTo>
                  <a:pt x="2229335" y="6858000"/>
                </a:lnTo>
                <a:lnTo>
                  <a:pt x="1633138" y="6858000"/>
                </a:lnTo>
                <a:lnTo>
                  <a:pt x="0" y="6858000"/>
                </a:lnTo>
                <a:lnTo>
                  <a:pt x="6001291" y="1061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659475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19192-6D39-03DA-EA14-04BCA2E4E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answers, did you get them 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8FAF5-1713-C19A-990C-E0AB20226D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Climate change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AI/automation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Economic instability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Migration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Ageing population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Misinformation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Biodiversity loss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Food insecurity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340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43F9F-19EB-C7F4-13DB-319944747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Contemporary Global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06C2C-1D7F-EC12-A468-1F6CBEC35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Four main domains of disruption</a:t>
            </a:r>
          </a:p>
          <a:p>
            <a:r>
              <a:rPr lang="en-GB"/>
              <a:t>Environmental and Ecological Challenges</a:t>
            </a:r>
            <a:endParaRPr lang="en-GB" dirty="0"/>
          </a:p>
          <a:p>
            <a:r>
              <a:rPr lang="en-GB"/>
              <a:t>Technological Challenges</a:t>
            </a:r>
            <a:endParaRPr lang="en-GB" dirty="0"/>
          </a:p>
          <a:p>
            <a:r>
              <a:rPr lang="en-GB" dirty="0"/>
              <a:t>Social and Demographic Challenges</a:t>
            </a:r>
          </a:p>
          <a:p>
            <a:r>
              <a:rPr lang="en-GB" dirty="0"/>
              <a:t>Political and Economic Challenges</a:t>
            </a:r>
          </a:p>
        </p:txBody>
      </p:sp>
    </p:spTree>
    <p:extLst>
      <p:ext uri="{BB962C8B-B14F-4D97-AF65-F5344CB8AC3E}">
        <p14:creationId xmlns:p14="http://schemas.microsoft.com/office/powerpoint/2010/main" val="187113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0DDA-AEE6-848B-0481-EA5DA31F4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and Ecological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8FD0B-8CAF-B111-61BC-DC94CC960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Climate change (heat, flooding, storms)</a:t>
            </a:r>
          </a:p>
          <a:p>
            <a:r>
              <a:rPr lang="en-GB" dirty="0">
                <a:ea typeface="+mn-lt"/>
                <a:cs typeface="+mn-lt"/>
              </a:rPr>
              <a:t>Biodiversity loss &amp; ecosystem degradation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Water insecurity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Air pollution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Environmental injustice (those who contribute least suffer most)</a:t>
            </a:r>
          </a:p>
        </p:txBody>
      </p:sp>
    </p:spTree>
    <p:extLst>
      <p:ext uri="{BB962C8B-B14F-4D97-AF65-F5344CB8AC3E}">
        <p14:creationId xmlns:p14="http://schemas.microsoft.com/office/powerpoint/2010/main" val="1869770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447430-B53E-7979-4879-251A236D7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A018B-51E3-C58F-B625-3B7F08807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and Ecological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BB4EE-E124-168D-49A7-85974195E1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Links to health:</a:t>
            </a:r>
            <a:endParaRPr lang="en-GB" dirty="0">
              <a:ea typeface="+mn-lt"/>
              <a:cs typeface="+mn-lt"/>
            </a:endParaRPr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Heat-related mortality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Respiratory illness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Infectious disease patterns shifting</a:t>
            </a:r>
            <a:endParaRPr lang="en-GB"/>
          </a:p>
          <a:p>
            <a:r>
              <a:rPr lang="en-GB">
                <a:ea typeface="+mn-lt"/>
                <a:cs typeface="+mn-lt"/>
              </a:rPr>
              <a:t>Food system instability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Mental health impacts of ecological grief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847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B314A-95BA-8FC9-05EE-B84B79F9E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Technological Challenges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57D1A-3021-216B-0A02-3E72FEC59E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Rapid digital expansion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AI &amp; automation replacing or reshaping roles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Data ethics &amp; surveillance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Digital exclusion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Misinformation + erosion of public trust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721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07A4B-EE76-578F-CE7F-2E3A82D61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D7D97-D09E-5095-1B00-9B20B3FAB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Technological Challenges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D4C5C-8A0C-2B1E-D140-55151D597B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Link to health</a:t>
            </a:r>
          </a:p>
          <a:p>
            <a:r>
              <a:rPr lang="en-GB" dirty="0">
                <a:ea typeface="+mn-lt"/>
                <a:cs typeface="+mn-lt"/>
              </a:rPr>
              <a:t>Increased personalisation of care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Risk of widening inequalities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Algorithmic bias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Tech waste &amp; environmental footprint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4250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835AA-79D1-EA69-8EA0-EB600F7C1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and Demographic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C6581-C64C-97E4-4FD1-D18E9B0E1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Ageing populations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Multimorbidity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Urbanisation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Migration &amp; displacement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Increasing loneliness &amp; fragmentation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Shifting family structures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7773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78BF8B-9580-517E-7C5D-948CDD9F4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68DCE-574D-A9A0-943A-64CD50F09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and Demographic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518B5-43FE-6EDF-1C23-F38D11ADFE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Pressure on care systems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Workforce shortages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Social determinants intensifying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Higher demands on mental health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5689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09779-7515-1BD4-0D73-EB76864B3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Political and Economic Challenges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C3DBE-4C2E-3905-356A-E33F089E0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Rising inequality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Cost of living crises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Supply chain instability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Geopolitical tensions/conflict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Reduced public spending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Erosion of public trust in institutions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5399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6D8DD-8C3B-B09E-E60B-76ED60E70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CDF0F-2D5E-CA06-DB27-17C6FFDBA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Political and Economic Challenges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26CED-1556-D467-74B8-BDE37FEEE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Links to health: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Impacts on funding and service provision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Barriers to long-term planning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Threats to global solidarity &amp; SDG progress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011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998F414-7D0A-4BB3-ABF9-D356969FD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1DC52BE-B2E5-4356-9FCF-8F0E04E5F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4772" y="1"/>
            <a:ext cx="6877228" cy="6857999"/>
          </a:xfrm>
          <a:custGeom>
            <a:avLst/>
            <a:gdLst>
              <a:gd name="connsiteX0" fmla="*/ 6010591 w 6877228"/>
              <a:gd name="connsiteY0" fmla="*/ 0 h 6857999"/>
              <a:gd name="connsiteX1" fmla="*/ 6877228 w 6877228"/>
              <a:gd name="connsiteY1" fmla="*/ 0 h 6857999"/>
              <a:gd name="connsiteX2" fmla="*/ 6877228 w 6877228"/>
              <a:gd name="connsiteY2" fmla="*/ 4081237 h 6857999"/>
              <a:gd name="connsiteX3" fmla="*/ 4443576 w 6877228"/>
              <a:gd name="connsiteY3" fmla="*/ 6857999 h 6857999"/>
              <a:gd name="connsiteX4" fmla="*/ 0 w 6877228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77228" h="6857999">
                <a:moveTo>
                  <a:pt x="6010591" y="0"/>
                </a:moveTo>
                <a:lnTo>
                  <a:pt x="6877228" y="0"/>
                </a:lnTo>
                <a:lnTo>
                  <a:pt x="6877228" y="4081237"/>
                </a:lnTo>
                <a:lnTo>
                  <a:pt x="4443576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888D426-68B4-4BA8-96C3-1DCDCE2FA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322200" cy="6858000"/>
          </a:xfrm>
          <a:custGeom>
            <a:avLst/>
            <a:gdLst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9092864 w 11593823"/>
              <a:gd name="connsiteY5" fmla="*/ 2 h 6858000"/>
              <a:gd name="connsiteX6" fmla="*/ 9092866 w 11593823"/>
              <a:gd name="connsiteY6" fmla="*/ 0 h 6858000"/>
              <a:gd name="connsiteX7" fmla="*/ 11322200 w 11593823"/>
              <a:gd name="connsiteY7" fmla="*/ 0 h 6858000"/>
              <a:gd name="connsiteX8" fmla="*/ 11322198 w 11593823"/>
              <a:gd name="connsiteY8" fmla="*/ 2 h 6858000"/>
              <a:gd name="connsiteX9" fmla="*/ 11593823 w 11593823"/>
              <a:gd name="connsiteY9" fmla="*/ 2 h 6858000"/>
              <a:gd name="connsiteX10" fmla="*/ 11322197 w 11593823"/>
              <a:gd name="connsiteY10" fmla="*/ 4 h 6858000"/>
              <a:gd name="connsiteX11" fmla="*/ 5311608 w 11593823"/>
              <a:gd name="connsiteY11" fmla="*/ 6858000 h 6858000"/>
              <a:gd name="connsiteX12" fmla="*/ 5288856 w 11593823"/>
              <a:gd name="connsiteY12" fmla="*/ 6858000 h 6858000"/>
              <a:gd name="connsiteX13" fmla="*/ 4806770 w 11593823"/>
              <a:gd name="connsiteY13" fmla="*/ 6858000 h 6858000"/>
              <a:gd name="connsiteX14" fmla="*/ 4676142 w 11593823"/>
              <a:gd name="connsiteY14" fmla="*/ 6858000 h 6858000"/>
              <a:gd name="connsiteX15" fmla="*/ 3082273 w 11593823"/>
              <a:gd name="connsiteY15" fmla="*/ 6858000 h 6858000"/>
              <a:gd name="connsiteX16" fmla="*/ 2625273 w 11593823"/>
              <a:gd name="connsiteY16" fmla="*/ 6858000 h 6858000"/>
              <a:gd name="connsiteX17" fmla="*/ 2155010 w 11593823"/>
              <a:gd name="connsiteY17" fmla="*/ 6858000 h 6858000"/>
              <a:gd name="connsiteX18" fmla="*/ 0 w 11593823"/>
              <a:gd name="connsiteY18" fmla="*/ 685800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9092864 w 11593823"/>
              <a:gd name="connsiteY5" fmla="*/ 2 h 6858000"/>
              <a:gd name="connsiteX6" fmla="*/ 11322200 w 11593823"/>
              <a:gd name="connsiteY6" fmla="*/ 0 h 6858000"/>
              <a:gd name="connsiteX7" fmla="*/ 11322198 w 11593823"/>
              <a:gd name="connsiteY7" fmla="*/ 2 h 6858000"/>
              <a:gd name="connsiteX8" fmla="*/ 11593823 w 11593823"/>
              <a:gd name="connsiteY8" fmla="*/ 2 h 6858000"/>
              <a:gd name="connsiteX9" fmla="*/ 11322197 w 11593823"/>
              <a:gd name="connsiteY9" fmla="*/ 4 h 6858000"/>
              <a:gd name="connsiteX10" fmla="*/ 5311608 w 11593823"/>
              <a:gd name="connsiteY10" fmla="*/ 6858000 h 6858000"/>
              <a:gd name="connsiteX11" fmla="*/ 5288856 w 11593823"/>
              <a:gd name="connsiteY11" fmla="*/ 6858000 h 6858000"/>
              <a:gd name="connsiteX12" fmla="*/ 4806770 w 11593823"/>
              <a:gd name="connsiteY12" fmla="*/ 6858000 h 6858000"/>
              <a:gd name="connsiteX13" fmla="*/ 4676142 w 11593823"/>
              <a:gd name="connsiteY13" fmla="*/ 6858000 h 6858000"/>
              <a:gd name="connsiteX14" fmla="*/ 3082273 w 11593823"/>
              <a:gd name="connsiteY14" fmla="*/ 6858000 h 6858000"/>
              <a:gd name="connsiteX15" fmla="*/ 2625273 w 11593823"/>
              <a:gd name="connsiteY15" fmla="*/ 6858000 h 6858000"/>
              <a:gd name="connsiteX16" fmla="*/ 2155010 w 11593823"/>
              <a:gd name="connsiteY16" fmla="*/ 6858000 h 6858000"/>
              <a:gd name="connsiteX17" fmla="*/ 0 w 11593823"/>
              <a:gd name="connsiteY17" fmla="*/ 6858000 h 6858000"/>
              <a:gd name="connsiteX18" fmla="*/ 0 w 11593823"/>
              <a:gd name="connsiteY18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11322200 w 11593823"/>
              <a:gd name="connsiteY5" fmla="*/ 0 h 6858000"/>
              <a:gd name="connsiteX6" fmla="*/ 11322198 w 11593823"/>
              <a:gd name="connsiteY6" fmla="*/ 2 h 6858000"/>
              <a:gd name="connsiteX7" fmla="*/ 11593823 w 11593823"/>
              <a:gd name="connsiteY7" fmla="*/ 2 h 6858000"/>
              <a:gd name="connsiteX8" fmla="*/ 11322197 w 11593823"/>
              <a:gd name="connsiteY8" fmla="*/ 4 h 6858000"/>
              <a:gd name="connsiteX9" fmla="*/ 5311608 w 11593823"/>
              <a:gd name="connsiteY9" fmla="*/ 6858000 h 6858000"/>
              <a:gd name="connsiteX10" fmla="*/ 5288856 w 11593823"/>
              <a:gd name="connsiteY10" fmla="*/ 6858000 h 6858000"/>
              <a:gd name="connsiteX11" fmla="*/ 4806770 w 11593823"/>
              <a:gd name="connsiteY11" fmla="*/ 6858000 h 6858000"/>
              <a:gd name="connsiteX12" fmla="*/ 4676142 w 11593823"/>
              <a:gd name="connsiteY12" fmla="*/ 6858000 h 6858000"/>
              <a:gd name="connsiteX13" fmla="*/ 3082273 w 11593823"/>
              <a:gd name="connsiteY13" fmla="*/ 6858000 h 6858000"/>
              <a:gd name="connsiteX14" fmla="*/ 2625273 w 11593823"/>
              <a:gd name="connsiteY14" fmla="*/ 6858000 h 6858000"/>
              <a:gd name="connsiteX15" fmla="*/ 2155010 w 11593823"/>
              <a:gd name="connsiteY15" fmla="*/ 6858000 h 6858000"/>
              <a:gd name="connsiteX16" fmla="*/ 0 w 11593823"/>
              <a:gd name="connsiteY16" fmla="*/ 6858000 h 6858000"/>
              <a:gd name="connsiteX17" fmla="*/ 0 w 11593823"/>
              <a:gd name="connsiteY17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806770 w 11593823"/>
              <a:gd name="connsiteY2" fmla="*/ 0 h 6858000"/>
              <a:gd name="connsiteX3" fmla="*/ 4806770 w 11593823"/>
              <a:gd name="connsiteY3" fmla="*/ 2 h 6858000"/>
              <a:gd name="connsiteX4" fmla="*/ 11322200 w 11593823"/>
              <a:gd name="connsiteY4" fmla="*/ 0 h 6858000"/>
              <a:gd name="connsiteX5" fmla="*/ 11322198 w 11593823"/>
              <a:gd name="connsiteY5" fmla="*/ 2 h 6858000"/>
              <a:gd name="connsiteX6" fmla="*/ 11593823 w 11593823"/>
              <a:gd name="connsiteY6" fmla="*/ 2 h 6858000"/>
              <a:gd name="connsiteX7" fmla="*/ 11322197 w 11593823"/>
              <a:gd name="connsiteY7" fmla="*/ 4 h 6858000"/>
              <a:gd name="connsiteX8" fmla="*/ 5311608 w 11593823"/>
              <a:gd name="connsiteY8" fmla="*/ 6858000 h 6858000"/>
              <a:gd name="connsiteX9" fmla="*/ 5288856 w 11593823"/>
              <a:gd name="connsiteY9" fmla="*/ 6858000 h 6858000"/>
              <a:gd name="connsiteX10" fmla="*/ 4806770 w 11593823"/>
              <a:gd name="connsiteY10" fmla="*/ 6858000 h 6858000"/>
              <a:gd name="connsiteX11" fmla="*/ 4676142 w 11593823"/>
              <a:gd name="connsiteY11" fmla="*/ 6858000 h 6858000"/>
              <a:gd name="connsiteX12" fmla="*/ 3082273 w 11593823"/>
              <a:gd name="connsiteY12" fmla="*/ 6858000 h 6858000"/>
              <a:gd name="connsiteX13" fmla="*/ 2625273 w 11593823"/>
              <a:gd name="connsiteY13" fmla="*/ 6858000 h 6858000"/>
              <a:gd name="connsiteX14" fmla="*/ 2155010 w 11593823"/>
              <a:gd name="connsiteY14" fmla="*/ 6858000 h 6858000"/>
              <a:gd name="connsiteX15" fmla="*/ 0 w 11593823"/>
              <a:gd name="connsiteY15" fmla="*/ 6858000 h 6858000"/>
              <a:gd name="connsiteX16" fmla="*/ 0 w 11593823"/>
              <a:gd name="connsiteY16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806770 w 11593823"/>
              <a:gd name="connsiteY2" fmla="*/ 0 h 6858000"/>
              <a:gd name="connsiteX3" fmla="*/ 11322200 w 11593823"/>
              <a:gd name="connsiteY3" fmla="*/ 0 h 6858000"/>
              <a:gd name="connsiteX4" fmla="*/ 11322198 w 11593823"/>
              <a:gd name="connsiteY4" fmla="*/ 2 h 6858000"/>
              <a:gd name="connsiteX5" fmla="*/ 11593823 w 11593823"/>
              <a:gd name="connsiteY5" fmla="*/ 2 h 6858000"/>
              <a:gd name="connsiteX6" fmla="*/ 11322197 w 11593823"/>
              <a:gd name="connsiteY6" fmla="*/ 4 h 6858000"/>
              <a:gd name="connsiteX7" fmla="*/ 5311608 w 11593823"/>
              <a:gd name="connsiteY7" fmla="*/ 6858000 h 6858000"/>
              <a:gd name="connsiteX8" fmla="*/ 5288856 w 11593823"/>
              <a:gd name="connsiteY8" fmla="*/ 6858000 h 6858000"/>
              <a:gd name="connsiteX9" fmla="*/ 4806770 w 11593823"/>
              <a:gd name="connsiteY9" fmla="*/ 6858000 h 6858000"/>
              <a:gd name="connsiteX10" fmla="*/ 4676142 w 11593823"/>
              <a:gd name="connsiteY10" fmla="*/ 6858000 h 6858000"/>
              <a:gd name="connsiteX11" fmla="*/ 3082273 w 11593823"/>
              <a:gd name="connsiteY11" fmla="*/ 6858000 h 6858000"/>
              <a:gd name="connsiteX12" fmla="*/ 2625273 w 11593823"/>
              <a:gd name="connsiteY12" fmla="*/ 6858000 h 6858000"/>
              <a:gd name="connsiteX13" fmla="*/ 2155010 w 11593823"/>
              <a:gd name="connsiteY13" fmla="*/ 6858000 h 6858000"/>
              <a:gd name="connsiteX14" fmla="*/ 0 w 11593823"/>
              <a:gd name="connsiteY14" fmla="*/ 6858000 h 6858000"/>
              <a:gd name="connsiteX15" fmla="*/ 0 w 11593823"/>
              <a:gd name="connsiteY15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11322200 w 11593823"/>
              <a:gd name="connsiteY2" fmla="*/ 0 h 6858000"/>
              <a:gd name="connsiteX3" fmla="*/ 11322198 w 11593823"/>
              <a:gd name="connsiteY3" fmla="*/ 2 h 6858000"/>
              <a:gd name="connsiteX4" fmla="*/ 11593823 w 11593823"/>
              <a:gd name="connsiteY4" fmla="*/ 2 h 6858000"/>
              <a:gd name="connsiteX5" fmla="*/ 11322197 w 11593823"/>
              <a:gd name="connsiteY5" fmla="*/ 4 h 6858000"/>
              <a:gd name="connsiteX6" fmla="*/ 5311608 w 11593823"/>
              <a:gd name="connsiteY6" fmla="*/ 6858000 h 6858000"/>
              <a:gd name="connsiteX7" fmla="*/ 5288856 w 11593823"/>
              <a:gd name="connsiteY7" fmla="*/ 6858000 h 6858000"/>
              <a:gd name="connsiteX8" fmla="*/ 4806770 w 11593823"/>
              <a:gd name="connsiteY8" fmla="*/ 6858000 h 6858000"/>
              <a:gd name="connsiteX9" fmla="*/ 4676142 w 11593823"/>
              <a:gd name="connsiteY9" fmla="*/ 6858000 h 6858000"/>
              <a:gd name="connsiteX10" fmla="*/ 3082273 w 11593823"/>
              <a:gd name="connsiteY10" fmla="*/ 6858000 h 6858000"/>
              <a:gd name="connsiteX11" fmla="*/ 2625273 w 11593823"/>
              <a:gd name="connsiteY11" fmla="*/ 6858000 h 6858000"/>
              <a:gd name="connsiteX12" fmla="*/ 2155010 w 11593823"/>
              <a:gd name="connsiteY12" fmla="*/ 6858000 h 6858000"/>
              <a:gd name="connsiteX13" fmla="*/ 0 w 11593823"/>
              <a:gd name="connsiteY13" fmla="*/ 6858000 h 6858000"/>
              <a:gd name="connsiteX14" fmla="*/ 0 w 11593823"/>
              <a:gd name="connsiteY14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3082273 w 11593823"/>
              <a:gd name="connsiteY9" fmla="*/ 6858000 h 6858000"/>
              <a:gd name="connsiteX10" fmla="*/ 2625273 w 11593823"/>
              <a:gd name="connsiteY10" fmla="*/ 6858000 h 6858000"/>
              <a:gd name="connsiteX11" fmla="*/ 2155010 w 11593823"/>
              <a:gd name="connsiteY11" fmla="*/ 6858000 h 6858000"/>
              <a:gd name="connsiteX12" fmla="*/ 0 w 11593823"/>
              <a:gd name="connsiteY12" fmla="*/ 6858000 h 6858000"/>
              <a:gd name="connsiteX13" fmla="*/ 0 w 11593823"/>
              <a:gd name="connsiteY13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625273 w 11593823"/>
              <a:gd name="connsiteY9" fmla="*/ 6858000 h 6858000"/>
              <a:gd name="connsiteX10" fmla="*/ 2155010 w 11593823"/>
              <a:gd name="connsiteY10" fmla="*/ 6858000 h 6858000"/>
              <a:gd name="connsiteX11" fmla="*/ 0 w 11593823"/>
              <a:gd name="connsiteY11" fmla="*/ 6858000 h 6858000"/>
              <a:gd name="connsiteX12" fmla="*/ 0 w 11593823"/>
              <a:gd name="connsiteY12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155010 w 11593823"/>
              <a:gd name="connsiteY9" fmla="*/ 6858000 h 6858000"/>
              <a:gd name="connsiteX10" fmla="*/ 0 w 11593823"/>
              <a:gd name="connsiteY10" fmla="*/ 6858000 h 6858000"/>
              <a:gd name="connsiteX11" fmla="*/ 0 w 11593823"/>
              <a:gd name="connsiteY11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155010 w 11593823"/>
              <a:gd name="connsiteY9" fmla="*/ 6858000 h 6858000"/>
              <a:gd name="connsiteX10" fmla="*/ 0 w 11593823"/>
              <a:gd name="connsiteY10" fmla="*/ 6858000 h 6858000"/>
              <a:gd name="connsiteX11" fmla="*/ 0 w 11593823"/>
              <a:gd name="connsiteY11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0 w 11593823"/>
              <a:gd name="connsiteY9" fmla="*/ 6858000 h 6858000"/>
              <a:gd name="connsiteX10" fmla="*/ 0 w 11593823"/>
              <a:gd name="connsiteY10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676142 w 11593823"/>
              <a:gd name="connsiteY7" fmla="*/ 6858000 h 6858000"/>
              <a:gd name="connsiteX8" fmla="*/ 0 w 11593823"/>
              <a:gd name="connsiteY8" fmla="*/ 6858000 h 6858000"/>
              <a:gd name="connsiteX9" fmla="*/ 0 w 11593823"/>
              <a:gd name="connsiteY9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0 w 11593823"/>
              <a:gd name="connsiteY7" fmla="*/ 6858000 h 6858000"/>
              <a:gd name="connsiteX8" fmla="*/ 0 w 11593823"/>
              <a:gd name="connsiteY8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0 w 11593823"/>
              <a:gd name="connsiteY6" fmla="*/ 6858000 h 6858000"/>
              <a:gd name="connsiteX7" fmla="*/ 0 w 11593823"/>
              <a:gd name="connsiteY7" fmla="*/ 0 h 6858000"/>
              <a:gd name="connsiteX0" fmla="*/ 0 w 11322200"/>
              <a:gd name="connsiteY0" fmla="*/ 0 h 6858000"/>
              <a:gd name="connsiteX1" fmla="*/ 11322200 w 11322200"/>
              <a:gd name="connsiteY1" fmla="*/ 0 h 6858000"/>
              <a:gd name="connsiteX2" fmla="*/ 11322198 w 11322200"/>
              <a:gd name="connsiteY2" fmla="*/ 2 h 6858000"/>
              <a:gd name="connsiteX3" fmla="*/ 11322197 w 11322200"/>
              <a:gd name="connsiteY3" fmla="*/ 4 h 6858000"/>
              <a:gd name="connsiteX4" fmla="*/ 5311608 w 11322200"/>
              <a:gd name="connsiteY4" fmla="*/ 6858000 h 6858000"/>
              <a:gd name="connsiteX5" fmla="*/ 0 w 11322200"/>
              <a:gd name="connsiteY5" fmla="*/ 6858000 h 6858000"/>
              <a:gd name="connsiteX6" fmla="*/ 0 w 11322200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322200" h="6858000">
                <a:moveTo>
                  <a:pt x="0" y="0"/>
                </a:moveTo>
                <a:lnTo>
                  <a:pt x="11322200" y="0"/>
                </a:lnTo>
                <a:lnTo>
                  <a:pt x="11322198" y="2"/>
                </a:lnTo>
                <a:cubicBezTo>
                  <a:pt x="11322198" y="3"/>
                  <a:pt x="11322197" y="3"/>
                  <a:pt x="11322197" y="4"/>
                </a:cubicBezTo>
                <a:lnTo>
                  <a:pt x="5311608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4E9353-E3AF-CAC5-D879-9114B821D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6746966" cy="268161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cap="all" spc="300"/>
              <a:t>What happens when these challenges intersect? What if two or three happen at once?</a:t>
            </a:r>
          </a:p>
          <a:p>
            <a:pPr>
              <a:lnSpc>
                <a:spcPct val="90000"/>
              </a:lnSpc>
            </a:pPr>
            <a:endParaRPr lang="en-US" sz="3700" cap="all" spc="300"/>
          </a:p>
        </p:txBody>
      </p:sp>
      <p:pic>
        <p:nvPicPr>
          <p:cNvPr id="7" name="Graphic 6" descr="Disconnected">
            <a:extLst>
              <a:ext uri="{FF2B5EF4-FFF2-40B4-BE49-F238E27FC236}">
                <a16:creationId xmlns:a16="http://schemas.microsoft.com/office/drawing/2014/main" id="{5C81262F-09F0-ED7E-0304-C1B87A0A9C3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900234" y="3543795"/>
            <a:ext cx="1640019" cy="1640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513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6E6C0-559B-402C-E01E-0F24500A5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Cascading Crises Systems Mapping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440A7-AEE8-7E13-DD0B-E479FD7C04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Choose one real-world challenge (e.g., climate change, ageing population, AI growth, migration).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Immediate consequences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Secondary consequences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Health and wellbeing impacts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Implications for sustainability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Populations most affected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System pressure points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6412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5B79A0-69AD-4CBD-897F-32C7A2BA2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AAE6C-54C9-39B7-684A-F8D025572E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77929" y="1181101"/>
            <a:ext cx="7236143" cy="2610914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400"/>
              <a:t>Future Directions and Innovations for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57023-880D-9519-4766-A581BFC6D0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62054" y="4901055"/>
            <a:ext cx="5899356" cy="1271142"/>
          </a:xfrm>
        </p:spPr>
        <p:txBody>
          <a:bodyPr>
            <a:normAutofit/>
          </a:bodyPr>
          <a:lstStyle/>
          <a:p>
            <a:pPr algn="ctr"/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4270B3E-3C96-4381-9F21-EC83F1E1A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1DF4C0-7A22-4E59-9E9C-BD2E24536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6708" y="4316888"/>
            <a:ext cx="195858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C2F33EB-E7CB-4EE9-BBBF-D632F5C0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7107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72F56-381B-B449-D5F3-CDDE907AA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 and Climate-Resilient Health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572DC-9B4B-1CD0-C3D6-000D4F2A3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NHS net zero ambitions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Low-carbon care pathways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Sustainable procurement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Climate-resilient infrastructure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Community-level adaptation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Green prescribing &amp; nature-based solutions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0684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500F4-504C-3552-EB5B-984F3CC18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Technological Innovations Shaping the Future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451F0-53E3-9DF2-EED3-AC7EB850A5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AI in diagnostics &amp; planning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Predictive analytics for population health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Smart homes for ageing populations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Blockchain for secure health records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Virtual care &amp; remote monitoring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Critical angle: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Environmental cost of data storage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Ethical use of AI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Impacts on workforce identity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5683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96862-E603-4F17-DA6F-E06BC4523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E5580-9AAE-430E-F88A-E06D833CB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The rise of “community tech”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Digital-first wellbeing hubs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Community energy projects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Social prescribing ecosystems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Regenerative communities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Co-production as the norm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7278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35B76-7074-0AA1-3EA0-1F3FC9730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and Governance Futures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D2F45-0A0C-2926-39FB-E8D421F80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Next-generation SDG frameworks (post‑2030)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Wales as a global leader in future generations policy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New forms of accountability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Citizen assemblies for sustainability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Anticipatory governance</a:t>
            </a:r>
          </a:p>
        </p:txBody>
      </p:sp>
    </p:spTree>
    <p:extLst>
      <p:ext uri="{BB962C8B-B14F-4D97-AF65-F5344CB8AC3E}">
        <p14:creationId xmlns:p14="http://schemas.microsoft.com/office/powerpoint/2010/main" val="14234558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309C74-A1A4-C7F5-B3F0-AD7B81FAF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CE5CA-40C5-15BF-3E11-EC4604CD5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69468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How do we build systems that can adapt to challenges we cannot yet predict?</a:t>
            </a:r>
            <a:endParaRPr lang="en-GB" dirty="0"/>
          </a:p>
        </p:txBody>
      </p:sp>
      <p:pic>
        <p:nvPicPr>
          <p:cNvPr id="5" name="Picture 4" descr="Construction work tools">
            <a:extLst>
              <a:ext uri="{FF2B5EF4-FFF2-40B4-BE49-F238E27FC236}">
                <a16:creationId xmlns:a16="http://schemas.microsoft.com/office/drawing/2014/main" id="{2D58D3F1-EB18-9C99-A45E-6C5F20BC4DE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8477" r="14347" b="-3"/>
          <a:stretch>
            <a:fillRect/>
          </a:stretch>
        </p:blipFill>
        <p:spPr>
          <a:xfrm>
            <a:off x="5280193" y="10"/>
            <a:ext cx="6911808" cy="6857990"/>
          </a:xfrm>
          <a:custGeom>
            <a:avLst/>
            <a:gdLst/>
            <a:ahLst/>
            <a:cxnLst/>
            <a:rect l="l" t="t" r="r" b="b"/>
            <a:pathLst>
              <a:path w="6911808" h="6858000">
                <a:moveTo>
                  <a:pt x="6001291" y="0"/>
                </a:moveTo>
                <a:lnTo>
                  <a:pt x="6010593" y="0"/>
                </a:lnTo>
                <a:lnTo>
                  <a:pt x="6911808" y="0"/>
                </a:lnTo>
                <a:lnTo>
                  <a:pt x="6911808" y="6858000"/>
                </a:lnTo>
                <a:lnTo>
                  <a:pt x="6094479" y="6858000"/>
                </a:lnTo>
                <a:lnTo>
                  <a:pt x="6001291" y="6858000"/>
                </a:lnTo>
                <a:lnTo>
                  <a:pt x="2229335" y="6858000"/>
                </a:lnTo>
                <a:lnTo>
                  <a:pt x="1633138" y="6858000"/>
                </a:lnTo>
                <a:lnTo>
                  <a:pt x="0" y="6858000"/>
                </a:lnTo>
                <a:lnTo>
                  <a:pt x="6001291" y="1061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060631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5B2AE-78F0-6018-27AB-FD01A5E93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Futures Wheel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366FA-52F9-865D-A318-C62CD31859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AI becomes embedded in every part of health and social care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Extreme weather events become twice as frequent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 major global supply chain collapse affects medicine availability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 UK-wide shift to 100% virtual primary care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Mass migration due to climate impacts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Universal Basic Income introduced in Wales</a:t>
            </a:r>
          </a:p>
        </p:txBody>
      </p:sp>
    </p:spTree>
    <p:extLst>
      <p:ext uri="{BB962C8B-B14F-4D97-AF65-F5344CB8AC3E}">
        <p14:creationId xmlns:p14="http://schemas.microsoft.com/office/powerpoint/2010/main" val="33400540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BBC96-8A6D-60BE-551A-17528DC30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Futures Wheel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73548-F375-770C-A45A-69CFC8BCD7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ea typeface="+mn-lt"/>
                <a:cs typeface="+mn-lt"/>
              </a:rPr>
              <a:t>The scenario goes in the centre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First-order effects around it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Second-order effects outside that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Third-order long-term consequences on the outer ring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Then identify: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Who benefits?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Who is harmed?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What becomes unsustainable?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What becomes more resilient?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6566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CA655-E0B2-826F-A5AA-E2D80C688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Future Wheel Pitch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B22EB-96AB-B56C-9EF1-FAEE15355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The scenario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Most surprising consequence discovered</a:t>
            </a:r>
            <a:endParaRPr lang="en-GB"/>
          </a:p>
          <a:p>
            <a:r>
              <a:rPr lang="en-GB">
                <a:ea typeface="+mn-lt"/>
                <a:cs typeface="+mn-lt"/>
              </a:rPr>
              <a:t>Key inequality risk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Key sustainability opportunity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0578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5EE3C-57D5-8445-BA93-4B7BEFF37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05623-8785-7E17-8358-6B9A755E89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One contemporary challenge that feels urgent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One future trend that gives you hope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One idea they want to explore for the assignment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623520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RegattaVTI</vt:lpstr>
      <vt:lpstr>Contemporary Challenges and Future Directions in Sustainable Development</vt:lpstr>
      <vt:lpstr>Aims and Objectives</vt:lpstr>
      <vt:lpstr>What’s the Biggest Challenge of the Next 10 Years?</vt:lpstr>
      <vt:lpstr>Categories</vt:lpstr>
      <vt:lpstr>My answers, did you get them all?</vt:lpstr>
      <vt:lpstr>Contemporary Global Challenges</vt:lpstr>
      <vt:lpstr>Environmental and Ecological</vt:lpstr>
      <vt:lpstr>Environmental and Ecological</vt:lpstr>
      <vt:lpstr>Technological Challenges</vt:lpstr>
      <vt:lpstr>Technological Challenges</vt:lpstr>
      <vt:lpstr>Social and Demographic Challenges</vt:lpstr>
      <vt:lpstr>Social and Demographic Challenges</vt:lpstr>
      <vt:lpstr>Political and Economic Challenges</vt:lpstr>
      <vt:lpstr>Political and Economic Challenges</vt:lpstr>
      <vt:lpstr>What happens when these challenges intersect? What if two or three happen at once? </vt:lpstr>
      <vt:lpstr>Cascading Crises Systems Mapping</vt:lpstr>
      <vt:lpstr>Future Directions and Innovations for Sustainable Development</vt:lpstr>
      <vt:lpstr>Green and Climate-Resilient Health Systems</vt:lpstr>
      <vt:lpstr>Technological Innovations Shaping the Future</vt:lpstr>
      <vt:lpstr>Future Communities</vt:lpstr>
      <vt:lpstr>Policy and Governance Futures</vt:lpstr>
      <vt:lpstr>Question</vt:lpstr>
      <vt:lpstr>The Futures Wheel</vt:lpstr>
      <vt:lpstr>The Futures Wheel</vt:lpstr>
      <vt:lpstr>The Future Wheel Pitch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76</cp:revision>
  <dcterms:created xsi:type="dcterms:W3CDTF">2026-02-20T19:38:35Z</dcterms:created>
  <dcterms:modified xsi:type="dcterms:W3CDTF">2026-05-05T08:15:01Z</dcterms:modified>
</cp:coreProperties>
</file>