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8" r:id="rId3"/>
    <p:sldId id="259" r:id="rId4"/>
    <p:sldId id="276" r:id="rId5"/>
    <p:sldId id="265" r:id="rId6"/>
    <p:sldId id="278" r:id="rId7"/>
    <p:sldId id="261" r:id="rId8"/>
    <p:sldId id="260" r:id="rId9"/>
    <p:sldId id="288" r:id="rId10"/>
    <p:sldId id="262" r:id="rId11"/>
    <p:sldId id="263" r:id="rId12"/>
    <p:sldId id="287" r:id="rId13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90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/>
          <p:cNvPicPr>
            <a:picLocks noChangeAspect="1"/>
          </p:cNvPicPr>
          <p:nvPr/>
        </p:nvPicPr>
        <p:blipFill>
          <a:blip r:embed="rId2">
            <a:duotone>
              <a:schemeClr val="bg2"/>
              <a:srgbClr val="FFF1C1"/>
            </a:duotone>
            <a:lum bright="-10000" contrast="-40000"/>
          </a:blip>
          <a:stretch>
            <a:fillRect/>
          </a:stretch>
        </p:blipFill>
        <p:spPr>
          <a:xfrm>
            <a:off x="2" y="5214950"/>
            <a:ext cx="1962897" cy="16430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914400" y="1214423"/>
            <a:ext cx="10363200" cy="1470025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028978" y="2759582"/>
            <a:ext cx="8134045" cy="1740989"/>
          </a:xfrm>
        </p:spPr>
        <p:txBody>
          <a:bodyPr anchor="t"/>
          <a:lstStyle>
            <a:lvl1pPr marL="0" indent="0" algn="ctr">
              <a:buNone/>
              <a:defRPr lang="zh-CN" altLang="en-US" dirty="0"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TW" altLang="en-US"/>
              <a:t>按一下以編輯母片副標題樣式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10325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87979635"/>
      </p:ext>
    </p:extLst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63084" y="414337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963084" y="2643183"/>
            <a:ext cx="10363200" cy="1500187"/>
          </a:xfrm>
        </p:spPr>
        <p:txBody>
          <a:bodyPr anchor="b"/>
          <a:lstStyle>
            <a:lvl1pPr marL="0" indent="0">
              <a:buNone/>
              <a:defRPr lang="zh-CN" altLang="en-US" sz="2800" smtClean="0">
                <a:effectLst/>
              </a:defRPr>
            </a:lvl1pPr>
            <a:lvl2pPr marL="457200" indent="0">
              <a:buNone/>
              <a:defRPr lang="zh-CN" altLang="en-US" sz="2400" smtClean="0">
                <a:effectLst/>
              </a:defRPr>
            </a:lvl2pPr>
            <a:lvl3pPr marL="914400" indent="0">
              <a:buNone/>
              <a:defRPr lang="zh-CN" altLang="en-US" sz="2000" smtClean="0">
                <a:effectLst/>
              </a:defRPr>
            </a:lvl3pPr>
            <a:lvl4pPr marL="1371600" indent="0">
              <a:buNone/>
              <a:defRPr lang="zh-CN" altLang="en-US" sz="1600" smtClean="0">
                <a:effectLst/>
              </a:defRPr>
            </a:lvl4pPr>
            <a:lvl5pPr marL="1828800" indent="0">
              <a:buNone/>
              <a:defRPr lang="zh-CN" altLang="en-US" sz="1400" dirty="0" smtClean="0">
                <a:effectLst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2">
            <a:duotone>
              <a:schemeClr val="bg2"/>
              <a:srgbClr val="FFF1C1"/>
            </a:duotone>
            <a:lum bright="-10000" contrast="-30000"/>
          </a:blip>
          <a:stretch>
            <a:fillRect/>
          </a:stretch>
        </p:blipFill>
        <p:spPr>
          <a:xfrm>
            <a:off x="9974181" y="0"/>
            <a:ext cx="2217819" cy="23574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66457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873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48644463"/>
      </p:ext>
    </p:extLst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0"/>
            <a:ext cx="8544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57226"/>
      </p:ext>
    </p:extLst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12897736"/>
      </p:ext>
    </p:extLst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545993"/>
      </p:ext>
    </p:extLst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897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4901" y="5357826"/>
            <a:ext cx="10968300" cy="768028"/>
          </a:xfrm>
        </p:spPr>
        <p:txBody>
          <a:bodyPr anchor="ctr"/>
          <a:lstStyle>
            <a:lvl1pPr algn="ctr">
              <a:defRPr lang="zh-CN" altLang="en-US" sz="3600" b="0" kern="1200" spc="50" dirty="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13843" y="428605"/>
            <a:ext cx="6815667" cy="48577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7572115" y="1357298"/>
            <a:ext cx="4011084" cy="392909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67320695"/>
      </p:ext>
    </p:extLst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27064" y="214290"/>
            <a:ext cx="9931469" cy="781052"/>
          </a:xfrm>
        </p:spPr>
        <p:txBody>
          <a:bodyPr anchor="ctr"/>
          <a:lstStyle>
            <a:lvl1pPr algn="ctr" rtl="0">
              <a:spcBef>
                <a:spcPct val="0"/>
              </a:spcBef>
              <a:buNone/>
              <a:defRPr sz="3600" b="0" kern="1200" spc="5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908020" y="1000108"/>
            <a:ext cx="9936480" cy="5214974"/>
          </a:xfrm>
          <a:prstGeom prst="snip2DiagRect">
            <a:avLst>
              <a:gd name="adj1" fmla="val 0"/>
              <a:gd name="adj2" fmla="val 17946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TW" altLang="en-US"/>
              <a:t>按一下圖示以新增圖片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6604001" y="6243634"/>
            <a:ext cx="4240500" cy="614367"/>
          </a:xfrm>
        </p:spPr>
        <p:txBody>
          <a:bodyPr anchor="t"/>
          <a:lstStyle>
            <a:lvl1pPr marL="0" indent="0" algn="r">
              <a:buNone/>
              <a:defRPr sz="1400"/>
            </a:lvl1pPr>
            <a:lvl2pPr marL="457200" indent="0" algn="r">
              <a:buNone/>
              <a:defRPr sz="1200"/>
            </a:lvl2pPr>
            <a:lvl3pPr marL="914400" indent="0" algn="r">
              <a:buNone/>
              <a:defRPr sz="1000"/>
            </a:lvl3pPr>
            <a:lvl4pPr marL="1371600" indent="0" algn="r">
              <a:buNone/>
              <a:defRPr sz="900"/>
            </a:lvl4pPr>
            <a:lvl5pPr marL="1828800" indent="0" algn="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>
          <a:xfrm>
            <a:off x="812800" y="6492879"/>
            <a:ext cx="2235179" cy="365125"/>
          </a:xfrm>
        </p:spPr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>
          <a:xfrm>
            <a:off x="3047979" y="6492877"/>
            <a:ext cx="3524275" cy="365125"/>
          </a:xfrm>
        </p:spPr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>
          <a:xfrm>
            <a:off x="910764" y="5347005"/>
            <a:ext cx="1161600" cy="871200"/>
          </a:xfrm>
          <a:prstGeom prst="rtTriangl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8765085"/>
      </p:ext>
    </p:extLst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609600" y="1500177"/>
            <a:ext cx="10972800" cy="4714907"/>
          </a:xfrm>
        </p:spPr>
        <p:txBody>
          <a:bodyPr vert="eaVert"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59071162"/>
      </p:ext>
    </p:extLst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892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9715525" y="274638"/>
            <a:ext cx="1866875" cy="5940444"/>
          </a:xfrm>
        </p:spPr>
        <p:txBody>
          <a:bodyPr vert="eaVert"/>
          <a:lstStyle>
            <a:lvl1pPr algn="ctr">
              <a:defRPr>
                <a:effectLst>
                  <a:outerShdw dist="50800" dir="18900000" algn="tl" rotWithShape="0">
                    <a:srgbClr val="000000">
                      <a:alpha val="75000"/>
                    </a:srgbClr>
                  </a:outerShdw>
                </a:effectLst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9010675" cy="5940444"/>
          </a:xfrm>
        </p:spPr>
        <p:txBody>
          <a:bodyPr vert="eaVert"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10847877" y="0"/>
            <a:ext cx="1344124" cy="1428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44016658"/>
      </p:ext>
    </p:extLst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3680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matte">
              <a:bevelT w="12700" h="12700"/>
            </a:sp3d>
          </a:bodyPr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  <a:p>
            <a:pPr lvl="1" eaLnBrk="1" latinLnBrk="0" hangingPunct="1"/>
            <a:r>
              <a:rPr kumimoji="0" lang="zh-TW" altLang="en-US"/>
              <a:t>第二層</a:t>
            </a:r>
          </a:p>
          <a:p>
            <a:pPr lvl="2" eaLnBrk="1" latinLnBrk="0" hangingPunct="1"/>
            <a:r>
              <a:rPr kumimoji="0" lang="zh-TW" altLang="en-US"/>
              <a:t>第三層</a:t>
            </a:r>
          </a:p>
          <a:p>
            <a:pPr lvl="3" eaLnBrk="1" latinLnBrk="0" hangingPunct="1"/>
            <a:r>
              <a:rPr kumimoji="0" lang="zh-TW" altLang="en-US"/>
              <a:t>第四層</a:t>
            </a:r>
          </a:p>
          <a:p>
            <a:pPr lvl="4" eaLnBrk="1" latinLnBrk="0" hangingPunct="1"/>
            <a:r>
              <a:rPr kumimoji="0"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274320" rtlCol="0" anchor="ctr"/>
          <a:lstStyle>
            <a:lvl1pPr algn="l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27221B7-3EF6-4E8C-A1B9-9B71A1221589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45720" tIns="45720" rIns="45720" rtlCol="0" anchor="ctr"/>
          <a:lstStyle>
            <a:lvl1pPr algn="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24B64D4-A894-4591-9F41-D249BF989F95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23810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 spd="med"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lang="zh-CN" altLang="en-US" sz="4400" b="0" kern="1200" spc="50" dirty="0">
          <a:ln w="12700">
            <a:noFill/>
            <a:prstDash val="solid"/>
          </a:ln>
          <a:solidFill>
            <a:schemeClr val="accent4"/>
          </a:solidFill>
          <a:effectLst>
            <a:outerShdw blurRad="38100" dist="20320" dir="27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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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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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805820" y="1775010"/>
            <a:ext cx="10932459" cy="2178424"/>
          </a:xfrm>
        </p:spPr>
        <p:txBody>
          <a:bodyPr>
            <a:normAutofit/>
          </a:bodyPr>
          <a:lstStyle/>
          <a:p>
            <a:pPr>
              <a:spcBef>
                <a:spcPts val="3600"/>
              </a:spcBef>
              <a:spcAft>
                <a:spcPts val="3600"/>
              </a:spcAft>
            </a:pPr>
            <a:r>
              <a:rPr lang="zh-TW" altLang="zh-TW" sz="4400" dirty="0">
                <a:latin typeface="華康談楷體W5" panose="03000509000000000000" pitchFamily="65" charset="-120"/>
                <a:ea typeface="華康談楷體W5" panose="03000509000000000000" pitchFamily="65" charset="-120"/>
              </a:rPr>
              <a:t>皮錫瑞《經學歷史》綱要</a:t>
            </a:r>
            <a:br>
              <a:rPr lang="en-US" altLang="zh-TW" sz="4400" dirty="0">
                <a:latin typeface="華康談楷體W5" panose="03000509000000000000" pitchFamily="65" charset="-120"/>
                <a:ea typeface="華康談楷體W5" panose="03000509000000000000" pitchFamily="65" charset="-120"/>
              </a:rPr>
            </a:br>
            <a:br>
              <a:rPr lang="en-US" altLang="zh-TW" sz="4400" dirty="0">
                <a:latin typeface="華康談楷體W5" panose="03000509000000000000" pitchFamily="65" charset="-120"/>
                <a:ea typeface="華康談楷體W5" panose="03000509000000000000" pitchFamily="65" charset="-120"/>
              </a:rPr>
            </a:br>
            <a:r>
              <a:rPr lang="zh-TW" altLang="zh-TW" sz="3600" b="1" dirty="0">
                <a:effectLst/>
              </a:rPr>
              <a:t>第九講 經學積衰時代</a:t>
            </a:r>
            <a:endParaRPr lang="en-US" altLang="zh-TW" sz="3600" dirty="0">
              <a:latin typeface="華康談楷體W5" panose="03000509000000000000" pitchFamily="65" charset="-120"/>
              <a:ea typeface="華康談楷體W5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4626591"/>
            <a:ext cx="8951259" cy="631208"/>
          </a:xfrm>
        </p:spPr>
        <p:txBody>
          <a:bodyPr/>
          <a:lstStyle/>
          <a:p>
            <a:r>
              <a:rPr lang="zh-TW" altLang="zh-TW" dirty="0"/>
              <a:t>陳逢源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40984370"/>
      </p:ext>
    </p:extLst>
  </p:cSld>
  <p:clrMapOvr>
    <a:masterClrMapping/>
  </p:clrMapOvr>
  <p:transition spd="med">
    <p:split orient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effectLst/>
                <a:ea typeface="標楷體" panose="03000509000000000000" pitchFamily="65" charset="-120"/>
                <a:cs typeface="Times New Roman" panose="02020603050405020304" pitchFamily="18" charset="0"/>
              </a:rPr>
              <a:t>目次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09600" y="1600201"/>
            <a:ext cx="7243482" cy="4525963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1 </a:t>
            </a:r>
            <a:r>
              <a:rPr lang="zh-TW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科舉影響日深</a:t>
            </a:r>
            <a:r>
              <a:rPr lang="zh-TW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，</a:t>
            </a:r>
            <a:r>
              <a:rPr lang="zh-TW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經學日頹</a:t>
            </a:r>
            <a:endParaRPr lang="en-US" altLang="zh-TW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2 </a:t>
            </a:r>
            <a:r>
              <a:rPr lang="zh-TW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以經義取士</a:t>
            </a:r>
            <a:r>
              <a:rPr lang="zh-TW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，</a:t>
            </a:r>
            <a:r>
              <a:rPr lang="zh-TW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必標新立異</a:t>
            </a:r>
            <a:endParaRPr lang="en-US" altLang="zh-TW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3 </a:t>
            </a:r>
            <a:r>
              <a:rPr lang="zh-TW" altLang="zh-TW" dirty="0"/>
              <a:t>唐宋不同的經學傳布型態</a:t>
            </a:r>
            <a:endParaRPr lang="en-US" altLang="zh-TW" dirty="0"/>
          </a:p>
          <a:p>
            <a:r>
              <a:rPr lang="en-US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4 </a:t>
            </a:r>
            <a:r>
              <a:rPr lang="zh-TW" altLang="zh-TW" dirty="0"/>
              <a:t>漢宋經學之分</a:t>
            </a:r>
            <a:endParaRPr lang="en-US" altLang="zh-TW" dirty="0"/>
          </a:p>
          <a:p>
            <a:r>
              <a:rPr lang="en-US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5 </a:t>
            </a:r>
            <a:r>
              <a:rPr lang="zh-TW" altLang="zh-TW" dirty="0"/>
              <a:t>檢討宋、元、明經學之流變</a:t>
            </a:r>
            <a:endParaRPr lang="en-US" altLang="zh-TW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altLang="zh-TW" dirty="0">
                <a:latin typeface="Calibri" panose="020F0502020204030204" pitchFamily="34" charset="0"/>
                <a:cs typeface="Times New Roman" panose="02020603050405020304" pitchFamily="18" charset="0"/>
              </a:rPr>
              <a:t>6 </a:t>
            </a:r>
            <a:r>
              <a:rPr lang="zh-TW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論大全之失</a:t>
            </a:r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1340" y="3362046"/>
            <a:ext cx="3671047" cy="2764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887477"/>
      </p:ext>
    </p:extLst>
  </p:cSld>
  <p:clrMapOvr>
    <a:masterClrMapping/>
  </p:clrMapOvr>
  <p:transition spd="med">
    <p:split orient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09600" y="1573307"/>
            <a:ext cx="7718612" cy="4525963"/>
          </a:xfrm>
        </p:spPr>
        <p:txBody>
          <a:bodyPr>
            <a:normAutofit/>
          </a:bodyPr>
          <a:lstStyle/>
          <a:p>
            <a:r>
              <a:rPr lang="zh-TW" altLang="zh-TW" dirty="0"/>
              <a:t>壹、科舉影響日深，經學日頹</a:t>
            </a:r>
          </a:p>
          <a:p>
            <a:r>
              <a:rPr lang="zh-TW" altLang="zh-TW" dirty="0"/>
              <a:t>一、漢以經義造士，風氣淳厚</a:t>
            </a:r>
          </a:p>
          <a:p>
            <a:r>
              <a:rPr lang="zh-TW" altLang="zh-TW" dirty="0"/>
              <a:t>二、唐用帖經，收效淺薄</a:t>
            </a:r>
          </a:p>
          <a:p>
            <a:r>
              <a:rPr lang="zh-TW" altLang="zh-TW" dirty="0"/>
              <a:t>三、宋用墨義，橫生議論</a:t>
            </a:r>
          </a:p>
          <a:p>
            <a:r>
              <a:rPr lang="zh-TW" altLang="zh-TW" dirty="0"/>
              <a:t>四、科舉之習，深入人心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12" y="3073682"/>
            <a:ext cx="3249706" cy="243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244354"/>
      </p:ext>
    </p:extLst>
  </p:cSld>
  <p:clrMapOvr>
    <a:masterClrMapping/>
  </p:clrMapOvr>
  <p:transition spd="med">
    <p:split orient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09600" y="1190768"/>
            <a:ext cx="7469875" cy="4525963"/>
          </a:xfrm>
        </p:spPr>
        <p:txBody>
          <a:bodyPr>
            <a:normAutofit fontScale="92500"/>
          </a:bodyPr>
          <a:lstStyle/>
          <a:p>
            <a:r>
              <a:rPr lang="zh-TW" altLang="en-US" dirty="0">
                <a:cs typeface="Times New Roman" panose="02020603050405020304" pitchFamily="18" charset="0"/>
              </a:rPr>
              <a:t>貳、以經義取士，必標新立異</a:t>
            </a:r>
          </a:p>
          <a:p>
            <a:pPr>
              <a:spcBef>
                <a:spcPts val="3000"/>
              </a:spcBef>
            </a:pPr>
            <a:r>
              <a:rPr lang="zh-TW" altLang="en-US" dirty="0">
                <a:cs typeface="Times New Roman" panose="02020603050405020304" pitchFamily="18" charset="0"/>
              </a:rPr>
              <a:t>一、經學宜述古，不宜標新</a:t>
            </a:r>
          </a:p>
          <a:p>
            <a:r>
              <a:rPr lang="zh-TW" altLang="en-US" dirty="0">
                <a:cs typeface="Times New Roman" panose="02020603050405020304" pitchFamily="18" charset="0"/>
              </a:rPr>
              <a:t>二、元、明經義考試乃承王安石墨義之法</a:t>
            </a:r>
          </a:p>
          <a:p>
            <a:r>
              <a:rPr lang="zh-TW" altLang="en-US" dirty="0">
                <a:cs typeface="Times New Roman" panose="02020603050405020304" pitchFamily="18" charset="0"/>
              </a:rPr>
              <a:t>三、王安石標為新義，棄古說，多空言</a:t>
            </a:r>
          </a:p>
          <a:p>
            <a:r>
              <a:rPr lang="zh-TW" altLang="en-US" dirty="0">
                <a:cs typeface="Times New Roman" panose="02020603050405020304" pitchFamily="18" charset="0"/>
              </a:rPr>
              <a:t>四、朱熹言其侮聖人之言</a:t>
            </a:r>
          </a:p>
          <a:p>
            <a:r>
              <a:rPr lang="zh-TW" altLang="en-US" dirty="0">
                <a:cs typeface="Times New Roman" panose="02020603050405020304" pitchFamily="18" charset="0"/>
              </a:rPr>
              <a:t>五、書雖廢而規制獨留</a:t>
            </a:r>
          </a:p>
          <a:p>
            <a:r>
              <a:rPr lang="zh-TW" altLang="en-US" dirty="0">
                <a:cs typeface="Times New Roman" panose="02020603050405020304" pitchFamily="18" charset="0"/>
              </a:rPr>
              <a:t>六、明人新奇謬戾，不可究詰，經學衰弊</a:t>
            </a:r>
          </a:p>
        </p:txBody>
      </p:sp>
      <p:pic>
        <p:nvPicPr>
          <p:cNvPr id="4" name="Picture 2" descr="D:\舒雲（Data-D的文件）\Picture_照片\2008~2011：我的碩士階段\2009~2010：我的碩二生活\2010.08.06-08.19：朱子之路-福建、安徽（碩二升三暑假）\CIMG2033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079475" y="1600200"/>
            <a:ext cx="3528392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30157814"/>
      </p:ext>
    </p:extLst>
  </p:cSld>
  <p:clrMapOvr>
    <a:masterClrMapping/>
  </p:clrMapOvr>
  <p:transition spd="med">
    <p:split orient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3000"/>
              </a:spcAft>
            </a:pPr>
            <a:r>
              <a:rPr lang="zh-TW" altLang="zh-TW" dirty="0"/>
              <a:t>參、唐宋不同的經學傳布型態</a:t>
            </a:r>
          </a:p>
          <a:p>
            <a:r>
              <a:rPr lang="zh-TW" altLang="zh-TW" dirty="0"/>
              <a:t>一、唐人守古義，宋人尚新義</a:t>
            </a:r>
          </a:p>
          <a:p>
            <a:r>
              <a:rPr lang="zh-TW" altLang="zh-TW" dirty="0"/>
              <a:t>二、唐人經說傳鈔不易，佚多存少</a:t>
            </a:r>
          </a:p>
          <a:p>
            <a:r>
              <a:rPr lang="zh-TW" altLang="zh-TW" dirty="0"/>
              <a:t>三、宋人刊刻著作，經說存多佚少</a:t>
            </a:r>
          </a:p>
          <a:p>
            <a:r>
              <a:rPr lang="zh-TW" altLang="zh-TW" dirty="0"/>
              <a:t>四、元、明專用宋儒之書取士</a:t>
            </a:r>
          </a:p>
          <a:p>
            <a:r>
              <a:rPr lang="zh-TW" altLang="zh-TW" dirty="0"/>
              <a:t>五、長興刻九經為最早刊刻版本</a:t>
            </a:r>
            <a:endParaRPr lang="zh-TW" altLang="en-US" dirty="0"/>
          </a:p>
        </p:txBody>
      </p:sp>
      <p:pic>
        <p:nvPicPr>
          <p:cNvPr id="4" name="Picture 5" descr="1_215120_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09248" y="3430354"/>
            <a:ext cx="3168352" cy="1800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912063"/>
      </p:ext>
    </p:extLst>
  </p:cSld>
  <p:clrMapOvr>
    <a:masterClrMapping/>
  </p:clrMapOvr>
  <p:transition spd="med">
    <p:split orient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68657" y="1286302"/>
            <a:ext cx="10972800" cy="4525963"/>
          </a:xfrm>
        </p:spPr>
        <p:txBody>
          <a:bodyPr/>
          <a:lstStyle/>
          <a:p>
            <a:pPr>
              <a:spcAft>
                <a:spcPts val="1800"/>
              </a:spcAft>
            </a:pPr>
            <a:r>
              <a:rPr lang="zh-TW" altLang="zh-TW" dirty="0"/>
              <a:t>肆、漢宋經學之分</a:t>
            </a:r>
          </a:p>
          <a:p>
            <a:r>
              <a:rPr lang="zh-TW" altLang="zh-TW" dirty="0"/>
              <a:t>一、漢學至鄭玄集大成，宋學至朱熹集大成</a:t>
            </a:r>
          </a:p>
          <a:p>
            <a:r>
              <a:rPr lang="zh-TW" altLang="zh-TW" dirty="0"/>
              <a:t>二、兩人學術宏通，制行高卓</a:t>
            </a:r>
          </a:p>
          <a:p>
            <a:r>
              <a:rPr lang="zh-TW" altLang="zh-TW" dirty="0"/>
              <a:t>三、鄭學統一，影響北學</a:t>
            </a:r>
          </a:p>
          <a:p>
            <a:r>
              <a:rPr lang="zh-TW" altLang="zh-TW" dirty="0"/>
              <a:t>四、朱學統一，盛於南方</a:t>
            </a:r>
          </a:p>
          <a:p>
            <a:r>
              <a:rPr lang="zh-TW" altLang="zh-TW" dirty="0"/>
              <a:t>五、元朝統一，朱學始傳於北</a:t>
            </a:r>
          </a:p>
          <a:p>
            <a:r>
              <a:rPr lang="zh-TW" altLang="zh-TW" dirty="0"/>
              <a:t>六、姚樞、許衡、竇默、劉因為傳播推手</a:t>
            </a:r>
          </a:p>
        </p:txBody>
      </p:sp>
      <p:pic>
        <p:nvPicPr>
          <p:cNvPr id="4" name="Picture 2" descr="D:\舒雲（Data-D的文件）\Picture_照片\2008~2011：我的碩士階段\2009~2010：我的碩二生活\2010.08.06-08.19：朱子之路-福建、安徽（碩二升三暑假）\CIMG2067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009112" y="2728749"/>
            <a:ext cx="3437198" cy="24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53202700"/>
      </p:ext>
    </p:extLst>
  </p:cSld>
  <p:clrMapOvr>
    <a:masterClrMapping/>
  </p:clrMapOvr>
  <p:transition spd="med">
    <p:split orient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87354" y="1356592"/>
            <a:ext cx="10531523" cy="4525963"/>
          </a:xfrm>
        </p:spPr>
        <p:txBody>
          <a:bodyPr/>
          <a:lstStyle/>
          <a:p>
            <a:r>
              <a:rPr lang="zh-TW" altLang="zh-TW" dirty="0"/>
              <a:t>七、元延祐定科舉</a:t>
            </a:r>
          </a:p>
          <a:p>
            <a:pPr marL="792000"/>
            <a:r>
              <a:rPr lang="en-US" altLang="zh-TW" dirty="0"/>
              <a:t>1</a:t>
            </a:r>
            <a:r>
              <a:rPr lang="zh-TW" altLang="zh-TW" dirty="0"/>
              <a:t>、易用朱熹本義</a:t>
            </a:r>
          </a:p>
          <a:p>
            <a:pPr marL="792000"/>
            <a:r>
              <a:rPr lang="en-US" altLang="zh-TW" dirty="0"/>
              <a:t>2</a:t>
            </a:r>
            <a:r>
              <a:rPr lang="zh-TW" altLang="zh-TW" dirty="0"/>
              <a:t>、書用蔡沈集傳</a:t>
            </a:r>
          </a:p>
          <a:p>
            <a:pPr marL="792000"/>
            <a:r>
              <a:rPr lang="en-US" altLang="zh-TW" dirty="0"/>
              <a:t>3</a:t>
            </a:r>
            <a:r>
              <a:rPr lang="zh-TW" altLang="zh-TW" dirty="0"/>
              <a:t>、詩用朱熹集傳</a:t>
            </a:r>
          </a:p>
          <a:p>
            <a:pPr marL="792000"/>
            <a:r>
              <a:rPr lang="en-US" altLang="zh-TW" dirty="0"/>
              <a:t>4</a:t>
            </a:r>
            <a:r>
              <a:rPr lang="zh-TW" altLang="zh-TW" dirty="0"/>
              <a:t>、春秋用胡安國傳</a:t>
            </a:r>
          </a:p>
          <a:p>
            <a:pPr marL="792000"/>
            <a:r>
              <a:rPr lang="en-US" altLang="zh-TW" dirty="0"/>
              <a:t>5</a:t>
            </a:r>
            <a:r>
              <a:rPr lang="zh-TW" altLang="zh-TW" dirty="0"/>
              <a:t>、禮記用鄭注</a:t>
            </a:r>
          </a:p>
          <a:p>
            <a:r>
              <a:rPr lang="zh-TW" altLang="zh-TW" dirty="0"/>
              <a:t>八、學力之盛，南乃勝北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805" y="2546049"/>
            <a:ext cx="6194073" cy="195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393782"/>
      </p:ext>
    </p:extLst>
  </p:cSld>
  <p:clrMapOvr>
    <a:masterClrMapping/>
  </p:clrMapOvr>
  <p:transition spd="med">
    <p:split orient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82890" y="1600201"/>
            <a:ext cx="10299510" cy="4525963"/>
          </a:xfrm>
        </p:spPr>
        <p:txBody>
          <a:bodyPr/>
          <a:lstStyle/>
          <a:p>
            <a:pPr>
              <a:spcAft>
                <a:spcPts val="1800"/>
              </a:spcAft>
            </a:pPr>
            <a:r>
              <a:rPr lang="zh-TW" altLang="zh-TW" dirty="0"/>
              <a:t>伍、檢討宋、元、明經學之流變</a:t>
            </a:r>
          </a:p>
          <a:p>
            <a:r>
              <a:rPr lang="zh-TW" altLang="zh-TW" dirty="0"/>
              <a:t>一、元不及宋、明不及元</a:t>
            </a:r>
          </a:p>
          <a:p>
            <a:r>
              <a:rPr lang="zh-TW" altLang="zh-TW" dirty="0"/>
              <a:t>二、宋儒有根柢，故能撥棄古義，自成一家</a:t>
            </a:r>
          </a:p>
          <a:p>
            <a:r>
              <a:rPr lang="zh-TW" altLang="zh-TW" dirty="0"/>
              <a:t>三、元人株守宋學，於注疏所得甚淺</a:t>
            </a:r>
          </a:p>
          <a:p>
            <a:r>
              <a:rPr lang="zh-TW" altLang="zh-TW" dirty="0"/>
              <a:t>四、明人株守元學，於宋學少有研究</a:t>
            </a:r>
          </a:p>
        </p:txBody>
      </p:sp>
    </p:spTree>
    <p:extLst>
      <p:ext uri="{BB962C8B-B14F-4D97-AF65-F5344CB8AC3E}">
        <p14:creationId xmlns:p14="http://schemas.microsoft.com/office/powerpoint/2010/main" val="3211021635"/>
      </p:ext>
    </p:extLst>
  </p:cSld>
  <p:clrMapOvr>
    <a:masterClrMapping/>
  </p:clrMapOvr>
  <p:transition spd="med">
    <p:split orient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82890" y="1600201"/>
            <a:ext cx="10299510" cy="4525963"/>
          </a:xfrm>
        </p:spPr>
        <p:txBody>
          <a:bodyPr/>
          <a:lstStyle/>
          <a:p>
            <a:r>
              <a:rPr lang="zh-TW" altLang="zh-TW" dirty="0"/>
              <a:t>五、明人臆說偽作經典為多</a:t>
            </a:r>
          </a:p>
          <a:p>
            <a:r>
              <a:rPr lang="en-US" altLang="zh-TW" dirty="0"/>
              <a:t>1</a:t>
            </a:r>
            <a:r>
              <a:rPr lang="zh-TW" altLang="zh-TW" dirty="0"/>
              <a:t>、季本、郝敬多憑臆說</a:t>
            </a:r>
          </a:p>
          <a:p>
            <a:r>
              <a:rPr lang="en-US" altLang="zh-TW" dirty="0"/>
              <a:t>2</a:t>
            </a:r>
            <a:r>
              <a:rPr lang="zh-TW" altLang="zh-TW" dirty="0"/>
              <a:t>、楊慎作偽</a:t>
            </a:r>
          </a:p>
          <a:p>
            <a:r>
              <a:rPr lang="en-US" altLang="zh-TW" dirty="0"/>
              <a:t>3</a:t>
            </a:r>
            <a:r>
              <a:rPr lang="zh-TW" altLang="zh-TW" dirty="0"/>
              <a:t>、豐坊造假</a:t>
            </a:r>
          </a:p>
          <a:p>
            <a:r>
              <a:rPr lang="zh-TW" altLang="zh-TW" dirty="0"/>
              <a:t>六、顧炎武言「八股行而古學棄，大全出而經說亡」</a:t>
            </a:r>
          </a:p>
          <a:p>
            <a:r>
              <a:rPr lang="zh-TW" altLang="zh-TW" dirty="0"/>
              <a:t>七、唯有趙汸春秋屬辭、梅鷟尚書考異於後世有啟發</a:t>
            </a:r>
          </a:p>
        </p:txBody>
      </p:sp>
    </p:spTree>
    <p:extLst>
      <p:ext uri="{BB962C8B-B14F-4D97-AF65-F5344CB8AC3E}">
        <p14:creationId xmlns:p14="http://schemas.microsoft.com/office/powerpoint/2010/main" val="325607678"/>
      </p:ext>
    </p:extLst>
  </p:cSld>
  <p:clrMapOvr>
    <a:masterClrMapping/>
  </p:clrMapOvr>
  <p:transition spd="med">
    <p:split orient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05134" y="1177120"/>
            <a:ext cx="10972800" cy="4525963"/>
          </a:xfrm>
        </p:spPr>
        <p:txBody>
          <a:bodyPr>
            <a:normAutofit fontScale="92500"/>
          </a:bodyPr>
          <a:lstStyle/>
          <a:p>
            <a:r>
              <a:rPr lang="zh-TW" altLang="zh-TW" dirty="0"/>
              <a:t>陸、論大全之失</a:t>
            </a:r>
          </a:p>
          <a:p>
            <a:r>
              <a:rPr lang="zh-TW" altLang="zh-TW" dirty="0"/>
              <a:t>一、明永樂敕胡廣修五經大全</a:t>
            </a:r>
          </a:p>
          <a:p>
            <a:r>
              <a:rPr lang="zh-TW" altLang="zh-TW" dirty="0"/>
              <a:t>二、抄撮元儒經說而成</a:t>
            </a:r>
          </a:p>
          <a:p>
            <a:pPr marL="828000"/>
            <a:r>
              <a:rPr lang="en-US" altLang="zh-TW" dirty="0"/>
              <a:t>1</a:t>
            </a:r>
            <a:r>
              <a:rPr lang="zh-TW" altLang="zh-TW" dirty="0"/>
              <a:t>、春秋大全襲汪克寬胡傳纂疏</a:t>
            </a:r>
          </a:p>
          <a:p>
            <a:pPr marL="828000"/>
            <a:r>
              <a:rPr lang="en-US" altLang="zh-TW" dirty="0"/>
              <a:t>2</a:t>
            </a:r>
            <a:r>
              <a:rPr lang="zh-TW" altLang="zh-TW" dirty="0"/>
              <a:t>、詩經大全襲劉瑾詩傳通釋</a:t>
            </a:r>
          </a:p>
          <a:p>
            <a:pPr marL="828000"/>
            <a:r>
              <a:rPr lang="en-US" altLang="zh-TW" dirty="0"/>
              <a:t>3</a:t>
            </a:r>
            <a:r>
              <a:rPr lang="zh-TW" altLang="zh-TW" dirty="0"/>
              <a:t>、周易大全割裂董楷、董真卿、胡一桂、胡炳文四家之書</a:t>
            </a:r>
          </a:p>
          <a:p>
            <a:pPr marL="828000"/>
            <a:r>
              <a:rPr lang="en-US" altLang="zh-TW" dirty="0"/>
              <a:t>4</a:t>
            </a:r>
            <a:r>
              <a:rPr lang="zh-TW" altLang="zh-TW" dirty="0"/>
              <a:t>、書傳大全剿陳櫟尚書集傳纂疏、陳師凱書蔡傳旁通</a:t>
            </a:r>
          </a:p>
          <a:p>
            <a:pPr marL="828000"/>
            <a:r>
              <a:rPr lang="en-US" altLang="zh-TW" dirty="0"/>
              <a:t>5</a:t>
            </a:r>
            <a:r>
              <a:rPr lang="zh-TW" altLang="zh-TW" dirty="0"/>
              <a:t>、禮記大全以陳澔集說為主，採掇凡四十二家</a:t>
            </a:r>
          </a:p>
        </p:txBody>
      </p:sp>
    </p:spTree>
    <p:extLst>
      <p:ext uri="{BB962C8B-B14F-4D97-AF65-F5344CB8AC3E}">
        <p14:creationId xmlns:p14="http://schemas.microsoft.com/office/powerpoint/2010/main" val="3851586573"/>
      </p:ext>
    </p:extLst>
  </p:cSld>
  <p:clrMapOvr>
    <a:masterClrMapping/>
  </p:clrMapOvr>
  <p:transition spd="med">
    <p:split orient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dirty="0"/>
              <a:t>三、明因元儒，粗疏無可觀</a:t>
            </a:r>
          </a:p>
          <a:p>
            <a:r>
              <a:rPr lang="zh-TW" altLang="zh-TW" dirty="0"/>
              <a:t>四、盡棄古注，學者不睹古義</a:t>
            </a:r>
          </a:p>
          <a:p>
            <a:r>
              <a:rPr lang="zh-TW" altLang="zh-TW" dirty="0"/>
              <a:t>五、經學為極衰時代</a:t>
            </a:r>
          </a:p>
        </p:txBody>
      </p:sp>
      <p:pic>
        <p:nvPicPr>
          <p:cNvPr id="1028" name="Picture 4" descr="四書大全:古籍簡介,四庫提要,_中文百科全書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604" y="2311544"/>
            <a:ext cx="4704796" cy="420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9644097"/>
      </p:ext>
    </p:extLst>
  </p:cSld>
  <p:clrMapOvr>
    <a:masterClrMapping/>
  </p:clrMapOvr>
  <p:transition spd="med">
    <p:split orient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09600" y="2339788"/>
            <a:ext cx="10972800" cy="3786376"/>
          </a:xfrm>
        </p:spPr>
        <p:txBody>
          <a:bodyPr/>
          <a:lstStyle/>
          <a:p>
            <a:pPr algn="ctr"/>
            <a:r>
              <a:rPr lang="zh-TW" altLang="en-US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報告結束</a:t>
            </a:r>
            <a:r>
              <a:rPr lang="zh-TW" altLang="zh-TW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，</a:t>
            </a:r>
            <a:r>
              <a:rPr lang="zh-TW" altLang="en-US" dirty="0"/>
              <a:t>感謝聆聽</a:t>
            </a:r>
            <a:r>
              <a:rPr lang="zh-TW" altLang="zh-TW" dirty="0">
                <a:latin typeface="Times New Roman" panose="02020603050405020304" pitchFamily="18" charset="0"/>
                <a:ea typeface="細明體" panose="02020509000000000000" pitchFamily="49" charset="-120"/>
                <a:cs typeface="Times New Roman" panose="02020603050405020304" pitchFamily="18" charset="0"/>
              </a:rPr>
              <a:t>！</a:t>
            </a:r>
            <a:endParaRPr lang="zh-TW" altLang="en-US" dirty="0"/>
          </a:p>
        </p:txBody>
      </p:sp>
      <p:pic>
        <p:nvPicPr>
          <p:cNvPr id="5" name="Picture 2" descr="C:\Users\owner\Pictures\100MEDIA\IMG_0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9177" y="4168589"/>
            <a:ext cx="9883588" cy="1957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7509397"/>
      </p:ext>
    </p:extLst>
  </p:cSld>
  <p:clrMapOvr>
    <a:masterClrMapping/>
  </p:clrMapOvr>
  <p:transition spd="med">
    <p:split orient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鳳舞九天">
  <a:themeElements>
    <a:clrScheme name="鳳舞九天">
      <a:dk1>
        <a:sysClr val="windowText" lastClr="000000"/>
      </a:dk1>
      <a:lt1>
        <a:sysClr val="window" lastClr="FFFFFF"/>
      </a:lt1>
      <a:dk2>
        <a:srgbClr val="004646"/>
      </a:dk2>
      <a:lt2>
        <a:srgbClr val="E1F0FF"/>
      </a:lt2>
      <a:accent1>
        <a:srgbClr val="50742F"/>
      </a:accent1>
      <a:accent2>
        <a:srgbClr val="268868"/>
      </a:accent2>
      <a:accent3>
        <a:srgbClr val="33BD56"/>
      </a:accent3>
      <a:accent4>
        <a:srgbClr val="4BC5B9"/>
      </a:accent4>
      <a:accent5>
        <a:srgbClr val="3163CA"/>
      </a:accent5>
      <a:accent6>
        <a:srgbClr val="4B14AA"/>
      </a:accent6>
      <a:hlink>
        <a:srgbClr val="D9BE02"/>
      </a:hlink>
      <a:folHlink>
        <a:srgbClr val="F900F9"/>
      </a:folHlink>
    </a:clrScheme>
    <a:fontScheme name="鳳舞九天">
      <a:majorFont>
        <a:latin typeface="Footlight MT Light"/>
        <a:ea typeface=""/>
        <a:cs typeface=""/>
        <a:font script="Jpan" typeface="ＭＳ Ｐゴシック"/>
        <a:font script="Hang" typeface="맑은 고딕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/>
        <a:ea typeface=""/>
        <a:cs typeface=""/>
        <a:font script="Jpan" typeface="ＭＳ Ｐ明朝"/>
        <a:font script="Hang" typeface="HY견명조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鳳舞九天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atMod val="180000"/>
              </a:schemeClr>
            </a:gs>
            <a:gs pos="50000">
              <a:schemeClr val="phClr">
                <a:tint val="40000"/>
                <a:satMod val="175000"/>
              </a:schemeClr>
            </a:gs>
            <a:gs pos="100000">
              <a:schemeClr val="phClr">
                <a:tint val="65000"/>
                <a:satMod val="18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38000"/>
                <a:satMod val="150000"/>
              </a:schemeClr>
            </a:gs>
            <a:gs pos="50000">
              <a:schemeClr val="phClr">
                <a:shade val="100000"/>
                <a:satMod val="100000"/>
              </a:schemeClr>
            </a:gs>
            <a:gs pos="100000">
              <a:schemeClr val="phClr">
                <a:shade val="38000"/>
                <a:satMod val="150000"/>
              </a:schemeClr>
            </a:gs>
          </a:gsLst>
          <a:lin ang="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00000"/>
              </a:schemeClr>
            </a:gs>
            <a:gs pos="100000">
              <a:schemeClr val="phClr">
                <a:shade val="15000"/>
                <a:satMod val="300000"/>
              </a:schemeClr>
            </a:gs>
          </a:gsLst>
          <a:path path="circle">
            <a:fillToRect l="10000" t="180000" r="1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tile tx="0" ty="0" sx="50000" sy="5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尤溪-四書大全</Template>
  <TotalTime>127</TotalTime>
  <Words>648</Words>
  <Application>Microsoft Office PowerPoint</Application>
  <PresentationFormat>寬螢幕</PresentationFormat>
  <Paragraphs>64</Paragraphs>
  <Slides>12</Slides>
  <Notes>0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12</vt:i4>
      </vt:variant>
    </vt:vector>
  </HeadingPairs>
  <TitlesOfParts>
    <vt:vector size="13" baseType="lpstr">
      <vt:lpstr>鳳舞九天</vt:lpstr>
      <vt:lpstr>皮錫瑞《經學歷史》綱要  第九講 經學積衰時代</vt:lpstr>
      <vt:lpstr>目次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「萬事儘紛綸，吾道一以貫」：朱熹與張栻交誼及義理思考</dc:title>
  <dc:creator>Owner</dc:creator>
  <cp:lastModifiedBy>Suhuan Chen</cp:lastModifiedBy>
  <cp:revision>19</cp:revision>
  <dcterms:created xsi:type="dcterms:W3CDTF">2018-10-18T14:27:05Z</dcterms:created>
  <dcterms:modified xsi:type="dcterms:W3CDTF">2022-08-11T14:11:40Z</dcterms:modified>
</cp:coreProperties>
</file>