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142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66617A-D94C-441E-AA36-EDDE07419A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B20177-9D32-49C6-8A45-1F2C31559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122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195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76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30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81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927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086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09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49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855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32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946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6DD95-126C-4E8E-AB17-575B3FFAEE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20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>
            <a:extLst>
              <a:ext uri="{FF2B5EF4-FFF2-40B4-BE49-F238E27FC236}">
                <a16:creationId xmlns:a16="http://schemas.microsoft.com/office/drawing/2014/main" id="{491AA897-6691-4708-9814-CD886A123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956" y="4601781"/>
            <a:ext cx="4014338" cy="228508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795B4565-FE16-401E-ABA7-33B3CB013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956" y="1014142"/>
            <a:ext cx="4014338" cy="2285085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D08862B2-2D9F-4905-AB65-EEC70CE28E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694" y="1158344"/>
            <a:ext cx="4014338" cy="228508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4220504-40BA-4E41-B54C-80D14B539BAB}"/>
              </a:ext>
            </a:extLst>
          </p:cNvPr>
          <p:cNvSpPr/>
          <p:nvPr/>
        </p:nvSpPr>
        <p:spPr>
          <a:xfrm>
            <a:off x="5273040" y="3054474"/>
            <a:ext cx="1645920" cy="5591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29F073-7D2E-4268-AFEA-72CBDBAC7B73}"/>
              </a:ext>
            </a:extLst>
          </p:cNvPr>
          <p:cNvSpPr txBox="1"/>
          <p:nvPr/>
        </p:nvSpPr>
        <p:spPr>
          <a:xfrm>
            <a:off x="5135115" y="2935351"/>
            <a:ext cx="178384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</a:t>
            </a:r>
          </a:p>
          <a:p>
            <a:r>
              <a:rPr lang="en-GB" dirty="0"/>
              <a:t>        </a:t>
            </a:r>
            <a:r>
              <a:rPr lang="en-GB" sz="2000" b="1" dirty="0"/>
              <a:t>Key ideas</a:t>
            </a:r>
            <a:r>
              <a:rPr lang="en-GB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EDD1DED-648B-476B-880F-E9C8C5B75F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869" y="4615880"/>
            <a:ext cx="4014338" cy="2285085"/>
          </a:xfrm>
          <a:prstGeom prst="rect">
            <a:avLst/>
          </a:prstGeom>
        </p:spPr>
      </p:pic>
      <p:sp>
        <p:nvSpPr>
          <p:cNvPr id="14" name="Arrow: Down 13">
            <a:extLst>
              <a:ext uri="{FF2B5EF4-FFF2-40B4-BE49-F238E27FC236}">
                <a16:creationId xmlns:a16="http://schemas.microsoft.com/office/drawing/2014/main" id="{2D58243A-57BF-4230-8D9C-A7BBE56F27D0}"/>
              </a:ext>
            </a:extLst>
          </p:cNvPr>
          <p:cNvSpPr/>
          <p:nvPr/>
        </p:nvSpPr>
        <p:spPr>
          <a:xfrm>
            <a:off x="9551963" y="3423936"/>
            <a:ext cx="770973" cy="1032124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Up 15">
            <a:extLst>
              <a:ext uri="{FF2B5EF4-FFF2-40B4-BE49-F238E27FC236}">
                <a16:creationId xmlns:a16="http://schemas.microsoft.com/office/drawing/2014/main" id="{DBDDDFDF-C0B7-412C-8852-16DE861CC07A}"/>
              </a:ext>
            </a:extLst>
          </p:cNvPr>
          <p:cNvSpPr/>
          <p:nvPr/>
        </p:nvSpPr>
        <p:spPr>
          <a:xfrm>
            <a:off x="2144904" y="3478947"/>
            <a:ext cx="754500" cy="1054385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Left 17">
            <a:extLst>
              <a:ext uri="{FF2B5EF4-FFF2-40B4-BE49-F238E27FC236}">
                <a16:creationId xmlns:a16="http://schemas.microsoft.com/office/drawing/2014/main" id="{A5B502A3-9818-4DFF-B502-947EE39936D3}"/>
              </a:ext>
            </a:extLst>
          </p:cNvPr>
          <p:cNvSpPr/>
          <p:nvPr/>
        </p:nvSpPr>
        <p:spPr>
          <a:xfrm>
            <a:off x="4992124" y="5314306"/>
            <a:ext cx="2332383" cy="75537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D13A2987-FADD-40FF-BDDB-FF9CC7D3C009}"/>
              </a:ext>
            </a:extLst>
          </p:cNvPr>
          <p:cNvSpPr/>
          <p:nvPr/>
        </p:nvSpPr>
        <p:spPr>
          <a:xfrm>
            <a:off x="4992124" y="1386861"/>
            <a:ext cx="2112431" cy="798653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A0C5E36-4840-4FD6-BFDD-2CEE07C90D0C}"/>
              </a:ext>
            </a:extLst>
          </p:cNvPr>
          <p:cNvSpPr txBox="1"/>
          <p:nvPr/>
        </p:nvSpPr>
        <p:spPr>
          <a:xfrm>
            <a:off x="8279557" y="1402631"/>
            <a:ext cx="311119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Explaining</a:t>
            </a:r>
            <a:r>
              <a:rPr lang="en-GB" dirty="0"/>
              <a:t>.</a:t>
            </a:r>
          </a:p>
          <a:p>
            <a:pPr algn="ctr"/>
            <a:r>
              <a:rPr lang="en-GB" dirty="0"/>
              <a:t> Sharing information, that has been critically researched and backed up. </a:t>
            </a:r>
          </a:p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4C38F1-2F44-4DDF-B95F-03A09106856A}"/>
              </a:ext>
            </a:extLst>
          </p:cNvPr>
          <p:cNvSpPr txBox="1"/>
          <p:nvPr/>
        </p:nvSpPr>
        <p:spPr>
          <a:xfrm>
            <a:off x="8552024" y="4726490"/>
            <a:ext cx="245620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Analysing</a:t>
            </a:r>
            <a:r>
              <a:rPr lang="en-GB" dirty="0"/>
              <a:t>.</a:t>
            </a:r>
          </a:p>
          <a:p>
            <a:pPr algn="ctr"/>
            <a:r>
              <a:rPr lang="en-GB" dirty="0"/>
              <a:t>“We’ve thought ourselves to death, sir.</a:t>
            </a:r>
          </a:p>
          <a:p>
            <a:pPr algn="ctr"/>
            <a:r>
              <a:rPr lang="en-GB" dirty="0"/>
              <a:t>With ‘what? And ‘where? And ‘who?” (</a:t>
            </a:r>
            <a:r>
              <a:rPr lang="en-GB" dirty="0" err="1"/>
              <a:t>Ahlberg</a:t>
            </a:r>
            <a:r>
              <a:rPr lang="en-GB" dirty="0"/>
              <a:t>, 1989, p18).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62C835-FD31-473F-8BD1-922517B23B05}"/>
              </a:ext>
            </a:extLst>
          </p:cNvPr>
          <p:cNvSpPr txBox="1"/>
          <p:nvPr/>
        </p:nvSpPr>
        <p:spPr>
          <a:xfrm>
            <a:off x="845578" y="1360235"/>
            <a:ext cx="34870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Self-regulation</a:t>
            </a:r>
            <a:r>
              <a:rPr lang="en-GB" sz="2000" dirty="0"/>
              <a:t>.</a:t>
            </a:r>
          </a:p>
          <a:p>
            <a:pPr algn="ctr"/>
            <a:r>
              <a:rPr lang="en-GB" sz="2000" dirty="0"/>
              <a:t>A development process that calls for practice, effort, and support over a period of time (Ignatavicius, 2001).</a:t>
            </a:r>
          </a:p>
          <a:p>
            <a:endParaRPr lang="en-GB" sz="20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CA9FFDD-E638-402C-A654-46C6947BA3CA}"/>
              </a:ext>
            </a:extLst>
          </p:cNvPr>
          <p:cNvSpPr txBox="1"/>
          <p:nvPr/>
        </p:nvSpPr>
        <p:spPr>
          <a:xfrm>
            <a:off x="578612" y="4921175"/>
            <a:ext cx="369485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Evaluation</a:t>
            </a:r>
            <a:r>
              <a:rPr lang="en-GB" dirty="0"/>
              <a:t>.</a:t>
            </a:r>
          </a:p>
          <a:p>
            <a:pPr algn="ctr"/>
            <a:r>
              <a:rPr lang="en-GB" dirty="0"/>
              <a:t>What we believe influences what we think, and we base our beliefs on evidence we have evaluated (Dewey, 1910, p.5).</a:t>
            </a:r>
          </a:p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9E32E9C-8823-4C77-8461-4DC4A1025667}"/>
              </a:ext>
            </a:extLst>
          </p:cNvPr>
          <p:cNvSpPr txBox="1"/>
          <p:nvPr/>
        </p:nvSpPr>
        <p:spPr>
          <a:xfrm>
            <a:off x="2546998" y="68441"/>
            <a:ext cx="688855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Critical thinking.</a:t>
            </a:r>
          </a:p>
          <a:p>
            <a:pPr algn="ctr"/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Critical thinking is necessary for making sense and meaning of our lives and our world. Without it we risk being mere receivers and consumers of others’ knowledge </a:t>
            </a:r>
            <a:r>
              <a:rPr lang="en-GB" sz="1050" dirty="0">
                <a:solidFill>
                  <a:schemeClr val="accent1">
                    <a:lumMod val="75000"/>
                  </a:schemeClr>
                </a:solidFill>
              </a:rPr>
              <a:t>(Roche, 2014, p.11). </a:t>
            </a:r>
          </a:p>
          <a:p>
            <a:pPr algn="ctr"/>
            <a:r>
              <a:rPr lang="en-GB" sz="3600" dirty="0"/>
              <a:t>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6E8BCC4-397E-4E00-8FFA-85F0A64E9512}"/>
              </a:ext>
            </a:extLst>
          </p:cNvPr>
          <p:cNvSpPr txBox="1"/>
          <p:nvPr/>
        </p:nvSpPr>
        <p:spPr>
          <a:xfrm>
            <a:off x="5100889" y="1576980"/>
            <a:ext cx="1939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Interpretation.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BE39CD5-FD0F-4930-855E-79B9F28F306B}"/>
              </a:ext>
            </a:extLst>
          </p:cNvPr>
          <p:cNvSpPr txBox="1"/>
          <p:nvPr/>
        </p:nvSpPr>
        <p:spPr>
          <a:xfrm>
            <a:off x="5566070" y="5491938"/>
            <a:ext cx="19826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Inference</a:t>
            </a:r>
            <a:r>
              <a:rPr lang="en-GB" dirty="0"/>
              <a:t>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02F7B2F-1FBF-450A-957D-8C9378123CD3}"/>
              </a:ext>
            </a:extLst>
          </p:cNvPr>
          <p:cNvSpPr txBox="1"/>
          <p:nvPr/>
        </p:nvSpPr>
        <p:spPr>
          <a:xfrm>
            <a:off x="-5992416" y="4357158"/>
            <a:ext cx="6931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28F561B3-D6E2-4534-9CCA-BFBBC02A0B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116" r="13289"/>
          <a:stretch/>
        </p:blipFill>
        <p:spPr>
          <a:xfrm>
            <a:off x="4687939" y="2724188"/>
            <a:ext cx="2765203" cy="2002302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0933CB50-3CF5-40EF-9336-3661C6FE207B}"/>
              </a:ext>
            </a:extLst>
          </p:cNvPr>
          <p:cNvSpPr txBox="1"/>
          <p:nvPr/>
        </p:nvSpPr>
        <p:spPr>
          <a:xfrm>
            <a:off x="4960654" y="4743398"/>
            <a:ext cx="24568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Insightsintoimpact.com (2018) </a:t>
            </a:r>
          </a:p>
        </p:txBody>
      </p:sp>
    </p:spTree>
    <p:extLst>
      <p:ext uri="{BB962C8B-B14F-4D97-AF65-F5344CB8AC3E}">
        <p14:creationId xmlns:p14="http://schemas.microsoft.com/office/powerpoint/2010/main" val="759207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extBox 1">
            <a:extLst>
              <a:ext uri="{FF2B5EF4-FFF2-40B4-BE49-F238E27FC236}">
                <a16:creationId xmlns:a16="http://schemas.microsoft.com/office/drawing/2014/main" id="{DA982E90-4B0C-4BF5-AC75-1A5865069E19}"/>
              </a:ext>
            </a:extLst>
          </p:cNvPr>
          <p:cNvSpPr txBox="1"/>
          <p:nvPr/>
        </p:nvSpPr>
        <p:spPr>
          <a:xfrm>
            <a:off x="0" y="185530"/>
            <a:ext cx="12192000" cy="6063198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/>
              <a:t>Reference list.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 err="1"/>
              <a:t>Chaskin</a:t>
            </a:r>
            <a:r>
              <a:rPr lang="en-GB" sz="2000" dirty="0"/>
              <a:t>, Robert J., &amp; </a:t>
            </a:r>
            <a:r>
              <a:rPr lang="en-GB" sz="2000" dirty="0" err="1"/>
              <a:t>Rauner</a:t>
            </a:r>
            <a:r>
              <a:rPr lang="en-GB" sz="2000" dirty="0"/>
              <a:t>, Diana </a:t>
            </a:r>
            <a:r>
              <a:rPr lang="en-GB" sz="2000" dirty="0" err="1"/>
              <a:t>Mendley</a:t>
            </a:r>
            <a:r>
              <a:rPr lang="en-GB" sz="2000" dirty="0"/>
              <a:t>. (1995). Youth and Caring: An Introduction. Phi Delta </a:t>
            </a:r>
            <a:r>
              <a:rPr lang="en-GB" sz="2000" dirty="0" err="1"/>
              <a:t>Kappan</a:t>
            </a:r>
            <a:r>
              <a:rPr lang="en-GB" sz="2000" dirty="0"/>
              <a:t>, 76(9), 667-74</a:t>
            </a:r>
          </a:p>
          <a:p>
            <a:endParaRPr lang="en-GB" sz="2000" dirty="0"/>
          </a:p>
          <a:p>
            <a:r>
              <a:rPr lang="en-GB" sz="2000" dirty="0"/>
              <a:t>Insightsintoimpact.com (2018) Thinking and awareness.</a:t>
            </a:r>
          </a:p>
          <a:p>
            <a:endParaRPr lang="en-GB" sz="2000" dirty="0"/>
          </a:p>
          <a:p>
            <a:r>
              <a:rPr lang="en-GB" sz="2000" dirty="0"/>
              <a:t>McGregor, D. (2007). Developing thinking; developing learning : A guide to thinking skills in education. Maidenhead: Open University Press.</a:t>
            </a:r>
          </a:p>
          <a:p>
            <a:endParaRPr lang="en-GB" sz="2000" dirty="0"/>
          </a:p>
          <a:p>
            <a:r>
              <a:rPr lang="en-GB" sz="2000" dirty="0"/>
              <a:t>McCreery, Eales-Reynolds, Judge, Jones, McCreery, Elaine, Eales-Reynolds, Lesley-Jane, . . . Jones, Patrick. (2013). Critical thinking skills for education students (Second edition / Brenda Judge and Elaine McCreery, both at Manchester Metropolitan University (Manchester). ed., Study skills in education)</a:t>
            </a:r>
          </a:p>
          <a:p>
            <a:r>
              <a:rPr lang="en-GB" sz="2000" dirty="0"/>
              <a:t> </a:t>
            </a:r>
          </a:p>
          <a:p>
            <a:r>
              <a:rPr lang="en-GB" sz="2000" i="1" dirty="0"/>
              <a:t>Roche, M. (2014). Developing children's critical thinking through </a:t>
            </a:r>
            <a:r>
              <a:rPr lang="en-GB" sz="2000" i="1" dirty="0" err="1"/>
              <a:t>picturebooks</a:t>
            </a:r>
            <a:r>
              <a:rPr lang="en-GB" sz="2000" i="1" dirty="0"/>
              <a:t> : A guide for primary and early years students and teachers / Mary Roche.</a:t>
            </a:r>
          </a:p>
          <a:p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631234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</TotalTime>
  <Words>310</Words>
  <Application>Microsoft Office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adrianne roberts</dc:creator>
  <cp:lastModifiedBy>adrianne roberts</cp:lastModifiedBy>
  <cp:revision>23</cp:revision>
  <dcterms:created xsi:type="dcterms:W3CDTF">2018-10-22T16:00:31Z</dcterms:created>
  <dcterms:modified xsi:type="dcterms:W3CDTF">2018-10-23T17:09:19Z</dcterms:modified>
</cp:coreProperties>
</file>