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62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641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01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478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374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299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69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38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8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21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15912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913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29529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24656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1684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1840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95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795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09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717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inger pointing on a tablet with green neon lights">
            <a:extLst>
              <a:ext uri="{FF2B5EF4-FFF2-40B4-BE49-F238E27FC236}">
                <a16:creationId xmlns:a16="http://schemas.microsoft.com/office/drawing/2014/main" id="{EAC0135A-B2EC-28A7-1E93-E6D052DFE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2" b="7812"/>
          <a:stretch/>
        </p:blipFill>
        <p:spPr>
          <a:xfrm>
            <a:off x="-12063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006675-D19B-A8BE-6C7D-362699D3B7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650" y="107950"/>
            <a:ext cx="8183880" cy="3784600"/>
          </a:xfrm>
        </p:spPr>
        <p:txBody>
          <a:bodyPr anchor="ctr">
            <a:normAutofit/>
          </a:bodyPr>
          <a:lstStyle/>
          <a:p>
            <a:pPr algn="l"/>
            <a:r>
              <a:rPr lang="en-US" sz="3600" dirty="0"/>
              <a:t>Advanced Cyber Security (ACCB6000_BIRM)</a:t>
            </a:r>
            <a:br>
              <a:rPr lang="en-US" sz="3600" dirty="0">
                <a:solidFill>
                  <a:schemeClr val="accent6">
                    <a:lumMod val="75000"/>
                  </a:schemeClr>
                </a:solidFill>
              </a:rPr>
            </a:br>
            <a:br>
              <a:rPr lang="en-US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3600" dirty="0"/>
              <a:t>Krzysztof Waldemar Zakrzewski</a:t>
            </a:r>
            <a:br>
              <a:rPr lang="en-US" sz="3600" dirty="0"/>
            </a:br>
            <a:r>
              <a:rPr lang="en-US" sz="3600" dirty="0"/>
              <a:t>(2329052)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45629F-597E-0ACC-7742-51492132F9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108" y="191161"/>
            <a:ext cx="3399681" cy="955994"/>
          </a:xfrm>
        </p:spPr>
        <p:txBody>
          <a:bodyPr anchor="ctr">
            <a:normAutofit/>
          </a:bodyPr>
          <a:lstStyle/>
          <a:p>
            <a:pPr algn="r"/>
            <a:r>
              <a:rPr lang="en-US" sz="1900" b="1" dirty="0"/>
              <a:t>3/16/2026</a:t>
            </a:r>
          </a:p>
        </p:txBody>
      </p:sp>
    </p:spTree>
    <p:extLst>
      <p:ext uri="{BB962C8B-B14F-4D97-AF65-F5344CB8AC3E}">
        <p14:creationId xmlns:p14="http://schemas.microsoft.com/office/powerpoint/2010/main" val="41669916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C878F-737A-DCCF-4825-5C717279D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5"/>
            <a:ext cx="3136900" cy="51752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200" dirty="0">
                <a:solidFill>
                  <a:schemeClr val="accent2"/>
                </a:solidFill>
              </a:rPr>
              <a:t>Section 1: Network Test</a:t>
            </a:r>
            <a:br>
              <a:rPr lang="en-US" sz="1100" dirty="0"/>
            </a:br>
            <a:br>
              <a:rPr lang="en-US" sz="1100" b="0" dirty="0"/>
            </a:br>
            <a:endParaRPr lang="en-US" sz="1100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65F34B4E-97D5-9DAB-DBC1-00ED2DC119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463" y="317501"/>
            <a:ext cx="3927648" cy="29151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0812C87-AF7F-40DE-2AAF-F3CB66D543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3893" y="317500"/>
            <a:ext cx="3707224" cy="291518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D978BC6-FBFF-EFEA-9E3E-C4928AF76F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3894" y="3312097"/>
            <a:ext cx="3707224" cy="295182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A3F74BD-0ED8-58F2-52A3-509306B4FC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16" y="3493827"/>
            <a:ext cx="3726314" cy="277009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DF4596A-F237-0BD6-A5A6-09F7E54F5B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581" y="3493827"/>
            <a:ext cx="3724161" cy="277009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DE855CB-2683-E76D-84AE-269F9566E081}"/>
              </a:ext>
            </a:extLst>
          </p:cNvPr>
          <p:cNvSpPr txBox="1"/>
          <p:nvPr/>
        </p:nvSpPr>
        <p:spPr>
          <a:xfrm>
            <a:off x="429116" y="1136457"/>
            <a:ext cx="3545984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These slides provide evidence of all devices responding to each other. Windows Server is able to connect to all Clients as well, as Debian Server.</a:t>
            </a:r>
          </a:p>
          <a:p>
            <a:endParaRPr lang="en-US" sz="1100" dirty="0"/>
          </a:p>
          <a:p>
            <a:r>
              <a:rPr lang="en-US" sz="1100" dirty="0"/>
              <a:t>Additionally, I performed </a:t>
            </a:r>
            <a:r>
              <a:rPr lang="en-US" sz="1100" b="1" dirty="0">
                <a:solidFill>
                  <a:schemeClr val="accent2"/>
                </a:solidFill>
              </a:rPr>
              <a:t>IPCONFIG/ALL </a:t>
            </a:r>
            <a:r>
              <a:rPr lang="en-US" sz="1100" dirty="0"/>
              <a:t>command on Windows Server to see what Ips are connected to this device.</a:t>
            </a:r>
          </a:p>
          <a:p>
            <a:endParaRPr lang="en-US" sz="1100" dirty="0"/>
          </a:p>
          <a:p>
            <a:r>
              <a:rPr lang="en-US" sz="1100" b="1" dirty="0">
                <a:solidFill>
                  <a:schemeClr val="accent2"/>
                </a:solidFill>
              </a:rPr>
              <a:t>PING</a:t>
            </a:r>
            <a:r>
              <a:rPr lang="en-US" sz="1100" b="1" dirty="0"/>
              <a:t> </a:t>
            </a:r>
            <a:r>
              <a:rPr lang="en-US" sz="1100" dirty="0"/>
              <a:t>is another command that I had to run to make sure there is response from each of the client and server.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2846127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3565D-B065-0A57-D072-A4D71005F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9649-00CA-0C9F-4DD7-4CB093F95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5"/>
            <a:ext cx="3136900" cy="1431925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2: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Fixing Default Gateway on Kali</a:t>
            </a:r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D7E5FD8-7244-A4D8-18D6-7D59642D47F9}"/>
              </a:ext>
            </a:extLst>
          </p:cNvPr>
          <p:cNvSpPr txBox="1"/>
          <p:nvPr/>
        </p:nvSpPr>
        <p:spPr>
          <a:xfrm>
            <a:off x="381554" y="1962151"/>
            <a:ext cx="354598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Kali was able to connect through Windows Server successfully. </a:t>
            </a:r>
          </a:p>
          <a:p>
            <a:endParaRPr lang="en-US" sz="1100" b="1" dirty="0"/>
          </a:p>
          <a:p>
            <a:r>
              <a:rPr lang="en-US" sz="1100" b="1" dirty="0">
                <a:solidFill>
                  <a:schemeClr val="accent2"/>
                </a:solidFill>
              </a:rPr>
              <a:t>IP ADDR </a:t>
            </a:r>
            <a:r>
              <a:rPr lang="en-US" sz="1100" dirty="0">
                <a:solidFill>
                  <a:schemeClr val="accent2"/>
                </a:solidFill>
              </a:rPr>
              <a:t> </a:t>
            </a:r>
            <a:r>
              <a:rPr lang="en-US" sz="1100" dirty="0"/>
              <a:t>command allowed me to see which IP are in use by each of the running devices; Windows Server, Host and Kali itself.</a:t>
            </a:r>
          </a:p>
          <a:p>
            <a:endParaRPr lang="en-US" sz="1100" b="1" dirty="0"/>
          </a:p>
          <a:p>
            <a:r>
              <a:rPr lang="en-US" sz="1100" b="1" dirty="0">
                <a:solidFill>
                  <a:schemeClr val="accent2"/>
                </a:solidFill>
              </a:rPr>
              <a:t>SUDO IP ROUTE </a:t>
            </a:r>
            <a:r>
              <a:rPr lang="en-US" sz="1100" dirty="0">
                <a:solidFill>
                  <a:schemeClr val="accent2"/>
                </a:solidFill>
              </a:rPr>
              <a:t> </a:t>
            </a:r>
            <a:r>
              <a:rPr lang="en-US" sz="1100" dirty="0"/>
              <a:t>command is what was used to delete Incorrect gateway and establish a new one, so Kali have access to the server.</a:t>
            </a:r>
            <a:endParaRPr lang="en-US" sz="11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35A60B-81A9-FD33-B7C3-ADE0EEDA8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3407" y="256522"/>
            <a:ext cx="4062503" cy="29318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FB7B6DC-87AF-02AE-0B1E-794FCB9C61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825" y="256522"/>
            <a:ext cx="3469074" cy="29318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D62E7A0-1A50-0BFA-FD24-EE8F1327F9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3599" y="3429000"/>
            <a:ext cx="4062503" cy="311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79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E5ABA-7AC7-752C-7195-16C95F476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CDB68-F8BD-928B-CF2F-50BC5F738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5"/>
            <a:ext cx="3136900" cy="2397125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3: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High Severity Vulnerability: Anonymous FTP Access</a:t>
            </a:r>
            <a:br>
              <a:rPr lang="en-US" sz="1200" dirty="0"/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E01201A-8E48-2BE6-0FEF-7F8FE2DB838B}"/>
              </a:ext>
            </a:extLst>
          </p:cNvPr>
          <p:cNvSpPr txBox="1"/>
          <p:nvPr/>
        </p:nvSpPr>
        <p:spPr>
          <a:xfrm>
            <a:off x="309809" y="2859738"/>
            <a:ext cx="35459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Using command </a:t>
            </a:r>
            <a:r>
              <a:rPr lang="pt-BR" sz="1100" b="1" dirty="0">
                <a:solidFill>
                  <a:schemeClr val="accent2"/>
                </a:solidFill>
              </a:rPr>
              <a:t>nmap -sV -O -v -T4 192.168.x.x</a:t>
            </a:r>
            <a:r>
              <a:rPr lang="en-US" sz="1100" b="1" dirty="0">
                <a:solidFill>
                  <a:schemeClr val="accent2"/>
                </a:solidFill>
              </a:rPr>
              <a:t> </a:t>
            </a:r>
            <a:r>
              <a:rPr lang="en-US" sz="1100" dirty="0"/>
              <a:t>for Windows Server, Debian Server and Windows Client to identify opened services.</a:t>
            </a:r>
          </a:p>
          <a:p>
            <a:endParaRPr lang="en-US" sz="1100" b="1" dirty="0"/>
          </a:p>
          <a:p>
            <a:r>
              <a:rPr lang="en-US" sz="1100" dirty="0"/>
              <a:t>Opened a list of all opened ports on Windows Server, versions of services available, operating system and specific kernels, as well scan timing and extra diagnostics.</a:t>
            </a:r>
            <a:endParaRPr lang="pt-BR" sz="11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9155273-A96E-A769-13E0-659D29C50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510" y="279779"/>
            <a:ext cx="3697523" cy="314922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06460DF-A7AC-58A4-1455-AD6F8DE1EC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6308" y="383842"/>
            <a:ext cx="3941364" cy="294109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58C4368-A6D9-0C86-6EBF-486696BF96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510" y="3533066"/>
            <a:ext cx="4175474" cy="309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228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6967A-3932-58AE-FC6B-BCD97AE39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198CA-1C0D-C5D9-51E3-9BEF759EB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5"/>
            <a:ext cx="3136900" cy="2397125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Step 2: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Exploit Anonymous FTP Login Windows server</a:t>
            </a:r>
            <a:br>
              <a:rPr lang="en-US" sz="1200" dirty="0"/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7646EF9-EF3F-8ADE-5C4B-366D0F83D06D}"/>
              </a:ext>
            </a:extLst>
          </p:cNvPr>
          <p:cNvSpPr txBox="1"/>
          <p:nvPr/>
        </p:nvSpPr>
        <p:spPr>
          <a:xfrm>
            <a:off x="309809" y="3818588"/>
            <a:ext cx="35459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Using anonymous credentials, Kali was able to connect to </a:t>
            </a:r>
            <a:r>
              <a:rPr lang="en-US" sz="1100" b="1" dirty="0">
                <a:solidFill>
                  <a:schemeClr val="accent2"/>
                </a:solidFill>
              </a:rPr>
              <a:t>FTP</a:t>
            </a:r>
            <a:r>
              <a:rPr lang="en-US" sz="1100" dirty="0"/>
              <a:t> server by using </a:t>
            </a:r>
            <a:r>
              <a:rPr lang="en-US" sz="1100" b="1" dirty="0">
                <a:solidFill>
                  <a:schemeClr val="accent2"/>
                </a:solidFill>
              </a:rPr>
              <a:t>FTP</a:t>
            </a:r>
            <a:r>
              <a:rPr lang="en-US" sz="1100" b="1" dirty="0"/>
              <a:t> </a:t>
            </a:r>
            <a:r>
              <a:rPr lang="en-US" sz="1100" dirty="0"/>
              <a:t>command, followed by </a:t>
            </a:r>
            <a:r>
              <a:rPr lang="en-US" sz="1100" b="1" dirty="0"/>
              <a:t>ls</a:t>
            </a:r>
            <a:r>
              <a:rPr lang="en-US" sz="1100" dirty="0"/>
              <a:t>, that exposed list of text files.</a:t>
            </a:r>
          </a:p>
          <a:p>
            <a:r>
              <a:rPr lang="en-US" sz="1100" dirty="0"/>
              <a:t>Deleting one of the files with</a:t>
            </a:r>
            <a:r>
              <a:rPr lang="en-US" sz="1100" b="1" dirty="0"/>
              <a:t> del </a:t>
            </a:r>
            <a:r>
              <a:rPr lang="en-US" sz="1100" dirty="0"/>
              <a:t>command, later to create and replace existing file with the same name.</a:t>
            </a:r>
          </a:p>
          <a:p>
            <a:endParaRPr lang="en-US" sz="1100" dirty="0"/>
          </a:p>
          <a:p>
            <a:r>
              <a:rPr lang="en-US" sz="1100" dirty="0"/>
              <a:t>Screenshot shows that after using </a:t>
            </a:r>
            <a:r>
              <a:rPr lang="en-US" sz="1100" b="1" dirty="0">
                <a:solidFill>
                  <a:schemeClr val="accent2"/>
                </a:solidFill>
              </a:rPr>
              <a:t>del</a:t>
            </a:r>
            <a:r>
              <a:rPr lang="en-US" sz="1100" dirty="0"/>
              <a:t> command the file has been erased from the FTP list of text files.</a:t>
            </a:r>
            <a:endParaRPr lang="pt-BR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2031E6-6EFA-9C1D-5943-088D08542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7178" y="436840"/>
            <a:ext cx="7470368" cy="554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6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16C3B-27A9-3A81-56D1-7E6C6BB13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49A8-06AF-40C8-B9AD-10EB288DA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4"/>
            <a:ext cx="3136900" cy="329247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4:</a:t>
            </a: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SMB Share Exposure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Step 1:</a:t>
            </a: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Identify SMB Service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Step 2:</a:t>
            </a: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Enumerate SMB Shares</a:t>
            </a:r>
            <a:br>
              <a:rPr lang="en-US" sz="1200" dirty="0"/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7A760AE-AA99-49D5-2132-AE9323A89A67}"/>
              </a:ext>
            </a:extLst>
          </p:cNvPr>
          <p:cNvSpPr txBox="1"/>
          <p:nvPr/>
        </p:nvSpPr>
        <p:spPr>
          <a:xfrm>
            <a:off x="4419600" y="279401"/>
            <a:ext cx="661461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Targeting Windows Server Device by using </a:t>
            </a:r>
            <a:r>
              <a:rPr lang="en-US" sz="1100" b="1" dirty="0" err="1">
                <a:solidFill>
                  <a:schemeClr val="accent2"/>
                </a:solidFill>
              </a:rPr>
              <a:t>nmap</a:t>
            </a:r>
            <a:r>
              <a:rPr lang="en-US" sz="1100" b="1" dirty="0">
                <a:solidFill>
                  <a:schemeClr val="accent2"/>
                </a:solidFill>
              </a:rPr>
              <a:t> –p 445 (IP) </a:t>
            </a:r>
            <a:r>
              <a:rPr lang="en-US" sz="1100" dirty="0"/>
              <a:t>command to obtain amount of IP addresses are up and running.</a:t>
            </a:r>
          </a:p>
          <a:p>
            <a:endParaRPr lang="en-US" sz="1100" dirty="0"/>
          </a:p>
          <a:p>
            <a:r>
              <a:rPr lang="en-US" sz="1100" dirty="0"/>
              <a:t>Using </a:t>
            </a:r>
            <a:r>
              <a:rPr lang="en-US" sz="1100" b="1" dirty="0" err="1">
                <a:solidFill>
                  <a:schemeClr val="accent2"/>
                </a:solidFill>
              </a:rPr>
              <a:t>smbclient</a:t>
            </a:r>
            <a:r>
              <a:rPr lang="en-US" sz="1100" b="1" dirty="0">
                <a:solidFill>
                  <a:schemeClr val="accent2"/>
                </a:solidFill>
              </a:rPr>
              <a:t> –L </a:t>
            </a:r>
            <a:r>
              <a:rPr lang="en-US" sz="1100" dirty="0"/>
              <a:t>command allows to view shared documents and folders, possible printers connected and shared, and if there is any authentications required.</a:t>
            </a:r>
          </a:p>
          <a:p>
            <a:r>
              <a:rPr lang="en-US" sz="1100" dirty="0"/>
              <a:t>Access is restricted but Information Exposed; means that files are protected, but share names and server roles are still visible, exposing the server structure and confirms that the host is a Domain Controller, which leaves is vulnerable and for the attacker to gather as much information as possible.</a:t>
            </a:r>
          </a:p>
          <a:p>
            <a:endParaRPr lang="en-US" sz="1100" dirty="0"/>
          </a:p>
          <a:p>
            <a:r>
              <a:rPr lang="en-US" sz="1100" dirty="0"/>
              <a:t>With </a:t>
            </a:r>
            <a:r>
              <a:rPr lang="en-US" sz="1100" b="1" dirty="0" err="1">
                <a:solidFill>
                  <a:schemeClr val="accent2"/>
                </a:solidFill>
              </a:rPr>
              <a:t>smb</a:t>
            </a:r>
            <a:r>
              <a:rPr lang="en-US" sz="1100" b="1" dirty="0">
                <a:solidFill>
                  <a:schemeClr val="accent2"/>
                </a:solidFill>
              </a:rPr>
              <a:t>-vuln*</a:t>
            </a:r>
            <a:r>
              <a:rPr lang="en-US" sz="1100" b="1" dirty="0"/>
              <a:t> </a:t>
            </a:r>
            <a:r>
              <a:rPr lang="en-US" sz="1100" dirty="0"/>
              <a:t>a</a:t>
            </a:r>
            <a:r>
              <a:rPr lang="en-GB" sz="1100" dirty="0" err="1"/>
              <a:t>ttackers</a:t>
            </a:r>
            <a:r>
              <a:rPr lang="en-GB" sz="1100" dirty="0"/>
              <a:t> have the potential to execute arbitrary code from a remote location via the SMB service by sending specially crafted RPC (Remote Procedure Call) requests.</a:t>
            </a:r>
            <a:endParaRPr lang="pt-BR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AF8583-C60F-76D1-9285-7226CA2BC7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892" y="3235844"/>
            <a:ext cx="4382241" cy="3292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F3158F-E448-71F9-A428-02940FAA3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283" y="2762250"/>
            <a:ext cx="4258166" cy="321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810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A320D-B8C4-4A09-973A-E6D5F6B14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C3F89-360C-F66E-31CA-794991254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701" y="280951"/>
            <a:ext cx="3136900" cy="13065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5: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SMB / RPC Enumeration of Windows Server</a:t>
            </a:r>
            <a:br>
              <a:rPr lang="en-US" sz="1200" dirty="0">
                <a:solidFill>
                  <a:schemeClr val="accent2"/>
                </a:solidFill>
              </a:rPr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BD17CB-4254-51DF-1FB5-552A665042EA}"/>
              </a:ext>
            </a:extLst>
          </p:cNvPr>
          <p:cNvSpPr txBox="1"/>
          <p:nvPr/>
        </p:nvSpPr>
        <p:spPr>
          <a:xfrm>
            <a:off x="260351" y="1744957"/>
            <a:ext cx="421516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Successful SMB Enumeration: The command </a:t>
            </a:r>
            <a:r>
              <a:rPr lang="en-GB" sz="1100" b="1" dirty="0">
                <a:solidFill>
                  <a:schemeClr val="accent2"/>
                </a:solidFill>
              </a:rPr>
              <a:t>enum4linux (IP) </a:t>
            </a:r>
            <a:r>
              <a:rPr lang="en-GB" sz="1100" dirty="0"/>
              <a:t>effectively retrieved data from SMB and RPC services without the need for authentication. </a:t>
            </a:r>
          </a:p>
          <a:p>
            <a:endParaRPr lang="en-GB" sz="1100" dirty="0"/>
          </a:p>
          <a:p>
            <a:r>
              <a:rPr lang="en-GB" sz="1100" dirty="0"/>
              <a:t>Domain Information Disclosed: The enumeration process unveiled the domain name </a:t>
            </a:r>
            <a:r>
              <a:rPr lang="en-GB" sz="1100" b="1" dirty="0">
                <a:solidFill>
                  <a:schemeClr val="accent2"/>
                </a:solidFill>
              </a:rPr>
              <a:t>SWANSEA</a:t>
            </a:r>
            <a:r>
              <a:rPr lang="en-GB" sz="1100" dirty="0"/>
              <a:t>, thereby confirming the system's operation within a Windows domain environment. Domain Controller Identified: The findings verified that the host </a:t>
            </a:r>
            <a:r>
              <a:rPr lang="en-GB" sz="1100" b="1" dirty="0">
                <a:solidFill>
                  <a:schemeClr val="accent2"/>
                </a:solidFill>
              </a:rPr>
              <a:t>192.168.1.1</a:t>
            </a:r>
            <a:r>
              <a:rPr lang="en-GB" sz="1100" dirty="0"/>
              <a:t> is functioning as a Domain Controller, revealing critical details about the network infrastructure.</a:t>
            </a:r>
          </a:p>
          <a:p>
            <a:r>
              <a:rPr lang="en-GB" sz="1100" dirty="0"/>
              <a:t>Usernames Discovered: A number of valid domain accounts were uncovered, including administrator, guest, </a:t>
            </a:r>
            <a:r>
              <a:rPr lang="en-GB" sz="1100" dirty="0" err="1"/>
              <a:t>krbtgt</a:t>
            </a:r>
            <a:r>
              <a:rPr lang="en-GB" sz="1100" dirty="0"/>
              <a:t>, and domain admins, which may be potential targets for credential-based attacks.</a:t>
            </a:r>
          </a:p>
          <a:p>
            <a:endParaRPr lang="en-GB" sz="1100" dirty="0"/>
          </a:p>
          <a:p>
            <a:r>
              <a:rPr lang="en-GB" sz="1100" dirty="0"/>
              <a:t>Null Session Access Detected: The scan indicated that the server permits null session connections, allowing for limited information retrieval without authentication.</a:t>
            </a:r>
          </a:p>
          <a:p>
            <a:endParaRPr lang="en-GB" sz="1100" dirty="0"/>
          </a:p>
          <a:p>
            <a:r>
              <a:rPr lang="en-GB" sz="1100" dirty="0"/>
              <a:t>Information Disclosure Risk: While file access was denied, the information that was exposed aids attackers in comprehending the network structure and authentication environment.</a:t>
            </a:r>
          </a:p>
          <a:p>
            <a:endParaRPr lang="en-GB" sz="1100" dirty="0"/>
          </a:p>
          <a:p>
            <a:r>
              <a:rPr lang="en-GB" sz="1100" dirty="0"/>
              <a:t>Severity Classification: This issue is categorized as a Medium Severity Vulnerability due to the fact that the disclosed information could facilitate attackers in strategizing further attacks, such as password spraying or credential-based exploitation.</a:t>
            </a:r>
            <a:endParaRPr lang="pt-BR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2EEC58-0E56-920E-7123-D55964A5F9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0194" y="511790"/>
            <a:ext cx="6567045" cy="5206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608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44321-3A3F-A4E3-5ACB-89791AFE6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228E-9DE4-2B23-7A03-43434D54A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1" y="212725"/>
            <a:ext cx="3136900" cy="12922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6: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Windows client</a:t>
            </a:r>
            <a:br>
              <a:rPr lang="en-US" sz="1200" dirty="0"/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A703E48-516D-CF66-5762-0BF5564169D7}"/>
              </a:ext>
            </a:extLst>
          </p:cNvPr>
          <p:cNvSpPr txBox="1"/>
          <p:nvPr/>
        </p:nvSpPr>
        <p:spPr>
          <a:xfrm>
            <a:off x="292101" y="1941807"/>
            <a:ext cx="421516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scan detected multiple active services. </a:t>
            </a:r>
            <a:r>
              <a:rPr lang="en-GB" sz="1100" b="1" dirty="0">
                <a:solidFill>
                  <a:schemeClr val="accent2"/>
                </a:solidFill>
              </a:rPr>
              <a:t>Port 135 </a:t>
            </a:r>
            <a:r>
              <a:rPr lang="en-GB" sz="1100" dirty="0"/>
              <a:t>is operating Microsoft Windows RPC, facilitating remote communication among services and could potentially expose the system if not properly configured.</a:t>
            </a:r>
          </a:p>
          <a:p>
            <a:endParaRPr lang="en-GB" sz="1100" dirty="0"/>
          </a:p>
          <a:p>
            <a:r>
              <a:rPr lang="en-GB" sz="1100" b="1" dirty="0">
                <a:solidFill>
                  <a:schemeClr val="accent2"/>
                </a:solidFill>
              </a:rPr>
              <a:t>Port 139 </a:t>
            </a:r>
            <a:r>
              <a:rPr lang="en-GB" sz="1100" dirty="0"/>
              <a:t>is utilizing NetBIOS Session Service, which is frequently employed for file sharing and network discovery, and has the potential to disclose network information.</a:t>
            </a:r>
          </a:p>
          <a:p>
            <a:endParaRPr lang="en-GB" sz="1100" dirty="0"/>
          </a:p>
          <a:p>
            <a:r>
              <a:rPr lang="en-GB" sz="1100" b="1" dirty="0">
                <a:solidFill>
                  <a:schemeClr val="accent2"/>
                </a:solidFill>
              </a:rPr>
              <a:t>Port 445 </a:t>
            </a:r>
            <a:r>
              <a:rPr lang="en-GB" sz="1100" dirty="0"/>
              <a:t>is functioning with SMB, which enables file and printer sharing but may be susceptible to security threats.</a:t>
            </a:r>
          </a:p>
          <a:p>
            <a:endParaRPr lang="pt-BR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223129-A6DB-7F4F-00C1-0461D61216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510" y="212725"/>
            <a:ext cx="6171139" cy="639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335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3B8B1-92D1-31D1-1E32-2AA73A3BB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CAE05-F25A-C405-5236-6C95C511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01" y="231774"/>
            <a:ext cx="3136900" cy="31083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7: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Web Server Vulnerability: Apache Version Disclosure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Step 1:</a:t>
            </a: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Identify Web Server</a:t>
            </a:r>
            <a:br>
              <a:rPr lang="en-US" sz="1200" dirty="0"/>
            </a:br>
            <a:br>
              <a:rPr lang="en-US" sz="1200" b="0" dirty="0"/>
            </a:b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60301AA-FEEB-B9BB-BA00-B6DDBE2A67B3}"/>
              </a:ext>
            </a:extLst>
          </p:cNvPr>
          <p:cNvSpPr txBox="1"/>
          <p:nvPr/>
        </p:nvSpPr>
        <p:spPr>
          <a:xfrm>
            <a:off x="4701275" y="597523"/>
            <a:ext cx="5985775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scan indicates that the specific version of the web server is openly accessible, potentially enabling attackers to pinpoint known vulnerabilities linked to that version. </a:t>
            </a:r>
          </a:p>
          <a:p>
            <a:r>
              <a:rPr lang="en-GB" sz="1100" dirty="0"/>
              <a:t>Accessing </a:t>
            </a:r>
            <a:r>
              <a:rPr lang="en-GB" sz="1100" b="1" dirty="0">
                <a:solidFill>
                  <a:schemeClr val="accent2"/>
                </a:solidFill>
              </a:rPr>
              <a:t>http://192.168.1.1 </a:t>
            </a:r>
            <a:r>
              <a:rPr lang="en-GB" sz="1100" dirty="0"/>
              <a:t>confirms that the server is hosting the </a:t>
            </a:r>
            <a:r>
              <a:rPr lang="en-GB" sz="1100" b="1" dirty="0">
                <a:solidFill>
                  <a:schemeClr val="accent2"/>
                </a:solidFill>
              </a:rPr>
              <a:t>Swansea ACCA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  <a:r>
              <a:rPr lang="en-GB" sz="1100" dirty="0" err="1"/>
              <a:t>VSite</a:t>
            </a:r>
            <a:r>
              <a:rPr lang="en-GB" sz="1100" dirty="0"/>
              <a:t> page.</a:t>
            </a:r>
          </a:p>
          <a:p>
            <a:r>
              <a:rPr lang="en-GB" sz="1100" dirty="0"/>
              <a:t>This situation poses an information disclosure risk, as such information can assist attackers in their reconnaissance efforts. Nevertheless, it is categorized as a low severity vulnerability because it offers only minimal system information instead of direct access.</a:t>
            </a:r>
            <a:endParaRPr lang="pt-BR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FFA51E-A3B2-11A8-0C14-AAA1667996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2619" y="2470151"/>
            <a:ext cx="4345768" cy="40753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46071E-12C8-6049-B00B-71B48129DC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054" y="2152356"/>
            <a:ext cx="3762595" cy="389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779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021AD-0CEC-51AC-B2A4-54549EDD5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B8437-8186-83E6-9F12-130150392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108" y="219075"/>
            <a:ext cx="3136900" cy="1133475"/>
          </a:xfrm>
        </p:spPr>
        <p:txBody>
          <a:bodyPr>
            <a:normAutofit/>
          </a:bodyPr>
          <a:lstStyle/>
          <a:p>
            <a:pPr algn="ctr"/>
            <a:r>
              <a:rPr lang="en-GB" sz="2200" dirty="0">
                <a:solidFill>
                  <a:schemeClr val="accent2"/>
                </a:solidFill>
              </a:rPr>
              <a:t>Section 8:</a:t>
            </a:r>
            <a:br>
              <a:rPr lang="en-GB" sz="2200" dirty="0">
                <a:solidFill>
                  <a:schemeClr val="accent2"/>
                </a:solidFill>
              </a:rPr>
            </a:br>
            <a:br>
              <a:rPr lang="en-GB" sz="2200" dirty="0">
                <a:solidFill>
                  <a:schemeClr val="accent2"/>
                </a:solidFill>
              </a:rPr>
            </a:br>
            <a:r>
              <a:rPr lang="en-GB" sz="2200" dirty="0">
                <a:solidFill>
                  <a:schemeClr val="accent2"/>
                </a:solidFill>
              </a:rPr>
              <a:t>Remote Login</a:t>
            </a:r>
            <a:endParaRPr lang="en-US" sz="1200" dirty="0">
              <a:solidFill>
                <a:schemeClr val="accent2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A7C79B-83F5-5284-2326-A91AD47C6CAC}"/>
              </a:ext>
            </a:extLst>
          </p:cNvPr>
          <p:cNvSpPr txBox="1"/>
          <p:nvPr/>
        </p:nvSpPr>
        <p:spPr>
          <a:xfrm>
            <a:off x="445164" y="1709816"/>
            <a:ext cx="3608789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This screenshot illustrates the application of the </a:t>
            </a:r>
            <a:r>
              <a:rPr lang="en-GB" sz="1100" b="1" dirty="0"/>
              <a:t>Evil-</a:t>
            </a:r>
            <a:r>
              <a:rPr lang="en-GB" sz="1100" b="1" dirty="0" err="1">
                <a:solidFill>
                  <a:schemeClr val="accent2"/>
                </a:solidFill>
              </a:rPr>
              <a:t>WinRM</a:t>
            </a:r>
            <a:r>
              <a:rPr lang="en-GB" sz="1100" dirty="0"/>
              <a:t> tool, utilizing the </a:t>
            </a:r>
            <a:r>
              <a:rPr lang="en-GB" sz="1100" b="1" dirty="0">
                <a:solidFill>
                  <a:schemeClr val="accent2"/>
                </a:solidFill>
              </a:rPr>
              <a:t>-</a:t>
            </a:r>
            <a:r>
              <a:rPr lang="en-GB" sz="1100" b="1" dirty="0" err="1">
                <a:solidFill>
                  <a:schemeClr val="accent2"/>
                </a:solidFill>
              </a:rPr>
              <a:t>i</a:t>
            </a:r>
            <a:r>
              <a:rPr lang="en-GB" sz="1100" b="1" dirty="0">
                <a:solidFill>
                  <a:schemeClr val="accent2"/>
                </a:solidFill>
              </a:rPr>
              <a:t> </a:t>
            </a:r>
            <a:r>
              <a:rPr lang="en-GB" sz="1100" dirty="0"/>
              <a:t>parameter to specify the target IP address of the Windows host. The command initiates a remote connection via the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  <a:r>
              <a:rPr lang="en-GB" sz="1100" b="1" dirty="0" err="1">
                <a:solidFill>
                  <a:schemeClr val="accent2"/>
                </a:solidFill>
              </a:rPr>
              <a:t>WinRM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  <a:r>
              <a:rPr lang="en-GB" sz="1100" dirty="0"/>
              <a:t>service, facilitating PowerShell-based management of the system.</a:t>
            </a:r>
          </a:p>
          <a:p>
            <a:r>
              <a:rPr lang="en-GB" sz="1100" dirty="0"/>
              <a:t>By providing valid credentials, the user can obtain interactive command-line access to the remote machine. </a:t>
            </a:r>
          </a:p>
          <a:p>
            <a:endParaRPr lang="en-GB" sz="1100" dirty="0"/>
          </a:p>
          <a:p>
            <a:r>
              <a:rPr lang="en-GB" sz="1100" dirty="0"/>
              <a:t>This technique is frequently employed in penetration testing to remotely execute commands, manage files, and further evaluate the security of the target system.</a:t>
            </a:r>
            <a:endParaRPr lang="pt-BR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EDE192-2CAB-19C8-716B-78AD88B68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7395" y="130191"/>
            <a:ext cx="5609230" cy="6597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555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90</TotalTime>
  <Words>986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Bookman Old Style</vt:lpstr>
      <vt:lpstr>Rockwell</vt:lpstr>
      <vt:lpstr>Damask</vt:lpstr>
      <vt:lpstr>Advanced Cyber Security (ACCB6000_BIRM)  Krzysztof Waldemar Zakrzewski (2329052)</vt:lpstr>
      <vt:lpstr>Section 1: Network Test  </vt:lpstr>
      <vt:lpstr>Section 2:  Fixing Default Gateway on Kali</vt:lpstr>
      <vt:lpstr>Section 3:  High Severity Vulnerability: Anonymous FTP Access  </vt:lpstr>
      <vt:lpstr>Step 2:  Exploit Anonymous FTP Login Windows server  </vt:lpstr>
      <vt:lpstr>Section 4: SMB Share Exposure  Step 1: Identify SMB Service  Step 2: Enumerate SMB Shares  </vt:lpstr>
      <vt:lpstr>Section 5:  SMB / RPC Enumeration of Windows Server  </vt:lpstr>
      <vt:lpstr>Section 6:  Windows client  </vt:lpstr>
      <vt:lpstr>Section 7:  Web Server Vulnerability: Apache Version Disclosure  Step 1: Identify Web Server  </vt:lpstr>
      <vt:lpstr>Section 8:  Remote Login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Krzysztof Waldemar Zakrzewski (2325092)</dc:creator>
  <cp:lastModifiedBy>Krzysztof Waldemar Zakrzewski (2325092)</cp:lastModifiedBy>
  <cp:revision>1</cp:revision>
  <dcterms:created xsi:type="dcterms:W3CDTF">2026-03-16T20:51:08Z</dcterms:created>
  <dcterms:modified xsi:type="dcterms:W3CDTF">2026-03-16T22:21:50Z</dcterms:modified>
</cp:coreProperties>
</file>