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3"/>
  </p:notesMasterIdLst>
  <p:sldIdLst>
    <p:sldId id="256" r:id="rId2"/>
    <p:sldId id="257" r:id="rId3"/>
    <p:sldId id="258" r:id="rId4"/>
    <p:sldId id="280" r:id="rId5"/>
    <p:sldId id="261" r:id="rId6"/>
    <p:sldId id="262" r:id="rId7"/>
    <p:sldId id="283" r:id="rId8"/>
    <p:sldId id="282" r:id="rId9"/>
    <p:sldId id="263" r:id="rId10"/>
    <p:sldId id="281" r:id="rId11"/>
    <p:sldId id="269" r:id="rId12"/>
    <p:sldId id="274" r:id="rId13"/>
    <p:sldId id="270" r:id="rId14"/>
    <p:sldId id="266" r:id="rId15"/>
    <p:sldId id="267" r:id="rId16"/>
    <p:sldId id="275" r:id="rId17"/>
    <p:sldId id="276" r:id="rId18"/>
    <p:sldId id="277" r:id="rId19"/>
    <p:sldId id="279" r:id="rId20"/>
    <p:sldId id="278" r:id="rId21"/>
    <p:sldId id="285" r:id="rId22"/>
    <p:sldId id="286" r:id="rId23"/>
    <p:sldId id="287" r:id="rId24"/>
    <p:sldId id="423" r:id="rId25"/>
    <p:sldId id="424" r:id="rId26"/>
    <p:sldId id="425" r:id="rId27"/>
    <p:sldId id="426" r:id="rId28"/>
    <p:sldId id="427" r:id="rId29"/>
    <p:sldId id="428" r:id="rId30"/>
    <p:sldId id="429" r:id="rId31"/>
    <p:sldId id="28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8F42C-AA2F-41C6-9E71-FBFD8525E6F4}" v="1" dt="2024-09-24T11:47:03.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39412" autoAdjust="0"/>
  </p:normalViewPr>
  <p:slideViewPr>
    <p:cSldViewPr snapToGrid="0">
      <p:cViewPr varScale="1">
        <p:scale>
          <a:sx n="36" d="100"/>
          <a:sy n="36" d="100"/>
        </p:scale>
        <p:origin x="2025"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0A18F42C-AA2F-41C6-9E71-FBFD8525E6F4}"/>
    <pc:docChg chg="custSel addSld delSld modSld">
      <pc:chgData name="Laura Knight" userId="fcc6b1b8-7f69-4c06-9fd3-1a1553b3cd99" providerId="ADAL" clId="{0A18F42C-AA2F-41C6-9E71-FBFD8525E6F4}" dt="2024-09-24T11:47:42.235" v="12" actId="20577"/>
      <pc:docMkLst>
        <pc:docMk/>
      </pc:docMkLst>
      <pc:sldChg chg="add setBg">
        <pc:chgData name="Laura Knight" userId="fcc6b1b8-7f69-4c06-9fd3-1a1553b3cd99" providerId="ADAL" clId="{0A18F42C-AA2F-41C6-9E71-FBFD8525E6F4}" dt="2024-09-24T11:47:03.228" v="2"/>
        <pc:sldMkLst>
          <pc:docMk/>
          <pc:sldMk cId="1645073474" sldId="285"/>
        </pc:sldMkLst>
      </pc:sldChg>
      <pc:sldChg chg="delSp add modTransition setBg delDesignElem modNotesTx">
        <pc:chgData name="Laura Knight" userId="fcc6b1b8-7f69-4c06-9fd3-1a1553b3cd99" providerId="ADAL" clId="{0A18F42C-AA2F-41C6-9E71-FBFD8525E6F4}" dt="2024-09-24T11:47:11.856" v="5" actId="20577"/>
        <pc:sldMkLst>
          <pc:docMk/>
          <pc:sldMk cId="355634011" sldId="286"/>
        </pc:sldMkLst>
        <pc:spChg chg="del">
          <ac:chgData name="Laura Knight" userId="fcc6b1b8-7f69-4c06-9fd3-1a1553b3cd99" providerId="ADAL" clId="{0A18F42C-AA2F-41C6-9E71-FBFD8525E6F4}" dt="2024-09-24T11:47:03.228" v="2"/>
          <ac:spMkLst>
            <pc:docMk/>
            <pc:sldMk cId="355634011" sldId="286"/>
            <ac:spMk id="15" creationId="{352BEC0E-22F8-46D0-9632-375DB541B06C}"/>
          </ac:spMkLst>
        </pc:spChg>
        <pc:spChg chg="del">
          <ac:chgData name="Laura Knight" userId="fcc6b1b8-7f69-4c06-9fd3-1a1553b3cd99" providerId="ADAL" clId="{0A18F42C-AA2F-41C6-9E71-FBFD8525E6F4}" dt="2024-09-24T11:47:03.228" v="2"/>
          <ac:spMkLst>
            <pc:docMk/>
            <pc:sldMk cId="355634011" sldId="286"/>
            <ac:spMk id="16" creationId="{3FCFB1DE-0B7E-48CC-BA90-B2AB0889F9D6}"/>
          </ac:spMkLst>
        </pc:spChg>
      </pc:sldChg>
      <pc:sldChg chg="modSp add mod modTransition setBg modNotesTx">
        <pc:chgData name="Laura Knight" userId="fcc6b1b8-7f69-4c06-9fd3-1a1553b3cd99" providerId="ADAL" clId="{0A18F42C-AA2F-41C6-9E71-FBFD8525E6F4}" dt="2024-09-24T11:47:16.101" v="6" actId="20577"/>
        <pc:sldMkLst>
          <pc:docMk/>
          <pc:sldMk cId="2914338058" sldId="287"/>
        </pc:sldMkLst>
        <pc:spChg chg="mod">
          <ac:chgData name="Laura Knight" userId="fcc6b1b8-7f69-4c06-9fd3-1a1553b3cd99" providerId="ADAL" clId="{0A18F42C-AA2F-41C6-9E71-FBFD8525E6F4}" dt="2024-09-24T11:47:03.378" v="3" actId="27636"/>
          <ac:spMkLst>
            <pc:docMk/>
            <pc:sldMk cId="2914338058" sldId="287"/>
            <ac:spMk id="5" creationId="{F144216E-55A4-D9FE-D794-19DC3F865F0D}"/>
          </ac:spMkLst>
        </pc:spChg>
      </pc:sldChg>
      <pc:sldChg chg="add del setBg">
        <pc:chgData name="Laura Knight" userId="fcc6b1b8-7f69-4c06-9fd3-1a1553b3cd99" providerId="ADAL" clId="{0A18F42C-AA2F-41C6-9E71-FBFD8525E6F4}" dt="2024-09-24T11:47:06.308" v="4" actId="47"/>
        <pc:sldMkLst>
          <pc:docMk/>
          <pc:sldMk cId="3694036181" sldId="288"/>
        </pc:sldMkLst>
      </pc:sldChg>
      <pc:sldChg chg="delSp add modTransition setBg delDesignElem modNotesTx">
        <pc:chgData name="Laura Knight" userId="fcc6b1b8-7f69-4c06-9fd3-1a1553b3cd99" providerId="ADAL" clId="{0A18F42C-AA2F-41C6-9E71-FBFD8525E6F4}" dt="2024-09-24T11:47:19.760" v="7" actId="20577"/>
        <pc:sldMkLst>
          <pc:docMk/>
          <pc:sldMk cId="331928831" sldId="423"/>
        </pc:sldMkLst>
        <pc:spChg chg="del">
          <ac:chgData name="Laura Knight" userId="fcc6b1b8-7f69-4c06-9fd3-1a1553b3cd99" providerId="ADAL" clId="{0A18F42C-AA2F-41C6-9E71-FBFD8525E6F4}" dt="2024-09-24T11:47:03.228" v="2"/>
          <ac:spMkLst>
            <pc:docMk/>
            <pc:sldMk cId="331928831" sldId="423"/>
            <ac:spMk id="10" creationId="{45D37F4E-DDB4-456B-97E0-9937730A039F}"/>
          </ac:spMkLst>
        </pc:spChg>
        <pc:spChg chg="del">
          <ac:chgData name="Laura Knight" userId="fcc6b1b8-7f69-4c06-9fd3-1a1553b3cd99" providerId="ADAL" clId="{0A18F42C-AA2F-41C6-9E71-FBFD8525E6F4}" dt="2024-09-24T11:47:03.228" v="2"/>
          <ac:spMkLst>
            <pc:docMk/>
            <pc:sldMk cId="331928831" sldId="423"/>
            <ac:spMk id="12" creationId="{B2DD41CD-8F47-4F56-AD12-4E2FF7696987}"/>
          </ac:spMkLst>
        </pc:spChg>
      </pc:sldChg>
      <pc:sldChg chg="add modTransition">
        <pc:chgData name="Laura Knight" userId="fcc6b1b8-7f69-4c06-9fd3-1a1553b3cd99" providerId="ADAL" clId="{0A18F42C-AA2F-41C6-9E71-FBFD8525E6F4}" dt="2024-09-24T11:47:03.228" v="2"/>
        <pc:sldMkLst>
          <pc:docMk/>
          <pc:sldMk cId="4286985618" sldId="424"/>
        </pc:sldMkLst>
      </pc:sldChg>
      <pc:sldChg chg="add modTransition modNotesTx">
        <pc:chgData name="Laura Knight" userId="fcc6b1b8-7f69-4c06-9fd3-1a1553b3cd99" providerId="ADAL" clId="{0A18F42C-AA2F-41C6-9E71-FBFD8525E6F4}" dt="2024-09-24T11:47:25.791" v="8" actId="20577"/>
        <pc:sldMkLst>
          <pc:docMk/>
          <pc:sldMk cId="4072804201" sldId="425"/>
        </pc:sldMkLst>
      </pc:sldChg>
      <pc:sldChg chg="add modTransition modNotesTx">
        <pc:chgData name="Laura Knight" userId="fcc6b1b8-7f69-4c06-9fd3-1a1553b3cd99" providerId="ADAL" clId="{0A18F42C-AA2F-41C6-9E71-FBFD8525E6F4}" dt="2024-09-24T11:47:29.514" v="9" actId="20577"/>
        <pc:sldMkLst>
          <pc:docMk/>
          <pc:sldMk cId="2811432641" sldId="426"/>
        </pc:sldMkLst>
      </pc:sldChg>
      <pc:sldChg chg="add modTransition modNotesTx">
        <pc:chgData name="Laura Knight" userId="fcc6b1b8-7f69-4c06-9fd3-1a1553b3cd99" providerId="ADAL" clId="{0A18F42C-AA2F-41C6-9E71-FBFD8525E6F4}" dt="2024-09-24T11:47:33.176" v="10" actId="20577"/>
        <pc:sldMkLst>
          <pc:docMk/>
          <pc:sldMk cId="1272969777" sldId="427"/>
        </pc:sldMkLst>
      </pc:sldChg>
      <pc:sldChg chg="add modTransition modNotesTx">
        <pc:chgData name="Laura Knight" userId="fcc6b1b8-7f69-4c06-9fd3-1a1553b3cd99" providerId="ADAL" clId="{0A18F42C-AA2F-41C6-9E71-FBFD8525E6F4}" dt="2024-09-24T11:47:37.063" v="11" actId="20577"/>
        <pc:sldMkLst>
          <pc:docMk/>
          <pc:sldMk cId="1092475427" sldId="428"/>
        </pc:sldMkLst>
      </pc:sldChg>
      <pc:sldChg chg="add modTransition modNotesTx">
        <pc:chgData name="Laura Knight" userId="fcc6b1b8-7f69-4c06-9fd3-1a1553b3cd99" providerId="ADAL" clId="{0A18F42C-AA2F-41C6-9E71-FBFD8525E6F4}" dt="2024-09-24T11:47:42.235" v="12" actId="20577"/>
        <pc:sldMkLst>
          <pc:docMk/>
          <pc:sldMk cId="1905080399" sldId="42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799FAA-3559-4423-B024-830BECFAAD6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B2847DB-5AC8-4876-AB43-EEA2B98E5F1A}">
      <dgm:prSet/>
      <dgm:spPr/>
      <dgm:t>
        <a:bodyPr/>
        <a:lstStyle/>
        <a:p>
          <a:r>
            <a:rPr lang="en-GB" b="1" i="1"/>
            <a:t>Can you think of any unlawful activities (such as stealing pens from a company) that are more acceptable than others?</a:t>
          </a:r>
          <a:endParaRPr lang="en-US"/>
        </a:p>
      </dgm:t>
    </dgm:pt>
    <dgm:pt modelId="{F8922C0F-CDBA-447F-B52C-9D416F315F7E}" type="parTrans" cxnId="{986DDC11-53FA-4814-9242-B8C1C3A92EA9}">
      <dgm:prSet/>
      <dgm:spPr/>
      <dgm:t>
        <a:bodyPr/>
        <a:lstStyle/>
        <a:p>
          <a:endParaRPr lang="en-US"/>
        </a:p>
      </dgm:t>
    </dgm:pt>
    <dgm:pt modelId="{64165426-8D2D-4513-A424-0986EFE7A3B3}" type="sibTrans" cxnId="{986DDC11-53FA-4814-9242-B8C1C3A92EA9}">
      <dgm:prSet/>
      <dgm:spPr/>
      <dgm:t>
        <a:bodyPr/>
        <a:lstStyle/>
        <a:p>
          <a:endParaRPr lang="en-US"/>
        </a:p>
      </dgm:t>
    </dgm:pt>
    <dgm:pt modelId="{EEC2EC5B-F261-4AFC-8854-9E3AD40A0AFF}">
      <dgm:prSet/>
      <dgm:spPr/>
      <dgm:t>
        <a:bodyPr/>
        <a:lstStyle/>
        <a:p>
          <a:r>
            <a:rPr lang="en-GB" b="1" i="1"/>
            <a:t>Think about yourself; have you ever done something that is technically against the law? How did you justify it?</a:t>
          </a:r>
          <a:endParaRPr lang="en-US"/>
        </a:p>
      </dgm:t>
    </dgm:pt>
    <dgm:pt modelId="{9A781573-A6F9-401C-AD5F-4A0382024899}" type="parTrans" cxnId="{91D8A6C4-8A87-4A88-B0D9-9CC956D4DFE9}">
      <dgm:prSet/>
      <dgm:spPr/>
      <dgm:t>
        <a:bodyPr/>
        <a:lstStyle/>
        <a:p>
          <a:endParaRPr lang="en-US"/>
        </a:p>
      </dgm:t>
    </dgm:pt>
    <dgm:pt modelId="{F2606D2E-24A3-47B7-9A7B-B2989115A402}" type="sibTrans" cxnId="{91D8A6C4-8A87-4A88-B0D9-9CC956D4DFE9}">
      <dgm:prSet/>
      <dgm:spPr/>
      <dgm:t>
        <a:bodyPr/>
        <a:lstStyle/>
        <a:p>
          <a:endParaRPr lang="en-US"/>
        </a:p>
      </dgm:t>
    </dgm:pt>
    <dgm:pt modelId="{8B6C3C5D-775F-4277-BEDC-5C809C3BB418}">
      <dgm:prSet/>
      <dgm:spPr/>
      <dgm:t>
        <a:bodyPr/>
        <a:lstStyle/>
        <a:p>
          <a:r>
            <a:rPr lang="en-GB" b="1" i="1" dirty="0"/>
            <a:t>If that same activity was looked down upon by your immediate community or peers, would this be more of a deterrent against committing the act again than the fact it is illegal?</a:t>
          </a:r>
          <a:endParaRPr lang="en-US" dirty="0"/>
        </a:p>
      </dgm:t>
    </dgm:pt>
    <dgm:pt modelId="{8841ABE1-08BB-4D67-95AA-1B44CE649366}" type="parTrans" cxnId="{F28E0422-5E49-4661-92D9-5E08D1E15153}">
      <dgm:prSet/>
      <dgm:spPr/>
      <dgm:t>
        <a:bodyPr/>
        <a:lstStyle/>
        <a:p>
          <a:endParaRPr lang="en-US"/>
        </a:p>
      </dgm:t>
    </dgm:pt>
    <dgm:pt modelId="{3D8A44AC-D542-460A-B214-6503837BA9A8}" type="sibTrans" cxnId="{F28E0422-5E49-4661-92D9-5E08D1E15153}">
      <dgm:prSet/>
      <dgm:spPr/>
      <dgm:t>
        <a:bodyPr/>
        <a:lstStyle/>
        <a:p>
          <a:endParaRPr lang="en-US"/>
        </a:p>
      </dgm:t>
    </dgm:pt>
    <dgm:pt modelId="{87624016-7BCB-431F-B405-BB15683BE807}">
      <dgm:prSet/>
      <dgm:spPr/>
      <dgm:t>
        <a:bodyPr/>
        <a:lstStyle/>
        <a:p>
          <a:r>
            <a:rPr lang="en-GB" b="1" i="1"/>
            <a:t>If you knew that your parents would find out would that prevent you from participating in the activity?</a:t>
          </a:r>
          <a:endParaRPr lang="en-US"/>
        </a:p>
      </dgm:t>
    </dgm:pt>
    <dgm:pt modelId="{B0872CA0-EED8-43B6-B548-A4061E076F6B}" type="parTrans" cxnId="{DBB50468-8A3C-465F-807F-82B8A2F16DF6}">
      <dgm:prSet/>
      <dgm:spPr/>
      <dgm:t>
        <a:bodyPr/>
        <a:lstStyle/>
        <a:p>
          <a:endParaRPr lang="en-US"/>
        </a:p>
      </dgm:t>
    </dgm:pt>
    <dgm:pt modelId="{642CC265-22D9-493B-873B-DFBBD9D45830}" type="sibTrans" cxnId="{DBB50468-8A3C-465F-807F-82B8A2F16DF6}">
      <dgm:prSet/>
      <dgm:spPr/>
      <dgm:t>
        <a:bodyPr/>
        <a:lstStyle/>
        <a:p>
          <a:endParaRPr lang="en-US"/>
        </a:p>
      </dgm:t>
    </dgm:pt>
    <dgm:pt modelId="{C84719FC-FD88-4631-8DDB-8C2BB6A75A54}" type="pres">
      <dgm:prSet presAssocID="{78799FAA-3559-4423-B024-830BECFAAD62}" presName="linear" presStyleCnt="0">
        <dgm:presLayoutVars>
          <dgm:animLvl val="lvl"/>
          <dgm:resizeHandles val="exact"/>
        </dgm:presLayoutVars>
      </dgm:prSet>
      <dgm:spPr/>
    </dgm:pt>
    <dgm:pt modelId="{44550914-21A3-42C1-AB6D-1761F61205C0}" type="pres">
      <dgm:prSet presAssocID="{8B2847DB-5AC8-4876-AB43-EEA2B98E5F1A}" presName="parentText" presStyleLbl="node1" presStyleIdx="0" presStyleCnt="4">
        <dgm:presLayoutVars>
          <dgm:chMax val="0"/>
          <dgm:bulletEnabled val="1"/>
        </dgm:presLayoutVars>
      </dgm:prSet>
      <dgm:spPr/>
    </dgm:pt>
    <dgm:pt modelId="{EDAB0863-3C2D-4350-BE79-94DDF6E9F58A}" type="pres">
      <dgm:prSet presAssocID="{64165426-8D2D-4513-A424-0986EFE7A3B3}" presName="spacer" presStyleCnt="0"/>
      <dgm:spPr/>
    </dgm:pt>
    <dgm:pt modelId="{A48A3018-FD5B-4EB6-9E49-922A6F0F4304}" type="pres">
      <dgm:prSet presAssocID="{EEC2EC5B-F261-4AFC-8854-9E3AD40A0AFF}" presName="parentText" presStyleLbl="node1" presStyleIdx="1" presStyleCnt="4">
        <dgm:presLayoutVars>
          <dgm:chMax val="0"/>
          <dgm:bulletEnabled val="1"/>
        </dgm:presLayoutVars>
      </dgm:prSet>
      <dgm:spPr/>
    </dgm:pt>
    <dgm:pt modelId="{840EE1A0-24E1-4701-A4E9-93DA90BA1099}" type="pres">
      <dgm:prSet presAssocID="{F2606D2E-24A3-47B7-9A7B-B2989115A402}" presName="spacer" presStyleCnt="0"/>
      <dgm:spPr/>
    </dgm:pt>
    <dgm:pt modelId="{EF1E63A9-B470-4D1A-8ADC-51C1EDF1A573}" type="pres">
      <dgm:prSet presAssocID="{8B6C3C5D-775F-4277-BEDC-5C809C3BB418}" presName="parentText" presStyleLbl="node1" presStyleIdx="2" presStyleCnt="4">
        <dgm:presLayoutVars>
          <dgm:chMax val="0"/>
          <dgm:bulletEnabled val="1"/>
        </dgm:presLayoutVars>
      </dgm:prSet>
      <dgm:spPr/>
    </dgm:pt>
    <dgm:pt modelId="{C01C7890-737F-45B2-BADD-BFC274FE76B6}" type="pres">
      <dgm:prSet presAssocID="{3D8A44AC-D542-460A-B214-6503837BA9A8}" presName="spacer" presStyleCnt="0"/>
      <dgm:spPr/>
    </dgm:pt>
    <dgm:pt modelId="{8FDFA011-478B-4FEC-AD26-534C1CD7999A}" type="pres">
      <dgm:prSet presAssocID="{87624016-7BCB-431F-B405-BB15683BE807}" presName="parentText" presStyleLbl="node1" presStyleIdx="3" presStyleCnt="4">
        <dgm:presLayoutVars>
          <dgm:chMax val="0"/>
          <dgm:bulletEnabled val="1"/>
        </dgm:presLayoutVars>
      </dgm:prSet>
      <dgm:spPr/>
    </dgm:pt>
  </dgm:ptLst>
  <dgm:cxnLst>
    <dgm:cxn modelId="{986DDC11-53FA-4814-9242-B8C1C3A92EA9}" srcId="{78799FAA-3559-4423-B024-830BECFAAD62}" destId="{8B2847DB-5AC8-4876-AB43-EEA2B98E5F1A}" srcOrd="0" destOrd="0" parTransId="{F8922C0F-CDBA-447F-B52C-9D416F315F7E}" sibTransId="{64165426-8D2D-4513-A424-0986EFE7A3B3}"/>
    <dgm:cxn modelId="{CD8A3316-0583-4739-A0D9-0658A574B15C}" type="presOf" srcId="{8B2847DB-5AC8-4876-AB43-EEA2B98E5F1A}" destId="{44550914-21A3-42C1-AB6D-1761F61205C0}" srcOrd="0" destOrd="0" presId="urn:microsoft.com/office/officeart/2005/8/layout/vList2"/>
    <dgm:cxn modelId="{F28E0422-5E49-4661-92D9-5E08D1E15153}" srcId="{78799FAA-3559-4423-B024-830BECFAAD62}" destId="{8B6C3C5D-775F-4277-BEDC-5C809C3BB418}" srcOrd="2" destOrd="0" parTransId="{8841ABE1-08BB-4D67-95AA-1B44CE649366}" sibTransId="{3D8A44AC-D542-460A-B214-6503837BA9A8}"/>
    <dgm:cxn modelId="{F1B51536-CC9E-4749-B3D2-A8AEA4DD0D14}" type="presOf" srcId="{78799FAA-3559-4423-B024-830BECFAAD62}" destId="{C84719FC-FD88-4631-8DDB-8C2BB6A75A54}" srcOrd="0" destOrd="0" presId="urn:microsoft.com/office/officeart/2005/8/layout/vList2"/>
    <dgm:cxn modelId="{DBB50468-8A3C-465F-807F-82B8A2F16DF6}" srcId="{78799FAA-3559-4423-B024-830BECFAAD62}" destId="{87624016-7BCB-431F-B405-BB15683BE807}" srcOrd="3" destOrd="0" parTransId="{B0872CA0-EED8-43B6-B548-A4061E076F6B}" sibTransId="{642CC265-22D9-493B-873B-DFBBD9D45830}"/>
    <dgm:cxn modelId="{1ABF4DA1-F644-41FC-ADA7-86BA8B2F2797}" type="presOf" srcId="{EEC2EC5B-F261-4AFC-8854-9E3AD40A0AFF}" destId="{A48A3018-FD5B-4EB6-9E49-922A6F0F4304}" srcOrd="0" destOrd="0" presId="urn:microsoft.com/office/officeart/2005/8/layout/vList2"/>
    <dgm:cxn modelId="{FA30D8A5-76F1-4194-BAD6-C50E596CCFE2}" type="presOf" srcId="{87624016-7BCB-431F-B405-BB15683BE807}" destId="{8FDFA011-478B-4FEC-AD26-534C1CD7999A}" srcOrd="0" destOrd="0" presId="urn:microsoft.com/office/officeart/2005/8/layout/vList2"/>
    <dgm:cxn modelId="{91D8A6C4-8A87-4A88-B0D9-9CC956D4DFE9}" srcId="{78799FAA-3559-4423-B024-830BECFAAD62}" destId="{EEC2EC5B-F261-4AFC-8854-9E3AD40A0AFF}" srcOrd="1" destOrd="0" parTransId="{9A781573-A6F9-401C-AD5F-4A0382024899}" sibTransId="{F2606D2E-24A3-47B7-9A7B-B2989115A402}"/>
    <dgm:cxn modelId="{09CB6BF8-8514-4724-BC4B-DB26266A2014}" type="presOf" srcId="{8B6C3C5D-775F-4277-BEDC-5C809C3BB418}" destId="{EF1E63A9-B470-4D1A-8ADC-51C1EDF1A573}" srcOrd="0" destOrd="0" presId="urn:microsoft.com/office/officeart/2005/8/layout/vList2"/>
    <dgm:cxn modelId="{CB2EA358-96A6-4E9C-885A-E85667210F3B}" type="presParOf" srcId="{C84719FC-FD88-4631-8DDB-8C2BB6A75A54}" destId="{44550914-21A3-42C1-AB6D-1761F61205C0}" srcOrd="0" destOrd="0" presId="urn:microsoft.com/office/officeart/2005/8/layout/vList2"/>
    <dgm:cxn modelId="{6818C377-163B-4875-BA3F-BBD07CA36908}" type="presParOf" srcId="{C84719FC-FD88-4631-8DDB-8C2BB6A75A54}" destId="{EDAB0863-3C2D-4350-BE79-94DDF6E9F58A}" srcOrd="1" destOrd="0" presId="urn:microsoft.com/office/officeart/2005/8/layout/vList2"/>
    <dgm:cxn modelId="{BB599DF1-0E99-4114-9394-701AA22072DF}" type="presParOf" srcId="{C84719FC-FD88-4631-8DDB-8C2BB6A75A54}" destId="{A48A3018-FD5B-4EB6-9E49-922A6F0F4304}" srcOrd="2" destOrd="0" presId="urn:microsoft.com/office/officeart/2005/8/layout/vList2"/>
    <dgm:cxn modelId="{CC47C034-CE8F-488D-AE9B-011931352A20}" type="presParOf" srcId="{C84719FC-FD88-4631-8DDB-8C2BB6A75A54}" destId="{840EE1A0-24E1-4701-A4E9-93DA90BA1099}" srcOrd="3" destOrd="0" presId="urn:microsoft.com/office/officeart/2005/8/layout/vList2"/>
    <dgm:cxn modelId="{EC52A100-3744-42D2-BC97-3C68ED9B135B}" type="presParOf" srcId="{C84719FC-FD88-4631-8DDB-8C2BB6A75A54}" destId="{EF1E63A9-B470-4D1A-8ADC-51C1EDF1A573}" srcOrd="4" destOrd="0" presId="urn:microsoft.com/office/officeart/2005/8/layout/vList2"/>
    <dgm:cxn modelId="{AC4538A6-483D-4555-9F02-BB4FADD8AA88}" type="presParOf" srcId="{C84719FC-FD88-4631-8DDB-8C2BB6A75A54}" destId="{C01C7890-737F-45B2-BADD-BFC274FE76B6}" srcOrd="5" destOrd="0" presId="urn:microsoft.com/office/officeart/2005/8/layout/vList2"/>
    <dgm:cxn modelId="{6215DCD0-2179-4C94-892B-1F1D400AE92C}" type="presParOf" srcId="{C84719FC-FD88-4631-8DDB-8C2BB6A75A54}" destId="{8FDFA011-478B-4FEC-AD26-534C1CD7999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7F6613-16EE-493D-9B26-DBF7188B76D0}" type="doc">
      <dgm:prSet loTypeId="urn:microsoft.com/office/officeart/2005/8/layout/chevron1" loCatId="process" qsTypeId="urn:microsoft.com/office/officeart/2005/8/quickstyle/simple3" qsCatId="simple" csTypeId="urn:microsoft.com/office/officeart/2005/8/colors/accent1_2" csCatId="accent1" phldr="1"/>
      <dgm:spPr/>
    </dgm:pt>
    <dgm:pt modelId="{D6F6060D-28A4-4B5D-B601-0862D8081E43}">
      <dgm:prSet phldrT="[Text]"/>
      <dgm:spPr/>
      <dgm:t>
        <a:bodyPr/>
        <a:lstStyle/>
        <a:p>
          <a:r>
            <a:rPr lang="en-GB"/>
            <a:t>Simplification</a:t>
          </a:r>
        </a:p>
      </dgm:t>
    </dgm:pt>
    <dgm:pt modelId="{93761738-036C-4CC9-BEB7-693AD8A8DF29}" type="parTrans" cxnId="{968D684C-353B-451A-AA9A-8AAEBCF816F3}">
      <dgm:prSet/>
      <dgm:spPr/>
      <dgm:t>
        <a:bodyPr/>
        <a:lstStyle/>
        <a:p>
          <a:endParaRPr lang="en-GB"/>
        </a:p>
      </dgm:t>
    </dgm:pt>
    <dgm:pt modelId="{F91BF996-C544-454C-9428-982A99590B27}" type="sibTrans" cxnId="{968D684C-353B-451A-AA9A-8AAEBCF816F3}">
      <dgm:prSet/>
      <dgm:spPr/>
      <dgm:t>
        <a:bodyPr/>
        <a:lstStyle/>
        <a:p>
          <a:endParaRPr lang="en-GB"/>
        </a:p>
      </dgm:t>
    </dgm:pt>
    <dgm:pt modelId="{6FC821F9-584D-4483-A1E5-1415315752DB}">
      <dgm:prSet phldrT="[Text]"/>
      <dgm:spPr/>
      <dgm:t>
        <a:bodyPr/>
        <a:lstStyle/>
        <a:p>
          <a:r>
            <a:rPr lang="en-GB"/>
            <a:t> simplification	</a:t>
          </a:r>
        </a:p>
      </dgm:t>
    </dgm:pt>
    <dgm:pt modelId="{5408E409-8BEF-4275-948C-3C486CE14179}" type="parTrans" cxnId="{F7573C26-3148-4857-B202-A7581B8D5AA2}">
      <dgm:prSet/>
      <dgm:spPr/>
      <dgm:t>
        <a:bodyPr/>
        <a:lstStyle/>
        <a:p>
          <a:endParaRPr lang="en-GB"/>
        </a:p>
      </dgm:t>
    </dgm:pt>
    <dgm:pt modelId="{1E234150-74DF-437D-A90D-9C3BBB0C4C18}" type="sibTrans" cxnId="{F7573C26-3148-4857-B202-A7581B8D5AA2}">
      <dgm:prSet/>
      <dgm:spPr/>
      <dgm:t>
        <a:bodyPr/>
        <a:lstStyle/>
        <a:p>
          <a:endParaRPr lang="en-GB"/>
        </a:p>
      </dgm:t>
    </dgm:pt>
    <dgm:pt modelId="{D2D05F6E-BC2B-4C58-8F0A-FC267B4A13AE}">
      <dgm:prSet phldrT="[Text]"/>
      <dgm:spPr/>
      <dgm:t>
        <a:bodyPr/>
        <a:lstStyle/>
        <a:p>
          <a:r>
            <a:rPr lang="en-GB"/>
            <a:t>SYNTHESIS</a:t>
          </a:r>
        </a:p>
      </dgm:t>
    </dgm:pt>
    <dgm:pt modelId="{67D42B3B-1C51-427E-847E-E54241A3066D}" type="parTrans" cxnId="{7E922EBB-EC8C-49BA-A2E2-CDC21D0DD686}">
      <dgm:prSet/>
      <dgm:spPr/>
      <dgm:t>
        <a:bodyPr/>
        <a:lstStyle/>
        <a:p>
          <a:endParaRPr lang="en-GB"/>
        </a:p>
      </dgm:t>
    </dgm:pt>
    <dgm:pt modelId="{252FD266-37A9-4E4C-BCD4-19AB93DC2396}" type="sibTrans" cxnId="{7E922EBB-EC8C-49BA-A2E2-CDC21D0DD686}">
      <dgm:prSet/>
      <dgm:spPr/>
      <dgm:t>
        <a:bodyPr/>
        <a:lstStyle/>
        <a:p>
          <a:endParaRPr lang="en-GB"/>
        </a:p>
      </dgm:t>
    </dgm:pt>
    <dgm:pt modelId="{A65CA817-5A69-4580-AB86-B04226FA4A7E}" type="pres">
      <dgm:prSet presAssocID="{287F6613-16EE-493D-9B26-DBF7188B76D0}" presName="Name0" presStyleCnt="0">
        <dgm:presLayoutVars>
          <dgm:dir/>
          <dgm:animLvl val="lvl"/>
          <dgm:resizeHandles val="exact"/>
        </dgm:presLayoutVars>
      </dgm:prSet>
      <dgm:spPr/>
    </dgm:pt>
    <dgm:pt modelId="{A761B466-E97B-4AFE-A69A-973FBC4AA0DA}" type="pres">
      <dgm:prSet presAssocID="{D6F6060D-28A4-4B5D-B601-0862D8081E43}" presName="parTxOnly" presStyleLbl="node1" presStyleIdx="0" presStyleCnt="3" custLinFactNeighborX="-821" custLinFactNeighborY="-83768">
        <dgm:presLayoutVars>
          <dgm:chMax val="0"/>
          <dgm:chPref val="0"/>
          <dgm:bulletEnabled val="1"/>
        </dgm:presLayoutVars>
      </dgm:prSet>
      <dgm:spPr/>
    </dgm:pt>
    <dgm:pt modelId="{3FB75CE1-7E67-4B2B-9803-06AA61B27E33}" type="pres">
      <dgm:prSet presAssocID="{F91BF996-C544-454C-9428-982A99590B27}" presName="parTxOnlySpace" presStyleCnt="0"/>
      <dgm:spPr/>
    </dgm:pt>
    <dgm:pt modelId="{3CCEC78A-6495-47B0-A56C-5896641BA27E}" type="pres">
      <dgm:prSet presAssocID="{6FC821F9-584D-4483-A1E5-1415315752DB}" presName="parTxOnly" presStyleLbl="node1" presStyleIdx="1" presStyleCnt="3" custLinFactNeighborX="18828" custLinFactNeighborY="-83768">
        <dgm:presLayoutVars>
          <dgm:chMax val="0"/>
          <dgm:chPref val="0"/>
          <dgm:bulletEnabled val="1"/>
        </dgm:presLayoutVars>
      </dgm:prSet>
      <dgm:spPr/>
    </dgm:pt>
    <dgm:pt modelId="{AF23BFC0-428F-462D-89CD-8A4D8408ACA6}" type="pres">
      <dgm:prSet presAssocID="{1E234150-74DF-437D-A90D-9C3BBB0C4C18}" presName="parTxOnlySpace" presStyleCnt="0"/>
      <dgm:spPr/>
    </dgm:pt>
    <dgm:pt modelId="{048C29C6-0D87-451D-A902-210E543DBB0B}" type="pres">
      <dgm:prSet presAssocID="{D2D05F6E-BC2B-4C58-8F0A-FC267B4A13AE}" presName="parTxOnly" presStyleLbl="node1" presStyleIdx="2" presStyleCnt="3" custLinFactNeighborX="38476" custLinFactNeighborY="-83768">
        <dgm:presLayoutVars>
          <dgm:chMax val="0"/>
          <dgm:chPref val="0"/>
          <dgm:bulletEnabled val="1"/>
        </dgm:presLayoutVars>
      </dgm:prSet>
      <dgm:spPr/>
    </dgm:pt>
  </dgm:ptLst>
  <dgm:cxnLst>
    <dgm:cxn modelId="{1B27490B-6277-403D-8DF5-659EBB37CD21}" type="presOf" srcId="{D6F6060D-28A4-4B5D-B601-0862D8081E43}" destId="{A761B466-E97B-4AFE-A69A-973FBC4AA0DA}" srcOrd="0" destOrd="0" presId="urn:microsoft.com/office/officeart/2005/8/layout/chevron1"/>
    <dgm:cxn modelId="{F7573C26-3148-4857-B202-A7581B8D5AA2}" srcId="{287F6613-16EE-493D-9B26-DBF7188B76D0}" destId="{6FC821F9-584D-4483-A1E5-1415315752DB}" srcOrd="1" destOrd="0" parTransId="{5408E409-8BEF-4275-948C-3C486CE14179}" sibTransId="{1E234150-74DF-437D-A90D-9C3BBB0C4C18}"/>
    <dgm:cxn modelId="{33D9E560-B997-4F31-8B61-4023CFE916A7}" type="presOf" srcId="{287F6613-16EE-493D-9B26-DBF7188B76D0}" destId="{A65CA817-5A69-4580-AB86-B04226FA4A7E}" srcOrd="0" destOrd="0" presId="urn:microsoft.com/office/officeart/2005/8/layout/chevron1"/>
    <dgm:cxn modelId="{C619006B-E0BE-412C-8D9D-CD19D323A2C0}" type="presOf" srcId="{6FC821F9-584D-4483-A1E5-1415315752DB}" destId="{3CCEC78A-6495-47B0-A56C-5896641BA27E}" srcOrd="0" destOrd="0" presId="urn:microsoft.com/office/officeart/2005/8/layout/chevron1"/>
    <dgm:cxn modelId="{968D684C-353B-451A-AA9A-8AAEBCF816F3}" srcId="{287F6613-16EE-493D-9B26-DBF7188B76D0}" destId="{D6F6060D-28A4-4B5D-B601-0862D8081E43}" srcOrd="0" destOrd="0" parTransId="{93761738-036C-4CC9-BEB7-693AD8A8DF29}" sibTransId="{F91BF996-C544-454C-9428-982A99590B27}"/>
    <dgm:cxn modelId="{2D28F77A-0590-43E4-9BD0-59132915C7BB}" type="presOf" srcId="{D2D05F6E-BC2B-4C58-8F0A-FC267B4A13AE}" destId="{048C29C6-0D87-451D-A902-210E543DBB0B}" srcOrd="0" destOrd="0" presId="urn:microsoft.com/office/officeart/2005/8/layout/chevron1"/>
    <dgm:cxn modelId="{7E922EBB-EC8C-49BA-A2E2-CDC21D0DD686}" srcId="{287F6613-16EE-493D-9B26-DBF7188B76D0}" destId="{D2D05F6E-BC2B-4C58-8F0A-FC267B4A13AE}" srcOrd="2" destOrd="0" parTransId="{67D42B3B-1C51-427E-847E-E54241A3066D}" sibTransId="{252FD266-37A9-4E4C-BCD4-19AB93DC2396}"/>
    <dgm:cxn modelId="{02384CE3-1125-4763-96BE-AA7DEF2FFDBA}" type="presParOf" srcId="{A65CA817-5A69-4580-AB86-B04226FA4A7E}" destId="{A761B466-E97B-4AFE-A69A-973FBC4AA0DA}" srcOrd="0" destOrd="0" presId="urn:microsoft.com/office/officeart/2005/8/layout/chevron1"/>
    <dgm:cxn modelId="{22FA104C-4A91-47C4-A1EC-CF8A52812FCB}" type="presParOf" srcId="{A65CA817-5A69-4580-AB86-B04226FA4A7E}" destId="{3FB75CE1-7E67-4B2B-9803-06AA61B27E33}" srcOrd="1" destOrd="0" presId="urn:microsoft.com/office/officeart/2005/8/layout/chevron1"/>
    <dgm:cxn modelId="{B8B86872-A6FB-4254-9ECF-23666025BAB0}" type="presParOf" srcId="{A65CA817-5A69-4580-AB86-B04226FA4A7E}" destId="{3CCEC78A-6495-47B0-A56C-5896641BA27E}" srcOrd="2" destOrd="0" presId="urn:microsoft.com/office/officeart/2005/8/layout/chevron1"/>
    <dgm:cxn modelId="{B95F3FED-0CED-4DDE-B34C-7F6AA0D1039E}" type="presParOf" srcId="{A65CA817-5A69-4580-AB86-B04226FA4A7E}" destId="{AF23BFC0-428F-462D-89CD-8A4D8408ACA6}" srcOrd="3" destOrd="0" presId="urn:microsoft.com/office/officeart/2005/8/layout/chevron1"/>
    <dgm:cxn modelId="{0A16CCCA-8E95-4FD4-B357-6FC9713F8B6C}" type="presParOf" srcId="{A65CA817-5A69-4580-AB86-B04226FA4A7E}" destId="{048C29C6-0D87-451D-A902-210E543DBB0B}"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180941-1129-4FE2-A264-9A7F9F654223}" type="doc">
      <dgm:prSet loTypeId="urn:microsoft.com/office/officeart/2005/8/layout/arrow5" loCatId="relationship" qsTypeId="urn:microsoft.com/office/officeart/2005/8/quickstyle/3d1" qsCatId="3D" csTypeId="urn:microsoft.com/office/officeart/2005/8/colors/colorful3" csCatId="colorful" phldr="1"/>
      <dgm:spPr/>
      <dgm:t>
        <a:bodyPr/>
        <a:lstStyle/>
        <a:p>
          <a:endParaRPr lang="en-GB"/>
        </a:p>
      </dgm:t>
    </dgm:pt>
    <dgm:pt modelId="{5C9AEF8D-E334-4BD0-AB8E-9429BD8CBB5E}">
      <dgm:prSet phldrT="[Text]"/>
      <dgm:spPr/>
      <dgm:t>
        <a:bodyPr/>
        <a:lstStyle/>
        <a:p>
          <a:r>
            <a:rPr lang="en-GB"/>
            <a:t>Classicism</a:t>
          </a:r>
        </a:p>
      </dgm:t>
    </dgm:pt>
    <dgm:pt modelId="{8E3D5A0A-5D85-4421-860B-68893C8E5883}" type="parTrans" cxnId="{8C958D0D-8823-4525-B23A-66AEF2A7043A}">
      <dgm:prSet/>
      <dgm:spPr/>
      <dgm:t>
        <a:bodyPr/>
        <a:lstStyle/>
        <a:p>
          <a:endParaRPr lang="en-GB"/>
        </a:p>
      </dgm:t>
    </dgm:pt>
    <dgm:pt modelId="{4AB81093-2BD7-4633-BB8E-41CA089C1B96}" type="sibTrans" cxnId="{8C958D0D-8823-4525-B23A-66AEF2A7043A}">
      <dgm:prSet/>
      <dgm:spPr/>
      <dgm:t>
        <a:bodyPr/>
        <a:lstStyle/>
        <a:p>
          <a:endParaRPr lang="en-GB"/>
        </a:p>
      </dgm:t>
    </dgm:pt>
    <dgm:pt modelId="{0811D2D7-AEEE-4B91-8A2F-42392ABDD84C}">
      <dgm:prSet phldrT="[Text]"/>
      <dgm:spPr/>
      <dgm:t>
        <a:bodyPr/>
        <a:lstStyle/>
        <a:p>
          <a:r>
            <a:rPr lang="en-GB"/>
            <a:t>Positivism</a:t>
          </a:r>
        </a:p>
      </dgm:t>
    </dgm:pt>
    <dgm:pt modelId="{D982339A-6EA5-4547-93E2-514D7AB48222}" type="parTrans" cxnId="{CD1C4DC2-3BF9-4B35-A61D-9DD9FD63A83B}">
      <dgm:prSet/>
      <dgm:spPr/>
      <dgm:t>
        <a:bodyPr/>
        <a:lstStyle/>
        <a:p>
          <a:endParaRPr lang="en-GB"/>
        </a:p>
      </dgm:t>
    </dgm:pt>
    <dgm:pt modelId="{3CB08854-3CE0-44DB-9F16-48B20E71C255}" type="sibTrans" cxnId="{CD1C4DC2-3BF9-4B35-A61D-9DD9FD63A83B}">
      <dgm:prSet/>
      <dgm:spPr/>
      <dgm:t>
        <a:bodyPr/>
        <a:lstStyle/>
        <a:p>
          <a:endParaRPr lang="en-GB"/>
        </a:p>
      </dgm:t>
    </dgm:pt>
    <dgm:pt modelId="{0DAC836A-B7FF-44F3-BE2B-4BA93C71E46D}" type="pres">
      <dgm:prSet presAssocID="{5C180941-1129-4FE2-A264-9A7F9F654223}" presName="diagram" presStyleCnt="0">
        <dgm:presLayoutVars>
          <dgm:dir/>
          <dgm:resizeHandles val="exact"/>
        </dgm:presLayoutVars>
      </dgm:prSet>
      <dgm:spPr/>
    </dgm:pt>
    <dgm:pt modelId="{B5271E14-6AFE-47D9-9F87-2F0130DEAF3C}" type="pres">
      <dgm:prSet presAssocID="{5C9AEF8D-E334-4BD0-AB8E-9429BD8CBB5E}" presName="arrow" presStyleLbl="node1" presStyleIdx="0" presStyleCnt="2" custRadScaleRad="101191" custRadScaleInc="3322">
        <dgm:presLayoutVars>
          <dgm:bulletEnabled val="1"/>
        </dgm:presLayoutVars>
      </dgm:prSet>
      <dgm:spPr/>
    </dgm:pt>
    <dgm:pt modelId="{68BDD00E-29EE-4C3F-8339-A42381E3E6A6}" type="pres">
      <dgm:prSet presAssocID="{0811D2D7-AEEE-4B91-8A2F-42392ABDD84C}" presName="arrow" presStyleLbl="node1" presStyleIdx="1" presStyleCnt="2" custRadScaleRad="112191" custRadScaleInc="-2509">
        <dgm:presLayoutVars>
          <dgm:bulletEnabled val="1"/>
        </dgm:presLayoutVars>
      </dgm:prSet>
      <dgm:spPr/>
    </dgm:pt>
  </dgm:ptLst>
  <dgm:cxnLst>
    <dgm:cxn modelId="{8C958D0D-8823-4525-B23A-66AEF2A7043A}" srcId="{5C180941-1129-4FE2-A264-9A7F9F654223}" destId="{5C9AEF8D-E334-4BD0-AB8E-9429BD8CBB5E}" srcOrd="0" destOrd="0" parTransId="{8E3D5A0A-5D85-4421-860B-68893C8E5883}" sibTransId="{4AB81093-2BD7-4633-BB8E-41CA089C1B96}"/>
    <dgm:cxn modelId="{68C15E61-B0B0-4E95-804A-3D354894BEC1}" type="presOf" srcId="{5C9AEF8D-E334-4BD0-AB8E-9429BD8CBB5E}" destId="{B5271E14-6AFE-47D9-9F87-2F0130DEAF3C}" srcOrd="0" destOrd="0" presId="urn:microsoft.com/office/officeart/2005/8/layout/arrow5"/>
    <dgm:cxn modelId="{3C0F1B6D-4246-4549-8406-11288B5F1DFF}" type="presOf" srcId="{5C180941-1129-4FE2-A264-9A7F9F654223}" destId="{0DAC836A-B7FF-44F3-BE2B-4BA93C71E46D}" srcOrd="0" destOrd="0" presId="urn:microsoft.com/office/officeart/2005/8/layout/arrow5"/>
    <dgm:cxn modelId="{5A19F986-64E0-405F-97B8-5CC9654B2310}" type="presOf" srcId="{0811D2D7-AEEE-4B91-8A2F-42392ABDD84C}" destId="{68BDD00E-29EE-4C3F-8339-A42381E3E6A6}" srcOrd="0" destOrd="0" presId="urn:microsoft.com/office/officeart/2005/8/layout/arrow5"/>
    <dgm:cxn modelId="{CD1C4DC2-3BF9-4B35-A61D-9DD9FD63A83B}" srcId="{5C180941-1129-4FE2-A264-9A7F9F654223}" destId="{0811D2D7-AEEE-4B91-8A2F-42392ABDD84C}" srcOrd="1" destOrd="0" parTransId="{D982339A-6EA5-4547-93E2-514D7AB48222}" sibTransId="{3CB08854-3CE0-44DB-9F16-48B20E71C255}"/>
    <dgm:cxn modelId="{4561D173-35F2-48D6-8EBA-BF2F922853F9}" type="presParOf" srcId="{0DAC836A-B7FF-44F3-BE2B-4BA93C71E46D}" destId="{B5271E14-6AFE-47D9-9F87-2F0130DEAF3C}" srcOrd="0" destOrd="0" presId="urn:microsoft.com/office/officeart/2005/8/layout/arrow5"/>
    <dgm:cxn modelId="{0048FAFA-45E2-490F-9976-02440FD1D294}" type="presParOf" srcId="{0DAC836A-B7FF-44F3-BE2B-4BA93C71E46D}" destId="{68BDD00E-29EE-4C3F-8339-A42381E3E6A6}"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50914-21A3-42C1-AB6D-1761F61205C0}">
      <dsp:nvSpPr>
        <dsp:cNvPr id="0" name=""/>
        <dsp:cNvSpPr/>
      </dsp:nvSpPr>
      <dsp:spPr>
        <a:xfrm>
          <a:off x="0" y="88211"/>
          <a:ext cx="7021905" cy="140911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a:t>Can you think of any unlawful activities (such as stealing pens from a company) that are more acceptable than others?</a:t>
          </a:r>
          <a:endParaRPr lang="en-US" sz="2000" kern="1200"/>
        </a:p>
      </dsp:txBody>
      <dsp:txXfrm>
        <a:off x="68787" y="156998"/>
        <a:ext cx="6884331" cy="1271544"/>
      </dsp:txXfrm>
    </dsp:sp>
    <dsp:sp modelId="{A48A3018-FD5B-4EB6-9E49-922A6F0F4304}">
      <dsp:nvSpPr>
        <dsp:cNvPr id="0" name=""/>
        <dsp:cNvSpPr/>
      </dsp:nvSpPr>
      <dsp:spPr>
        <a:xfrm>
          <a:off x="0" y="1554930"/>
          <a:ext cx="7021905" cy="1409118"/>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a:t>Think about yourself; have you ever done something that is technically against the law? How did you justify it?</a:t>
          </a:r>
          <a:endParaRPr lang="en-US" sz="2000" kern="1200"/>
        </a:p>
      </dsp:txBody>
      <dsp:txXfrm>
        <a:off x="68787" y="1623717"/>
        <a:ext cx="6884331" cy="1271544"/>
      </dsp:txXfrm>
    </dsp:sp>
    <dsp:sp modelId="{EF1E63A9-B470-4D1A-8ADC-51C1EDF1A573}">
      <dsp:nvSpPr>
        <dsp:cNvPr id="0" name=""/>
        <dsp:cNvSpPr/>
      </dsp:nvSpPr>
      <dsp:spPr>
        <a:xfrm>
          <a:off x="0" y="3021649"/>
          <a:ext cx="7021905" cy="1409118"/>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dirty="0"/>
            <a:t>If that same activity was looked down upon by your immediate community or peers, would this be more of a deterrent against committing the act again than the fact it is illegal?</a:t>
          </a:r>
          <a:endParaRPr lang="en-US" sz="2000" kern="1200" dirty="0"/>
        </a:p>
      </dsp:txBody>
      <dsp:txXfrm>
        <a:off x="68787" y="3090436"/>
        <a:ext cx="6884331" cy="1271544"/>
      </dsp:txXfrm>
    </dsp:sp>
    <dsp:sp modelId="{8FDFA011-478B-4FEC-AD26-534C1CD7999A}">
      <dsp:nvSpPr>
        <dsp:cNvPr id="0" name=""/>
        <dsp:cNvSpPr/>
      </dsp:nvSpPr>
      <dsp:spPr>
        <a:xfrm>
          <a:off x="0" y="4488368"/>
          <a:ext cx="7021905" cy="1409118"/>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1" kern="1200"/>
            <a:t>If you knew that your parents would find out would that prevent you from participating in the activity?</a:t>
          </a:r>
          <a:endParaRPr lang="en-US" sz="2000" kern="1200"/>
        </a:p>
      </dsp:txBody>
      <dsp:txXfrm>
        <a:off x="68787" y="4557155"/>
        <a:ext cx="6884331" cy="12715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1B466-E97B-4AFE-A69A-973FBC4AA0DA}">
      <dsp:nvSpPr>
        <dsp:cNvPr id="0" name=""/>
        <dsp:cNvSpPr/>
      </dsp:nvSpPr>
      <dsp:spPr>
        <a:xfrm>
          <a:off x="0"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Simplification</a:t>
          </a:r>
        </a:p>
      </dsp:txBody>
      <dsp:txXfrm>
        <a:off x="740719" y="971021"/>
        <a:ext cx="2222155" cy="1481437"/>
      </dsp:txXfrm>
    </dsp:sp>
    <dsp:sp modelId="{3CCEC78A-6495-47B0-A56C-5896641BA27E}">
      <dsp:nvSpPr>
        <dsp:cNvPr id="0" name=""/>
        <dsp:cNvSpPr/>
      </dsp:nvSpPr>
      <dsp:spPr>
        <a:xfrm>
          <a:off x="3406004"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 simplification	</a:t>
          </a:r>
        </a:p>
      </dsp:txBody>
      <dsp:txXfrm>
        <a:off x="4146723" y="971021"/>
        <a:ext cx="2222155" cy="1481437"/>
      </dsp:txXfrm>
    </dsp:sp>
    <dsp:sp modelId="{048C29C6-0D87-451D-A902-210E543DBB0B}">
      <dsp:nvSpPr>
        <dsp:cNvPr id="0" name=""/>
        <dsp:cNvSpPr/>
      </dsp:nvSpPr>
      <dsp:spPr>
        <a:xfrm>
          <a:off x="6672547"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GB" sz="2700" kern="1200"/>
            <a:t>SYNTHESIS</a:t>
          </a:r>
        </a:p>
      </dsp:txBody>
      <dsp:txXfrm>
        <a:off x="7413266" y="971021"/>
        <a:ext cx="2222155" cy="1481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71E14-6AFE-47D9-9F87-2F0130DEAF3C}">
      <dsp:nvSpPr>
        <dsp:cNvPr id="0" name=""/>
        <dsp:cNvSpPr/>
      </dsp:nvSpPr>
      <dsp:spPr>
        <a:xfrm rot="16200000">
          <a:off x="0" y="0"/>
          <a:ext cx="2808590" cy="2808590"/>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Classicism</a:t>
          </a:r>
        </a:p>
      </dsp:txBody>
      <dsp:txXfrm rot="5400000">
        <a:off x="0" y="702147"/>
        <a:ext cx="2317087" cy="1404295"/>
      </dsp:txXfrm>
    </dsp:sp>
    <dsp:sp modelId="{68BDD00E-29EE-4C3F-8339-A42381E3E6A6}">
      <dsp:nvSpPr>
        <dsp:cNvPr id="0" name=""/>
        <dsp:cNvSpPr/>
      </dsp:nvSpPr>
      <dsp:spPr>
        <a:xfrm rot="5400000">
          <a:off x="4039019" y="0"/>
          <a:ext cx="2808590" cy="2808590"/>
        </a:xfrm>
        <a:prstGeom prst="downArrow">
          <a:avLst>
            <a:gd name="adj1" fmla="val 50000"/>
            <a:gd name="adj2" fmla="val 35000"/>
          </a:avLst>
        </a:prstGeom>
        <a:gradFill rotWithShape="0">
          <a:gsLst>
            <a:gs pos="0">
              <a:schemeClr val="accent3">
                <a:hueOff val="4117163"/>
                <a:satOff val="24712"/>
                <a:lumOff val="18825"/>
                <a:alphaOff val="0"/>
                <a:satMod val="103000"/>
                <a:lumMod val="102000"/>
                <a:tint val="94000"/>
              </a:schemeClr>
            </a:gs>
            <a:gs pos="50000">
              <a:schemeClr val="accent3">
                <a:hueOff val="4117163"/>
                <a:satOff val="24712"/>
                <a:lumOff val="18825"/>
                <a:alphaOff val="0"/>
                <a:satMod val="110000"/>
                <a:lumMod val="100000"/>
                <a:shade val="100000"/>
              </a:schemeClr>
            </a:gs>
            <a:gs pos="100000">
              <a:schemeClr val="accent3">
                <a:hueOff val="4117163"/>
                <a:satOff val="24712"/>
                <a:lumOff val="1882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Positivism</a:t>
          </a:r>
        </a:p>
      </dsp:txBody>
      <dsp:txXfrm rot="-5400000">
        <a:off x="4530522" y="702148"/>
        <a:ext cx="2317087" cy="14042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5C3EC-A6F1-4181-BE10-721820B8149B}" type="datetimeFigureOut">
              <a:rPr lang="en-GB" smtClean="0"/>
              <a:t>24/09/2024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FF62E8-000E-47E6-8E50-69637DF28418}" type="slidenum">
              <a:rPr lang="en-GB" smtClean="0"/>
              <a:t>‹#›</a:t>
            </a:fld>
            <a:endParaRPr lang="en-GB"/>
          </a:p>
        </p:txBody>
      </p:sp>
    </p:spTree>
    <p:extLst>
      <p:ext uri="{BB962C8B-B14F-4D97-AF65-F5344CB8AC3E}">
        <p14:creationId xmlns:p14="http://schemas.microsoft.com/office/powerpoint/2010/main" val="566145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0hWcX9vZiKc"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2</a:t>
            </a:fld>
            <a:endParaRPr lang="en-GB"/>
          </a:p>
        </p:txBody>
      </p:sp>
    </p:spTree>
    <p:extLst>
      <p:ext uri="{BB962C8B-B14F-4D97-AF65-F5344CB8AC3E}">
        <p14:creationId xmlns:p14="http://schemas.microsoft.com/office/powerpoint/2010/main" val="35732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4</a:t>
            </a:fld>
            <a:endParaRPr lang="en-GB"/>
          </a:p>
        </p:txBody>
      </p:sp>
    </p:spTree>
    <p:extLst>
      <p:ext uri="{BB962C8B-B14F-4D97-AF65-F5344CB8AC3E}">
        <p14:creationId xmlns:p14="http://schemas.microsoft.com/office/powerpoint/2010/main" val="1123291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5</a:t>
            </a:fld>
            <a:endParaRPr lang="en-GB"/>
          </a:p>
        </p:txBody>
      </p:sp>
    </p:spTree>
    <p:extLst>
      <p:ext uri="{BB962C8B-B14F-4D97-AF65-F5344CB8AC3E}">
        <p14:creationId xmlns:p14="http://schemas.microsoft.com/office/powerpoint/2010/main" val="1662514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6</a:t>
            </a:fld>
            <a:endParaRPr lang="en-GB"/>
          </a:p>
        </p:txBody>
      </p:sp>
    </p:spTree>
    <p:extLst>
      <p:ext uri="{BB962C8B-B14F-4D97-AF65-F5344CB8AC3E}">
        <p14:creationId xmlns:p14="http://schemas.microsoft.com/office/powerpoint/2010/main" val="1989633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7</a:t>
            </a:fld>
            <a:endParaRPr lang="en-GB"/>
          </a:p>
        </p:txBody>
      </p:sp>
    </p:spTree>
    <p:extLst>
      <p:ext uri="{BB962C8B-B14F-4D97-AF65-F5344CB8AC3E}">
        <p14:creationId xmlns:p14="http://schemas.microsoft.com/office/powerpoint/2010/main" val="285991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8</a:t>
            </a:fld>
            <a:endParaRPr lang="en-GB"/>
          </a:p>
        </p:txBody>
      </p:sp>
    </p:spTree>
    <p:extLst>
      <p:ext uri="{BB962C8B-B14F-4D97-AF65-F5344CB8AC3E}">
        <p14:creationId xmlns:p14="http://schemas.microsoft.com/office/powerpoint/2010/main" val="814836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9</a:t>
            </a:fld>
            <a:endParaRPr lang="en-GB"/>
          </a:p>
        </p:txBody>
      </p:sp>
    </p:spTree>
    <p:extLst>
      <p:ext uri="{BB962C8B-B14F-4D97-AF65-F5344CB8AC3E}">
        <p14:creationId xmlns:p14="http://schemas.microsoft.com/office/powerpoint/2010/main" val="3446479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12</a:t>
            </a:fld>
            <a:endParaRPr lang="en-GB"/>
          </a:p>
        </p:txBody>
      </p:sp>
    </p:spTree>
    <p:extLst>
      <p:ext uri="{BB962C8B-B14F-4D97-AF65-F5344CB8AC3E}">
        <p14:creationId xmlns:p14="http://schemas.microsoft.com/office/powerpoint/2010/main" val="570665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13</a:t>
            </a:fld>
            <a:endParaRPr lang="en-GB"/>
          </a:p>
        </p:txBody>
      </p:sp>
    </p:spTree>
    <p:extLst>
      <p:ext uri="{BB962C8B-B14F-4D97-AF65-F5344CB8AC3E}">
        <p14:creationId xmlns:p14="http://schemas.microsoft.com/office/powerpoint/2010/main" val="1282533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https://www.youtube.com/watch?v=0hWcX9vZiKc</a:t>
            </a:r>
            <a:r>
              <a:rPr lang="en-US"/>
              <a:t>: BBC || Crime and Punishment - The Story of Capital Punishment (2011)</a:t>
            </a:r>
          </a:p>
          <a:p>
            <a:endParaRPr lang="en-US"/>
          </a:p>
          <a:p>
            <a:r>
              <a:rPr lang="en-US"/>
              <a:t>59 minutes</a:t>
            </a:r>
          </a:p>
        </p:txBody>
      </p:sp>
      <p:sp>
        <p:nvSpPr>
          <p:cNvPr id="4" name="Slide Number Placeholder 3"/>
          <p:cNvSpPr>
            <a:spLocks noGrp="1"/>
          </p:cNvSpPr>
          <p:nvPr>
            <p:ph type="sldNum" sz="quarter" idx="5"/>
          </p:nvPr>
        </p:nvSpPr>
        <p:spPr/>
        <p:txBody>
          <a:bodyPr/>
          <a:lstStyle/>
          <a:p>
            <a:fld id="{6A84E1F5-B3DA-4B3A-B7B3-2977342E6FDD}" type="slidenum">
              <a:rPr lang="en-GB"/>
              <a:t>14</a:t>
            </a:fld>
            <a:endParaRPr lang="en-GB"/>
          </a:p>
        </p:txBody>
      </p:sp>
    </p:spTree>
    <p:extLst>
      <p:ext uri="{BB962C8B-B14F-4D97-AF65-F5344CB8AC3E}">
        <p14:creationId xmlns:p14="http://schemas.microsoft.com/office/powerpoint/2010/main" val="553822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16</a:t>
            </a:fld>
            <a:endParaRPr lang="en-GB"/>
          </a:p>
        </p:txBody>
      </p:sp>
    </p:spTree>
    <p:extLst>
      <p:ext uri="{BB962C8B-B14F-4D97-AF65-F5344CB8AC3E}">
        <p14:creationId xmlns:p14="http://schemas.microsoft.com/office/powerpoint/2010/main" val="2972816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17</a:t>
            </a:fld>
            <a:endParaRPr lang="en-GB"/>
          </a:p>
        </p:txBody>
      </p:sp>
    </p:spTree>
    <p:extLst>
      <p:ext uri="{BB962C8B-B14F-4D97-AF65-F5344CB8AC3E}">
        <p14:creationId xmlns:p14="http://schemas.microsoft.com/office/powerpoint/2010/main" val="268571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18</a:t>
            </a:fld>
            <a:endParaRPr lang="en-GB"/>
          </a:p>
        </p:txBody>
      </p:sp>
    </p:spTree>
    <p:extLst>
      <p:ext uri="{BB962C8B-B14F-4D97-AF65-F5344CB8AC3E}">
        <p14:creationId xmlns:p14="http://schemas.microsoft.com/office/powerpoint/2010/main" val="1464747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19</a:t>
            </a:fld>
            <a:endParaRPr lang="en-GB"/>
          </a:p>
        </p:txBody>
      </p:sp>
    </p:spTree>
    <p:extLst>
      <p:ext uri="{BB962C8B-B14F-4D97-AF65-F5344CB8AC3E}">
        <p14:creationId xmlns:p14="http://schemas.microsoft.com/office/powerpoint/2010/main" val="2233164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20</a:t>
            </a:fld>
            <a:endParaRPr lang="en-GB"/>
          </a:p>
        </p:txBody>
      </p:sp>
    </p:spTree>
    <p:extLst>
      <p:ext uri="{BB962C8B-B14F-4D97-AF65-F5344CB8AC3E}">
        <p14:creationId xmlns:p14="http://schemas.microsoft.com/office/powerpoint/2010/main" val="1345150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21</a:t>
            </a:fld>
            <a:endParaRPr lang="en-GB"/>
          </a:p>
        </p:txBody>
      </p:sp>
    </p:spTree>
    <p:extLst>
      <p:ext uri="{BB962C8B-B14F-4D97-AF65-F5344CB8AC3E}">
        <p14:creationId xmlns:p14="http://schemas.microsoft.com/office/powerpoint/2010/main" val="40879916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22</a:t>
            </a:fld>
            <a:endParaRPr lang="en-GB"/>
          </a:p>
        </p:txBody>
      </p:sp>
    </p:spTree>
    <p:extLst>
      <p:ext uri="{BB962C8B-B14F-4D97-AF65-F5344CB8AC3E}">
        <p14:creationId xmlns:p14="http://schemas.microsoft.com/office/powerpoint/2010/main" val="2504959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37726856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24</a:t>
            </a:fld>
            <a:endParaRPr lang="en-GB"/>
          </a:p>
        </p:txBody>
      </p:sp>
    </p:spTree>
    <p:extLst>
      <p:ext uri="{BB962C8B-B14F-4D97-AF65-F5344CB8AC3E}">
        <p14:creationId xmlns:p14="http://schemas.microsoft.com/office/powerpoint/2010/main" val="2928584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26</a:t>
            </a:fld>
            <a:endParaRPr lang="en-GB"/>
          </a:p>
        </p:txBody>
      </p:sp>
    </p:spTree>
    <p:extLst>
      <p:ext uri="{BB962C8B-B14F-4D97-AF65-F5344CB8AC3E}">
        <p14:creationId xmlns:p14="http://schemas.microsoft.com/office/powerpoint/2010/main" val="41624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27</a:t>
            </a:fld>
            <a:endParaRPr lang="en-GB"/>
          </a:p>
        </p:txBody>
      </p:sp>
    </p:spTree>
    <p:extLst>
      <p:ext uri="{BB962C8B-B14F-4D97-AF65-F5344CB8AC3E}">
        <p14:creationId xmlns:p14="http://schemas.microsoft.com/office/powerpoint/2010/main" val="547508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28</a:t>
            </a:fld>
            <a:endParaRPr lang="en-GB"/>
          </a:p>
        </p:txBody>
      </p:sp>
    </p:spTree>
    <p:extLst>
      <p:ext uri="{BB962C8B-B14F-4D97-AF65-F5344CB8AC3E}">
        <p14:creationId xmlns:p14="http://schemas.microsoft.com/office/powerpoint/2010/main" val="20076531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29</a:t>
            </a:fld>
            <a:endParaRPr lang="en-GB"/>
          </a:p>
        </p:txBody>
      </p:sp>
    </p:spTree>
    <p:extLst>
      <p:ext uri="{BB962C8B-B14F-4D97-AF65-F5344CB8AC3E}">
        <p14:creationId xmlns:p14="http://schemas.microsoft.com/office/powerpoint/2010/main" val="5545537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30</a:t>
            </a:fld>
            <a:endParaRPr lang="en-GB"/>
          </a:p>
        </p:txBody>
      </p:sp>
    </p:spTree>
    <p:extLst>
      <p:ext uri="{BB962C8B-B14F-4D97-AF65-F5344CB8AC3E}">
        <p14:creationId xmlns:p14="http://schemas.microsoft.com/office/powerpoint/2010/main" val="3707110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0D92-245A-7496-8ADC-C43CD3E88F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1E0718-66F9-C19D-F7F5-6A14BD0459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0E8E35-D4C2-41FF-3A45-D7C09AA2BB74}"/>
              </a:ext>
            </a:extLst>
          </p:cNvPr>
          <p:cNvSpPr>
            <a:spLocks noGrp="1"/>
          </p:cNvSpPr>
          <p:nvPr>
            <p:ph type="dt" sz="half" idx="10"/>
          </p:nvPr>
        </p:nvSpPr>
        <p:spPr/>
        <p:txBody>
          <a:bodyPr/>
          <a:lstStyle/>
          <a:p>
            <a:fld id="{73C3BD54-29B9-3D42-B178-776ED395AA85}" type="datetimeFigureOut">
              <a:rPr lang="en-US" smtClean="0"/>
              <a:pPr/>
              <a:t>9/24/2024</a:t>
            </a:fld>
            <a:endParaRPr lang="en-US" sz="1400"/>
          </a:p>
        </p:txBody>
      </p:sp>
      <p:sp>
        <p:nvSpPr>
          <p:cNvPr id="5" name="Footer Placeholder 4">
            <a:extLst>
              <a:ext uri="{FF2B5EF4-FFF2-40B4-BE49-F238E27FC236}">
                <a16:creationId xmlns:a16="http://schemas.microsoft.com/office/drawing/2014/main" id="{9DFE23A7-DF86-8A97-B2D9-A4DBFF923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E2CDE5-C0B2-6F52-1D2E-18C3CB71058C}"/>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039358930"/>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4F3B4-8E6D-3736-93D1-5FC90ECC13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3069C3-CF96-44CF-F6D0-EC0E8638AC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FAEBB8-4506-0E59-ACB5-473D9F85AA48}"/>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5" name="Footer Placeholder 4">
            <a:extLst>
              <a:ext uri="{FF2B5EF4-FFF2-40B4-BE49-F238E27FC236}">
                <a16:creationId xmlns:a16="http://schemas.microsoft.com/office/drawing/2014/main" id="{D8A7F242-3534-FAE4-590E-36801A9C6E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16B0AD-0BE8-6E84-F91F-776C465519F8}"/>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57384605"/>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F204-EBA8-7058-2C65-2E95FE9941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493D8A-B254-6FC6-84D1-7D9358A7A4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781F23-0A70-D4EC-382A-BD6AA8F1F256}"/>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5" name="Footer Placeholder 4">
            <a:extLst>
              <a:ext uri="{FF2B5EF4-FFF2-40B4-BE49-F238E27FC236}">
                <a16:creationId xmlns:a16="http://schemas.microsoft.com/office/drawing/2014/main" id="{3A592D9C-5205-9E62-5B2D-8A5D549021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F926E1-F054-DE6A-A9E3-83D1936AF072}"/>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71986323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7512-9932-B56B-A6A5-BBD0CE4144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F1E300-598C-AD41-1F9E-BCA6FFFFFC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0F7C54-6415-BC12-B7B7-19B015AE6A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1CAA1F-4039-7F14-F5BC-B8233E8F6C6F}"/>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6" name="Footer Placeholder 5">
            <a:extLst>
              <a:ext uri="{FF2B5EF4-FFF2-40B4-BE49-F238E27FC236}">
                <a16:creationId xmlns:a16="http://schemas.microsoft.com/office/drawing/2014/main" id="{922CFEA7-CCA1-D6F5-9F48-ED2FC11F9B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3E31F2-2D78-FC30-AD45-8966138BE587}"/>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42494692"/>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AB0BF-472D-0894-ADF9-EB797971AD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9B1499-0A02-BF52-F38E-B3D51F5622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F587EB-9C3E-8A94-D98E-4D2700A7DD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65C75B-A18E-D4E4-68EA-E8B87E85EE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6B0EDE-AB81-C8CC-A1AB-E74D868693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286871-229A-7E13-88AE-67E36201E6A6}"/>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8" name="Footer Placeholder 7">
            <a:extLst>
              <a:ext uri="{FF2B5EF4-FFF2-40B4-BE49-F238E27FC236}">
                <a16:creationId xmlns:a16="http://schemas.microsoft.com/office/drawing/2014/main" id="{45FFCC37-3850-610B-4EBE-4B42AA0890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A07CB7-03D7-A819-1972-01373E36E524}"/>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591951238"/>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E1AD-FB9F-E08F-1B13-DC0E69E4D8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91CBD0-67A0-012A-C885-5B24989F90DE}"/>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4" name="Footer Placeholder 3">
            <a:extLst>
              <a:ext uri="{FF2B5EF4-FFF2-40B4-BE49-F238E27FC236}">
                <a16:creationId xmlns:a16="http://schemas.microsoft.com/office/drawing/2014/main" id="{079240DE-84DC-019E-3D39-74375BF4140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52ABEB-26D9-5398-B671-0507F56BDB54}"/>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299375848"/>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701732-3E7C-3756-E9C1-07840DAB670C}"/>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3" name="Footer Placeholder 2">
            <a:extLst>
              <a:ext uri="{FF2B5EF4-FFF2-40B4-BE49-F238E27FC236}">
                <a16:creationId xmlns:a16="http://schemas.microsoft.com/office/drawing/2014/main" id="{CC626777-69F4-466F-BC61-A4EF368B0A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D16050-884C-95C6-2875-F520F33263BE}"/>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41160724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F134-23CE-9321-4A8F-513291BE94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62382F-5F1B-2465-1D99-AA1FAC3F78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C1035-59F6-5D15-FEDB-446F1A07C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69C970-13A1-EDCD-6AEB-C786355339E7}"/>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6" name="Footer Placeholder 5">
            <a:extLst>
              <a:ext uri="{FF2B5EF4-FFF2-40B4-BE49-F238E27FC236}">
                <a16:creationId xmlns:a16="http://schemas.microsoft.com/office/drawing/2014/main" id="{91F804B9-B0FB-73F2-4C27-E5AF44F8FC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DF843F-305B-F439-B7C5-9376526403B2}"/>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642141500"/>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10224-3786-D076-BE30-6179ACDE35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F738AE-869D-8685-6EA3-EFE4E074F1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74905C-69C6-A373-4298-CF0C4B2F4C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765656-F07E-84B7-9AFA-7E65B690834A}"/>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6" name="Footer Placeholder 5">
            <a:extLst>
              <a:ext uri="{FF2B5EF4-FFF2-40B4-BE49-F238E27FC236}">
                <a16:creationId xmlns:a16="http://schemas.microsoft.com/office/drawing/2014/main" id="{997E1EC4-5E39-FCA4-0F26-373CF10233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E497A0-4C7C-A4EB-BB99-DD6ECF10FA91}"/>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27943629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3FCB3-1FD8-FB56-F6ED-5FAAF9D1E1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B37072-4155-BB0E-E096-5D31EA7963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6E37A8-ED70-5979-55FA-9708C5FBB785}"/>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5" name="Footer Placeholder 4">
            <a:extLst>
              <a:ext uri="{FF2B5EF4-FFF2-40B4-BE49-F238E27FC236}">
                <a16:creationId xmlns:a16="http://schemas.microsoft.com/office/drawing/2014/main" id="{79C0BBB1-AE47-3E8A-0284-D432F2EFE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208C8A-923F-C190-6D4B-38F1CB66C1EE}"/>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318072105"/>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C8A1FB-440B-206B-0A5C-87AC481824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C0CD-3661-907F-291F-D5C4150A84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62E6AD-D6F0-5B3C-BA44-B409F9DF4A50}"/>
              </a:ext>
            </a:extLst>
          </p:cNvPr>
          <p:cNvSpPr>
            <a:spLocks noGrp="1"/>
          </p:cNvSpPr>
          <p:nvPr>
            <p:ph type="dt" sz="half" idx="10"/>
          </p:nvPr>
        </p:nvSpPr>
        <p:spPr/>
        <p:txBody>
          <a:bodyPr/>
          <a:lstStyle/>
          <a:p>
            <a:fld id="{73C3BD54-29B9-3D42-B178-776ED395AA85}" type="datetimeFigureOut">
              <a:rPr lang="en-US" smtClean="0"/>
              <a:t>9/24/2024</a:t>
            </a:fld>
            <a:endParaRPr lang="en-US"/>
          </a:p>
        </p:txBody>
      </p:sp>
      <p:sp>
        <p:nvSpPr>
          <p:cNvPr id="5" name="Footer Placeholder 4">
            <a:extLst>
              <a:ext uri="{FF2B5EF4-FFF2-40B4-BE49-F238E27FC236}">
                <a16:creationId xmlns:a16="http://schemas.microsoft.com/office/drawing/2014/main" id="{DD27B78D-6E7F-AD6F-90C5-070ECD609F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995D6-1ECC-FCDB-CDB4-56CAC69EAE12}"/>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88410518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4DB548-F6EC-09FA-1D35-27B0A77120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CCF3AE-2762-5DFF-434A-A269F03F3A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822DA0-E569-CD6C-1EAA-C710411D15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C3BD54-29B9-3D42-B178-776ED395AA85}" type="datetimeFigureOut">
              <a:rPr lang="en-US" smtClean="0"/>
              <a:pPr/>
              <a:t>9/24/2024</a:t>
            </a:fld>
            <a:endParaRPr lang="en-US"/>
          </a:p>
        </p:txBody>
      </p:sp>
      <p:sp>
        <p:nvSpPr>
          <p:cNvPr id="5" name="Footer Placeholder 4">
            <a:extLst>
              <a:ext uri="{FF2B5EF4-FFF2-40B4-BE49-F238E27FC236}">
                <a16:creationId xmlns:a16="http://schemas.microsoft.com/office/drawing/2014/main" id="{007DC5AE-F033-4A8B-5918-85C36B864E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34600E9-16AB-35E7-1D27-512D48DA0D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8868414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ransition spd="slow">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dFPLNpzMCEw?feature=oembed"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hyperlink" Target="https://pearl.plymouth.ac.uk/handle/10026.1/8940" TargetMode="External"/><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ebarchive.nationalarchives.gov.uk/ukgwa/+/http:/www.homeoffice.gov.uk/documents/halliday-report-sppu/" TargetMode="External"/><Relationship Id="rId5" Type="http://schemas.openxmlformats.org/officeDocument/2006/relationships/image" Target="../media/image14.sv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03/44/conten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hyperlink" Target="https://www.theguardian.com/politics/2011/apr/16/ken-clarke-prison-waste-money"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2014/11/contents/enacte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18187/a-smarter-approach-to-sentencing.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9.png"/><Relationship Id="rId7" Type="http://schemas.openxmlformats.org/officeDocument/2006/relationships/diagramColors" Target="../diagrams/colors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25E8F-9868-6DCC-0042-423713DD895F}"/>
              </a:ext>
            </a:extLst>
          </p:cNvPr>
          <p:cNvSpPr>
            <a:spLocks noGrp="1"/>
          </p:cNvSpPr>
          <p:nvPr>
            <p:ph type="ctrTitle"/>
          </p:nvPr>
        </p:nvSpPr>
        <p:spPr>
          <a:xfrm>
            <a:off x="643468" y="643467"/>
            <a:ext cx="4620584" cy="4567137"/>
          </a:xfrm>
        </p:spPr>
        <p:txBody>
          <a:bodyPr>
            <a:normAutofit/>
          </a:bodyPr>
          <a:lstStyle/>
          <a:p>
            <a:pPr algn="l"/>
            <a:r>
              <a:rPr lang="en-GB" sz="4400"/>
              <a:t>Understanding crime, justice and punishment </a:t>
            </a:r>
          </a:p>
        </p:txBody>
      </p:sp>
      <p:sp>
        <p:nvSpPr>
          <p:cNvPr id="3" name="Subtitle 2">
            <a:extLst>
              <a:ext uri="{FF2B5EF4-FFF2-40B4-BE49-F238E27FC236}">
                <a16:creationId xmlns:a16="http://schemas.microsoft.com/office/drawing/2014/main" id="{B6D7B155-E4C9-8C7A-29DD-FAF6072B1170}"/>
              </a:ext>
            </a:extLst>
          </p:cNvPr>
          <p:cNvSpPr>
            <a:spLocks noGrp="1"/>
          </p:cNvSpPr>
          <p:nvPr>
            <p:ph type="subTitle" idx="1"/>
          </p:nvPr>
        </p:nvSpPr>
        <p:spPr>
          <a:xfrm>
            <a:off x="643467" y="5277684"/>
            <a:ext cx="4620584" cy="775494"/>
          </a:xfrm>
        </p:spPr>
        <p:txBody>
          <a:bodyPr>
            <a:normAutofit/>
          </a:bodyPr>
          <a:lstStyle/>
          <a:p>
            <a:pPr algn="l"/>
            <a:r>
              <a:rPr lang="en-GB" dirty="0"/>
              <a:t>BMCP5009</a:t>
            </a:r>
            <a:endParaRPr lang="en-GB"/>
          </a:p>
        </p:txBody>
      </p:sp>
      <p:pic>
        <p:nvPicPr>
          <p:cNvPr id="4" name="Picture 3" descr="A vintage weighing scales">
            <a:extLst>
              <a:ext uri="{FF2B5EF4-FFF2-40B4-BE49-F238E27FC236}">
                <a16:creationId xmlns:a16="http://schemas.microsoft.com/office/drawing/2014/main" id="{D5942C19-B48E-1BB9-C1C2-DF0587E262C2}"/>
              </a:ext>
            </a:extLst>
          </p:cNvPr>
          <p:cNvPicPr>
            <a:picLocks noChangeAspect="1"/>
          </p:cNvPicPr>
          <p:nvPr/>
        </p:nvPicPr>
        <p:blipFill rotWithShape="1">
          <a:blip r:embed="rId2"/>
          <a:srcRect r="2" b="2323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598134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81930">
        <p159:morph option="byObject"/>
      </p:transition>
    </mc:Choice>
    <mc:Fallback xmlns="">
      <p:transition spd="slow" advTm="819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1CFF4-A089-4FA7-9418-A072FBCB4804}"/>
              </a:ext>
            </a:extLst>
          </p:cNvPr>
          <p:cNvSpPr>
            <a:spLocks noGrp="1"/>
          </p:cNvSpPr>
          <p:nvPr>
            <p:ph type="title"/>
          </p:nvPr>
        </p:nvSpPr>
        <p:spPr>
          <a:xfrm>
            <a:off x="565149" y="1204720"/>
            <a:ext cx="3198777" cy="4024885"/>
          </a:xfrm>
        </p:spPr>
        <p:txBody>
          <a:bodyPr vert="horz" lIns="91440" tIns="45720" rIns="91440" bIns="45720" rtlCol="0" anchor="t">
            <a:normAutofit/>
          </a:bodyPr>
          <a:lstStyle/>
          <a:p>
            <a:r>
              <a:rPr lang="en-US" kern="1200">
                <a:solidFill>
                  <a:schemeClr val="tx1"/>
                </a:solidFill>
                <a:latin typeface="+mj-lt"/>
                <a:ea typeface="+mj-ea"/>
                <a:cs typeface="+mj-cs"/>
              </a:rPr>
              <a:t>What will we be looking at?</a:t>
            </a:r>
          </a:p>
        </p:txBody>
      </p:sp>
      <p:pic>
        <p:nvPicPr>
          <p:cNvPr id="8" name="Picture 7">
            <a:extLst>
              <a:ext uri="{FF2B5EF4-FFF2-40B4-BE49-F238E27FC236}">
                <a16:creationId xmlns:a16="http://schemas.microsoft.com/office/drawing/2014/main" id="{BE63F03A-EE16-C0A4-A29A-2C6F58A16AF2}"/>
              </a:ext>
            </a:extLst>
          </p:cNvPr>
          <p:cNvPicPr>
            <a:picLocks noChangeAspect="1"/>
          </p:cNvPicPr>
          <p:nvPr/>
        </p:nvPicPr>
        <p:blipFill rotWithShape="1">
          <a:blip r:embed="rId3"/>
          <a:srcRect l="50952" t="37363" r="38695" b="15646"/>
          <a:stretch/>
        </p:blipFill>
        <p:spPr>
          <a:xfrm>
            <a:off x="4770782" y="268355"/>
            <a:ext cx="5039140" cy="63438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3582470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5DDCA-662D-4D81-A530-4A28A104ABD4}"/>
              </a:ext>
            </a:extLst>
          </p:cNvPr>
          <p:cNvSpPr>
            <a:spLocks noGrp="1"/>
          </p:cNvSpPr>
          <p:nvPr>
            <p:ph type="title"/>
          </p:nvPr>
        </p:nvSpPr>
        <p:spPr>
          <a:xfrm>
            <a:off x="556532" y="643467"/>
            <a:ext cx="11210925" cy="744836"/>
          </a:xfrm>
        </p:spPr>
        <p:txBody>
          <a:bodyPr vert="horz" lIns="91440" tIns="45720" rIns="91440" bIns="45720" rtlCol="0">
            <a:normAutofit/>
          </a:bodyPr>
          <a:lstStyle/>
          <a:p>
            <a:pPr algn="ctr"/>
            <a:r>
              <a:rPr lang="en-US" sz="3200" kern="1200" spc="-150">
                <a:solidFill>
                  <a:schemeClr val="bg1"/>
                </a:solidFill>
                <a:latin typeface="+mj-lt"/>
                <a:ea typeface="+mj-ea"/>
                <a:cs typeface="+mj-cs"/>
              </a:rPr>
              <a:t>ASSESSMENT: </a:t>
            </a:r>
          </a:p>
        </p:txBody>
      </p:sp>
      <p:graphicFrame>
        <p:nvGraphicFramePr>
          <p:cNvPr id="9" name="Table 8">
            <a:extLst>
              <a:ext uri="{FF2B5EF4-FFF2-40B4-BE49-F238E27FC236}">
                <a16:creationId xmlns:a16="http://schemas.microsoft.com/office/drawing/2014/main" id="{E2C7D79C-157D-EF9B-6356-F37B0065B21D}"/>
              </a:ext>
            </a:extLst>
          </p:cNvPr>
          <p:cNvGraphicFramePr>
            <a:graphicFrameLocks noGrp="1"/>
          </p:cNvGraphicFramePr>
          <p:nvPr>
            <p:extLst>
              <p:ext uri="{D42A27DB-BD31-4B8C-83A1-F6EECF244321}">
                <p14:modId xmlns:p14="http://schemas.microsoft.com/office/powerpoint/2010/main" val="4282350985"/>
              </p:ext>
            </p:extLst>
          </p:nvPr>
        </p:nvGraphicFramePr>
        <p:xfrm>
          <a:off x="1685348" y="1675227"/>
          <a:ext cx="8821306" cy="4394199"/>
        </p:xfrm>
        <a:graphic>
          <a:graphicData uri="http://schemas.openxmlformats.org/drawingml/2006/table">
            <a:tbl>
              <a:tblPr firstRow="1" bandRow="1">
                <a:tableStyleId>{7DF18680-E054-41AD-8BC1-D1AEF772440D}</a:tableStyleId>
              </a:tblPr>
              <a:tblGrid>
                <a:gridCol w="4934899">
                  <a:extLst>
                    <a:ext uri="{9D8B030D-6E8A-4147-A177-3AD203B41FA5}">
                      <a16:colId xmlns:a16="http://schemas.microsoft.com/office/drawing/2014/main" val="1615136555"/>
                    </a:ext>
                  </a:extLst>
                </a:gridCol>
                <a:gridCol w="3886407">
                  <a:extLst>
                    <a:ext uri="{9D8B030D-6E8A-4147-A177-3AD203B41FA5}">
                      <a16:colId xmlns:a16="http://schemas.microsoft.com/office/drawing/2014/main" val="1698526680"/>
                    </a:ext>
                  </a:extLst>
                </a:gridCol>
              </a:tblGrid>
              <a:tr h="712216">
                <a:tc>
                  <a:txBody>
                    <a:bodyPr/>
                    <a:lstStyle/>
                    <a:p>
                      <a:r>
                        <a:rPr lang="en-GB" sz="3200"/>
                        <a:t>Assessment 1</a:t>
                      </a:r>
                    </a:p>
                  </a:txBody>
                  <a:tcPr marL="167758" marR="167758" marT="83879" marB="83879"/>
                </a:tc>
                <a:tc>
                  <a:txBody>
                    <a:bodyPr/>
                    <a:lstStyle/>
                    <a:p>
                      <a:r>
                        <a:rPr lang="en-GB" sz="3200" dirty="0"/>
                        <a:t>Assessment 2</a:t>
                      </a:r>
                    </a:p>
                  </a:txBody>
                  <a:tcPr marL="167758" marR="167758" marT="83879" marB="83879"/>
                </a:tc>
                <a:extLst>
                  <a:ext uri="{0D108BD9-81ED-4DB2-BD59-A6C34878D82A}">
                    <a16:rowId xmlns:a16="http://schemas.microsoft.com/office/drawing/2014/main" val="2988852381"/>
                  </a:ext>
                </a:extLst>
              </a:tr>
              <a:tr h="3681983">
                <a:tc>
                  <a:txBody>
                    <a:bodyPr/>
                    <a:lstStyle/>
                    <a:p>
                      <a:r>
                        <a:rPr lang="en-GB" sz="3200"/>
                        <a:t>15-minute individual presentation</a:t>
                      </a:r>
                    </a:p>
                    <a:p>
                      <a:endParaRPr lang="en-GB" sz="3200"/>
                    </a:p>
                    <a:p>
                      <a:r>
                        <a:rPr lang="en-GB" sz="3200"/>
                        <a:t>Due week commencing 4/11/24</a:t>
                      </a:r>
                    </a:p>
                    <a:p>
                      <a:endParaRPr lang="en-GB" sz="3200"/>
                    </a:p>
                    <a:p>
                      <a:r>
                        <a:rPr lang="en-GB" sz="3200"/>
                        <a:t>50%</a:t>
                      </a:r>
                    </a:p>
                  </a:txBody>
                  <a:tcPr marL="167758" marR="167758" marT="83879" marB="83879"/>
                </a:tc>
                <a:tc>
                  <a:txBody>
                    <a:bodyPr/>
                    <a:lstStyle/>
                    <a:p>
                      <a:r>
                        <a:rPr lang="en-GB" sz="3200" dirty="0"/>
                        <a:t>2000 word written assignment </a:t>
                      </a:r>
                    </a:p>
                    <a:p>
                      <a:endParaRPr lang="en-GB" sz="3200" dirty="0"/>
                    </a:p>
                    <a:p>
                      <a:r>
                        <a:rPr lang="en-GB" sz="3200" dirty="0"/>
                        <a:t>Due 23:59 Friday 10/1/25</a:t>
                      </a:r>
                    </a:p>
                    <a:p>
                      <a:endParaRPr lang="en-GB" sz="3200" dirty="0"/>
                    </a:p>
                    <a:p>
                      <a:r>
                        <a:rPr lang="en-GB" sz="3200" dirty="0"/>
                        <a:t>50%</a:t>
                      </a:r>
                    </a:p>
                  </a:txBody>
                  <a:tcPr marL="167758" marR="167758" marT="83879" marB="83879"/>
                </a:tc>
                <a:extLst>
                  <a:ext uri="{0D108BD9-81ED-4DB2-BD59-A6C34878D82A}">
                    <a16:rowId xmlns:a16="http://schemas.microsoft.com/office/drawing/2014/main" val="3315394429"/>
                  </a:ext>
                </a:extLst>
              </a:tr>
            </a:tbl>
          </a:graphicData>
        </a:graphic>
      </p:graphicFrame>
    </p:spTree>
    <p:extLst>
      <p:ext uri="{BB962C8B-B14F-4D97-AF65-F5344CB8AC3E}">
        <p14:creationId xmlns:p14="http://schemas.microsoft.com/office/powerpoint/2010/main" val="1542789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78BB6-9A64-B127-B09C-0F8EB7CD384A}"/>
              </a:ext>
            </a:extLst>
          </p:cNvPr>
          <p:cNvSpPr>
            <a:spLocks noGrp="1"/>
          </p:cNvSpPr>
          <p:nvPr>
            <p:ph type="title"/>
          </p:nvPr>
        </p:nvSpPr>
        <p:spPr>
          <a:xfrm>
            <a:off x="293511" y="154854"/>
            <a:ext cx="9792001" cy="821776"/>
          </a:xfrm>
        </p:spPr>
        <p:txBody>
          <a:bodyPr/>
          <a:lstStyle/>
          <a:p>
            <a:r>
              <a:rPr lang="en-GB" dirty="0"/>
              <a:t>Assessment 1</a:t>
            </a:r>
          </a:p>
        </p:txBody>
      </p:sp>
      <p:pic>
        <p:nvPicPr>
          <p:cNvPr id="6" name="Content Placeholder 5">
            <a:extLst>
              <a:ext uri="{FF2B5EF4-FFF2-40B4-BE49-F238E27FC236}">
                <a16:creationId xmlns:a16="http://schemas.microsoft.com/office/drawing/2014/main" id="{D9E63E43-A399-B52E-75A4-CD58E93B7394}"/>
              </a:ext>
            </a:extLst>
          </p:cNvPr>
          <p:cNvPicPr>
            <a:picLocks noGrp="1" noChangeAspect="1"/>
          </p:cNvPicPr>
          <p:nvPr>
            <p:ph sz="half" idx="1"/>
          </p:nvPr>
        </p:nvPicPr>
        <p:blipFill rotWithShape="1">
          <a:blip r:embed="rId3"/>
          <a:srcRect l="73657" t="20965" r="15182" b="34144"/>
          <a:stretch/>
        </p:blipFill>
        <p:spPr>
          <a:xfrm>
            <a:off x="730205" y="1219199"/>
            <a:ext cx="4552995" cy="5079384"/>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2061F63-3BFA-BA9F-0BE2-73F25E33003F}"/>
              </a:ext>
            </a:extLst>
          </p:cNvPr>
          <p:cNvSpPr txBox="1"/>
          <p:nvPr/>
        </p:nvSpPr>
        <p:spPr>
          <a:xfrm>
            <a:off x="6626578" y="1873956"/>
            <a:ext cx="4552995" cy="1200329"/>
          </a:xfrm>
          <a:prstGeom prst="rect">
            <a:avLst/>
          </a:prstGeom>
          <a:noFill/>
        </p:spPr>
        <p:txBody>
          <a:bodyPr wrap="square" rtlCol="0">
            <a:spAutoFit/>
          </a:bodyPr>
          <a:lstStyle/>
          <a:p>
            <a:pPr algn="ctr"/>
            <a:r>
              <a:rPr lang="en-GB" sz="3600" dirty="0"/>
              <a:t>Let’s take a look at the brief……</a:t>
            </a:r>
          </a:p>
        </p:txBody>
      </p:sp>
    </p:spTree>
    <p:extLst>
      <p:ext uri="{BB962C8B-B14F-4D97-AF65-F5344CB8AC3E}">
        <p14:creationId xmlns:p14="http://schemas.microsoft.com/office/powerpoint/2010/main" val="367585459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0903-74B1-497F-B6DE-7F6C2676E6AE}"/>
              </a:ext>
            </a:extLst>
          </p:cNvPr>
          <p:cNvSpPr>
            <a:spLocks noGrp="1"/>
          </p:cNvSpPr>
          <p:nvPr>
            <p:ph type="title"/>
          </p:nvPr>
        </p:nvSpPr>
        <p:spPr>
          <a:xfrm>
            <a:off x="825260" y="-577970"/>
            <a:ext cx="5268036" cy="2140145"/>
          </a:xfrm>
        </p:spPr>
        <p:txBody>
          <a:bodyPr vert="horz" lIns="0" tIns="0" rIns="0" bIns="0" rtlCol="0" anchor="b">
            <a:normAutofit/>
          </a:bodyPr>
          <a:lstStyle/>
          <a:p>
            <a:r>
              <a:rPr lang="en-US" sz="3600"/>
              <a:t>WHAT IS CRIMINOLOGY?</a:t>
            </a:r>
          </a:p>
        </p:txBody>
      </p:sp>
      <p:sp>
        <p:nvSpPr>
          <p:cNvPr id="3" name="TextBox 2">
            <a:extLst>
              <a:ext uri="{FF2B5EF4-FFF2-40B4-BE49-F238E27FC236}">
                <a16:creationId xmlns:a16="http://schemas.microsoft.com/office/drawing/2014/main" id="{7E81EEB4-FEB7-42A8-9801-A82989EA232B}"/>
              </a:ext>
            </a:extLst>
          </p:cNvPr>
          <p:cNvSpPr txBox="1"/>
          <p:nvPr/>
        </p:nvSpPr>
        <p:spPr>
          <a:xfrm>
            <a:off x="480203" y="2091262"/>
            <a:ext cx="6159433" cy="3530791"/>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lnSpcReduction="10000"/>
          </a:bodyPr>
          <a:lstStyle/>
          <a:p>
            <a:pPr indent="-228600">
              <a:lnSpc>
                <a:spcPct val="120000"/>
              </a:lnSpc>
              <a:spcAft>
                <a:spcPts val="600"/>
              </a:spcAft>
              <a:buFont typeface="Arial" panose="020B0604020202020204" pitchFamily="34" charset="0"/>
              <a:buChar char="•"/>
            </a:pPr>
            <a:r>
              <a:rPr lang="en-US" sz="2400"/>
              <a:t> Studies crime from a social perspective</a:t>
            </a:r>
          </a:p>
          <a:p>
            <a:pPr indent="-228600">
              <a:lnSpc>
                <a:spcPct val="120000"/>
              </a:lnSpc>
              <a:spcAft>
                <a:spcPts val="600"/>
              </a:spcAft>
              <a:buFont typeface="Arial" panose="020B0604020202020204" pitchFamily="34" charset="0"/>
              <a:buChar char="•"/>
            </a:pPr>
            <a:r>
              <a:rPr lang="en-US" sz="2400"/>
              <a:t> Looks at the effect crime has on victims, perpetrators and society as a whole</a:t>
            </a:r>
          </a:p>
          <a:p>
            <a:pPr indent="-228600">
              <a:lnSpc>
                <a:spcPct val="120000"/>
              </a:lnSpc>
              <a:spcAft>
                <a:spcPts val="600"/>
              </a:spcAft>
              <a:buFont typeface="Arial" panose="020B0604020202020204" pitchFamily="34" charset="0"/>
              <a:buChar char="•"/>
            </a:pPr>
            <a:r>
              <a:rPr lang="en-US" sz="2400"/>
              <a:t> Understanding, treating and preventing crime</a:t>
            </a:r>
          </a:p>
          <a:p>
            <a:pPr indent="-228600">
              <a:lnSpc>
                <a:spcPct val="120000"/>
              </a:lnSpc>
              <a:spcAft>
                <a:spcPts val="600"/>
              </a:spcAft>
              <a:buFont typeface="Arial" panose="020B0604020202020204" pitchFamily="34" charset="0"/>
              <a:buChar char="•"/>
            </a:pPr>
            <a:r>
              <a:rPr lang="en-US" sz="2400"/>
              <a:t> By looking at effective treatments for crime, criminology is Important to help develop crime reduction strategies and initiative</a:t>
            </a:r>
            <a:r>
              <a:rPr lang="en-US" sz="1600"/>
              <a:t>s</a:t>
            </a:r>
          </a:p>
        </p:txBody>
      </p:sp>
      <p:pic>
        <p:nvPicPr>
          <p:cNvPr id="4" name="Picture 4" descr="A screenshot of a cell phone&#10;&#10;Description automatically generated">
            <a:extLst>
              <a:ext uri="{FF2B5EF4-FFF2-40B4-BE49-F238E27FC236}">
                <a16:creationId xmlns:a16="http://schemas.microsoft.com/office/drawing/2014/main" id="{E2395DE3-D01F-48F9-BE75-68CA87375997}"/>
              </a:ext>
            </a:extLst>
          </p:cNvPr>
          <p:cNvPicPr>
            <a:picLocks noChangeAspect="1"/>
          </p:cNvPicPr>
          <p:nvPr/>
        </p:nvPicPr>
        <p:blipFill rotWithShape="1">
          <a:blip r:embed="rId3"/>
          <a:srcRect l="13852" r="29899" b="11237"/>
          <a:stretch/>
        </p:blipFill>
        <p:spPr>
          <a:xfrm>
            <a:off x="7047513" y="975645"/>
            <a:ext cx="4443447" cy="3944225"/>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18378028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B8191-CB38-4549-AC4A-6D213D8D6ECC}"/>
              </a:ext>
            </a:extLst>
          </p:cNvPr>
          <p:cNvSpPr>
            <a:spLocks noGrp="1"/>
          </p:cNvSpPr>
          <p:nvPr>
            <p:ph type="title"/>
          </p:nvPr>
        </p:nvSpPr>
        <p:spPr>
          <a:xfrm>
            <a:off x="1089705" y="306228"/>
            <a:ext cx="3609983" cy="1446550"/>
          </a:xfrm>
        </p:spPr>
        <p:txBody>
          <a:bodyPr>
            <a:normAutofit/>
          </a:bodyPr>
          <a:lstStyle/>
          <a:p>
            <a:r>
              <a:rPr lang="en-GB"/>
              <a:t>WHAT IS CRIME?</a:t>
            </a:r>
          </a:p>
        </p:txBody>
      </p:sp>
      <p:sp>
        <p:nvSpPr>
          <p:cNvPr id="3" name="Content Placeholder 2">
            <a:extLst>
              <a:ext uri="{FF2B5EF4-FFF2-40B4-BE49-F238E27FC236}">
                <a16:creationId xmlns:a16="http://schemas.microsoft.com/office/drawing/2014/main" id="{AFA20A6A-0553-4974-9D1D-BA57495AE824}"/>
              </a:ext>
            </a:extLst>
          </p:cNvPr>
          <p:cNvSpPr>
            <a:spLocks noGrp="1"/>
          </p:cNvSpPr>
          <p:nvPr>
            <p:ph idx="1"/>
          </p:nvPr>
        </p:nvSpPr>
        <p:spPr>
          <a:xfrm>
            <a:off x="449400" y="2059006"/>
            <a:ext cx="3725733" cy="3821218"/>
          </a:xfrm>
        </p:spPr>
        <p:txBody>
          <a:bodyPr vert="horz" lIns="0" tIns="0" rIns="0" bIns="0" rtlCol="0">
            <a:normAutofit/>
          </a:bodyPr>
          <a:lstStyle/>
          <a:p>
            <a:pPr>
              <a:lnSpc>
                <a:spcPct val="90000"/>
              </a:lnSpc>
            </a:pPr>
            <a:r>
              <a:rPr lang="en-GB" sz="1800">
                <a:ea typeface="+mn-lt"/>
                <a:cs typeface="+mn-lt"/>
              </a:rPr>
              <a:t>A set of rules that if broken lead to criminal sanctions?</a:t>
            </a:r>
            <a:endParaRPr lang="en-GB" sz="1800"/>
          </a:p>
          <a:p>
            <a:pPr>
              <a:lnSpc>
                <a:spcPct val="90000"/>
              </a:lnSpc>
            </a:pPr>
            <a:r>
              <a:rPr lang="en-GB" sz="1800">
                <a:ea typeface="+mn-lt"/>
                <a:cs typeface="+mn-lt"/>
              </a:rPr>
              <a:t>CRIME AS A </a:t>
            </a:r>
            <a:r>
              <a:rPr lang="en-GB" sz="1800" b="1">
                <a:ea typeface="+mn-lt"/>
                <a:cs typeface="+mn-lt"/>
              </a:rPr>
              <a:t>SOCIAL CONSTRUCT</a:t>
            </a:r>
            <a:endParaRPr lang="en-GB" sz="1800" b="1"/>
          </a:p>
          <a:p>
            <a:pPr>
              <a:lnSpc>
                <a:spcPct val="90000"/>
              </a:lnSpc>
            </a:pPr>
            <a:r>
              <a:rPr lang="en-GB" sz="1800">
                <a:ea typeface="+mn-lt"/>
                <a:cs typeface="+mn-lt"/>
              </a:rPr>
              <a:t>What we consider to be crime is socially constructed</a:t>
            </a:r>
            <a:endParaRPr lang="en-GB" sz="1800"/>
          </a:p>
          <a:p>
            <a:pPr>
              <a:lnSpc>
                <a:spcPct val="90000"/>
              </a:lnSpc>
            </a:pPr>
            <a:r>
              <a:rPr lang="en-GB" sz="1800">
                <a:ea typeface="+mn-lt"/>
                <a:cs typeface="+mn-lt"/>
              </a:rPr>
              <a:t>Crime is was society thinks it should be at one time</a:t>
            </a:r>
            <a:endParaRPr lang="en-GB" sz="1800"/>
          </a:p>
          <a:p>
            <a:pPr>
              <a:lnSpc>
                <a:spcPct val="90000"/>
              </a:lnSpc>
            </a:pPr>
            <a:r>
              <a:rPr lang="en-GB" sz="1800">
                <a:ea typeface="+mn-lt"/>
                <a:cs typeface="+mn-lt"/>
              </a:rPr>
              <a:t>The powerful within the state may use the law to protect their own interests</a:t>
            </a:r>
            <a:endParaRPr lang="en-GB" sz="1800"/>
          </a:p>
          <a:p>
            <a:pPr>
              <a:lnSpc>
                <a:spcPct val="90000"/>
              </a:lnSpc>
            </a:pPr>
            <a:r>
              <a:rPr lang="en-GB" sz="1800">
                <a:ea typeface="+mn-lt"/>
                <a:cs typeface="+mn-lt"/>
              </a:rPr>
              <a:t>What any one society considers to be criminal changes over time</a:t>
            </a:r>
            <a:endParaRPr lang="en-GB" sz="1800"/>
          </a:p>
          <a:p>
            <a:pPr>
              <a:lnSpc>
                <a:spcPct val="90000"/>
              </a:lnSpc>
            </a:pPr>
            <a:endParaRPr lang="en-GB" sz="1500"/>
          </a:p>
        </p:txBody>
      </p:sp>
      <p:pic>
        <p:nvPicPr>
          <p:cNvPr id="5" name="Picture 5" descr="A picture containing toy&#10;&#10;Description automatically generated">
            <a:extLst>
              <a:ext uri="{FF2B5EF4-FFF2-40B4-BE49-F238E27FC236}">
                <a16:creationId xmlns:a16="http://schemas.microsoft.com/office/drawing/2014/main" id="{EFC4DB46-FF43-4D62-B104-B491DFB1A700}"/>
              </a:ext>
            </a:extLst>
          </p:cNvPr>
          <p:cNvPicPr>
            <a:picLocks noChangeAspect="1"/>
          </p:cNvPicPr>
          <p:nvPr/>
        </p:nvPicPr>
        <p:blipFill rotWithShape="1">
          <a:blip r:embed="rId3"/>
          <a:srcRect t="13633" r="-2" b="389"/>
          <a:stretch/>
        </p:blipFill>
        <p:spPr>
          <a:xfrm>
            <a:off x="4699688" y="1956856"/>
            <a:ext cx="6518645" cy="3207957"/>
          </a:xfrm>
          <a:prstGeom prst="rect">
            <a:avLst/>
          </a:prstGeom>
        </p:spPr>
      </p:pic>
    </p:spTree>
    <p:extLst>
      <p:ext uri="{BB962C8B-B14F-4D97-AF65-F5344CB8AC3E}">
        <p14:creationId xmlns:p14="http://schemas.microsoft.com/office/powerpoint/2010/main" val="227396817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hild holding a red balloon&#10;&#10;Description automatically generated">
            <a:extLst>
              <a:ext uri="{FF2B5EF4-FFF2-40B4-BE49-F238E27FC236}">
                <a16:creationId xmlns:a16="http://schemas.microsoft.com/office/drawing/2014/main" id="{A9AD8E79-68BB-D51A-5B5E-863A939EB1C1}"/>
              </a:ext>
            </a:extLst>
          </p:cNvPr>
          <p:cNvPicPr>
            <a:picLocks noChangeAspect="1"/>
          </p:cNvPicPr>
          <p:nvPr/>
        </p:nvPicPr>
        <p:blipFill>
          <a:blip r:embed="rId3"/>
          <a:srcRect b="15730"/>
          <a:stretch/>
        </p:blipFill>
        <p:spPr>
          <a:xfrm>
            <a:off x="20" y="10"/>
            <a:ext cx="12191980" cy="6857990"/>
          </a:xfrm>
          <a:prstGeom prst="rect">
            <a:avLst/>
          </a:prstGeom>
        </p:spPr>
      </p:pic>
    </p:spTree>
    <p:extLst>
      <p:ext uri="{BB962C8B-B14F-4D97-AF65-F5344CB8AC3E}">
        <p14:creationId xmlns:p14="http://schemas.microsoft.com/office/powerpoint/2010/main" val="262669184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63E26-C47E-C6EA-2022-A8BEF8F807EB}"/>
              </a:ext>
            </a:extLst>
          </p:cNvPr>
          <p:cNvSpPr>
            <a:spLocks noGrp="1"/>
          </p:cNvSpPr>
          <p:nvPr>
            <p:ph type="title"/>
          </p:nvPr>
        </p:nvSpPr>
        <p:spPr>
          <a:xfrm>
            <a:off x="6725955" y="240626"/>
            <a:ext cx="5029395" cy="1446550"/>
          </a:xfrm>
        </p:spPr>
        <p:txBody>
          <a:bodyPr>
            <a:normAutofit/>
          </a:bodyPr>
          <a:lstStyle/>
          <a:p>
            <a:r>
              <a:rPr lang="en-GB" dirty="0"/>
              <a:t>What is crime?</a:t>
            </a:r>
          </a:p>
        </p:txBody>
      </p:sp>
      <p:sp>
        <p:nvSpPr>
          <p:cNvPr id="3" name="Content Placeholder 2">
            <a:extLst>
              <a:ext uri="{FF2B5EF4-FFF2-40B4-BE49-F238E27FC236}">
                <a16:creationId xmlns:a16="http://schemas.microsoft.com/office/drawing/2014/main" id="{D1050B4E-968F-B447-0105-35A7BD489B62}"/>
              </a:ext>
            </a:extLst>
          </p:cNvPr>
          <p:cNvSpPr>
            <a:spLocks noGrp="1"/>
          </p:cNvSpPr>
          <p:nvPr>
            <p:ph idx="1"/>
          </p:nvPr>
        </p:nvSpPr>
        <p:spPr>
          <a:xfrm>
            <a:off x="6384731" y="1876628"/>
            <a:ext cx="5182473" cy="3719101"/>
          </a:xfrm>
        </p:spPr>
        <p:txBody>
          <a:bodyPr>
            <a:normAutofit lnSpcReduction="10000"/>
          </a:bodyPr>
          <a:lstStyle/>
          <a:p>
            <a:pPr marL="0" indent="0">
              <a:lnSpc>
                <a:spcPct val="90000"/>
              </a:lnSpc>
              <a:buNone/>
            </a:pPr>
            <a:r>
              <a:rPr lang="en-GB" sz="2000" dirty="0"/>
              <a:t>Victim support: ‘deliberate act that causes physical or psychological harm, damage to or loss of property, and is against the law’.</a:t>
            </a:r>
          </a:p>
          <a:p>
            <a:pPr marL="0" indent="0">
              <a:lnSpc>
                <a:spcPct val="90000"/>
              </a:lnSpc>
              <a:buNone/>
            </a:pPr>
            <a:endParaRPr lang="en-GB" sz="2000" dirty="0"/>
          </a:p>
          <a:p>
            <a:pPr marL="0" indent="0">
              <a:lnSpc>
                <a:spcPct val="90000"/>
              </a:lnSpc>
              <a:buNone/>
            </a:pPr>
            <a:r>
              <a:rPr lang="en-GB" sz="2000" dirty="0"/>
              <a:t>Does some</a:t>
            </a:r>
            <a:r>
              <a:rPr lang="en-GB" sz="2000" b="1" dirty="0"/>
              <a:t> </a:t>
            </a:r>
            <a:r>
              <a:rPr lang="en-GB" sz="2000" b="1" i="1" dirty="0"/>
              <a:t>harm</a:t>
            </a:r>
            <a:r>
              <a:rPr lang="en-GB" sz="2000" b="1" dirty="0"/>
              <a:t> </a:t>
            </a:r>
            <a:r>
              <a:rPr lang="en-GB" sz="2000" dirty="0"/>
              <a:t>have to be used?</a:t>
            </a:r>
          </a:p>
          <a:p>
            <a:pPr marL="0" indent="0">
              <a:lnSpc>
                <a:spcPct val="90000"/>
              </a:lnSpc>
              <a:buNone/>
            </a:pPr>
            <a:endParaRPr lang="en-GB" sz="2000" dirty="0"/>
          </a:p>
          <a:p>
            <a:pPr marL="0" indent="0">
              <a:lnSpc>
                <a:spcPct val="90000"/>
              </a:lnSpc>
              <a:buNone/>
            </a:pPr>
            <a:r>
              <a:rPr lang="en-GB" sz="2000" dirty="0"/>
              <a:t>Becker (1963), a sociologist who examined deviance, argues that crime or deviances are created by social groups who make the rules and when these are broken, a crime occurs. In essence, crime takes place when it is seen by society to have taken place. </a:t>
            </a:r>
          </a:p>
          <a:p>
            <a:pPr marL="0" indent="0">
              <a:lnSpc>
                <a:spcPct val="90000"/>
              </a:lnSpc>
              <a:buNone/>
            </a:pPr>
            <a:endParaRPr lang="en-GB" sz="1500" dirty="0"/>
          </a:p>
          <a:p>
            <a:pPr marL="0" indent="0">
              <a:lnSpc>
                <a:spcPct val="90000"/>
              </a:lnSpc>
              <a:buNone/>
            </a:pPr>
            <a:endParaRPr lang="en-GB" sz="1500" dirty="0"/>
          </a:p>
        </p:txBody>
      </p:sp>
      <p:pic>
        <p:nvPicPr>
          <p:cNvPr id="4" name="Picture 3">
            <a:extLst>
              <a:ext uri="{FF2B5EF4-FFF2-40B4-BE49-F238E27FC236}">
                <a16:creationId xmlns:a16="http://schemas.microsoft.com/office/drawing/2014/main" id="{3EF9ADFB-4935-3799-2DF4-F141E52F10BF}"/>
              </a:ext>
            </a:extLst>
          </p:cNvPr>
          <p:cNvPicPr>
            <a:picLocks noChangeAspect="1"/>
          </p:cNvPicPr>
          <p:nvPr/>
        </p:nvPicPr>
        <p:blipFill>
          <a:blip r:embed="rId3"/>
          <a:srcRect l="14197" r="22267"/>
          <a:stretch/>
        </p:blipFill>
        <p:spPr>
          <a:xfrm>
            <a:off x="436650" y="382608"/>
            <a:ext cx="5571066" cy="5761228"/>
          </a:xfrm>
          <a:prstGeom prst="rect">
            <a:avLst/>
          </a:prstGeom>
        </p:spPr>
      </p:pic>
    </p:spTree>
    <p:extLst>
      <p:ext uri="{BB962C8B-B14F-4D97-AF65-F5344CB8AC3E}">
        <p14:creationId xmlns:p14="http://schemas.microsoft.com/office/powerpoint/2010/main" val="21072955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C4BA3-A6A9-4A1F-95B4-16AAC6A665A6}"/>
              </a:ext>
            </a:extLst>
          </p:cNvPr>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HOW DO PUBLIC PERCEPTIONS SHAPE CRIME?</a:t>
            </a:r>
          </a:p>
        </p:txBody>
      </p:sp>
      <p:graphicFrame>
        <p:nvGraphicFramePr>
          <p:cNvPr id="22" name="Content Placeholder 2">
            <a:extLst>
              <a:ext uri="{FF2B5EF4-FFF2-40B4-BE49-F238E27FC236}">
                <a16:creationId xmlns:a16="http://schemas.microsoft.com/office/drawing/2014/main" id="{B7B2E225-79F1-6327-CBC8-CC8408C7A9DC}"/>
              </a:ext>
            </a:extLst>
          </p:cNvPr>
          <p:cNvGraphicFramePr>
            <a:graphicFrameLocks noGrp="1"/>
          </p:cNvGraphicFramePr>
          <p:nvPr>
            <p:ph idx="1"/>
            <p:extLst>
              <p:ext uri="{D42A27DB-BD31-4B8C-83A1-F6EECF244321}">
                <p14:modId xmlns:p14="http://schemas.microsoft.com/office/powerpoint/2010/main" val="4038903713"/>
              </p:ext>
            </p:extLst>
          </p:nvPr>
        </p:nvGraphicFramePr>
        <p:xfrm>
          <a:off x="4905052" y="218661"/>
          <a:ext cx="7021905" cy="5985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086981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25EE3-89EC-BD20-B1D1-B11FE85C28C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Critical thinking activity</a:t>
            </a:r>
          </a:p>
        </p:txBody>
      </p:sp>
      <p:sp>
        <p:nvSpPr>
          <p:cNvPr id="3" name="Content Placeholder 2">
            <a:extLst>
              <a:ext uri="{FF2B5EF4-FFF2-40B4-BE49-F238E27FC236}">
                <a16:creationId xmlns:a16="http://schemas.microsoft.com/office/drawing/2014/main" id="{21442FBA-F2F6-BA82-3C3F-8641AC937268}"/>
              </a:ext>
            </a:extLst>
          </p:cNvPr>
          <p:cNvSpPr>
            <a:spLocks noGrp="1"/>
          </p:cNvSpPr>
          <p:nvPr>
            <p:ph idx="1"/>
          </p:nvPr>
        </p:nvSpPr>
        <p:spPr>
          <a:xfrm>
            <a:off x="4810259" y="649480"/>
            <a:ext cx="6555347" cy="5546047"/>
          </a:xfrm>
        </p:spPr>
        <p:txBody>
          <a:bodyPr anchor="ctr">
            <a:normAutofit/>
          </a:bodyPr>
          <a:lstStyle/>
          <a:p>
            <a:pPr marL="0" indent="0" algn="ctr">
              <a:buNone/>
            </a:pPr>
            <a:r>
              <a:rPr lang="en-GB" sz="2000" b="1" dirty="0">
                <a:solidFill>
                  <a:schemeClr val="accent1"/>
                </a:solidFill>
              </a:rPr>
              <a:t>Another area with various definitions is domestic abuse. Research a number of different agencies (police, Crown Prosecution Service (CPS) or support services as examples) in relation to this.</a:t>
            </a:r>
          </a:p>
          <a:p>
            <a:pPr marL="0" indent="0">
              <a:buNone/>
            </a:pPr>
            <a:endParaRPr lang="en-GB" sz="2000" dirty="0"/>
          </a:p>
          <a:p>
            <a:pPr marL="0" indent="0">
              <a:buNone/>
            </a:pPr>
            <a:r>
              <a:rPr lang="en-GB" sz="2000" dirty="0"/>
              <a:t>•How does each agency define domestic abuse?</a:t>
            </a:r>
          </a:p>
          <a:p>
            <a:pPr marL="0" indent="0">
              <a:buNone/>
            </a:pPr>
            <a:r>
              <a:rPr lang="en-GB" sz="2000" dirty="0"/>
              <a:t>•Does each definition mean certain behaviours are included or excluded?</a:t>
            </a:r>
          </a:p>
          <a:p>
            <a:pPr marL="0" indent="0">
              <a:buNone/>
            </a:pPr>
            <a:r>
              <a:rPr lang="en-GB" sz="2000" dirty="0"/>
              <a:t>•How do these definitions compare with the cross-government definition?</a:t>
            </a:r>
          </a:p>
          <a:p>
            <a:pPr marL="0" indent="0">
              <a:buNone/>
            </a:pPr>
            <a:r>
              <a:rPr lang="en-GB" sz="2000" dirty="0"/>
              <a:t>•What problems does this cause?</a:t>
            </a:r>
          </a:p>
          <a:p>
            <a:pPr marL="0" indent="0">
              <a:buNone/>
            </a:pPr>
            <a:r>
              <a:rPr lang="en-GB" sz="2000" dirty="0"/>
              <a:t>•When working jointly, do differing definitions cause other problems?</a:t>
            </a:r>
          </a:p>
          <a:p>
            <a:pPr marL="0" indent="0">
              <a:buNone/>
            </a:pPr>
            <a:r>
              <a:rPr lang="en-GB" sz="2000" dirty="0"/>
              <a:t>•If so, what can be done to counter this and allow effective partnership working?</a:t>
            </a:r>
          </a:p>
        </p:txBody>
      </p:sp>
    </p:spTree>
    <p:extLst>
      <p:ext uri="{BB962C8B-B14F-4D97-AF65-F5344CB8AC3E}">
        <p14:creationId xmlns:p14="http://schemas.microsoft.com/office/powerpoint/2010/main" val="311623584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50FFC-A9E8-40D0-842C-10DC43B8A71D}"/>
              </a:ext>
            </a:extLst>
          </p:cNvPr>
          <p:cNvSpPr>
            <a:spLocks noGrp="1"/>
          </p:cNvSpPr>
          <p:nvPr>
            <p:ph type="title"/>
          </p:nvPr>
        </p:nvSpPr>
        <p:spPr>
          <a:xfrm>
            <a:off x="640080" y="325369"/>
            <a:ext cx="4368602" cy="1956841"/>
          </a:xfrm>
        </p:spPr>
        <p:txBody>
          <a:bodyPr anchor="b">
            <a:normAutofit/>
          </a:bodyPr>
          <a:lstStyle/>
          <a:p>
            <a:r>
              <a:rPr lang="en-GB" sz="5000"/>
              <a:t>Crime statistics exercise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2439A-78BB-420D-B4BA-41DE693A8DAB}"/>
              </a:ext>
            </a:extLst>
          </p:cNvPr>
          <p:cNvSpPr>
            <a:spLocks noGrp="1"/>
          </p:cNvSpPr>
          <p:nvPr>
            <p:ph idx="1"/>
          </p:nvPr>
        </p:nvSpPr>
        <p:spPr>
          <a:xfrm>
            <a:off x="427384" y="2872899"/>
            <a:ext cx="4456286" cy="3659732"/>
          </a:xfrm>
        </p:spPr>
        <p:txBody>
          <a:bodyPr vert="horz" lIns="91440" tIns="45720" rIns="91440" bIns="45720" rtlCol="0">
            <a:normAutofit/>
          </a:bodyPr>
          <a:lstStyle/>
          <a:p>
            <a:r>
              <a:rPr lang="en-GB" sz="1200" dirty="0">
                <a:ea typeface="+mn-lt"/>
                <a:cs typeface="+mn-lt"/>
              </a:rPr>
              <a:t>Using </a:t>
            </a:r>
            <a:r>
              <a:rPr lang="en-GB" sz="1200" dirty="0">
                <a:ea typeface="+mn-lt"/>
                <a:cs typeface="+mn-lt"/>
                <a:hlinkClick r:id="rId2"/>
              </a:rPr>
              <a:t>https://www.police.uk/</a:t>
            </a:r>
            <a:r>
              <a:rPr lang="en-GB" sz="1200" dirty="0">
                <a:ea typeface="+mn-lt"/>
                <a:cs typeface="+mn-lt"/>
              </a:rPr>
              <a:t> research the following locations: </a:t>
            </a:r>
            <a:endParaRPr lang="en-GB" sz="1200" dirty="0"/>
          </a:p>
          <a:p>
            <a:r>
              <a:rPr lang="en-GB" sz="1200" dirty="0">
                <a:ea typeface="+mn-lt"/>
                <a:cs typeface="+mn-lt"/>
              </a:rPr>
              <a:t>Llanelli </a:t>
            </a:r>
          </a:p>
          <a:p>
            <a:r>
              <a:rPr lang="en-GB" sz="1200" dirty="0">
                <a:ea typeface="+mn-lt"/>
                <a:cs typeface="+mn-lt"/>
              </a:rPr>
              <a:t>Merthyr Tydfil</a:t>
            </a:r>
            <a:endParaRPr lang="en-GB" sz="1200" dirty="0"/>
          </a:p>
          <a:p>
            <a:r>
              <a:rPr lang="en-GB" sz="1200" dirty="0">
                <a:ea typeface="+mn-lt"/>
                <a:cs typeface="+mn-lt"/>
              </a:rPr>
              <a:t>Cowbridge</a:t>
            </a:r>
          </a:p>
          <a:p>
            <a:r>
              <a:rPr lang="en-GB" sz="1200" dirty="0">
                <a:ea typeface="+mn-lt"/>
                <a:cs typeface="+mn-lt"/>
              </a:rPr>
              <a:t>Llantwit Major</a:t>
            </a:r>
          </a:p>
          <a:p>
            <a:pPr marL="0" indent="0">
              <a:buNone/>
            </a:pPr>
            <a:r>
              <a:rPr lang="en-GB" sz="1200" dirty="0">
                <a:ea typeface="+mn-lt"/>
                <a:cs typeface="+mn-lt"/>
              </a:rPr>
              <a:t>  </a:t>
            </a:r>
            <a:endParaRPr lang="en-GB" sz="1200" dirty="0"/>
          </a:p>
          <a:p>
            <a:r>
              <a:rPr lang="en-GB" sz="1200" dirty="0">
                <a:ea typeface="+mn-lt"/>
                <a:cs typeface="+mn-lt"/>
              </a:rPr>
              <a:t>Compare and contrast the crime maps for each location, considering the number and types of offences. </a:t>
            </a:r>
            <a:r>
              <a:rPr lang="en-GB" sz="1200" b="1" dirty="0">
                <a:ea typeface="+mn-lt"/>
                <a:cs typeface="+mn-lt"/>
              </a:rPr>
              <a:t>Provide a brief summary of the offending behaviour and consider other factors within these locations which you think might influence these crime rates.</a:t>
            </a:r>
            <a:r>
              <a:rPr lang="en-GB" sz="1200" dirty="0">
                <a:ea typeface="+mn-lt"/>
                <a:cs typeface="+mn-lt"/>
              </a:rPr>
              <a:t> </a:t>
            </a:r>
            <a:endParaRPr lang="en-GB" sz="1200" dirty="0"/>
          </a:p>
          <a:p>
            <a:r>
              <a:rPr lang="en-GB" sz="1200" dirty="0">
                <a:ea typeface="+mn-lt"/>
                <a:cs typeface="+mn-lt"/>
              </a:rPr>
              <a:t>For example, you may want to look at the population in the area, the main social class of the area, levels of unemployment and any other social divisions that you think can affect crime. </a:t>
            </a:r>
            <a:endParaRPr lang="en-GB" sz="1200" dirty="0"/>
          </a:p>
        </p:txBody>
      </p:sp>
      <p:pic>
        <p:nvPicPr>
          <p:cNvPr id="5" name="Picture 4" descr="A screenshot of a police website&#10;&#10;Description automatically generated">
            <a:extLst>
              <a:ext uri="{FF2B5EF4-FFF2-40B4-BE49-F238E27FC236}">
                <a16:creationId xmlns:a16="http://schemas.microsoft.com/office/drawing/2014/main" id="{C83EE36C-C5F6-15B6-FFA9-3C8389BC518B}"/>
              </a:ext>
            </a:extLst>
          </p:cNvPr>
          <p:cNvPicPr>
            <a:picLocks noChangeAspect="1"/>
          </p:cNvPicPr>
          <p:nvPr/>
        </p:nvPicPr>
        <p:blipFill>
          <a:blip r:embed="rId3"/>
          <a:srcRect l="3226" r="2606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172279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376B0-7358-2FE8-E7C3-6B7D4C70DFC2}"/>
              </a:ext>
            </a:extLst>
          </p:cNvPr>
          <p:cNvSpPr>
            <a:spLocks noGrp="1"/>
          </p:cNvSpPr>
          <p:nvPr>
            <p:ph idx="1"/>
          </p:nvPr>
        </p:nvSpPr>
        <p:spPr>
          <a:xfrm>
            <a:off x="838200" y="2626091"/>
            <a:ext cx="10515600" cy="4351338"/>
          </a:xfrm>
        </p:spPr>
        <p:txBody>
          <a:bodyPr>
            <a:normAutofit/>
          </a:bodyPr>
          <a:lstStyle/>
          <a:p>
            <a:pPr marL="0" indent="0">
              <a:buNone/>
            </a:pPr>
            <a:r>
              <a:rPr lang="en-GB" sz="4000" dirty="0"/>
              <a:t>How would you define punishment?</a:t>
            </a:r>
          </a:p>
        </p:txBody>
      </p:sp>
      <p:sp>
        <p:nvSpPr>
          <p:cNvPr id="4" name="TextBox 3">
            <a:extLst>
              <a:ext uri="{FF2B5EF4-FFF2-40B4-BE49-F238E27FC236}">
                <a16:creationId xmlns:a16="http://schemas.microsoft.com/office/drawing/2014/main" id="{ED5C1AA5-D5BB-ACB3-E7E5-782866D14232}"/>
              </a:ext>
            </a:extLst>
          </p:cNvPr>
          <p:cNvSpPr txBox="1"/>
          <p:nvPr/>
        </p:nvSpPr>
        <p:spPr>
          <a:xfrm>
            <a:off x="824459" y="622092"/>
            <a:ext cx="3590144" cy="369332"/>
          </a:xfrm>
          <a:prstGeom prst="rect">
            <a:avLst/>
          </a:prstGeom>
          <a:noFill/>
        </p:spPr>
        <p:txBody>
          <a:bodyPr wrap="square" rtlCol="0">
            <a:spAutoFit/>
          </a:bodyPr>
          <a:lstStyle/>
          <a:p>
            <a:r>
              <a:rPr lang="en-GB"/>
              <a:t>THINKPOINT</a:t>
            </a:r>
          </a:p>
        </p:txBody>
      </p:sp>
      <p:sp>
        <p:nvSpPr>
          <p:cNvPr id="5" name="TextBox 4">
            <a:extLst>
              <a:ext uri="{FF2B5EF4-FFF2-40B4-BE49-F238E27FC236}">
                <a16:creationId xmlns:a16="http://schemas.microsoft.com/office/drawing/2014/main" id="{19F012DB-E048-A8DD-A048-26B0FEB34D58}"/>
              </a:ext>
            </a:extLst>
          </p:cNvPr>
          <p:cNvSpPr txBox="1"/>
          <p:nvPr/>
        </p:nvSpPr>
        <p:spPr>
          <a:xfrm>
            <a:off x="1176728" y="4527030"/>
            <a:ext cx="5448924" cy="1384995"/>
          </a:xfrm>
          <a:prstGeom prst="rect">
            <a:avLst/>
          </a:prstGeom>
          <a:noFill/>
        </p:spPr>
        <p:txBody>
          <a:bodyPr wrap="square" rtlCol="0">
            <a:spAutoFit/>
          </a:bodyPr>
          <a:lstStyle/>
          <a:p>
            <a:pPr algn="ctr"/>
            <a:r>
              <a:rPr lang="en-GB" sz="2800"/>
              <a:t>‘the deliberate use of public power to inflict pain on offenders’ (Andrews, 2003:128)</a:t>
            </a:r>
          </a:p>
        </p:txBody>
      </p:sp>
      <p:sp>
        <p:nvSpPr>
          <p:cNvPr id="7" name="TextBox 6">
            <a:extLst>
              <a:ext uri="{FF2B5EF4-FFF2-40B4-BE49-F238E27FC236}">
                <a16:creationId xmlns:a16="http://schemas.microsoft.com/office/drawing/2014/main" id="{DC3DDAAF-B923-4B9F-F734-4B9DF78983DB}"/>
              </a:ext>
            </a:extLst>
          </p:cNvPr>
          <p:cNvSpPr txBox="1"/>
          <p:nvPr/>
        </p:nvSpPr>
        <p:spPr>
          <a:xfrm>
            <a:off x="824459" y="977776"/>
            <a:ext cx="3808616" cy="1384995"/>
          </a:xfrm>
          <a:prstGeom prst="rect">
            <a:avLst/>
          </a:prstGeom>
          <a:noFill/>
        </p:spPr>
        <p:txBody>
          <a:bodyPr wrap="square" rtlCol="0">
            <a:spAutoFit/>
          </a:bodyPr>
          <a:lstStyle/>
          <a:p>
            <a:pPr algn="ctr"/>
            <a:r>
              <a:rPr lang="en-GB" sz="2800" dirty="0"/>
              <a:t>Sanctions: punitive/rehabilitative</a:t>
            </a:r>
          </a:p>
          <a:p>
            <a:pPr algn="ctr"/>
            <a:r>
              <a:rPr lang="en-GB" sz="2800" dirty="0"/>
              <a:t>(Wright,2003:6-7)</a:t>
            </a:r>
          </a:p>
        </p:txBody>
      </p:sp>
      <p:pic>
        <p:nvPicPr>
          <p:cNvPr id="8" name="Picture 7">
            <a:extLst>
              <a:ext uri="{FF2B5EF4-FFF2-40B4-BE49-F238E27FC236}">
                <a16:creationId xmlns:a16="http://schemas.microsoft.com/office/drawing/2014/main" id="{A4FA66E2-D483-FA5A-DF39-3B1F36F0188E}"/>
              </a:ext>
            </a:extLst>
          </p:cNvPr>
          <p:cNvPicPr>
            <a:picLocks noChangeAspect="1"/>
          </p:cNvPicPr>
          <p:nvPr/>
        </p:nvPicPr>
        <p:blipFill rotWithShape="1">
          <a:blip r:embed="rId3"/>
          <a:srcRect t="10462"/>
          <a:stretch/>
        </p:blipFill>
        <p:spPr>
          <a:xfrm>
            <a:off x="7067862" y="3691495"/>
            <a:ext cx="4378221" cy="2220530"/>
          </a:xfrm>
          <a:prstGeom prst="rect">
            <a:avLst/>
          </a:prstGeom>
        </p:spPr>
      </p:pic>
      <p:pic>
        <p:nvPicPr>
          <p:cNvPr id="9" name="Picture 8">
            <a:extLst>
              <a:ext uri="{FF2B5EF4-FFF2-40B4-BE49-F238E27FC236}">
                <a16:creationId xmlns:a16="http://schemas.microsoft.com/office/drawing/2014/main" id="{EED3947A-8DC6-B682-BF92-6A3AAD928882}"/>
              </a:ext>
            </a:extLst>
          </p:cNvPr>
          <p:cNvPicPr>
            <a:picLocks noChangeAspect="1"/>
          </p:cNvPicPr>
          <p:nvPr/>
        </p:nvPicPr>
        <p:blipFill>
          <a:blip r:embed="rId4"/>
          <a:stretch>
            <a:fillRect/>
          </a:stretch>
        </p:blipFill>
        <p:spPr>
          <a:xfrm>
            <a:off x="7427196" y="265023"/>
            <a:ext cx="2810500" cy="2810500"/>
          </a:xfrm>
          <a:prstGeom prst="rect">
            <a:avLst/>
          </a:prstGeom>
        </p:spPr>
      </p:pic>
    </p:spTree>
    <p:extLst>
      <p:ext uri="{BB962C8B-B14F-4D97-AF65-F5344CB8AC3E}">
        <p14:creationId xmlns:p14="http://schemas.microsoft.com/office/powerpoint/2010/main" val="87833499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DAC52-4FEE-610C-F4A0-DBB2C335F5E4}"/>
              </a:ext>
            </a:extLst>
          </p:cNvPr>
          <p:cNvPicPr>
            <a:picLocks noChangeAspect="1"/>
          </p:cNvPicPr>
          <p:nvPr/>
        </p:nvPicPr>
        <p:blipFill rotWithShape="1">
          <a:blip r:embed="rId3"/>
          <a:srcRect t="15773" b="6907"/>
          <a:stretch/>
        </p:blipFill>
        <p:spPr>
          <a:xfrm>
            <a:off x="20" y="10"/>
            <a:ext cx="12191980" cy="6857990"/>
          </a:xfrm>
          <a:prstGeom prst="rect">
            <a:avLst/>
          </a:prstGeom>
        </p:spPr>
      </p:pic>
      <p:sp>
        <p:nvSpPr>
          <p:cNvPr id="2" name="Title 1">
            <a:extLst>
              <a:ext uri="{FF2B5EF4-FFF2-40B4-BE49-F238E27FC236}">
                <a16:creationId xmlns:a16="http://schemas.microsoft.com/office/drawing/2014/main" id="{54EBC628-8D02-4C79-9861-F54B40C30BD9}"/>
              </a:ext>
            </a:extLst>
          </p:cNvPr>
          <p:cNvSpPr>
            <a:spLocks noGrp="1"/>
          </p:cNvSpPr>
          <p:nvPr>
            <p:ph type="title"/>
          </p:nvPr>
        </p:nvSpPr>
        <p:spPr/>
        <p:txBody>
          <a:bodyPr>
            <a:normAutofit/>
          </a:bodyPr>
          <a:lstStyle/>
          <a:p>
            <a:r>
              <a:rPr lang="en-GB"/>
              <a:t>Aims of punishment </a:t>
            </a:r>
          </a:p>
        </p:txBody>
      </p:sp>
      <p:sp>
        <p:nvSpPr>
          <p:cNvPr id="3" name="Content Placeholder 2">
            <a:extLst>
              <a:ext uri="{FF2B5EF4-FFF2-40B4-BE49-F238E27FC236}">
                <a16:creationId xmlns:a16="http://schemas.microsoft.com/office/drawing/2014/main" id="{9014BB22-D418-490E-9EE7-FFFE4DD7007C}"/>
              </a:ext>
            </a:extLst>
          </p:cNvPr>
          <p:cNvSpPr>
            <a:spLocks noGrp="1"/>
          </p:cNvSpPr>
          <p:nvPr>
            <p:ph idx="1"/>
          </p:nvPr>
        </p:nvSpPr>
        <p:spPr>
          <a:xfrm>
            <a:off x="565149" y="2135981"/>
            <a:ext cx="8657431" cy="3744243"/>
          </a:xfrm>
          <a:solidFill>
            <a:schemeClr val="tx1"/>
          </a:solidFill>
        </p:spPr>
        <p:txBody>
          <a:bodyPr>
            <a:normAutofit/>
          </a:bodyPr>
          <a:lstStyle/>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D</a:t>
            </a:r>
            <a:r>
              <a:rPr lang="en-GB" sz="2000" b="1" i="0">
                <a:solidFill>
                  <a:schemeClr val="bg1"/>
                </a:solidFill>
                <a:effectLst/>
                <a:latin typeface="Bahnschrift Light" panose="020B0502040204020203" pitchFamily="34" charset="0"/>
                <a:cs typeface="Aldhabi" panose="020B0604020202020204" pitchFamily="2" charset="-78"/>
              </a:rPr>
              <a:t>eterrence</a:t>
            </a:r>
            <a:r>
              <a:rPr lang="en-GB" sz="2000" b="0" i="0">
                <a:solidFill>
                  <a:schemeClr val="bg1"/>
                </a:solidFill>
                <a:effectLst/>
                <a:latin typeface="Bahnschrift Light" panose="020B0502040204020203" pitchFamily="34" charset="0"/>
                <a:cs typeface="Aldhabi" panose="020B0604020202020204" pitchFamily="2" charset="-78"/>
              </a:rPr>
              <a:t> - punishment should put people off committing crime</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P</a:t>
            </a:r>
            <a:r>
              <a:rPr lang="en-GB" sz="2000" b="1" i="0">
                <a:solidFill>
                  <a:schemeClr val="bg1"/>
                </a:solidFill>
                <a:effectLst/>
                <a:latin typeface="Bahnschrift Light" panose="020B0502040204020203" pitchFamily="34" charset="0"/>
                <a:cs typeface="Aldhabi" panose="020B0604020202020204" pitchFamily="2" charset="-78"/>
              </a:rPr>
              <a:t>rotection</a:t>
            </a:r>
            <a:r>
              <a:rPr lang="en-GB" sz="2000" b="0" i="0">
                <a:solidFill>
                  <a:schemeClr val="bg1"/>
                </a:solidFill>
                <a:effectLst/>
                <a:latin typeface="Bahnschrift Light" panose="020B0502040204020203" pitchFamily="34" charset="0"/>
                <a:cs typeface="Aldhabi" panose="020B0604020202020204" pitchFamily="2" charset="-78"/>
              </a:rPr>
              <a:t> - punishment should protect society from the criminal and the criminal from themselves</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eformation</a:t>
            </a:r>
            <a:r>
              <a:rPr lang="en-GB" sz="2000" b="0" i="0">
                <a:solidFill>
                  <a:schemeClr val="bg1"/>
                </a:solidFill>
                <a:effectLst/>
                <a:latin typeface="Bahnschrift Light" panose="020B0502040204020203" pitchFamily="34" charset="0"/>
                <a:cs typeface="Aldhabi" panose="020B0604020202020204" pitchFamily="2" charset="-78"/>
              </a:rPr>
              <a:t> - punishment should </a:t>
            </a:r>
            <a:r>
              <a:rPr lang="en-GB" sz="2000" b="1" i="0">
                <a:solidFill>
                  <a:schemeClr val="bg1"/>
                </a:solidFill>
                <a:effectLst/>
                <a:latin typeface="Bahnschrift Light" panose="020B0502040204020203" pitchFamily="34" charset="0"/>
                <a:cs typeface="Aldhabi" panose="020B0604020202020204" pitchFamily="2" charset="-78"/>
              </a:rPr>
              <a:t>reform</a:t>
            </a:r>
            <a:r>
              <a:rPr lang="en-GB" sz="2000" b="0" i="0">
                <a:solidFill>
                  <a:schemeClr val="bg1"/>
                </a:solidFill>
                <a:effectLst/>
                <a:latin typeface="Bahnschrift Light" panose="020B0502040204020203" pitchFamily="34" charset="0"/>
                <a:cs typeface="Aldhabi" panose="020B0604020202020204" pitchFamily="2" charset="-78"/>
              </a:rPr>
              <a:t> the criminal</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etribution</a:t>
            </a:r>
            <a:r>
              <a:rPr lang="en-GB" sz="2000" b="0" i="0">
                <a:solidFill>
                  <a:schemeClr val="bg1"/>
                </a:solidFill>
                <a:effectLst/>
                <a:latin typeface="Bahnschrift Light" panose="020B0502040204020203" pitchFamily="34" charset="0"/>
                <a:cs typeface="Aldhabi" panose="020B0604020202020204" pitchFamily="2" charset="-78"/>
              </a:rPr>
              <a:t> - punishment should make the criminal pay for what they have done wrong</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R</a:t>
            </a:r>
            <a:r>
              <a:rPr lang="en-GB" sz="2000" b="1" i="0">
                <a:solidFill>
                  <a:schemeClr val="bg1"/>
                </a:solidFill>
                <a:effectLst/>
                <a:latin typeface="Bahnschrift Light" panose="020B0502040204020203" pitchFamily="34" charset="0"/>
                <a:cs typeface="Aldhabi" panose="020B0604020202020204" pitchFamily="2" charset="-78"/>
              </a:rPr>
              <a:t>eparation</a:t>
            </a:r>
            <a:r>
              <a:rPr lang="en-GB" sz="2000" b="0" i="0">
                <a:solidFill>
                  <a:schemeClr val="bg1"/>
                </a:solidFill>
                <a:effectLst/>
                <a:latin typeface="Bahnschrift Light" panose="020B0502040204020203" pitchFamily="34" charset="0"/>
                <a:cs typeface="Aldhabi" panose="020B0604020202020204" pitchFamily="2" charset="-78"/>
              </a:rPr>
              <a:t> - punishment should </a:t>
            </a:r>
            <a:r>
              <a:rPr lang="en-GB" sz="2000" b="1" i="0">
                <a:solidFill>
                  <a:schemeClr val="bg1"/>
                </a:solidFill>
                <a:effectLst/>
                <a:latin typeface="Bahnschrift Light" panose="020B0502040204020203" pitchFamily="34" charset="0"/>
                <a:cs typeface="Aldhabi" panose="020B0604020202020204" pitchFamily="2" charset="-78"/>
              </a:rPr>
              <a:t>compensate</a:t>
            </a:r>
            <a:r>
              <a:rPr lang="en-GB" sz="2000" b="0" i="0">
                <a:solidFill>
                  <a:schemeClr val="bg1"/>
                </a:solidFill>
                <a:effectLst/>
                <a:latin typeface="Bahnschrift Light" panose="020B0502040204020203" pitchFamily="34" charset="0"/>
                <a:cs typeface="Aldhabi" panose="020B0604020202020204" pitchFamily="2" charset="-78"/>
              </a:rPr>
              <a:t> the victim(s) of a crime</a:t>
            </a:r>
          </a:p>
          <a:p>
            <a:pPr>
              <a:lnSpc>
                <a:spcPct val="90000"/>
              </a:lnSpc>
              <a:buFont typeface="Arial" panose="020B0604020202020204" pitchFamily="34" charset="0"/>
              <a:buChar char="•"/>
            </a:pPr>
            <a:r>
              <a:rPr lang="en-GB" sz="2000" b="1">
                <a:solidFill>
                  <a:schemeClr val="bg1"/>
                </a:solidFill>
                <a:latin typeface="Bahnschrift Light" panose="020B0502040204020203" pitchFamily="34" charset="0"/>
                <a:cs typeface="Aldhabi" panose="020B0604020202020204" pitchFamily="2" charset="-78"/>
              </a:rPr>
              <a:t>V</a:t>
            </a:r>
            <a:r>
              <a:rPr lang="en-GB" sz="2000" b="1" i="0">
                <a:solidFill>
                  <a:schemeClr val="bg1"/>
                </a:solidFill>
                <a:effectLst/>
                <a:latin typeface="Bahnschrift Light" panose="020B0502040204020203" pitchFamily="34" charset="0"/>
                <a:cs typeface="Aldhabi" panose="020B0604020202020204" pitchFamily="2" charset="-78"/>
              </a:rPr>
              <a:t>indication</a:t>
            </a:r>
            <a:r>
              <a:rPr lang="en-GB" sz="2000" b="0" i="0">
                <a:solidFill>
                  <a:schemeClr val="bg1"/>
                </a:solidFill>
                <a:effectLst/>
                <a:latin typeface="Bahnschrift Light" panose="020B0502040204020203" pitchFamily="34" charset="0"/>
                <a:cs typeface="Aldhabi" panose="020B0604020202020204" pitchFamily="2" charset="-78"/>
              </a:rPr>
              <a:t> - the punishment makes sure that the law is respected</a:t>
            </a:r>
          </a:p>
          <a:p>
            <a:pPr>
              <a:lnSpc>
                <a:spcPct val="90000"/>
              </a:lnSpc>
            </a:pPr>
            <a:endParaRPr lang="en-GB" sz="2000"/>
          </a:p>
          <a:p>
            <a:pPr marL="0" indent="0">
              <a:lnSpc>
                <a:spcPct val="90000"/>
              </a:lnSpc>
              <a:buNone/>
            </a:pPr>
            <a:endParaRPr lang="en-GB" sz="2000"/>
          </a:p>
        </p:txBody>
      </p:sp>
    </p:spTree>
    <p:extLst>
      <p:ext uri="{BB962C8B-B14F-4D97-AF65-F5344CB8AC3E}">
        <p14:creationId xmlns:p14="http://schemas.microsoft.com/office/powerpoint/2010/main" val="152535975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The Death Penalty | Capital Punishment | BBC Documentary">
            <a:hlinkClick r:id="" action="ppaction://media"/>
            <a:extLst>
              <a:ext uri="{FF2B5EF4-FFF2-40B4-BE49-F238E27FC236}">
                <a16:creationId xmlns:a16="http://schemas.microsoft.com/office/drawing/2014/main" id="{52BC62BF-7274-4B47-263D-D4849CC4E272}"/>
              </a:ext>
            </a:extLst>
          </p:cNvPr>
          <p:cNvPicPr>
            <a:picLocks noGrp="1" noRot="1" noChangeAspect="1"/>
          </p:cNvPicPr>
          <p:nvPr>
            <p:ph idx="1"/>
            <a:videoFile r:link="rId1"/>
          </p:nvPr>
        </p:nvPicPr>
        <p:blipFill>
          <a:blip r:embed="rId4"/>
          <a:stretch>
            <a:fillRect/>
          </a:stretch>
        </p:blipFill>
        <p:spPr>
          <a:xfrm>
            <a:off x="445604" y="250476"/>
            <a:ext cx="11300791" cy="6357047"/>
          </a:xfrm>
          <a:prstGeom prst="rect">
            <a:avLst/>
          </a:prstGeom>
        </p:spPr>
      </p:pic>
    </p:spTree>
    <p:extLst>
      <p:ext uri="{BB962C8B-B14F-4D97-AF65-F5344CB8AC3E}">
        <p14:creationId xmlns:p14="http://schemas.microsoft.com/office/powerpoint/2010/main" val="17437913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9083-99C5-4DB0-8BFC-2A3F555C9853}"/>
              </a:ext>
            </a:extLst>
          </p:cNvPr>
          <p:cNvSpPr>
            <a:spLocks noGrp="1"/>
          </p:cNvSpPr>
          <p:nvPr>
            <p:ph type="title"/>
          </p:nvPr>
        </p:nvSpPr>
        <p:spPr>
          <a:xfrm>
            <a:off x="524754" y="308982"/>
            <a:ext cx="8267296" cy="1446550"/>
          </a:xfrm>
        </p:spPr>
        <p:txBody>
          <a:bodyPr/>
          <a:lstStyle/>
          <a:p>
            <a:r>
              <a:rPr lang="en-GB"/>
              <a:t>Questions from documentary</a:t>
            </a:r>
          </a:p>
        </p:txBody>
      </p:sp>
      <p:sp>
        <p:nvSpPr>
          <p:cNvPr id="3" name="Content Placeholder 2">
            <a:extLst>
              <a:ext uri="{FF2B5EF4-FFF2-40B4-BE49-F238E27FC236}">
                <a16:creationId xmlns:a16="http://schemas.microsoft.com/office/drawing/2014/main" id="{CBD94206-1F38-405C-BCD8-2DF82FBC4148}"/>
              </a:ext>
            </a:extLst>
          </p:cNvPr>
          <p:cNvSpPr>
            <a:spLocks noGrp="1"/>
          </p:cNvSpPr>
          <p:nvPr>
            <p:ph idx="1"/>
          </p:nvPr>
        </p:nvSpPr>
        <p:spPr>
          <a:xfrm>
            <a:off x="524754" y="1435895"/>
            <a:ext cx="10945848" cy="5311400"/>
          </a:xfrm>
        </p:spPr>
        <p:txBody>
          <a:bodyPr vert="horz" lIns="91440" tIns="45720" rIns="91440" bIns="45720" rtlCol="0" anchor="t">
            <a:normAutofit fontScale="77500" lnSpcReduction="20000"/>
          </a:bodyPr>
          <a:lstStyle/>
          <a:p>
            <a:pPr>
              <a:buFont typeface="Arial"/>
              <a:buChar char="•"/>
            </a:pPr>
            <a:r>
              <a:rPr lang="en-GB" sz="3200">
                <a:ea typeface="+mn-lt"/>
                <a:cs typeface="+mn-lt"/>
              </a:rPr>
              <a:t>Provide three examples of capital punishment  </a:t>
            </a:r>
            <a:endParaRPr lang="en-GB" sz="3200"/>
          </a:p>
          <a:p>
            <a:pPr>
              <a:buFont typeface="Arial"/>
              <a:buChar char="•"/>
            </a:pPr>
            <a:r>
              <a:rPr lang="en-GB" sz="3200">
                <a:ea typeface="+mn-lt"/>
                <a:cs typeface="+mn-lt"/>
              </a:rPr>
              <a:t>When was the death penalty for murder removed from British law?</a:t>
            </a:r>
            <a:endParaRPr lang="en-GB" sz="3200"/>
          </a:p>
          <a:p>
            <a:pPr>
              <a:buFont typeface="Arial"/>
              <a:buChar char="•"/>
            </a:pPr>
            <a:r>
              <a:rPr lang="en-GB" sz="3200">
                <a:ea typeface="+mn-lt"/>
                <a:cs typeface="+mn-lt"/>
              </a:rPr>
              <a:t>When was the death penalty applied most widely in the UK?</a:t>
            </a:r>
            <a:endParaRPr lang="en-GB" sz="3200"/>
          </a:p>
          <a:p>
            <a:pPr>
              <a:buFont typeface="Arial"/>
              <a:buChar char="•"/>
            </a:pPr>
            <a:r>
              <a:rPr lang="en-GB" sz="3200">
                <a:ea typeface="+mn-lt"/>
                <a:cs typeface="+mn-lt"/>
              </a:rPr>
              <a:t>Provide a brief explanation of the ‘Bloody Code’</a:t>
            </a:r>
            <a:endParaRPr lang="en-GB" sz="3200"/>
          </a:p>
          <a:p>
            <a:pPr>
              <a:buFont typeface="Arial"/>
              <a:buChar char="•"/>
            </a:pPr>
            <a:r>
              <a:rPr lang="en-GB" sz="3200">
                <a:ea typeface="+mn-lt"/>
                <a:cs typeface="+mn-lt"/>
              </a:rPr>
              <a:t>What was the general consensus on the death penalty during the Victorian era (1830s)?</a:t>
            </a:r>
            <a:endParaRPr lang="en-GB" sz="3200"/>
          </a:p>
          <a:p>
            <a:pPr>
              <a:buFont typeface="Arial"/>
              <a:buChar char="•"/>
            </a:pPr>
            <a:r>
              <a:rPr lang="en-GB" sz="3200">
                <a:ea typeface="+mn-lt"/>
                <a:cs typeface="+mn-lt"/>
              </a:rPr>
              <a:t>a) What did government statistics say about crime in the early 19</a:t>
            </a:r>
            <a:r>
              <a:rPr lang="en-GB" sz="3200" baseline="30000">
                <a:ea typeface="+mn-lt"/>
                <a:cs typeface="+mn-lt"/>
              </a:rPr>
              <a:t>th</a:t>
            </a:r>
            <a:r>
              <a:rPr lang="en-GB" sz="3200">
                <a:ea typeface="+mn-lt"/>
                <a:cs typeface="+mn-lt"/>
              </a:rPr>
              <a:t> century?</a:t>
            </a:r>
          </a:p>
          <a:p>
            <a:pPr>
              <a:buFont typeface="Arial"/>
              <a:buChar char="•"/>
            </a:pPr>
            <a:r>
              <a:rPr lang="en-GB" sz="3200">
                <a:ea typeface="+mn-lt"/>
                <a:cs typeface="+mn-lt"/>
              </a:rPr>
              <a:t>b) What effect did this have on public perception? </a:t>
            </a:r>
            <a:endParaRPr lang="en-GB" sz="3200"/>
          </a:p>
          <a:p>
            <a:pPr>
              <a:buFont typeface="Arial"/>
              <a:buChar char="•"/>
            </a:pPr>
            <a:r>
              <a:rPr lang="en-GB" sz="3200">
                <a:ea typeface="+mn-lt"/>
                <a:cs typeface="+mn-lt"/>
              </a:rPr>
              <a:t>1868 saw the last public execution in Britain, what happened to executions after this date?</a:t>
            </a:r>
            <a:endParaRPr lang="en-GB" sz="3200"/>
          </a:p>
          <a:p>
            <a:pPr>
              <a:buFont typeface="Arial"/>
              <a:buChar char="•"/>
            </a:pPr>
            <a:r>
              <a:rPr lang="en-GB" sz="3200">
                <a:ea typeface="+mn-lt"/>
                <a:cs typeface="+mn-lt"/>
              </a:rPr>
              <a:t>What happened in the case of Derek Bentley?</a:t>
            </a:r>
            <a:endParaRPr lang="en-GB" sz="3200"/>
          </a:p>
          <a:p>
            <a:pPr>
              <a:buFont typeface="Arial"/>
              <a:buChar char="•"/>
            </a:pPr>
            <a:r>
              <a:rPr lang="en-GB" sz="3200">
                <a:ea typeface="+mn-lt"/>
                <a:cs typeface="+mn-lt"/>
              </a:rPr>
              <a:t>What was one of the main conditions of the abolition of the death penalty in the UK?</a:t>
            </a:r>
            <a:endParaRPr lang="en-GB" sz="3200"/>
          </a:p>
          <a:p>
            <a:pPr marL="0" indent="0">
              <a:buNone/>
            </a:pPr>
            <a:r>
              <a:rPr lang="en-GB">
                <a:ea typeface="+mn-lt"/>
                <a:cs typeface="+mn-lt"/>
              </a:rPr>
              <a:t>  </a:t>
            </a:r>
            <a:endParaRPr lang="en-GB"/>
          </a:p>
        </p:txBody>
      </p:sp>
    </p:spTree>
    <p:extLst>
      <p:ext uri="{BB962C8B-B14F-4D97-AF65-F5344CB8AC3E}">
        <p14:creationId xmlns:p14="http://schemas.microsoft.com/office/powerpoint/2010/main" val="329488442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7B4E-2CB9-2209-0C3D-D3A2EA07118E}"/>
              </a:ext>
            </a:extLst>
          </p:cNvPr>
          <p:cNvSpPr>
            <a:spLocks noGrp="1"/>
          </p:cNvSpPr>
          <p:nvPr>
            <p:ph type="title"/>
          </p:nvPr>
        </p:nvSpPr>
        <p:spPr>
          <a:xfrm>
            <a:off x="3278369" y="261860"/>
            <a:ext cx="8267296" cy="1446550"/>
          </a:xfrm>
        </p:spPr>
        <p:txBody>
          <a:bodyPr/>
          <a:lstStyle/>
          <a:p>
            <a:r>
              <a:rPr lang="en-GB" sz="2800"/>
              <a:t>Punishment in 2000s:</a:t>
            </a:r>
            <a:br>
              <a:rPr lang="en-GB"/>
            </a:br>
            <a:r>
              <a:rPr lang="en-GB"/>
              <a:t>Halliday Report May 2000</a:t>
            </a:r>
          </a:p>
        </p:txBody>
      </p:sp>
      <p:pic>
        <p:nvPicPr>
          <p:cNvPr id="5" name="Content Placeholder 4" descr="Document with solid fill">
            <a:hlinkClick r:id="rId3"/>
            <a:extLst>
              <a:ext uri="{FF2B5EF4-FFF2-40B4-BE49-F238E27FC236}">
                <a16:creationId xmlns:a16="http://schemas.microsoft.com/office/drawing/2014/main" id="{85111BC0-419C-7FBD-34E6-7B2D45D57996}"/>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764" y="156460"/>
            <a:ext cx="914400" cy="914400"/>
          </a:xfrm>
        </p:spPr>
      </p:pic>
      <p:pic>
        <p:nvPicPr>
          <p:cNvPr id="7" name="Graphic 6" descr="Document with solid fill">
            <a:hlinkClick r:id="rId6"/>
            <a:extLst>
              <a:ext uri="{FF2B5EF4-FFF2-40B4-BE49-F238E27FC236}">
                <a16:creationId xmlns:a16="http://schemas.microsoft.com/office/drawing/2014/main" id="{56BC450D-32B4-397B-9C2C-B2B1E2930FB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783831" y="156459"/>
            <a:ext cx="914400" cy="914400"/>
          </a:xfrm>
          <a:prstGeom prst="rect">
            <a:avLst/>
          </a:prstGeom>
        </p:spPr>
      </p:pic>
      <p:sp>
        <p:nvSpPr>
          <p:cNvPr id="8" name="TextBox 7">
            <a:extLst>
              <a:ext uri="{FF2B5EF4-FFF2-40B4-BE49-F238E27FC236}">
                <a16:creationId xmlns:a16="http://schemas.microsoft.com/office/drawing/2014/main" id="{0EC7E284-2D23-2F8A-887C-CAC2D4AFDA52}"/>
              </a:ext>
            </a:extLst>
          </p:cNvPr>
          <p:cNvSpPr txBox="1"/>
          <p:nvPr/>
        </p:nvSpPr>
        <p:spPr>
          <a:xfrm>
            <a:off x="426803" y="1708410"/>
            <a:ext cx="10526529" cy="4801314"/>
          </a:xfrm>
          <a:prstGeom prst="rect">
            <a:avLst/>
          </a:prstGeom>
          <a:solidFill>
            <a:schemeClr val="bg1">
              <a:tint val="95000"/>
              <a:satMod val="170000"/>
            </a:schemeClr>
          </a:solidFill>
        </p:spPr>
        <p:txBody>
          <a:bodyPr wrap="square" rtlCol="0">
            <a:spAutoFit/>
          </a:bodyPr>
          <a:lstStyle/>
          <a:p>
            <a:r>
              <a:rPr lang="en-GB" sz="2400" b="1"/>
              <a:t>KEY FINDINGS:</a:t>
            </a:r>
          </a:p>
          <a:p>
            <a:pPr marL="285750" indent="-285750">
              <a:buFontTx/>
              <a:buChar char="-"/>
            </a:pPr>
            <a:r>
              <a:rPr lang="en-GB" sz="2400"/>
              <a:t>Unpredictable approach to persistent offenders</a:t>
            </a:r>
          </a:p>
          <a:p>
            <a:pPr marL="285750" indent="-285750">
              <a:buFontTx/>
              <a:buChar char="-"/>
            </a:pPr>
            <a:r>
              <a:rPr lang="en-GB" sz="2400"/>
              <a:t>Ineffectiveness of short prison sentences (less than 12 months)</a:t>
            </a:r>
          </a:p>
          <a:p>
            <a:pPr marL="285750" indent="-285750">
              <a:buFontTx/>
              <a:buChar char="-"/>
            </a:pPr>
            <a:r>
              <a:rPr lang="en-GB" sz="2400"/>
              <a:t>66% of those persistent offenders released were reconvicted within 2 years</a:t>
            </a:r>
          </a:p>
          <a:p>
            <a:endParaRPr lang="en-GB" sz="2400" b="1"/>
          </a:p>
          <a:p>
            <a:r>
              <a:rPr lang="en-GB" sz="2400" b="1"/>
              <a:t>RECOMMENDATIONS:</a:t>
            </a:r>
          </a:p>
          <a:p>
            <a:pPr marL="285750" indent="-285750">
              <a:buFontTx/>
              <a:buChar char="-"/>
            </a:pPr>
            <a:r>
              <a:rPr lang="en-GB" sz="2400"/>
              <a:t>Punishment should be proportionate to the seriousness of the crime with a new presumption that severity of sentence will increase as a result of recent and relevant previous convictions.</a:t>
            </a:r>
          </a:p>
          <a:p>
            <a:pPr marL="285750" indent="-285750">
              <a:buFontTx/>
              <a:buChar char="-"/>
            </a:pPr>
            <a:r>
              <a:rPr lang="en-GB" sz="2400"/>
              <a:t>If a short prison sentence is not necessary, sentencers should consider non-custodial sentences.</a:t>
            </a:r>
          </a:p>
          <a:p>
            <a:pPr marL="285750" indent="-285750">
              <a:buFontTx/>
              <a:buChar char="-"/>
            </a:pPr>
            <a:r>
              <a:rPr lang="en-GB" sz="2400"/>
              <a:t>A new generic community punishment order</a:t>
            </a:r>
          </a:p>
          <a:p>
            <a:pPr marL="285750" indent="-285750">
              <a:buFontTx/>
              <a:buChar char="-"/>
            </a:pPr>
            <a:endParaRPr lang="en-GB"/>
          </a:p>
        </p:txBody>
      </p:sp>
      <p:sp>
        <p:nvSpPr>
          <p:cNvPr id="9" name="Rectangle: Rounded Corners 8">
            <a:extLst>
              <a:ext uri="{FF2B5EF4-FFF2-40B4-BE49-F238E27FC236}">
                <a16:creationId xmlns:a16="http://schemas.microsoft.com/office/drawing/2014/main" id="{77CDD3D0-EE6F-CF5C-6CA0-E018E932879F}"/>
              </a:ext>
            </a:extLst>
          </p:cNvPr>
          <p:cNvSpPr/>
          <p:nvPr/>
        </p:nvSpPr>
        <p:spPr>
          <a:xfrm>
            <a:off x="2795666" y="156459"/>
            <a:ext cx="6730583" cy="1687331"/>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636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 calcmode="lin" valueType="num">
                                      <p:cBhvr additive="base">
                                        <p:cTn id="1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 calcmode="lin" valueType="num">
                                      <p:cBhvr additive="base">
                                        <p:cTn id="2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8">
                                            <p:txEl>
                                              <p:pRg st="3" end="3"/>
                                            </p:txEl>
                                          </p:spTgt>
                                        </p:tgtEl>
                                        <p:attrNameLst>
                                          <p:attrName>style.visibility</p:attrName>
                                        </p:attrNameLst>
                                      </p:cBhvr>
                                      <p:to>
                                        <p:strVal val="visible"/>
                                      </p:to>
                                    </p:set>
                                    <p:anim calcmode="lin" valueType="num">
                                      <p:cBhvr additive="base">
                                        <p:cTn id="2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8">
                                            <p:txEl>
                                              <p:pRg st="5" end="5"/>
                                            </p:txEl>
                                          </p:spTgt>
                                        </p:tgtEl>
                                        <p:attrNameLst>
                                          <p:attrName>style.visibility</p:attrName>
                                        </p:attrNameLst>
                                      </p:cBhvr>
                                      <p:to>
                                        <p:strVal val="visible"/>
                                      </p:to>
                                    </p:set>
                                    <p:anim calcmode="lin" valueType="num">
                                      <p:cBhvr additive="base">
                                        <p:cTn id="30"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8">
                                            <p:txEl>
                                              <p:pRg st="6" end="6"/>
                                            </p:txEl>
                                          </p:spTgt>
                                        </p:tgtEl>
                                        <p:attrNameLst>
                                          <p:attrName>style.visibility</p:attrName>
                                        </p:attrNameLst>
                                      </p:cBhvr>
                                      <p:to>
                                        <p:strVal val="visible"/>
                                      </p:to>
                                    </p:set>
                                    <p:anim calcmode="lin" valueType="num">
                                      <p:cBhvr additive="base">
                                        <p:cTn id="34"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8">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8">
                                            <p:txEl>
                                              <p:pRg st="7" end="7"/>
                                            </p:txEl>
                                          </p:spTgt>
                                        </p:tgtEl>
                                        <p:attrNameLst>
                                          <p:attrName>style.visibility</p:attrName>
                                        </p:attrNameLst>
                                      </p:cBhvr>
                                      <p:to>
                                        <p:strVal val="visible"/>
                                      </p:to>
                                    </p:set>
                                    <p:anim calcmode="lin" valueType="num">
                                      <p:cBhvr additive="base">
                                        <p:cTn id="38"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
                                            <p:txEl>
                                              <p:pRg st="7" end="7"/>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8">
                                            <p:txEl>
                                              <p:pRg st="8" end="8"/>
                                            </p:txEl>
                                          </p:spTgt>
                                        </p:tgtEl>
                                        <p:attrNameLst>
                                          <p:attrName>style.visibility</p:attrName>
                                        </p:attrNameLst>
                                      </p:cBhvr>
                                      <p:to>
                                        <p:strVal val="visible"/>
                                      </p:to>
                                    </p:set>
                                    <p:anim calcmode="lin" valueType="num">
                                      <p:cBhvr additive="base">
                                        <p:cTn id="42"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F14BA2C-0612-8A6E-6BF4-A7FF89B93671}"/>
              </a:ext>
            </a:extLst>
          </p:cNvPr>
          <p:cNvSpPr/>
          <p:nvPr/>
        </p:nvSpPr>
        <p:spPr>
          <a:xfrm>
            <a:off x="2203554" y="170400"/>
            <a:ext cx="6033541" cy="1446550"/>
          </a:xfrm>
          <a:prstGeom prst="rect">
            <a:avLst/>
          </a:prstGeom>
          <a:gradFill flip="none" rotWithShape="1">
            <a:gsLst>
              <a:gs pos="0">
                <a:schemeClr val="accent6">
                  <a:tint val="66000"/>
                  <a:satMod val="160000"/>
                </a:schemeClr>
              </a:gs>
              <a:gs pos="50000">
                <a:schemeClr val="accent6">
                  <a:tint val="44500"/>
                  <a:satMod val="160000"/>
                </a:schemeClr>
              </a:gs>
              <a:gs pos="100000">
                <a:schemeClr val="accent6">
                  <a:tint val="23500"/>
                  <a:satMod val="160000"/>
                </a:schemeClr>
              </a:gs>
            </a:gsLst>
            <a:lin ang="27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433E624-738C-777B-3D6A-39C2B47654D6}"/>
              </a:ext>
            </a:extLst>
          </p:cNvPr>
          <p:cNvSpPr>
            <a:spLocks noGrp="1"/>
          </p:cNvSpPr>
          <p:nvPr>
            <p:ph type="title"/>
          </p:nvPr>
        </p:nvSpPr>
        <p:spPr>
          <a:xfrm>
            <a:off x="2393949" y="170400"/>
            <a:ext cx="8267296" cy="1446550"/>
          </a:xfrm>
        </p:spPr>
        <p:txBody>
          <a:bodyPr>
            <a:normAutofit/>
          </a:bodyPr>
          <a:lstStyle/>
          <a:p>
            <a:r>
              <a:rPr lang="en-GB" sz="3600"/>
              <a:t>Punishment in 2000s:</a:t>
            </a:r>
            <a:br>
              <a:rPr lang="en-GB" sz="3600"/>
            </a:br>
            <a:r>
              <a:rPr lang="en-GB" sz="3600"/>
              <a:t>Criminal Justice Act (2003)</a:t>
            </a:r>
          </a:p>
        </p:txBody>
      </p:sp>
      <p:pic>
        <p:nvPicPr>
          <p:cNvPr id="5" name="Content Placeholder 4" descr="Document with solid fill">
            <a:hlinkClick r:id="rId3"/>
            <a:extLst>
              <a:ext uri="{FF2B5EF4-FFF2-40B4-BE49-F238E27FC236}">
                <a16:creationId xmlns:a16="http://schemas.microsoft.com/office/drawing/2014/main" id="{8721DA5A-FDFE-2548-A3E6-BEADDDFFBBE0}"/>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6355" y="256173"/>
            <a:ext cx="914400" cy="914400"/>
          </a:xfrm>
        </p:spPr>
      </p:pic>
      <p:sp>
        <p:nvSpPr>
          <p:cNvPr id="8" name="TextBox 7">
            <a:extLst>
              <a:ext uri="{FF2B5EF4-FFF2-40B4-BE49-F238E27FC236}">
                <a16:creationId xmlns:a16="http://schemas.microsoft.com/office/drawing/2014/main" id="{5CE4A1F3-4974-49C2-BDB3-1DC356ED92E1}"/>
              </a:ext>
            </a:extLst>
          </p:cNvPr>
          <p:cNvSpPr txBox="1"/>
          <p:nvPr/>
        </p:nvSpPr>
        <p:spPr>
          <a:xfrm>
            <a:off x="494676" y="1873770"/>
            <a:ext cx="10672996" cy="4708981"/>
          </a:xfrm>
          <a:prstGeom prst="rect">
            <a:avLst/>
          </a:prstGeom>
          <a:solidFill>
            <a:schemeClr val="bg2"/>
          </a:solidFill>
        </p:spPr>
        <p:txBody>
          <a:bodyPr wrap="square" rtlCol="0">
            <a:spAutoFit/>
          </a:bodyPr>
          <a:lstStyle/>
          <a:p>
            <a:pPr marL="285750" indent="-285750">
              <a:buFontTx/>
              <a:buChar char="-"/>
            </a:pPr>
            <a:r>
              <a:rPr lang="en-GB" sz="2400"/>
              <a:t>Introduced significant reform to sentencing policy</a:t>
            </a:r>
          </a:p>
          <a:p>
            <a:pPr marL="285750" indent="-285750">
              <a:buFontTx/>
              <a:buChar char="-"/>
            </a:pPr>
            <a:r>
              <a:rPr lang="en-GB" sz="2400"/>
              <a:t>Intention was to create a sentencing framework ‘in which the public has confidence and which puts public protection at its heart’. </a:t>
            </a:r>
          </a:p>
          <a:p>
            <a:pPr marL="285750" indent="-285750">
              <a:buFontTx/>
              <a:buChar char="-"/>
            </a:pPr>
            <a:r>
              <a:rPr lang="en-GB" sz="2400"/>
              <a:t>AIM: Purpose and principles of sentencing objectives</a:t>
            </a:r>
          </a:p>
          <a:p>
            <a:r>
              <a:rPr lang="en-GB" sz="2400"/>
              <a:t>punishment of offenders;</a:t>
            </a:r>
          </a:p>
          <a:p>
            <a:r>
              <a:rPr lang="en-GB" sz="2400"/>
              <a:t>reduction of crime (including its reduction by deterrence);</a:t>
            </a:r>
          </a:p>
          <a:p>
            <a:r>
              <a:rPr lang="en-GB" sz="2400"/>
              <a:t>reform and rehabilitation of offenders;</a:t>
            </a:r>
          </a:p>
          <a:p>
            <a:r>
              <a:rPr lang="en-GB" sz="2400"/>
              <a:t>protection of the public;</a:t>
            </a:r>
          </a:p>
          <a:p>
            <a:r>
              <a:rPr lang="en-GB" sz="2400"/>
              <a:t>reparation by offenders to persons affected by their offences.</a:t>
            </a:r>
          </a:p>
          <a:p>
            <a:endParaRPr lang="en-GB" sz="2400"/>
          </a:p>
          <a:p>
            <a:r>
              <a:rPr lang="en-GB" sz="2400"/>
              <a:t>- Prisons should be targeted at ‘serious, dangerous and violent offenders’</a:t>
            </a:r>
          </a:p>
          <a:p>
            <a:endParaRPr lang="en-GB"/>
          </a:p>
          <a:p>
            <a:pPr marL="285750" indent="-285750">
              <a:buFontTx/>
              <a:buChar char="-"/>
            </a:pPr>
            <a:endParaRPr lang="en-GB"/>
          </a:p>
        </p:txBody>
      </p:sp>
    </p:spTree>
    <p:extLst>
      <p:ext uri="{BB962C8B-B14F-4D97-AF65-F5344CB8AC3E}">
        <p14:creationId xmlns:p14="http://schemas.microsoft.com/office/powerpoint/2010/main" val="30670590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CCBA6-EEE6-3B35-E909-C2164359CA1A}"/>
              </a:ext>
            </a:extLst>
          </p:cNvPr>
          <p:cNvSpPr>
            <a:spLocks noGrp="1"/>
          </p:cNvSpPr>
          <p:nvPr>
            <p:ph type="title"/>
          </p:nvPr>
        </p:nvSpPr>
        <p:spPr>
          <a:xfrm>
            <a:off x="2203553" y="327796"/>
            <a:ext cx="7704945" cy="1845777"/>
          </a:xfrm>
          <a:solidFill>
            <a:schemeClr val="accent1">
              <a:lumMod val="20000"/>
              <a:lumOff val="80000"/>
            </a:schemeClr>
          </a:solidFill>
        </p:spPr>
        <p:txBody>
          <a:bodyPr>
            <a:normAutofit/>
          </a:bodyPr>
          <a:lstStyle/>
          <a:p>
            <a:pPr algn="ctr"/>
            <a:r>
              <a:rPr lang="en-GB" sz="3600"/>
              <a:t>Punishment in 2000s:</a:t>
            </a:r>
            <a:br>
              <a:rPr lang="en-GB" sz="3600"/>
            </a:br>
            <a:r>
              <a:rPr lang="en-GB" sz="4000"/>
              <a:t>The 2010 Coalition Government Sentencing reforms</a:t>
            </a:r>
            <a:endParaRPr lang="en-GB" sz="3600"/>
          </a:p>
        </p:txBody>
      </p:sp>
      <p:pic>
        <p:nvPicPr>
          <p:cNvPr id="5" name="Graphic 4" descr="Document with solid fill">
            <a:hlinkClick r:id="rId3"/>
            <a:extLst>
              <a:ext uri="{FF2B5EF4-FFF2-40B4-BE49-F238E27FC236}">
                <a16:creationId xmlns:a16="http://schemas.microsoft.com/office/drawing/2014/main" id="{704A83B9-F536-EE08-1D7C-2FCDEB062A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4452" y="176133"/>
            <a:ext cx="1369101" cy="1369101"/>
          </a:xfrm>
          <a:prstGeom prst="rect">
            <a:avLst/>
          </a:prstGeom>
        </p:spPr>
      </p:pic>
      <p:grpSp>
        <p:nvGrpSpPr>
          <p:cNvPr id="9" name="Group 8">
            <a:extLst>
              <a:ext uri="{FF2B5EF4-FFF2-40B4-BE49-F238E27FC236}">
                <a16:creationId xmlns:a16="http://schemas.microsoft.com/office/drawing/2014/main" id="{E0A91602-E3FB-FB13-212C-7572D2A02DA3}"/>
              </a:ext>
            </a:extLst>
          </p:cNvPr>
          <p:cNvGrpSpPr/>
          <p:nvPr/>
        </p:nvGrpSpPr>
        <p:grpSpPr>
          <a:xfrm>
            <a:off x="464695" y="2503357"/>
            <a:ext cx="10968173" cy="4389724"/>
            <a:chOff x="464695" y="2503357"/>
            <a:chExt cx="10968173" cy="4389724"/>
          </a:xfrm>
        </p:grpSpPr>
        <p:pic>
          <p:nvPicPr>
            <p:cNvPr id="7" name="Picture 6">
              <a:extLst>
                <a:ext uri="{FF2B5EF4-FFF2-40B4-BE49-F238E27FC236}">
                  <a16:creationId xmlns:a16="http://schemas.microsoft.com/office/drawing/2014/main" id="{89B5F8F6-77C0-36BC-A613-8D10F49566C3}"/>
                </a:ext>
              </a:extLst>
            </p:cNvPr>
            <p:cNvPicPr>
              <a:picLocks noChangeAspect="1"/>
            </p:cNvPicPr>
            <p:nvPr/>
          </p:nvPicPr>
          <p:blipFill>
            <a:blip r:embed="rId6"/>
            <a:stretch>
              <a:fillRect/>
            </a:stretch>
          </p:blipFill>
          <p:spPr>
            <a:xfrm>
              <a:off x="7190994" y="2503357"/>
              <a:ext cx="4241874" cy="3633517"/>
            </a:xfrm>
            <a:prstGeom prst="rect">
              <a:avLst/>
            </a:prstGeom>
            <a:ln>
              <a:noFill/>
            </a:ln>
            <a:effectLst>
              <a:softEdge rad="112500"/>
            </a:effectLst>
          </p:spPr>
        </p:pic>
        <p:sp>
          <p:nvSpPr>
            <p:cNvPr id="8" name="TextBox 7">
              <a:extLst>
                <a:ext uri="{FF2B5EF4-FFF2-40B4-BE49-F238E27FC236}">
                  <a16:creationId xmlns:a16="http://schemas.microsoft.com/office/drawing/2014/main" id="{5CFC7028-7EC3-6417-06F7-0494782E7E26}"/>
                </a:ext>
              </a:extLst>
            </p:cNvPr>
            <p:cNvSpPr txBox="1"/>
            <p:nvPr/>
          </p:nvSpPr>
          <p:spPr>
            <a:xfrm>
              <a:off x="464695" y="2645764"/>
              <a:ext cx="5358984" cy="4247317"/>
            </a:xfrm>
            <a:prstGeom prst="rect">
              <a:avLst/>
            </a:prstGeom>
            <a:noFill/>
          </p:spPr>
          <p:txBody>
            <a:bodyPr wrap="square" rtlCol="0">
              <a:spAutoFit/>
            </a:bodyPr>
            <a:lstStyle/>
            <a:p>
              <a:r>
                <a:rPr lang="en-GB"/>
                <a:t>AIM: To reduce the unsustainable prison population</a:t>
              </a:r>
            </a:p>
            <a:p>
              <a:r>
                <a:rPr lang="en-GB"/>
                <a:t>HOW? Remove the courts ability to remand in custody persons who were unlikely to receive a custodial sentence. </a:t>
              </a:r>
            </a:p>
            <a:p>
              <a:endParaRPr lang="en-GB"/>
            </a:p>
            <a:p>
              <a:r>
                <a:rPr lang="en-GB"/>
                <a:t>CRIMINAL JUSTICE AND COURTS ACT (2015)</a:t>
              </a:r>
            </a:p>
            <a:p>
              <a:pPr marL="285750" indent="-285750">
                <a:buFontTx/>
                <a:buChar char="-"/>
              </a:pPr>
              <a:r>
                <a:rPr lang="en-GB"/>
                <a:t>Ended automatic release for those with an extended determinate sentence</a:t>
              </a:r>
            </a:p>
            <a:p>
              <a:pPr marL="285750" indent="-285750">
                <a:buFontTx/>
                <a:buChar char="-"/>
              </a:pPr>
              <a:r>
                <a:rPr lang="en-GB"/>
                <a:t>Introduced a new Special Custodial Sentence for Offenders of Particular Concern (SOPC)</a:t>
              </a:r>
            </a:p>
            <a:p>
              <a:pPr marL="285750" indent="-285750">
                <a:buFontTx/>
                <a:buChar char="-"/>
              </a:pPr>
              <a:r>
                <a:rPr lang="en-GB"/>
                <a:t>Announced its desire to extend the use of restorative justice approaches </a:t>
              </a:r>
            </a:p>
            <a:p>
              <a:pPr marL="285750" indent="-285750">
                <a:buFontTx/>
                <a:buChar char="-"/>
              </a:pPr>
              <a:endParaRPr lang="en-GB"/>
            </a:p>
            <a:p>
              <a:endParaRPr lang="en-GB"/>
            </a:p>
            <a:p>
              <a:endParaRPr lang="en-GB"/>
            </a:p>
          </p:txBody>
        </p:sp>
      </p:grpSp>
    </p:spTree>
    <p:extLst>
      <p:ext uri="{BB962C8B-B14F-4D97-AF65-F5344CB8AC3E}">
        <p14:creationId xmlns:p14="http://schemas.microsoft.com/office/powerpoint/2010/main" val="38051551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DBB8-F5ED-9F6E-3B37-1648CF08E64A}"/>
              </a:ext>
            </a:extLst>
          </p:cNvPr>
          <p:cNvSpPr>
            <a:spLocks noGrp="1"/>
          </p:cNvSpPr>
          <p:nvPr>
            <p:ph type="title"/>
          </p:nvPr>
        </p:nvSpPr>
        <p:spPr>
          <a:xfrm>
            <a:off x="1254697" y="447718"/>
            <a:ext cx="8267296" cy="1446550"/>
          </a:xfrm>
        </p:spPr>
        <p:txBody>
          <a:bodyPr/>
          <a:lstStyle/>
          <a:p>
            <a:pPr algn="ctr"/>
            <a:r>
              <a:rPr lang="en-GB"/>
              <a:t>The early release from prison framework</a:t>
            </a:r>
          </a:p>
        </p:txBody>
      </p:sp>
      <p:sp>
        <p:nvSpPr>
          <p:cNvPr id="3" name="Content Placeholder 2">
            <a:extLst>
              <a:ext uri="{FF2B5EF4-FFF2-40B4-BE49-F238E27FC236}">
                <a16:creationId xmlns:a16="http://schemas.microsoft.com/office/drawing/2014/main" id="{CA55AA2F-46A7-E607-3C5D-45CCBCC31AD5}"/>
              </a:ext>
            </a:extLst>
          </p:cNvPr>
          <p:cNvSpPr>
            <a:spLocks noGrp="1"/>
          </p:cNvSpPr>
          <p:nvPr>
            <p:ph idx="1"/>
          </p:nvPr>
        </p:nvSpPr>
        <p:spPr>
          <a:xfrm>
            <a:off x="1791585" y="2691638"/>
            <a:ext cx="8608830" cy="3821588"/>
          </a:xfrm>
          <a:solidFill>
            <a:schemeClr val="tx2">
              <a:lumMod val="10000"/>
              <a:lumOff val="90000"/>
            </a:schemeClr>
          </a:solidFill>
        </p:spPr>
        <p:txBody>
          <a:bodyPr>
            <a:normAutofit/>
          </a:bodyPr>
          <a:lstStyle/>
          <a:p>
            <a:pPr marL="0" indent="0">
              <a:buNone/>
            </a:pPr>
            <a:r>
              <a:rPr lang="en-GB" sz="4000" b="1" u="sng"/>
              <a:t>Offender Rehabilitation Act (2014)</a:t>
            </a:r>
          </a:p>
          <a:p>
            <a:pPr>
              <a:buFontTx/>
              <a:buChar char="-"/>
            </a:pPr>
            <a:r>
              <a:rPr lang="en-GB" sz="2800"/>
              <a:t>Offenders sentenced to a custodial term of more than one day but less than 12 months would no longer be released unconditionally</a:t>
            </a:r>
          </a:p>
          <a:p>
            <a:pPr>
              <a:buFontTx/>
              <a:buChar char="-"/>
            </a:pPr>
            <a:r>
              <a:rPr lang="en-GB" sz="2800"/>
              <a:t>Offenders who received a custodial term of &gt;1day &lt;2 years would be subject to additional supervision after their licence period had ended. </a:t>
            </a:r>
          </a:p>
        </p:txBody>
      </p:sp>
      <p:pic>
        <p:nvPicPr>
          <p:cNvPr id="5" name="Graphic 4" descr="Document with solid fill">
            <a:hlinkClick r:id="rId3"/>
            <a:extLst>
              <a:ext uri="{FF2B5EF4-FFF2-40B4-BE49-F238E27FC236}">
                <a16:creationId xmlns:a16="http://schemas.microsoft.com/office/drawing/2014/main" id="{10484B4F-2D8F-DC13-FF15-8AD2645CBF0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4687" y="502681"/>
            <a:ext cx="1391587" cy="1391587"/>
          </a:xfrm>
          <a:prstGeom prst="rect">
            <a:avLst/>
          </a:prstGeom>
        </p:spPr>
      </p:pic>
    </p:spTree>
    <p:extLst>
      <p:ext uri="{BB962C8B-B14F-4D97-AF65-F5344CB8AC3E}">
        <p14:creationId xmlns:p14="http://schemas.microsoft.com/office/powerpoint/2010/main" val="66410362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0BEF-58AA-49CF-9904-5C20C1BF842B}"/>
              </a:ext>
            </a:extLst>
          </p:cNvPr>
          <p:cNvSpPr>
            <a:spLocks noGrp="1"/>
          </p:cNvSpPr>
          <p:nvPr>
            <p:ph type="title"/>
          </p:nvPr>
        </p:nvSpPr>
        <p:spPr>
          <a:xfrm>
            <a:off x="565149" y="344143"/>
            <a:ext cx="9755579" cy="1575954"/>
          </a:xfrm>
        </p:spPr>
        <p:txBody>
          <a:bodyPr>
            <a:normAutofit fontScale="90000"/>
          </a:bodyPr>
          <a:lstStyle/>
          <a:p>
            <a:r>
              <a:rPr lang="en-GB" sz="3600"/>
              <a:t>Punishment in 2000s:</a:t>
            </a:r>
            <a:br>
              <a:rPr lang="en-GB" sz="3600"/>
            </a:br>
            <a:r>
              <a:rPr lang="en-GB" sz="3600" b="1" u="sng"/>
              <a:t>REFORMS OF THE 2019 CONSERVATIVE GOVERNMENT TO EARLY RELEASE FROM CUSTODY</a:t>
            </a:r>
          </a:p>
        </p:txBody>
      </p:sp>
      <p:sp>
        <p:nvSpPr>
          <p:cNvPr id="3" name="Content Placeholder 2">
            <a:extLst>
              <a:ext uri="{FF2B5EF4-FFF2-40B4-BE49-F238E27FC236}">
                <a16:creationId xmlns:a16="http://schemas.microsoft.com/office/drawing/2014/main" id="{1B936B15-0E49-EADD-CB91-C894B0FD96E5}"/>
              </a:ext>
            </a:extLst>
          </p:cNvPr>
          <p:cNvSpPr>
            <a:spLocks noGrp="1"/>
          </p:cNvSpPr>
          <p:nvPr>
            <p:ph idx="1"/>
          </p:nvPr>
        </p:nvSpPr>
        <p:spPr>
          <a:xfrm>
            <a:off x="565149" y="2174478"/>
            <a:ext cx="9455775" cy="3874054"/>
          </a:xfrm>
          <a:solidFill>
            <a:schemeClr val="bg2"/>
          </a:solidFill>
        </p:spPr>
        <p:txBody>
          <a:bodyPr>
            <a:normAutofit fontScale="92500" lnSpcReduction="20000"/>
          </a:bodyPr>
          <a:lstStyle/>
          <a:p>
            <a:endParaRPr lang="en-GB"/>
          </a:p>
          <a:p>
            <a:pPr marL="0" indent="0">
              <a:buNone/>
            </a:pPr>
            <a:r>
              <a:rPr lang="en-GB"/>
              <a:t>The 2019 Conservative government expressed concern that</a:t>
            </a:r>
          </a:p>
          <a:p>
            <a:endParaRPr lang="en-GB"/>
          </a:p>
          <a:p>
            <a:r>
              <a:rPr lang="en-GB" b="1"/>
              <a:t>the blanket use of automatic early release has undermined confidence in the system. Too many serious and dangerous offenders are still released too early from custody; this risks public safety, and means the time spent in prison does not always properly fit the crime.</a:t>
            </a:r>
          </a:p>
          <a:p>
            <a:endParaRPr lang="en-GB"/>
          </a:p>
          <a:p>
            <a:r>
              <a:rPr lang="en-GB"/>
              <a:t>(Ministry of Justice 2020: 6)</a:t>
            </a:r>
          </a:p>
          <a:p>
            <a:endParaRPr lang="en-GB"/>
          </a:p>
        </p:txBody>
      </p:sp>
      <p:pic>
        <p:nvPicPr>
          <p:cNvPr id="5" name="Graphic 4" descr="Document with solid fill">
            <a:hlinkClick r:id="rId3"/>
            <a:extLst>
              <a:ext uri="{FF2B5EF4-FFF2-40B4-BE49-F238E27FC236}">
                <a16:creationId xmlns:a16="http://schemas.microsoft.com/office/drawing/2014/main" id="{18DBD7BF-3CB6-3F50-F15D-729FDC14D14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33547" y="2724509"/>
            <a:ext cx="1868774" cy="1868774"/>
          </a:xfrm>
          <a:prstGeom prst="rect">
            <a:avLst/>
          </a:prstGeom>
        </p:spPr>
      </p:pic>
    </p:spTree>
    <p:extLst>
      <p:ext uri="{BB962C8B-B14F-4D97-AF65-F5344CB8AC3E}">
        <p14:creationId xmlns:p14="http://schemas.microsoft.com/office/powerpoint/2010/main" val="3922610624"/>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4" descr="A fingerprint in black and white">
            <a:extLst>
              <a:ext uri="{FF2B5EF4-FFF2-40B4-BE49-F238E27FC236}">
                <a16:creationId xmlns:a16="http://schemas.microsoft.com/office/drawing/2014/main" id="{83F4448C-D1DA-B24A-CB99-612A8CEE32EC}"/>
              </a:ext>
            </a:extLst>
          </p:cNvPr>
          <p:cNvPicPr>
            <a:picLocks noChangeAspect="1"/>
          </p:cNvPicPr>
          <p:nvPr/>
        </p:nvPicPr>
        <p:blipFill rotWithShape="1">
          <a:blip r:embed="rId3">
            <a:alphaModFix amt="35000"/>
          </a:blip>
          <a:srcRect t="6820" b="8910"/>
          <a:stretch/>
        </p:blipFill>
        <p:spPr>
          <a:xfrm>
            <a:off x="20" y="10"/>
            <a:ext cx="12191980" cy="6857991"/>
          </a:xfrm>
          <a:prstGeom prst="rect">
            <a:avLst/>
          </a:prstGeom>
        </p:spPr>
      </p:pic>
      <p:sp>
        <p:nvSpPr>
          <p:cNvPr id="2" name="Title 1"/>
          <p:cNvSpPr>
            <a:spLocks noGrp="1"/>
          </p:cNvSpPr>
          <p:nvPr>
            <p:ph type="ctrTitle"/>
          </p:nvPr>
        </p:nvSpPr>
        <p:spPr/>
        <p:txBody>
          <a:bodyPr>
            <a:normAutofit/>
          </a:bodyPr>
          <a:lstStyle/>
          <a:p>
            <a:r>
              <a:rPr lang="en-GB">
                <a:solidFill>
                  <a:schemeClr val="tx1"/>
                </a:solidFill>
              </a:rPr>
              <a:t>Theories of crime</a:t>
            </a:r>
          </a:p>
        </p:txBody>
      </p:sp>
      <p:sp>
        <p:nvSpPr>
          <p:cNvPr id="3" name="Subtitle 2"/>
          <p:cNvSpPr>
            <a:spLocks noGrp="1"/>
          </p:cNvSpPr>
          <p:nvPr>
            <p:ph type="subTitle" idx="1"/>
          </p:nvPr>
        </p:nvSpPr>
        <p:spPr/>
        <p:txBody>
          <a:bodyPr>
            <a:normAutofit/>
          </a:bodyPr>
          <a:lstStyle/>
          <a:p>
            <a:r>
              <a:rPr lang="en-GB" b="1">
                <a:solidFill>
                  <a:schemeClr val="tx1"/>
                </a:solidFill>
              </a:rPr>
              <a:t>Classicism: free will and rational choice</a:t>
            </a:r>
          </a:p>
        </p:txBody>
      </p:sp>
    </p:spTree>
    <p:extLst>
      <p:ext uri="{BB962C8B-B14F-4D97-AF65-F5344CB8AC3E}">
        <p14:creationId xmlns:p14="http://schemas.microsoft.com/office/powerpoint/2010/main" val="1645073474"/>
      </p:ext>
    </p:extLst>
  </p:cSld>
  <p:clrMapOvr>
    <a:masterClrMapping/>
  </p:clrMapOvr>
  <mc:AlternateContent xmlns:mc="http://schemas.openxmlformats.org/markup-compatibility/2006" xmlns:p14="http://schemas.microsoft.com/office/powerpoint/2010/main">
    <mc:Choice Requires="p14">
      <p:transition spd="slow" p14:dur="2000" advTm="29177"/>
    </mc:Choice>
    <mc:Fallback xmlns="">
      <p:transition spd="slow" advTm="2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282FE0-7E2A-F630-8156-F3A5E2270B56}"/>
              </a:ext>
            </a:extLst>
          </p:cNvPr>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spc="-50">
                <a:latin typeface="+mj-lt"/>
                <a:ea typeface="+mj-ea"/>
                <a:cs typeface="+mj-cs"/>
              </a:rPr>
              <a:t>Theories of crime:</a:t>
            </a:r>
          </a:p>
        </p:txBody>
      </p:sp>
      <p:sp>
        <p:nvSpPr>
          <p:cNvPr id="13" name="TextBox 12">
            <a:extLst>
              <a:ext uri="{FF2B5EF4-FFF2-40B4-BE49-F238E27FC236}">
                <a16:creationId xmlns:a16="http://schemas.microsoft.com/office/drawing/2014/main" id="{1F5A0A72-EE7B-5D43-B5D5-D3C56D15495E}"/>
              </a:ext>
            </a:extLst>
          </p:cNvPr>
          <p:cNvSpPr txBox="1"/>
          <p:nvPr/>
        </p:nvSpPr>
        <p:spPr>
          <a:xfrm>
            <a:off x="640080" y="2706624"/>
            <a:ext cx="6894576"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Systems of ideas intending to explain something.</a:t>
            </a:r>
          </a:p>
        </p:txBody>
      </p:sp>
      <p:pic>
        <p:nvPicPr>
          <p:cNvPr id="11" name="Picture 10" descr="A close-up of a colorful alphabet&#10;&#10;Description automatically generated">
            <a:extLst>
              <a:ext uri="{FF2B5EF4-FFF2-40B4-BE49-F238E27FC236}">
                <a16:creationId xmlns:a16="http://schemas.microsoft.com/office/drawing/2014/main" id="{1D592E33-D396-84A0-BF9F-46964FF0B746}"/>
              </a:ext>
            </a:extLst>
          </p:cNvPr>
          <p:cNvPicPr>
            <a:picLocks noChangeAspect="1"/>
          </p:cNvPicPr>
          <p:nvPr/>
        </p:nvPicPr>
        <p:blipFill>
          <a:blip r:embed="rId3"/>
          <a:stretch>
            <a:fillRect/>
          </a:stretch>
        </p:blipFill>
        <p:spPr>
          <a:xfrm>
            <a:off x="8099640" y="4079193"/>
            <a:ext cx="3524327" cy="2176272"/>
          </a:xfrm>
          <a:prstGeom prst="rect">
            <a:avLst/>
          </a:prstGeom>
        </p:spPr>
      </p:pic>
      <p:grpSp>
        <p:nvGrpSpPr>
          <p:cNvPr id="2" name="Group 1">
            <a:extLst>
              <a:ext uri="{FF2B5EF4-FFF2-40B4-BE49-F238E27FC236}">
                <a16:creationId xmlns:a16="http://schemas.microsoft.com/office/drawing/2014/main" id="{AD7FA1E3-221A-07CD-B89D-451F9CEB1E41}"/>
              </a:ext>
            </a:extLst>
          </p:cNvPr>
          <p:cNvGrpSpPr/>
          <p:nvPr/>
        </p:nvGrpSpPr>
        <p:grpSpPr>
          <a:xfrm>
            <a:off x="8178557" y="329183"/>
            <a:ext cx="3384781" cy="3429968"/>
            <a:chOff x="5092592" y="643467"/>
            <a:chExt cx="3571560" cy="3619242"/>
          </a:xfrm>
        </p:grpSpPr>
        <p:sp>
          <p:nvSpPr>
            <p:cNvPr id="6" name="Rectangle 5">
              <a:extLst>
                <a:ext uri="{FF2B5EF4-FFF2-40B4-BE49-F238E27FC236}">
                  <a16:creationId xmlns:a16="http://schemas.microsoft.com/office/drawing/2014/main" id="{53E2C20E-0C58-DA1D-4F1F-B3DC7E148340}"/>
                </a:ext>
              </a:extLst>
            </p:cNvPr>
            <p:cNvSpPr/>
            <p:nvPr/>
          </p:nvSpPr>
          <p:spPr>
            <a:xfrm>
              <a:off x="5369661" y="643467"/>
              <a:ext cx="3017422" cy="1250279"/>
            </a:xfrm>
            <a:prstGeom prst="rect">
              <a:avLst/>
            </a:prstGeom>
            <a:noFill/>
          </p:spPr>
          <p:txBody>
            <a:bodyPr wrap="none" lIns="91440" tIns="45720" rIns="91440" bIns="45720">
              <a:spAutoFit/>
            </a:bodyPr>
            <a:lstStyle/>
            <a:p>
              <a:pPr algn="ctr" defTabSz="339517">
                <a:spcAft>
                  <a:spcPts val="564"/>
                </a:spcAft>
              </a:pPr>
              <a:r>
                <a:rPr lang="en-GB" sz="7129" b="1" kern="120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ea typeface="+mn-ea"/>
                  <a:cs typeface="+mn-cs"/>
                </a:rPr>
                <a:t>Always</a:t>
              </a:r>
              <a:endParaRPr lang="en-GB" sz="96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Rectangle 6">
              <a:extLst>
                <a:ext uri="{FF2B5EF4-FFF2-40B4-BE49-F238E27FC236}">
                  <a16:creationId xmlns:a16="http://schemas.microsoft.com/office/drawing/2014/main" id="{38AA725E-DDF1-EE28-7629-2292E7A7CB69}"/>
                </a:ext>
              </a:extLst>
            </p:cNvPr>
            <p:cNvSpPr/>
            <p:nvPr/>
          </p:nvSpPr>
          <p:spPr>
            <a:xfrm>
              <a:off x="6105515" y="1827949"/>
              <a:ext cx="1218603" cy="1259447"/>
            </a:xfrm>
            <a:prstGeom prst="rect">
              <a:avLst/>
            </a:prstGeom>
            <a:noFill/>
          </p:spPr>
          <p:txBody>
            <a:bodyPr wrap="none" lIns="91440" tIns="45720" rIns="91440" bIns="45720">
              <a:spAutoFit/>
            </a:bodyPr>
            <a:lstStyle/>
            <a:p>
              <a:pPr algn="ctr" defTabSz="339517">
                <a:spcAft>
                  <a:spcPts val="564"/>
                </a:spcAft>
              </a:pPr>
              <a:r>
                <a:rPr lang="en-US" sz="7129" b="1" kern="12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n-lt"/>
                  <a:ea typeface="+mn-ea"/>
                  <a:cs typeface="+mn-cs"/>
                </a:rPr>
                <a:t>Be</a:t>
              </a:r>
              <a:endParaRPr lang="en-US" sz="96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9" name="Rectangle 8">
              <a:extLst>
                <a:ext uri="{FF2B5EF4-FFF2-40B4-BE49-F238E27FC236}">
                  <a16:creationId xmlns:a16="http://schemas.microsoft.com/office/drawing/2014/main" id="{FA5BC22B-1419-435F-7FD9-4D30CD04A819}"/>
                </a:ext>
              </a:extLst>
            </p:cNvPr>
            <p:cNvSpPr/>
            <p:nvPr/>
          </p:nvSpPr>
          <p:spPr>
            <a:xfrm>
              <a:off x="5092592" y="3012430"/>
              <a:ext cx="3571560" cy="125027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defTabSz="339517">
                <a:spcAft>
                  <a:spcPts val="564"/>
                </a:spcAft>
              </a:pPr>
              <a:r>
                <a:rPr lang="en-US" sz="7129" b="1" kern="1200">
                  <a:ln/>
                  <a:solidFill>
                    <a:schemeClr val="accent4"/>
                  </a:solidFill>
                  <a:latin typeface="+mn-lt"/>
                  <a:ea typeface="+mn-ea"/>
                  <a:cs typeface="+mn-cs"/>
                </a:rPr>
                <a:t>Critical</a:t>
              </a:r>
              <a:endParaRPr lang="en-US" sz="9600" b="1" cap="none" spc="0">
                <a:ln/>
                <a:solidFill>
                  <a:schemeClr val="accent4"/>
                </a:solidFill>
                <a:effectLst/>
              </a:endParaRPr>
            </a:p>
          </p:txBody>
        </p:sp>
      </p:grpSp>
    </p:spTree>
    <p:extLst>
      <p:ext uri="{BB962C8B-B14F-4D97-AF65-F5344CB8AC3E}">
        <p14:creationId xmlns:p14="http://schemas.microsoft.com/office/powerpoint/2010/main" val="355634011"/>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1108-2FE6-E93D-B1D3-3547B58E4920}"/>
              </a:ext>
            </a:extLst>
          </p:cNvPr>
          <p:cNvSpPr>
            <a:spLocks noGrp="1"/>
          </p:cNvSpPr>
          <p:nvPr>
            <p:ph type="title"/>
          </p:nvPr>
        </p:nvSpPr>
        <p:spPr/>
        <p:txBody>
          <a:bodyPr>
            <a:normAutofit/>
          </a:bodyPr>
          <a:lstStyle/>
          <a:p>
            <a:r>
              <a:rPr lang="en-GB" dirty="0"/>
              <a:t>How to understand a theory</a:t>
            </a:r>
          </a:p>
        </p:txBody>
      </p:sp>
      <p:sp>
        <p:nvSpPr>
          <p:cNvPr id="5" name="Content Placeholder 4">
            <a:extLst>
              <a:ext uri="{FF2B5EF4-FFF2-40B4-BE49-F238E27FC236}">
                <a16:creationId xmlns:a16="http://schemas.microsoft.com/office/drawing/2014/main" id="{F144216E-55A4-D9FE-D794-19DC3F865F0D}"/>
              </a:ext>
            </a:extLst>
          </p:cNvPr>
          <p:cNvSpPr>
            <a:spLocks noGrp="1"/>
          </p:cNvSpPr>
          <p:nvPr>
            <p:ph idx="1"/>
          </p:nvPr>
        </p:nvSpPr>
        <p:spPr>
          <a:xfrm>
            <a:off x="858037" y="1711960"/>
            <a:ext cx="7157721" cy="4421612"/>
          </a:xfrm>
        </p:spPr>
        <p:txBody>
          <a:bodyPr>
            <a:normAutofit lnSpcReduction="10000"/>
          </a:bodyPr>
          <a:lstStyle/>
          <a:p>
            <a:endParaRPr lang="en-GB" sz="1600" dirty="0"/>
          </a:p>
          <a:p>
            <a:r>
              <a:rPr lang="en-GB" sz="1900" dirty="0"/>
              <a:t>1.</a:t>
            </a:r>
            <a:r>
              <a:rPr lang="en-GB" sz="1900" b="1" dirty="0"/>
              <a:t>Why is this theorist making this claim? </a:t>
            </a:r>
            <a:r>
              <a:rPr lang="en-GB" sz="1900" dirty="0"/>
              <a:t>(What questions are they trying to answer?)</a:t>
            </a:r>
          </a:p>
          <a:p>
            <a:r>
              <a:rPr lang="en-GB" sz="1900" dirty="0"/>
              <a:t>2.</a:t>
            </a:r>
            <a:r>
              <a:rPr lang="en-GB" sz="1900" b="1" dirty="0"/>
              <a:t>What is the significance of the claim? </a:t>
            </a:r>
            <a:r>
              <a:rPr lang="en-GB" sz="1900" dirty="0"/>
              <a:t>(What does it say that might be important, useful, or worthwhile?)</a:t>
            </a:r>
          </a:p>
          <a:p>
            <a:r>
              <a:rPr lang="en-GB" sz="1900" dirty="0"/>
              <a:t>3.</a:t>
            </a:r>
            <a:r>
              <a:rPr lang="en-GB" sz="1900" b="1" dirty="0"/>
              <a:t>What is the problem with the theory? </a:t>
            </a:r>
            <a:r>
              <a:rPr lang="en-GB" sz="1900" dirty="0"/>
              <a:t>(What does it assume, and are those assumptions acceptable?)</a:t>
            </a:r>
          </a:p>
          <a:p>
            <a:r>
              <a:rPr lang="en-GB" sz="1900" dirty="0"/>
              <a:t>4.</a:t>
            </a:r>
            <a:r>
              <a:rPr lang="en-GB" sz="1900" b="1" dirty="0"/>
              <a:t>What is controversial in the theory and is that controversy useful? </a:t>
            </a:r>
            <a:r>
              <a:rPr lang="en-GB" sz="1900" dirty="0"/>
              <a:t>(Does it challenge policy or practice and make you think again?)</a:t>
            </a:r>
          </a:p>
          <a:p>
            <a:r>
              <a:rPr lang="en-GB" sz="1900" dirty="0"/>
              <a:t>5.</a:t>
            </a:r>
            <a:r>
              <a:rPr lang="en-GB" sz="1900" b="1" dirty="0"/>
              <a:t>Who or which theories seem to disagree with this theory? </a:t>
            </a:r>
            <a:r>
              <a:rPr lang="en-GB" sz="1900" dirty="0"/>
              <a:t>(What are the points of disagreement and which is better argued? Do the disagreements arise because each is answering a slightly different question or because each is intended for a different audience?)</a:t>
            </a:r>
          </a:p>
          <a:p>
            <a:endParaRPr lang="en-GB" sz="1600" dirty="0"/>
          </a:p>
        </p:txBody>
      </p:sp>
      <p:pic>
        <p:nvPicPr>
          <p:cNvPr id="7" name="Picture 6">
            <a:extLst>
              <a:ext uri="{FF2B5EF4-FFF2-40B4-BE49-F238E27FC236}">
                <a16:creationId xmlns:a16="http://schemas.microsoft.com/office/drawing/2014/main" id="{47F32B85-8F10-BDE4-9DC2-BCA120665051}"/>
              </a:ext>
            </a:extLst>
          </p:cNvPr>
          <p:cNvPicPr>
            <a:picLocks noChangeAspect="1"/>
          </p:cNvPicPr>
          <p:nvPr/>
        </p:nvPicPr>
        <p:blipFill>
          <a:blip r:embed="rId3"/>
          <a:stretch>
            <a:fillRect/>
          </a:stretch>
        </p:blipFill>
        <p:spPr>
          <a:xfrm>
            <a:off x="8020570" y="2606788"/>
            <a:ext cx="3135109" cy="2090072"/>
          </a:xfrm>
          <a:prstGeom prst="rect">
            <a:avLst/>
          </a:prstGeom>
        </p:spPr>
      </p:pic>
    </p:spTree>
    <p:extLst>
      <p:ext uri="{BB962C8B-B14F-4D97-AF65-F5344CB8AC3E}">
        <p14:creationId xmlns:p14="http://schemas.microsoft.com/office/powerpoint/2010/main" val="2914338058"/>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7D75-6155-5D6A-2336-0D682F3FBC1C}"/>
              </a:ext>
            </a:extLst>
          </p:cNvPr>
          <p:cNvSpPr>
            <a:spLocks noGrp="1"/>
          </p:cNvSpPr>
          <p:nvPr>
            <p:ph type="title"/>
          </p:nvPr>
        </p:nvSpPr>
        <p:spPr>
          <a:xfrm>
            <a:off x="572493" y="238539"/>
            <a:ext cx="11018520" cy="1434415"/>
          </a:xfrm>
        </p:spPr>
        <p:txBody>
          <a:bodyPr anchor="b">
            <a:normAutofit/>
          </a:bodyPr>
          <a:lstStyle/>
          <a:p>
            <a:r>
              <a:rPr lang="en-GB" sz="5400" b="1"/>
              <a:t>Theory: What is it?</a:t>
            </a:r>
          </a:p>
        </p:txBody>
      </p:sp>
      <p:sp>
        <p:nvSpPr>
          <p:cNvPr id="3" name="Content Placeholder 2">
            <a:extLst>
              <a:ext uri="{FF2B5EF4-FFF2-40B4-BE49-F238E27FC236}">
                <a16:creationId xmlns:a16="http://schemas.microsoft.com/office/drawing/2014/main" id="{6B7F5542-2BB4-4ABE-F498-5EEE7A6F18A8}"/>
              </a:ext>
            </a:extLst>
          </p:cNvPr>
          <p:cNvSpPr>
            <a:spLocks noGrp="1"/>
          </p:cNvSpPr>
          <p:nvPr>
            <p:ph idx="1"/>
          </p:nvPr>
        </p:nvSpPr>
        <p:spPr>
          <a:xfrm>
            <a:off x="572493" y="2071316"/>
            <a:ext cx="6713552" cy="4119172"/>
          </a:xfrm>
        </p:spPr>
        <p:txBody>
          <a:bodyPr anchor="t">
            <a:normAutofit/>
          </a:bodyPr>
          <a:lstStyle/>
          <a:p>
            <a:endParaRPr lang="en-GB" sz="2200"/>
          </a:p>
          <a:p>
            <a:pPr marL="0" indent="0">
              <a:buNone/>
            </a:pPr>
            <a:r>
              <a:rPr lang="en-GB" sz="2200"/>
              <a:t>‘An explanation, or a model, or framework for understanding particular events or processes.’</a:t>
            </a:r>
          </a:p>
          <a:p>
            <a:pPr marL="0" indent="0">
              <a:buNone/>
            </a:pPr>
            <a:r>
              <a:rPr lang="en-GB" sz="2200"/>
              <a:t>- Useful in understanding the nature of offending – why people engage in crime</a:t>
            </a:r>
          </a:p>
          <a:p>
            <a:pPr marL="0" indent="0">
              <a:buNone/>
            </a:pPr>
            <a:r>
              <a:rPr lang="en-GB" sz="2200"/>
              <a:t>- Aetiological theories of crime are concerned with the causes of crime. </a:t>
            </a:r>
          </a:p>
          <a:p>
            <a:pPr marL="0" indent="0">
              <a:buNone/>
            </a:pPr>
            <a:r>
              <a:rPr lang="en-GB" sz="2200"/>
              <a:t>- Theory can help us consider and understand a range of different issues connected to crime, law and order, and the broader nature of society.</a:t>
            </a:r>
          </a:p>
          <a:p>
            <a:pPr marL="0" indent="0">
              <a:buNone/>
            </a:pPr>
            <a:endParaRPr lang="en-GB" sz="2200"/>
          </a:p>
          <a:p>
            <a:endParaRPr lang="en-GB" sz="2200"/>
          </a:p>
        </p:txBody>
      </p:sp>
      <p:pic>
        <p:nvPicPr>
          <p:cNvPr id="5" name="Picture 4">
            <a:extLst>
              <a:ext uri="{FF2B5EF4-FFF2-40B4-BE49-F238E27FC236}">
                <a16:creationId xmlns:a16="http://schemas.microsoft.com/office/drawing/2014/main" id="{29145A28-FFAD-EE8B-EF2C-175D1455D3F1}"/>
              </a:ext>
            </a:extLst>
          </p:cNvPr>
          <p:cNvPicPr>
            <a:picLocks noChangeAspect="1"/>
          </p:cNvPicPr>
          <p:nvPr/>
        </p:nvPicPr>
        <p:blipFill rotWithShape="1">
          <a:blip r:embed="rId3"/>
          <a:srcRect t="17647" r="-3" b="12708"/>
          <a:stretch/>
        </p:blipFill>
        <p:spPr>
          <a:xfrm>
            <a:off x="7675658" y="2093976"/>
            <a:ext cx="3941064" cy="4096512"/>
          </a:xfrm>
          <a:prstGeom prst="rect">
            <a:avLst/>
          </a:prstGeom>
        </p:spPr>
      </p:pic>
    </p:spTree>
    <p:extLst>
      <p:ext uri="{BB962C8B-B14F-4D97-AF65-F5344CB8AC3E}">
        <p14:creationId xmlns:p14="http://schemas.microsoft.com/office/powerpoint/2010/main" val="33192883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15DB-8E1B-161C-ADAE-C4096EF8D63D}"/>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D7A16CA6-8370-8537-B01D-52E1EC85FC7D}"/>
              </a:ext>
            </a:extLst>
          </p:cNvPr>
          <p:cNvSpPr>
            <a:spLocks noGrp="1"/>
          </p:cNvSpPr>
          <p:nvPr>
            <p:ph idx="1"/>
          </p:nvPr>
        </p:nvSpPr>
        <p:spPr>
          <a:xfrm>
            <a:off x="838200" y="1825625"/>
            <a:ext cx="5257800" cy="2673223"/>
          </a:xfrm>
        </p:spPr>
        <p:txBody>
          <a:bodyPr>
            <a:normAutofit fontScale="92500" lnSpcReduction="20000"/>
          </a:bodyPr>
          <a:lstStyle/>
          <a:p>
            <a:r>
              <a:rPr lang="en-GB" sz="2600"/>
              <a:t>Pick a criminological issue of your choice, for example, domestic abuse victimisation. </a:t>
            </a:r>
          </a:p>
          <a:p>
            <a:r>
              <a:rPr lang="en-GB" sz="2600"/>
              <a:t>Think about the questions you would want to explore as a criminologist? For example, prevalence of the crime, who is being victimised, is there a difference in victimisation between different groups?</a:t>
            </a:r>
          </a:p>
          <a:p>
            <a:pPr marL="0" indent="0">
              <a:buNone/>
            </a:pPr>
            <a:endParaRPr lang="en-GB"/>
          </a:p>
        </p:txBody>
      </p:sp>
      <p:sp>
        <p:nvSpPr>
          <p:cNvPr id="4" name="TextBox 3">
            <a:extLst>
              <a:ext uri="{FF2B5EF4-FFF2-40B4-BE49-F238E27FC236}">
                <a16:creationId xmlns:a16="http://schemas.microsoft.com/office/drawing/2014/main" id="{199D06F4-C510-28B6-6798-BD06C4C487C5}"/>
              </a:ext>
            </a:extLst>
          </p:cNvPr>
          <p:cNvSpPr txBox="1"/>
          <p:nvPr/>
        </p:nvSpPr>
        <p:spPr>
          <a:xfrm>
            <a:off x="2286000" y="804673"/>
            <a:ext cx="8119872" cy="4801314"/>
          </a:xfrm>
          <a:prstGeom prst="rect">
            <a:avLst/>
          </a:prstGeom>
          <a:noFill/>
        </p:spPr>
        <p:txBody>
          <a:bodyPr wrap="square" rtlCol="0">
            <a:spAutoFit/>
          </a:bodyPr>
          <a:lstStyle/>
          <a:p>
            <a:r>
              <a:rPr lang="en-GB"/>
              <a:t>SOME OF THE KEY QUESTIONS MAY BE: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What is crime?</a:t>
            </a:r>
          </a:p>
          <a:p>
            <a:pPr marL="285750" indent="-285750">
              <a:buFont typeface="Arial" panose="020B0604020202020204" pitchFamily="34" charset="0"/>
              <a:buChar char="•"/>
            </a:pPr>
            <a:r>
              <a:rPr lang="en-GB"/>
              <a:t>How are laws made and what purpose do they serve?</a:t>
            </a:r>
          </a:p>
          <a:p>
            <a:pPr marL="285750" indent="-285750">
              <a:buFont typeface="Arial" panose="020B0604020202020204" pitchFamily="34" charset="0"/>
              <a:buChar char="•"/>
            </a:pPr>
            <a:r>
              <a:rPr lang="en-GB"/>
              <a:t>Who commits crime, and why?</a:t>
            </a:r>
          </a:p>
          <a:p>
            <a:pPr marL="285750" indent="-285750">
              <a:buFont typeface="Arial" panose="020B0604020202020204" pitchFamily="34" charset="0"/>
              <a:buChar char="•"/>
            </a:pPr>
            <a:r>
              <a:rPr lang="en-GB"/>
              <a:t>What is the nature of the world around us, including the State and the criminal justice system?</a:t>
            </a:r>
          </a:p>
          <a:p>
            <a:pPr marL="285750" indent="-285750">
              <a:buFont typeface="Arial" panose="020B0604020202020204" pitchFamily="34" charset="0"/>
              <a:buChar char="•"/>
            </a:pPr>
            <a:r>
              <a:rPr lang="en-GB"/>
              <a:t>Is society fair? How does this relate to crime and law and order processes?</a:t>
            </a:r>
          </a:p>
          <a:p>
            <a:pPr marL="285750" indent="-285750">
              <a:buFont typeface="Arial" panose="020B0604020202020204" pitchFamily="34" charset="0"/>
              <a:buChar char="•"/>
            </a:pPr>
            <a:r>
              <a:rPr lang="en-GB"/>
              <a:t>Who becomes a victim of crime, and why?</a:t>
            </a:r>
          </a:p>
          <a:p>
            <a:pPr marL="285750" indent="-285750">
              <a:buFont typeface="Arial" panose="020B0604020202020204" pitchFamily="34" charset="0"/>
              <a:buChar char="•"/>
            </a:pPr>
            <a:r>
              <a:rPr lang="en-GB"/>
              <a:t>How is victimisation experienced? Is this different across groups?</a:t>
            </a:r>
          </a:p>
          <a:p>
            <a:pPr marL="285750" indent="-285750">
              <a:buFont typeface="Arial" panose="020B0604020202020204" pitchFamily="34" charset="0"/>
              <a:buChar char="•"/>
            </a:pPr>
            <a:r>
              <a:rPr lang="en-GB"/>
              <a:t>Why do we punish? How is this done?</a:t>
            </a:r>
          </a:p>
          <a:p>
            <a:pPr marL="285750" indent="-285750">
              <a:buFont typeface="Arial" panose="020B0604020202020204" pitchFamily="34" charset="0"/>
              <a:buChar char="•"/>
            </a:pPr>
            <a:r>
              <a:rPr lang="en-GB"/>
              <a:t>What should be done about crime?</a:t>
            </a:r>
          </a:p>
          <a:p>
            <a:pPr marL="285750" indent="-285750">
              <a:buFont typeface="Arial" panose="020B0604020202020204" pitchFamily="34" charset="0"/>
              <a:buChar char="•"/>
            </a:pPr>
            <a:r>
              <a:rPr lang="en-GB"/>
              <a:t>How do offenders stop offending?</a:t>
            </a:r>
          </a:p>
          <a:p>
            <a:pPr marL="285750" indent="-285750">
              <a:buFont typeface="Arial" panose="020B0604020202020204" pitchFamily="34" charset="0"/>
              <a:buChar char="•"/>
            </a:pPr>
            <a:r>
              <a:rPr lang="en-GB"/>
              <a:t>What are the connections between the media and crime?</a:t>
            </a:r>
          </a:p>
          <a:p>
            <a:pPr marL="285750" indent="-285750">
              <a:buFont typeface="Arial" panose="020B0604020202020204" pitchFamily="34" charset="0"/>
              <a:buChar char="•"/>
            </a:pPr>
            <a:r>
              <a:rPr lang="en-GB"/>
              <a:t>What role do politics play within law and order issues?</a:t>
            </a:r>
          </a:p>
          <a:p>
            <a:pPr marL="285750" indent="-285750">
              <a:buFont typeface="Arial" panose="020B0604020202020204" pitchFamily="34" charset="0"/>
              <a:buChar char="•"/>
            </a:pPr>
            <a:r>
              <a:rPr lang="en-GB"/>
              <a:t>How can we know about/research law and order issues?</a:t>
            </a:r>
          </a:p>
        </p:txBody>
      </p:sp>
      <p:pic>
        <p:nvPicPr>
          <p:cNvPr id="5" name="Picture 4">
            <a:extLst>
              <a:ext uri="{FF2B5EF4-FFF2-40B4-BE49-F238E27FC236}">
                <a16:creationId xmlns:a16="http://schemas.microsoft.com/office/drawing/2014/main" id="{682B156E-C72A-C21B-5878-55B3E044DAEF}"/>
              </a:ext>
            </a:extLst>
          </p:cNvPr>
          <p:cNvPicPr>
            <a:picLocks noChangeAspect="1"/>
          </p:cNvPicPr>
          <p:nvPr/>
        </p:nvPicPr>
        <p:blipFill>
          <a:blip r:embed="rId2"/>
          <a:stretch>
            <a:fillRect/>
          </a:stretch>
        </p:blipFill>
        <p:spPr>
          <a:xfrm>
            <a:off x="9409921" y="4049124"/>
            <a:ext cx="2443751" cy="2443751"/>
          </a:xfrm>
          <a:prstGeom prst="rect">
            <a:avLst/>
          </a:prstGeom>
        </p:spPr>
      </p:pic>
    </p:spTree>
    <p:extLst>
      <p:ext uri="{BB962C8B-B14F-4D97-AF65-F5344CB8AC3E}">
        <p14:creationId xmlns:p14="http://schemas.microsoft.com/office/powerpoint/2010/main" val="428698561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23DA-BDB8-0867-C915-941797EF2B4B}"/>
              </a:ext>
            </a:extLst>
          </p:cNvPr>
          <p:cNvSpPr>
            <a:spLocks noGrp="1"/>
          </p:cNvSpPr>
          <p:nvPr>
            <p:ph type="title"/>
          </p:nvPr>
        </p:nvSpPr>
        <p:spPr>
          <a:xfrm>
            <a:off x="838201" y="367075"/>
            <a:ext cx="5120561" cy="132556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The ‘problems’ with theory</a:t>
            </a:r>
          </a:p>
        </p:txBody>
      </p:sp>
      <p:sp>
        <p:nvSpPr>
          <p:cNvPr id="9" name="Content Placeholder 8">
            <a:extLst>
              <a:ext uri="{FF2B5EF4-FFF2-40B4-BE49-F238E27FC236}">
                <a16:creationId xmlns:a16="http://schemas.microsoft.com/office/drawing/2014/main" id="{142E5779-F27E-F2CE-01F9-2A80EE7652C9}"/>
              </a:ext>
            </a:extLst>
          </p:cNvPr>
          <p:cNvSpPr>
            <a:spLocks noGrp="1"/>
          </p:cNvSpPr>
          <p:nvPr>
            <p:ph idx="1"/>
          </p:nvPr>
        </p:nvSpPr>
        <p:spPr>
          <a:xfrm>
            <a:off x="838201" y="1825625"/>
            <a:ext cx="5092194" cy="4351338"/>
          </a:xfrm>
        </p:spPr>
        <p:txBody>
          <a:bodyPr>
            <a:normAutofit/>
          </a:bodyPr>
          <a:lstStyle/>
          <a:p>
            <a:r>
              <a:rPr lang="en-US" sz="2800">
                <a:latin typeface="Arial" panose="020B0604020202020204" pitchFamily="34" charset="0"/>
                <a:cs typeface="Arial" panose="020B0604020202020204" pitchFamily="34" charset="0"/>
              </a:rPr>
              <a:t>Theories are often presented in a black and white manner.</a:t>
            </a:r>
          </a:p>
          <a:p>
            <a:r>
              <a:rPr lang="en-US" sz="2800">
                <a:latin typeface="Arial" panose="020B0604020202020204" pitchFamily="34" charset="0"/>
                <a:cs typeface="Arial" panose="020B0604020202020204" pitchFamily="34" charset="0"/>
              </a:rPr>
              <a:t>‘Heuristic’ tools – they are mental short cuts or simplifications for making sense of something which allow for understanding by offering different viewpoints from which to look at the matters of crime and justice. </a:t>
            </a:r>
          </a:p>
        </p:txBody>
      </p:sp>
      <p:pic>
        <p:nvPicPr>
          <p:cNvPr id="5" name="Content Placeholder 4">
            <a:extLst>
              <a:ext uri="{FF2B5EF4-FFF2-40B4-BE49-F238E27FC236}">
                <a16:creationId xmlns:a16="http://schemas.microsoft.com/office/drawing/2014/main" id="{6242CDD1-545D-F889-C4C9-5AD5967F5F81}"/>
              </a:ext>
            </a:extLst>
          </p:cNvPr>
          <p:cNvPicPr>
            <a:picLocks noChangeAspect="1"/>
          </p:cNvPicPr>
          <p:nvPr/>
        </p:nvPicPr>
        <p:blipFill rotWithShape="1">
          <a:blip r:embed="rId3"/>
          <a:srcRect l="-2827" t="-7464" r="-4056" b="7728"/>
          <a:stretch/>
        </p:blipFill>
        <p:spPr>
          <a:xfrm>
            <a:off x="5954618" y="2738680"/>
            <a:ext cx="6261606" cy="4119320"/>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solidFill>
            <a:srgbClr val="FFFFFF">
              <a:shade val="85000"/>
            </a:srgbClr>
          </a:solidFill>
        </p:spPr>
      </p:pic>
      <p:pic>
        <p:nvPicPr>
          <p:cNvPr id="3" name="Picture 2">
            <a:extLst>
              <a:ext uri="{FF2B5EF4-FFF2-40B4-BE49-F238E27FC236}">
                <a16:creationId xmlns:a16="http://schemas.microsoft.com/office/drawing/2014/main" id="{A2AD7CE5-FED7-37E7-32F2-8BAE16DF469E}"/>
              </a:ext>
            </a:extLst>
          </p:cNvPr>
          <p:cNvPicPr>
            <a:picLocks noChangeAspect="1"/>
          </p:cNvPicPr>
          <p:nvPr/>
        </p:nvPicPr>
        <p:blipFill rotWithShape="1">
          <a:blip r:embed="rId4"/>
          <a:srcRect l="1231" r="209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CA64373B-79B8-A525-6266-C1C17190BF0B}"/>
              </a:ext>
            </a:extLst>
          </p:cNvPr>
          <p:cNvSpPr txBox="1"/>
          <p:nvPr/>
        </p:nvSpPr>
        <p:spPr>
          <a:xfrm>
            <a:off x="207034" y="6314536"/>
            <a:ext cx="1897811" cy="369332"/>
          </a:xfrm>
          <a:prstGeom prst="rect">
            <a:avLst/>
          </a:prstGeom>
          <a:noFill/>
        </p:spPr>
        <p:txBody>
          <a:bodyPr wrap="square" rtlCol="0">
            <a:spAutoFit/>
          </a:bodyPr>
          <a:lstStyle/>
          <a:p>
            <a:r>
              <a:rPr lang="en-GB"/>
              <a:t>Murphy, 2023</a:t>
            </a:r>
          </a:p>
        </p:txBody>
      </p:sp>
    </p:spTree>
    <p:extLst>
      <p:ext uri="{BB962C8B-B14F-4D97-AF65-F5344CB8AC3E}">
        <p14:creationId xmlns:p14="http://schemas.microsoft.com/office/powerpoint/2010/main" val="407280420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barn(inVertical)">
                                      <p:cBhvr>
                                        <p:cTn id="15" dur="500"/>
                                        <p:tgtEl>
                                          <p:spTgt spid="9">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barn(inVertical)">
                                      <p:cBhvr>
                                        <p:cTn id="20"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FB81A-8E77-401B-36A8-47DD6713A56F}"/>
              </a:ext>
            </a:extLst>
          </p:cNvPr>
          <p:cNvSpPr>
            <a:spLocks noGrp="1"/>
          </p:cNvSpPr>
          <p:nvPr>
            <p:ph type="title"/>
          </p:nvPr>
        </p:nvSpPr>
        <p:spPr/>
        <p:txBody>
          <a:bodyPr/>
          <a:lstStyle/>
          <a:p>
            <a:r>
              <a:rPr lang="en-GB"/>
              <a:t>SYNTHESIS OF THEORY</a:t>
            </a:r>
          </a:p>
        </p:txBody>
      </p:sp>
      <p:pic>
        <p:nvPicPr>
          <p:cNvPr id="4" name="Content Placeholder 3">
            <a:extLst>
              <a:ext uri="{FF2B5EF4-FFF2-40B4-BE49-F238E27FC236}">
                <a16:creationId xmlns:a16="http://schemas.microsoft.com/office/drawing/2014/main" id="{59F3A73E-4806-7FB6-AC70-6F6F7AA84316}"/>
              </a:ext>
            </a:extLst>
          </p:cNvPr>
          <p:cNvPicPr>
            <a:picLocks noGrp="1" noChangeAspect="1"/>
          </p:cNvPicPr>
          <p:nvPr>
            <p:ph idx="1"/>
          </p:nvPr>
        </p:nvPicPr>
        <p:blipFill>
          <a:blip r:embed="rId3"/>
          <a:stretch>
            <a:fillRect/>
          </a:stretch>
        </p:blipFill>
        <p:spPr>
          <a:xfrm>
            <a:off x="8655170" y="66370"/>
            <a:ext cx="3152775" cy="1447800"/>
          </a:xfrm>
          <a:prstGeom prst="rect">
            <a:avLst/>
          </a:prstGeom>
        </p:spPr>
      </p:pic>
      <p:graphicFrame>
        <p:nvGraphicFramePr>
          <p:cNvPr id="3" name="Diagram 2">
            <a:extLst>
              <a:ext uri="{FF2B5EF4-FFF2-40B4-BE49-F238E27FC236}">
                <a16:creationId xmlns:a16="http://schemas.microsoft.com/office/drawing/2014/main" id="{6FB67EEB-FC0C-BDD7-74D0-B2CD62DA411A}"/>
              </a:ext>
            </a:extLst>
          </p:cNvPr>
          <p:cNvGraphicFramePr/>
          <p:nvPr/>
        </p:nvGraphicFramePr>
        <p:xfrm>
          <a:off x="838200" y="719666"/>
          <a:ext cx="10376140" cy="59054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ABB2E897-79C6-C5ED-8929-FD5E3FD0B9A5}"/>
              </a:ext>
            </a:extLst>
          </p:cNvPr>
          <p:cNvSpPr txBox="1"/>
          <p:nvPr/>
        </p:nvSpPr>
        <p:spPr>
          <a:xfrm>
            <a:off x="2208910" y="3429000"/>
            <a:ext cx="8022648" cy="3416320"/>
          </a:xfrm>
          <a:prstGeom prst="rect">
            <a:avLst/>
          </a:prstGeom>
          <a:solidFill>
            <a:schemeClr val="bg1"/>
          </a:solidFill>
        </p:spPr>
        <p:txBody>
          <a:bodyPr wrap="square" rtlCol="0">
            <a:spAutoFit/>
          </a:bodyPr>
          <a:lstStyle/>
          <a:p>
            <a:r>
              <a:rPr lang="en-GB" dirty="0"/>
              <a:t>- Criminological theories can be used together to overcome the fact they are simplifications. </a:t>
            </a:r>
          </a:p>
          <a:p>
            <a:endParaRPr lang="en-GB" dirty="0"/>
          </a:p>
          <a:p>
            <a:r>
              <a:rPr lang="en-GB" dirty="0"/>
              <a:t>- Different theories might help us to understand different aspects of events and processes.</a:t>
            </a:r>
          </a:p>
          <a:p>
            <a:endParaRPr lang="en-GB" dirty="0"/>
          </a:p>
          <a:p>
            <a:r>
              <a:rPr lang="en-GB" dirty="0"/>
              <a:t>- Commentators take previous theories and have added to them or amended them to make more sense of events. </a:t>
            </a:r>
          </a:p>
          <a:p>
            <a:endParaRPr lang="en-GB" dirty="0"/>
          </a:p>
          <a:p>
            <a:r>
              <a:rPr lang="en-GB" dirty="0"/>
              <a:t>E.G. </a:t>
            </a:r>
            <a:r>
              <a:rPr lang="en-GB" b="1" dirty="0"/>
              <a:t>Rational choice models </a:t>
            </a:r>
            <a:r>
              <a:rPr lang="en-GB" dirty="0"/>
              <a:t>– writers have recognised that the assumptions of early writers did not take into account the full complexity of human behaviour and the decision making process. </a:t>
            </a:r>
          </a:p>
        </p:txBody>
      </p:sp>
    </p:spTree>
    <p:extLst>
      <p:ext uri="{BB962C8B-B14F-4D97-AF65-F5344CB8AC3E}">
        <p14:creationId xmlns:p14="http://schemas.microsoft.com/office/powerpoint/2010/main" val="28114326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D3DFB-3107-8E0E-ADDB-6905526BB62D}"/>
              </a:ext>
            </a:extLst>
          </p:cNvPr>
          <p:cNvSpPr>
            <a:spLocks noGrp="1"/>
          </p:cNvSpPr>
          <p:nvPr>
            <p:ph type="title"/>
          </p:nvPr>
        </p:nvSpPr>
        <p:spPr/>
        <p:txBody>
          <a:bodyPr/>
          <a:lstStyle/>
          <a:p>
            <a:r>
              <a:rPr lang="en-GB" b="1">
                <a:solidFill>
                  <a:schemeClr val="accent1">
                    <a:lumMod val="75000"/>
                  </a:schemeClr>
                </a:solidFill>
              </a:rPr>
              <a:t>THEORIES IN CRIMINOLOGY…THE STARTING POINT</a:t>
            </a:r>
          </a:p>
        </p:txBody>
      </p:sp>
      <p:sp>
        <p:nvSpPr>
          <p:cNvPr id="3" name="Content Placeholder 2">
            <a:extLst>
              <a:ext uri="{FF2B5EF4-FFF2-40B4-BE49-F238E27FC236}">
                <a16:creationId xmlns:a16="http://schemas.microsoft.com/office/drawing/2014/main" id="{569DCF36-6202-795C-2D2C-D79F4A08C569}"/>
              </a:ext>
            </a:extLst>
          </p:cNvPr>
          <p:cNvSpPr>
            <a:spLocks noGrp="1"/>
          </p:cNvSpPr>
          <p:nvPr>
            <p:ph idx="1"/>
          </p:nvPr>
        </p:nvSpPr>
        <p:spPr/>
        <p:txBody>
          <a:bodyPr/>
          <a:lstStyle/>
          <a:p>
            <a:r>
              <a:rPr lang="en-GB"/>
              <a:t>Early thinkers still influence criminologists today. </a:t>
            </a:r>
          </a:p>
          <a:p>
            <a:pPr marL="0" indent="0">
              <a:buNone/>
            </a:pPr>
            <a:endParaRPr lang="en-GB"/>
          </a:p>
        </p:txBody>
      </p:sp>
      <p:graphicFrame>
        <p:nvGraphicFramePr>
          <p:cNvPr id="4" name="Diagram 3">
            <a:extLst>
              <a:ext uri="{FF2B5EF4-FFF2-40B4-BE49-F238E27FC236}">
                <a16:creationId xmlns:a16="http://schemas.microsoft.com/office/drawing/2014/main" id="{340D2227-2D85-D3E2-BB76-53280575A5F9}"/>
              </a:ext>
            </a:extLst>
          </p:cNvPr>
          <p:cNvGraphicFramePr/>
          <p:nvPr/>
        </p:nvGraphicFramePr>
        <p:xfrm>
          <a:off x="2672195" y="2314106"/>
          <a:ext cx="6847610" cy="2808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321E6EA-7946-DEC1-F22D-9650916560C8}"/>
              </a:ext>
            </a:extLst>
          </p:cNvPr>
          <p:cNvSpPr txBox="1"/>
          <p:nvPr/>
        </p:nvSpPr>
        <p:spPr>
          <a:xfrm>
            <a:off x="2355272" y="5169604"/>
            <a:ext cx="3740728" cy="1631216"/>
          </a:xfrm>
          <a:prstGeom prst="rect">
            <a:avLst/>
          </a:prstGeom>
          <a:noFill/>
        </p:spPr>
        <p:txBody>
          <a:bodyPr wrap="square" rtlCol="0">
            <a:spAutoFit/>
          </a:bodyPr>
          <a:lstStyle/>
          <a:p>
            <a:r>
              <a:rPr lang="en-GB" sz="2000" b="1"/>
              <a:t>- View offending as a consequence of people choosing to commit crime.</a:t>
            </a:r>
          </a:p>
          <a:p>
            <a:endParaRPr lang="en-GB" sz="2000" b="1"/>
          </a:p>
          <a:p>
            <a:r>
              <a:rPr lang="en-GB" sz="2000" b="1"/>
              <a:t>- Rational actor</a:t>
            </a:r>
          </a:p>
        </p:txBody>
      </p:sp>
      <p:pic>
        <p:nvPicPr>
          <p:cNvPr id="9" name="Picture 8">
            <a:extLst>
              <a:ext uri="{FF2B5EF4-FFF2-40B4-BE49-F238E27FC236}">
                <a16:creationId xmlns:a16="http://schemas.microsoft.com/office/drawing/2014/main" id="{F107FF11-BE91-F7BE-83D7-AE11EF29B0E4}"/>
              </a:ext>
            </a:extLst>
          </p:cNvPr>
          <p:cNvPicPr>
            <a:picLocks noChangeAspect="1"/>
          </p:cNvPicPr>
          <p:nvPr/>
        </p:nvPicPr>
        <p:blipFill>
          <a:blip r:embed="rId8"/>
          <a:stretch>
            <a:fillRect/>
          </a:stretch>
        </p:blipFill>
        <p:spPr>
          <a:xfrm>
            <a:off x="412172" y="2909701"/>
            <a:ext cx="1981200" cy="1981200"/>
          </a:xfrm>
          <a:prstGeom prst="rect">
            <a:avLst/>
          </a:prstGeom>
        </p:spPr>
      </p:pic>
      <p:sp>
        <p:nvSpPr>
          <p:cNvPr id="10" name="Callout: Left Arrow 9">
            <a:extLst>
              <a:ext uri="{FF2B5EF4-FFF2-40B4-BE49-F238E27FC236}">
                <a16:creationId xmlns:a16="http://schemas.microsoft.com/office/drawing/2014/main" id="{FDBF7810-94C5-CB67-0C12-F7F90E0BD276}"/>
              </a:ext>
            </a:extLst>
          </p:cNvPr>
          <p:cNvSpPr/>
          <p:nvPr/>
        </p:nvSpPr>
        <p:spPr>
          <a:xfrm>
            <a:off x="9689523" y="2909701"/>
            <a:ext cx="2415886" cy="779318"/>
          </a:xfrm>
          <a:prstGeom prst="left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Individual</a:t>
            </a:r>
          </a:p>
        </p:txBody>
      </p:sp>
      <p:sp>
        <p:nvSpPr>
          <p:cNvPr id="11" name="Callout: Left Arrow 10">
            <a:extLst>
              <a:ext uri="{FF2B5EF4-FFF2-40B4-BE49-F238E27FC236}">
                <a16:creationId xmlns:a16="http://schemas.microsoft.com/office/drawing/2014/main" id="{04986DF1-A9F7-C69F-504E-697F2838D6CB}"/>
              </a:ext>
            </a:extLst>
          </p:cNvPr>
          <p:cNvSpPr/>
          <p:nvPr/>
        </p:nvSpPr>
        <p:spPr>
          <a:xfrm>
            <a:off x="9689523" y="3857086"/>
            <a:ext cx="2415886" cy="779318"/>
          </a:xfrm>
          <a:prstGeom prst="left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Sociological</a:t>
            </a:r>
          </a:p>
        </p:txBody>
      </p:sp>
      <p:sp>
        <p:nvSpPr>
          <p:cNvPr id="12" name="TextBox 11">
            <a:extLst>
              <a:ext uri="{FF2B5EF4-FFF2-40B4-BE49-F238E27FC236}">
                <a16:creationId xmlns:a16="http://schemas.microsoft.com/office/drawing/2014/main" id="{17EC92FC-C561-6B7C-7446-012EE5CD6A63}"/>
              </a:ext>
            </a:extLst>
          </p:cNvPr>
          <p:cNvSpPr txBox="1"/>
          <p:nvPr/>
        </p:nvSpPr>
        <p:spPr>
          <a:xfrm>
            <a:off x="7342910" y="5081640"/>
            <a:ext cx="2550968" cy="1477328"/>
          </a:xfrm>
          <a:prstGeom prst="rect">
            <a:avLst/>
          </a:prstGeom>
          <a:noFill/>
        </p:spPr>
        <p:txBody>
          <a:bodyPr wrap="square" rtlCol="0">
            <a:spAutoFit/>
          </a:bodyPr>
          <a:lstStyle/>
          <a:p>
            <a:r>
              <a:rPr lang="en-GB"/>
              <a:t>- </a:t>
            </a:r>
            <a:r>
              <a:rPr lang="en-GB" b="1"/>
              <a:t>People engage in offending because they are influenced by forces outside their own control.</a:t>
            </a:r>
          </a:p>
        </p:txBody>
      </p:sp>
    </p:spTree>
    <p:extLst>
      <p:ext uri="{BB962C8B-B14F-4D97-AF65-F5344CB8AC3E}">
        <p14:creationId xmlns:p14="http://schemas.microsoft.com/office/powerpoint/2010/main" val="127296977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circle(in)">
                                      <p:cBhvr>
                                        <p:cTn id="24" dur="2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barn(inVertical)">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barn(inVertical)">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1000"/>
                                        <p:tgtEl>
                                          <p:spTgt spid="12"/>
                                        </p:tgtEl>
                                      </p:cBhvr>
                                    </p:animEffect>
                                    <p:anim calcmode="lin" valueType="num">
                                      <p:cBhvr>
                                        <p:cTn id="40" dur="1000" fill="hold"/>
                                        <p:tgtEl>
                                          <p:spTgt spid="12"/>
                                        </p:tgtEl>
                                        <p:attrNameLst>
                                          <p:attrName>ppt_x</p:attrName>
                                        </p:attrNameLst>
                                      </p:cBhvr>
                                      <p:tavLst>
                                        <p:tav tm="0">
                                          <p:val>
                                            <p:strVal val="#ppt_x"/>
                                          </p:val>
                                        </p:tav>
                                        <p:tav tm="100000">
                                          <p:val>
                                            <p:strVal val="#ppt_x"/>
                                          </p:val>
                                        </p:tav>
                                      </p:tavLst>
                                    </p:anim>
                                    <p:anim calcmode="lin" valueType="num">
                                      <p:cBhvr>
                                        <p:cTn id="4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5" grpId="0"/>
      <p:bldP spid="10" grpId="0" animBg="1"/>
      <p:bldP spid="11" grpId="0" animBg="1"/>
      <p:bldP spid="1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5F242-677A-4D1A-3A4C-50A9432D83A2}"/>
              </a:ext>
            </a:extLst>
          </p:cNvPr>
          <p:cNvSpPr>
            <a:spLocks noGrp="1"/>
          </p:cNvSpPr>
          <p:nvPr>
            <p:ph type="title"/>
          </p:nvPr>
        </p:nvSpPr>
        <p:spPr>
          <a:xfrm>
            <a:off x="838200" y="365125"/>
            <a:ext cx="5387502" cy="1325563"/>
          </a:xfrm>
        </p:spPr>
        <p:txBody>
          <a:bodyPr>
            <a:normAutofit/>
          </a:bodyPr>
          <a:lstStyle/>
          <a:p>
            <a:r>
              <a:rPr lang="en-GB" b="1">
                <a:solidFill>
                  <a:schemeClr val="accent1">
                    <a:lumMod val="75000"/>
                  </a:schemeClr>
                </a:solidFill>
              </a:rPr>
              <a:t>THEORIES IN CRIMINOLOGY…</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8ED1B06-0B05-17DB-E4D5-E7244329506D}"/>
              </a:ext>
            </a:extLst>
          </p:cNvPr>
          <p:cNvSpPr>
            <a:spLocks noGrp="1"/>
          </p:cNvSpPr>
          <p:nvPr>
            <p:ph idx="1"/>
          </p:nvPr>
        </p:nvSpPr>
        <p:spPr>
          <a:xfrm>
            <a:off x="838200" y="1825625"/>
            <a:ext cx="5387502" cy="4351338"/>
          </a:xfrm>
        </p:spPr>
        <p:txBody>
          <a:bodyPr>
            <a:normAutofit fontScale="92500"/>
          </a:bodyPr>
          <a:lstStyle/>
          <a:p>
            <a:pPr marL="0" indent="0">
              <a:buNone/>
            </a:pPr>
            <a:r>
              <a:rPr lang="en-GB" u="sng"/>
              <a:t>CRITICAL CRIMINOLOGY</a:t>
            </a:r>
          </a:p>
          <a:p>
            <a:pPr marL="0" indent="0">
              <a:buNone/>
            </a:pPr>
            <a:endParaRPr lang="en-GB"/>
          </a:p>
          <a:p>
            <a:r>
              <a:rPr lang="en-GB"/>
              <a:t>Marxism: crime emerges as those at the bottom contend for equality.</a:t>
            </a:r>
          </a:p>
          <a:p>
            <a:r>
              <a:rPr lang="en-GB"/>
              <a:t>Challenge the status quo and question the role of the State, laws and the CJS.</a:t>
            </a:r>
          </a:p>
          <a:p>
            <a:r>
              <a:rPr lang="en-GB"/>
              <a:t>Highlight conflict in society and inequalities based upon class, ethnicity and gender.</a:t>
            </a:r>
          </a:p>
          <a:p>
            <a:pPr marL="0" indent="0">
              <a:buNone/>
            </a:pPr>
            <a:endParaRPr lang="en-GB"/>
          </a:p>
        </p:txBody>
      </p:sp>
      <p:pic>
        <p:nvPicPr>
          <p:cNvPr id="4" name="Picture 3">
            <a:extLst>
              <a:ext uri="{FF2B5EF4-FFF2-40B4-BE49-F238E27FC236}">
                <a16:creationId xmlns:a16="http://schemas.microsoft.com/office/drawing/2014/main" id="{21BC1D26-E240-ABBF-6A85-2F1EB84077E7}"/>
              </a:ext>
            </a:extLst>
          </p:cNvPr>
          <p:cNvPicPr>
            <a:picLocks noChangeAspect="1"/>
          </p:cNvPicPr>
          <p:nvPr/>
        </p:nvPicPr>
        <p:blipFill rotWithShape="1">
          <a:blip r:embed="rId3"/>
          <a:srcRect l="12341" r="11581" b="2"/>
          <a:stretch/>
        </p:blipFill>
        <p:spPr>
          <a:xfrm>
            <a:off x="6621294" y="1316198"/>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10924754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ABC-2E5E-FD0C-A0FC-685F0001EC4F}"/>
              </a:ext>
            </a:extLst>
          </p:cNvPr>
          <p:cNvSpPr>
            <a:spLocks noGrp="1"/>
          </p:cNvSpPr>
          <p:nvPr>
            <p:ph type="title"/>
          </p:nvPr>
        </p:nvSpPr>
        <p:spPr/>
        <p:txBody>
          <a:bodyPr/>
          <a:lstStyle/>
          <a:p>
            <a:r>
              <a:rPr lang="en-GB"/>
              <a:t>The blocks of theory (Murphy, 2023)</a:t>
            </a:r>
          </a:p>
        </p:txBody>
      </p:sp>
      <p:pic>
        <p:nvPicPr>
          <p:cNvPr id="5" name="Content Placeholder 4">
            <a:extLst>
              <a:ext uri="{FF2B5EF4-FFF2-40B4-BE49-F238E27FC236}">
                <a16:creationId xmlns:a16="http://schemas.microsoft.com/office/drawing/2014/main" id="{6AD044F9-2983-E421-9E20-996A8BB1DB48}"/>
              </a:ext>
            </a:extLst>
          </p:cNvPr>
          <p:cNvPicPr>
            <a:picLocks noGrp="1" noChangeAspect="1"/>
          </p:cNvPicPr>
          <p:nvPr>
            <p:ph idx="1"/>
          </p:nvPr>
        </p:nvPicPr>
        <p:blipFill>
          <a:blip r:embed="rId3"/>
          <a:stretch>
            <a:fillRect/>
          </a:stretch>
        </p:blipFill>
        <p:spPr>
          <a:xfrm>
            <a:off x="450625" y="1395780"/>
            <a:ext cx="2444617" cy="2197735"/>
          </a:xfrm>
        </p:spPr>
      </p:pic>
      <p:sp>
        <p:nvSpPr>
          <p:cNvPr id="7" name="TextBox 6">
            <a:extLst>
              <a:ext uri="{FF2B5EF4-FFF2-40B4-BE49-F238E27FC236}">
                <a16:creationId xmlns:a16="http://schemas.microsoft.com/office/drawing/2014/main" id="{816DF4F5-7A38-7F6E-2F7C-DC87BA21498B}"/>
              </a:ext>
            </a:extLst>
          </p:cNvPr>
          <p:cNvSpPr txBox="1"/>
          <p:nvPr/>
        </p:nvSpPr>
        <p:spPr>
          <a:xfrm>
            <a:off x="431883" y="5645837"/>
            <a:ext cx="2212848" cy="1200329"/>
          </a:xfrm>
          <a:prstGeom prst="rect">
            <a:avLst/>
          </a:prstGeom>
          <a:solidFill>
            <a:schemeClr val="bg2"/>
          </a:solidFill>
        </p:spPr>
        <p:txBody>
          <a:bodyPr wrap="square" rtlCol="0">
            <a:spAutoFit/>
          </a:bodyPr>
          <a:lstStyle/>
          <a:p>
            <a:pPr algn="ctr"/>
            <a:r>
              <a:rPr lang="en-GB" b="1"/>
              <a:t>BLOCK ONE: CHOICE AND DECISION MAKING</a:t>
            </a:r>
          </a:p>
        </p:txBody>
      </p:sp>
      <p:sp>
        <p:nvSpPr>
          <p:cNvPr id="8" name="TextBox 7">
            <a:extLst>
              <a:ext uri="{FF2B5EF4-FFF2-40B4-BE49-F238E27FC236}">
                <a16:creationId xmlns:a16="http://schemas.microsoft.com/office/drawing/2014/main" id="{84E15050-A91E-6123-69EA-E9CC9C8B14E9}"/>
              </a:ext>
            </a:extLst>
          </p:cNvPr>
          <p:cNvSpPr txBox="1"/>
          <p:nvPr/>
        </p:nvSpPr>
        <p:spPr>
          <a:xfrm>
            <a:off x="2644731" y="5154047"/>
            <a:ext cx="2392820" cy="923330"/>
          </a:xfrm>
          <a:prstGeom prst="rect">
            <a:avLst/>
          </a:prstGeom>
          <a:solidFill>
            <a:schemeClr val="accent1">
              <a:lumMod val="40000"/>
              <a:lumOff val="60000"/>
            </a:schemeClr>
          </a:solidFill>
        </p:spPr>
        <p:txBody>
          <a:bodyPr wrap="square" rtlCol="0">
            <a:spAutoFit/>
          </a:bodyPr>
          <a:lstStyle/>
          <a:p>
            <a:pPr algn="ctr"/>
            <a:r>
              <a:rPr lang="en-GB" b="1"/>
              <a:t>BLOCK TWO: INDIVIDUAL PATHOLOGIES </a:t>
            </a:r>
          </a:p>
        </p:txBody>
      </p:sp>
      <p:sp>
        <p:nvSpPr>
          <p:cNvPr id="9" name="TextBox 8">
            <a:extLst>
              <a:ext uri="{FF2B5EF4-FFF2-40B4-BE49-F238E27FC236}">
                <a16:creationId xmlns:a16="http://schemas.microsoft.com/office/drawing/2014/main" id="{C9BF4A7D-6C5A-D480-F0C8-30CD0FCA6366}"/>
              </a:ext>
            </a:extLst>
          </p:cNvPr>
          <p:cNvSpPr txBox="1"/>
          <p:nvPr/>
        </p:nvSpPr>
        <p:spPr>
          <a:xfrm>
            <a:off x="5037551" y="4230717"/>
            <a:ext cx="2628900" cy="923330"/>
          </a:xfrm>
          <a:prstGeom prst="rect">
            <a:avLst/>
          </a:prstGeom>
          <a:solidFill>
            <a:schemeClr val="accent2">
              <a:lumMod val="20000"/>
              <a:lumOff val="80000"/>
            </a:schemeClr>
          </a:solidFill>
        </p:spPr>
        <p:txBody>
          <a:bodyPr wrap="square" rtlCol="0">
            <a:spAutoFit/>
          </a:bodyPr>
          <a:lstStyle/>
          <a:p>
            <a:pPr algn="ctr"/>
            <a:r>
              <a:rPr lang="en-GB" b="1"/>
              <a:t>BLOCK THREE:</a:t>
            </a:r>
          </a:p>
          <a:p>
            <a:pPr algn="ctr"/>
            <a:r>
              <a:rPr lang="en-GB" b="1"/>
              <a:t> SOCIAL PATHOLOGIES</a:t>
            </a:r>
          </a:p>
        </p:txBody>
      </p:sp>
      <p:sp>
        <p:nvSpPr>
          <p:cNvPr id="10" name="TextBox 9">
            <a:extLst>
              <a:ext uri="{FF2B5EF4-FFF2-40B4-BE49-F238E27FC236}">
                <a16:creationId xmlns:a16="http://schemas.microsoft.com/office/drawing/2014/main" id="{6A21D85D-36CF-22DB-66BD-B795D025EAE7}"/>
              </a:ext>
            </a:extLst>
          </p:cNvPr>
          <p:cNvSpPr txBox="1"/>
          <p:nvPr/>
        </p:nvSpPr>
        <p:spPr>
          <a:xfrm>
            <a:off x="7666450" y="3382655"/>
            <a:ext cx="2235065" cy="923330"/>
          </a:xfrm>
          <a:prstGeom prst="rect">
            <a:avLst/>
          </a:prstGeom>
          <a:solidFill>
            <a:schemeClr val="accent3">
              <a:lumMod val="20000"/>
              <a:lumOff val="80000"/>
            </a:schemeClr>
          </a:solidFill>
        </p:spPr>
        <p:txBody>
          <a:bodyPr wrap="square" rtlCol="0">
            <a:spAutoFit/>
          </a:bodyPr>
          <a:lstStyle/>
          <a:p>
            <a:pPr algn="ctr"/>
            <a:r>
              <a:rPr lang="en-GB" b="1"/>
              <a:t>BLOCK FOUR:</a:t>
            </a:r>
          </a:p>
          <a:p>
            <a:pPr algn="ctr"/>
            <a:r>
              <a:rPr lang="en-GB" b="1"/>
              <a:t>CRITICAL APPROACHES</a:t>
            </a:r>
          </a:p>
        </p:txBody>
      </p:sp>
      <p:sp>
        <p:nvSpPr>
          <p:cNvPr id="11" name="TextBox 10">
            <a:extLst>
              <a:ext uri="{FF2B5EF4-FFF2-40B4-BE49-F238E27FC236}">
                <a16:creationId xmlns:a16="http://schemas.microsoft.com/office/drawing/2014/main" id="{0B72CEF1-D51C-AAFC-8F48-8E923B93E540}"/>
              </a:ext>
            </a:extLst>
          </p:cNvPr>
          <p:cNvSpPr txBox="1"/>
          <p:nvPr/>
        </p:nvSpPr>
        <p:spPr>
          <a:xfrm>
            <a:off x="9777845" y="2459326"/>
            <a:ext cx="1797628" cy="923330"/>
          </a:xfrm>
          <a:prstGeom prst="rect">
            <a:avLst/>
          </a:prstGeom>
          <a:solidFill>
            <a:schemeClr val="accent4">
              <a:lumMod val="20000"/>
              <a:lumOff val="80000"/>
            </a:schemeClr>
          </a:solidFill>
        </p:spPr>
        <p:txBody>
          <a:bodyPr wrap="square" rtlCol="0">
            <a:spAutoFit/>
          </a:bodyPr>
          <a:lstStyle/>
          <a:p>
            <a:pPr algn="ctr"/>
            <a:r>
              <a:rPr lang="en-GB" b="1"/>
              <a:t>BLOCK FIVE: </a:t>
            </a:r>
          </a:p>
          <a:p>
            <a:pPr algn="ctr"/>
            <a:r>
              <a:rPr lang="en-GB" b="1"/>
              <a:t>INTEGRATED ACCOUNTS</a:t>
            </a:r>
          </a:p>
        </p:txBody>
      </p:sp>
      <p:sp>
        <p:nvSpPr>
          <p:cNvPr id="12" name="TextBox 11">
            <a:extLst>
              <a:ext uri="{FF2B5EF4-FFF2-40B4-BE49-F238E27FC236}">
                <a16:creationId xmlns:a16="http://schemas.microsoft.com/office/drawing/2014/main" id="{C20FA7E4-F097-FBC6-054D-9B708FC93C34}"/>
              </a:ext>
            </a:extLst>
          </p:cNvPr>
          <p:cNvSpPr txBox="1"/>
          <p:nvPr/>
        </p:nvSpPr>
        <p:spPr>
          <a:xfrm>
            <a:off x="431883" y="4969381"/>
            <a:ext cx="1797628" cy="646331"/>
          </a:xfrm>
          <a:prstGeom prst="rect">
            <a:avLst/>
          </a:prstGeom>
          <a:noFill/>
        </p:spPr>
        <p:txBody>
          <a:bodyPr wrap="square" rtlCol="0">
            <a:spAutoFit/>
          </a:bodyPr>
          <a:lstStyle/>
          <a:p>
            <a:r>
              <a:rPr lang="en-GB"/>
              <a:t>Classicism</a:t>
            </a:r>
          </a:p>
          <a:p>
            <a:endParaRPr lang="en-GB"/>
          </a:p>
        </p:txBody>
      </p:sp>
      <p:sp>
        <p:nvSpPr>
          <p:cNvPr id="13" name="TextBox 12">
            <a:extLst>
              <a:ext uri="{FF2B5EF4-FFF2-40B4-BE49-F238E27FC236}">
                <a16:creationId xmlns:a16="http://schemas.microsoft.com/office/drawing/2014/main" id="{436B179F-B131-A13B-48FF-06EFA9F6D4C2}"/>
              </a:ext>
            </a:extLst>
          </p:cNvPr>
          <p:cNvSpPr txBox="1"/>
          <p:nvPr/>
        </p:nvSpPr>
        <p:spPr>
          <a:xfrm>
            <a:off x="2824287" y="3575934"/>
            <a:ext cx="1797628" cy="1477328"/>
          </a:xfrm>
          <a:prstGeom prst="rect">
            <a:avLst/>
          </a:prstGeom>
          <a:noFill/>
        </p:spPr>
        <p:txBody>
          <a:bodyPr wrap="square" rtlCol="0">
            <a:spAutoFit/>
          </a:bodyPr>
          <a:lstStyle/>
          <a:p>
            <a:r>
              <a:rPr lang="en-GB"/>
              <a:t>Offending is a result of biological or psychological abnormalities</a:t>
            </a:r>
          </a:p>
        </p:txBody>
      </p:sp>
      <p:sp>
        <p:nvSpPr>
          <p:cNvPr id="14" name="TextBox 13">
            <a:extLst>
              <a:ext uri="{FF2B5EF4-FFF2-40B4-BE49-F238E27FC236}">
                <a16:creationId xmlns:a16="http://schemas.microsoft.com/office/drawing/2014/main" id="{E7FD92F8-C786-6357-5C72-22EF11DB4B86}"/>
              </a:ext>
            </a:extLst>
          </p:cNvPr>
          <p:cNvSpPr txBox="1"/>
          <p:nvPr/>
        </p:nvSpPr>
        <p:spPr>
          <a:xfrm>
            <a:off x="5357629" y="2643992"/>
            <a:ext cx="1797628" cy="1477328"/>
          </a:xfrm>
          <a:prstGeom prst="rect">
            <a:avLst/>
          </a:prstGeom>
          <a:noFill/>
        </p:spPr>
        <p:txBody>
          <a:bodyPr wrap="square" rtlCol="0">
            <a:spAutoFit/>
          </a:bodyPr>
          <a:lstStyle/>
          <a:p>
            <a:r>
              <a:rPr lang="en-GB"/>
              <a:t>External influences such as community and culture</a:t>
            </a:r>
          </a:p>
        </p:txBody>
      </p:sp>
      <p:sp>
        <p:nvSpPr>
          <p:cNvPr id="15" name="TextBox 14">
            <a:extLst>
              <a:ext uri="{FF2B5EF4-FFF2-40B4-BE49-F238E27FC236}">
                <a16:creationId xmlns:a16="http://schemas.microsoft.com/office/drawing/2014/main" id="{B1BBE87C-A63F-CBEB-2065-7966DEB99452}"/>
              </a:ext>
            </a:extLst>
          </p:cNvPr>
          <p:cNvSpPr txBox="1"/>
          <p:nvPr/>
        </p:nvSpPr>
        <p:spPr>
          <a:xfrm>
            <a:off x="7666451" y="1544530"/>
            <a:ext cx="1797628" cy="1754326"/>
          </a:xfrm>
          <a:prstGeom prst="rect">
            <a:avLst/>
          </a:prstGeom>
          <a:noFill/>
        </p:spPr>
        <p:txBody>
          <a:bodyPr wrap="square" rtlCol="0">
            <a:spAutoFit/>
          </a:bodyPr>
          <a:lstStyle/>
          <a:p>
            <a:r>
              <a:rPr lang="en-GB"/>
              <a:t>Wider social processes such as inequality, class and power</a:t>
            </a:r>
          </a:p>
        </p:txBody>
      </p:sp>
      <p:sp>
        <p:nvSpPr>
          <p:cNvPr id="16" name="TextBox 15">
            <a:extLst>
              <a:ext uri="{FF2B5EF4-FFF2-40B4-BE49-F238E27FC236}">
                <a16:creationId xmlns:a16="http://schemas.microsoft.com/office/drawing/2014/main" id="{28168E1A-FC82-D0F9-4321-5D7E8D2384FF}"/>
              </a:ext>
            </a:extLst>
          </p:cNvPr>
          <p:cNvSpPr txBox="1"/>
          <p:nvPr/>
        </p:nvSpPr>
        <p:spPr>
          <a:xfrm>
            <a:off x="9901516" y="1221364"/>
            <a:ext cx="1609167" cy="1200329"/>
          </a:xfrm>
          <a:prstGeom prst="rect">
            <a:avLst/>
          </a:prstGeom>
          <a:noFill/>
        </p:spPr>
        <p:txBody>
          <a:bodyPr wrap="square" rtlCol="0">
            <a:spAutoFit/>
          </a:bodyPr>
          <a:lstStyle/>
          <a:p>
            <a:r>
              <a:rPr lang="en-GB"/>
              <a:t>Combined elements from other blocks</a:t>
            </a:r>
          </a:p>
        </p:txBody>
      </p:sp>
    </p:spTree>
    <p:extLst>
      <p:ext uri="{BB962C8B-B14F-4D97-AF65-F5344CB8AC3E}">
        <p14:creationId xmlns:p14="http://schemas.microsoft.com/office/powerpoint/2010/main" val="19050803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barn(inVertical)">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barn(inVertical)">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 calcmode="lin" valueType="num">
                                      <p:cBhvr additive="base">
                                        <p:cTn id="52" dur="500" fill="hold"/>
                                        <p:tgtEl>
                                          <p:spTgt spid="10"/>
                                        </p:tgtEl>
                                        <p:attrNameLst>
                                          <p:attrName>ppt_x</p:attrName>
                                        </p:attrNameLst>
                                      </p:cBhvr>
                                      <p:tavLst>
                                        <p:tav tm="0">
                                          <p:val>
                                            <p:strVal val="#ppt_x"/>
                                          </p:val>
                                        </p:tav>
                                        <p:tav tm="100000">
                                          <p:val>
                                            <p:strVal val="#ppt_x"/>
                                          </p:val>
                                        </p:tav>
                                      </p:tavLst>
                                    </p:anim>
                                    <p:anim calcmode="lin" valueType="num">
                                      <p:cBhvr additive="base">
                                        <p:cTn id="5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barn(inVertical)">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1"/>
                                        </p:tgtEl>
                                        <p:attrNameLst>
                                          <p:attrName>style.visibility</p:attrName>
                                        </p:attrNameLst>
                                      </p:cBhvr>
                                      <p:to>
                                        <p:strVal val="visible"/>
                                      </p:to>
                                    </p:set>
                                    <p:anim calcmode="lin" valueType="num">
                                      <p:cBhvr additive="base">
                                        <p:cTn id="63" dur="500" fill="hold"/>
                                        <p:tgtEl>
                                          <p:spTgt spid="11"/>
                                        </p:tgtEl>
                                        <p:attrNameLst>
                                          <p:attrName>ppt_x</p:attrName>
                                        </p:attrNameLst>
                                      </p:cBhvr>
                                      <p:tavLst>
                                        <p:tav tm="0">
                                          <p:val>
                                            <p:strVal val="#ppt_x"/>
                                          </p:val>
                                        </p:tav>
                                        <p:tav tm="100000">
                                          <p:val>
                                            <p:strVal val="#ppt_x"/>
                                          </p:val>
                                        </p:tav>
                                      </p:tavLst>
                                    </p:anim>
                                    <p:anim calcmode="lin" valueType="num">
                                      <p:cBhvr additive="base">
                                        <p:cTn id="6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barn(inVertical)">
                                      <p:cBhvr>
                                        <p:cTn id="6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P spid="10" grpId="0" animBg="1"/>
      <p:bldP spid="11" grpId="0" animBg="1"/>
      <p:bldP spid="12" grpId="0"/>
      <p:bldP spid="13" grpId="0"/>
      <p:bldP spid="14" grpId="0"/>
      <p:bldP spid="15" grpId="0"/>
      <p:bldP spid="1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descr="A colorful paint splashes with white text&#10;&#10;Description automatically generated">
            <a:extLst>
              <a:ext uri="{FF2B5EF4-FFF2-40B4-BE49-F238E27FC236}">
                <a16:creationId xmlns:a16="http://schemas.microsoft.com/office/drawing/2014/main" id="{2F88E838-9691-416C-8C47-970E046F6945}"/>
              </a:ext>
            </a:extLst>
          </p:cNvPr>
          <p:cNvPicPr>
            <a:picLocks noChangeAspect="1"/>
          </p:cNvPicPr>
          <p:nvPr/>
        </p:nvPicPr>
        <p:blipFill>
          <a:blip r:embed="rId2"/>
          <a:stretch>
            <a:fillRect/>
          </a:stretch>
        </p:blipFill>
        <p:spPr>
          <a:xfrm>
            <a:off x="1263578" y="1540881"/>
            <a:ext cx="9664846" cy="3598054"/>
          </a:xfrm>
          <a:prstGeom prst="rect">
            <a:avLst/>
          </a:prstGeom>
        </p:spPr>
      </p:pic>
    </p:spTree>
    <p:extLst>
      <p:ext uri="{BB962C8B-B14F-4D97-AF65-F5344CB8AC3E}">
        <p14:creationId xmlns:p14="http://schemas.microsoft.com/office/powerpoint/2010/main" val="942790550"/>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2035</Words>
  <Application>Microsoft Office PowerPoint</Application>
  <PresentationFormat>Widescreen</PresentationFormat>
  <Paragraphs>235</Paragraphs>
  <Slides>31</Slides>
  <Notes>24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Aptos</vt:lpstr>
      <vt:lpstr>Aptos Display</vt:lpstr>
      <vt:lpstr>Arial</vt:lpstr>
      <vt:lpstr>Bahnschrift Light</vt:lpstr>
      <vt:lpstr>Calibri</vt:lpstr>
      <vt:lpstr>Office Theme</vt:lpstr>
      <vt:lpstr>Understanding crime, justice and punishment </vt:lpstr>
      <vt:lpstr>What will we be looking at?</vt:lpstr>
      <vt:lpstr>ASSESSMENT: </vt:lpstr>
      <vt:lpstr>Assessment 1</vt:lpstr>
      <vt:lpstr>WHAT IS CRIMINOLOGY?</vt:lpstr>
      <vt:lpstr>WHAT IS CRIME?</vt:lpstr>
      <vt:lpstr>PowerPoint Presentation</vt:lpstr>
      <vt:lpstr>What is crime?</vt:lpstr>
      <vt:lpstr>HOW DO PUBLIC PERCEPTIONS SHAPE CRIME?</vt:lpstr>
      <vt:lpstr>Critical thinking activity</vt:lpstr>
      <vt:lpstr>Crime statistics exercise</vt:lpstr>
      <vt:lpstr>PowerPoint Presentation</vt:lpstr>
      <vt:lpstr>Aims of punishment </vt:lpstr>
      <vt:lpstr>PowerPoint Presentation</vt:lpstr>
      <vt:lpstr>Questions from documentary</vt:lpstr>
      <vt:lpstr>Punishment in 2000s: Halliday Report May 2000</vt:lpstr>
      <vt:lpstr>Punishment in 2000s: Criminal Justice Act (2003)</vt:lpstr>
      <vt:lpstr>Punishment in 2000s: The 2010 Coalition Government Sentencing reforms</vt:lpstr>
      <vt:lpstr>The early release from prison framework</vt:lpstr>
      <vt:lpstr>Punishment in 2000s: REFORMS OF THE 2019 CONSERVATIVE GOVERNMENT TO EARLY RELEASE FROM CUSTODY</vt:lpstr>
      <vt:lpstr>Theories of crime</vt:lpstr>
      <vt:lpstr>PowerPoint Presentation</vt:lpstr>
      <vt:lpstr>How to understand a theory</vt:lpstr>
      <vt:lpstr>Theory: What is it?</vt:lpstr>
      <vt:lpstr>TASK</vt:lpstr>
      <vt:lpstr>The ‘problems’ with theory</vt:lpstr>
      <vt:lpstr>SYNTHESIS OF THEORY</vt:lpstr>
      <vt:lpstr>THEORIES IN CRIMINOLOGY…THE STARTING POINT</vt:lpstr>
      <vt:lpstr>THEORIES IN CRIMINOLOGY…</vt:lpstr>
      <vt:lpstr>The blocks of theory (Murphy, 2023)</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crime, justice and punishment</dc:title>
  <dc:creator>Laura Knight</dc:creator>
  <cp:lastModifiedBy>Laura Knight</cp:lastModifiedBy>
  <cp:revision>3</cp:revision>
  <dcterms:created xsi:type="dcterms:W3CDTF">2022-08-02T14:28:07Z</dcterms:created>
  <dcterms:modified xsi:type="dcterms:W3CDTF">2024-09-24T11:47:44Z</dcterms:modified>
</cp:coreProperties>
</file>