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0"/>
  </p:notesMasterIdLst>
  <p:sldIdLst>
    <p:sldId id="256" r:id="rId2"/>
    <p:sldId id="263" r:id="rId3"/>
    <p:sldId id="257" r:id="rId4"/>
    <p:sldId id="259" r:id="rId5"/>
    <p:sldId id="260" r:id="rId6"/>
    <p:sldId id="258" r:id="rId7"/>
    <p:sldId id="261"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3883" autoAdjust="0"/>
  </p:normalViewPr>
  <p:slideViewPr>
    <p:cSldViewPr snapToGrid="0">
      <p:cViewPr varScale="1">
        <p:scale>
          <a:sx n="55" d="100"/>
          <a:sy n="55" d="100"/>
        </p:scale>
        <p:origin x="908"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2C8E72-5646-4600-B0A3-F88847DD68F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23F5079F-F18A-447D-9EE6-7FF123BC7482}">
      <dgm:prSet/>
      <dgm:spPr/>
      <dgm:t>
        <a:bodyPr/>
        <a:lstStyle/>
        <a:p>
          <a:r>
            <a:rPr lang="en-GB" dirty="0"/>
            <a:t>Communication = core professional skill</a:t>
          </a:r>
          <a:endParaRPr lang="en-US" dirty="0"/>
        </a:p>
      </dgm:t>
    </dgm:pt>
    <dgm:pt modelId="{8829E81A-CC0C-4E2E-B9A0-D56480FF8C25}" type="parTrans" cxnId="{D7C926F7-96A6-4504-89B4-988C0CB1CAF7}">
      <dgm:prSet/>
      <dgm:spPr/>
      <dgm:t>
        <a:bodyPr/>
        <a:lstStyle/>
        <a:p>
          <a:endParaRPr lang="en-US"/>
        </a:p>
      </dgm:t>
    </dgm:pt>
    <dgm:pt modelId="{08C2D028-F23B-4280-9B90-3FFC40C7F892}" type="sibTrans" cxnId="{D7C926F7-96A6-4504-89B4-988C0CB1CAF7}">
      <dgm:prSet/>
      <dgm:spPr/>
      <dgm:t>
        <a:bodyPr/>
        <a:lstStyle/>
        <a:p>
          <a:endParaRPr lang="en-US"/>
        </a:p>
      </dgm:t>
    </dgm:pt>
    <dgm:pt modelId="{9F9F4E9F-CEA8-4AC1-B174-865D8590EDC8}">
      <dgm:prSet/>
      <dgm:spPr/>
      <dgm:t>
        <a:bodyPr/>
        <a:lstStyle/>
        <a:p>
          <a:r>
            <a:rPr lang="en-GB"/>
            <a:t>Essential in health &amp; social care (Sharkiya, 2023).</a:t>
          </a:r>
          <a:endParaRPr lang="en-US"/>
        </a:p>
      </dgm:t>
    </dgm:pt>
    <dgm:pt modelId="{8BC6B9F7-C818-4F5D-8411-37A2D801F840}" type="parTrans" cxnId="{E59215F1-39D3-465C-9B63-766FCCD73C9B}">
      <dgm:prSet/>
      <dgm:spPr/>
      <dgm:t>
        <a:bodyPr/>
        <a:lstStyle/>
        <a:p>
          <a:endParaRPr lang="en-US"/>
        </a:p>
      </dgm:t>
    </dgm:pt>
    <dgm:pt modelId="{DAC0A373-622B-4D5A-BAF6-E5401A1330FB}" type="sibTrans" cxnId="{E59215F1-39D3-465C-9B63-766FCCD73C9B}">
      <dgm:prSet/>
      <dgm:spPr/>
      <dgm:t>
        <a:bodyPr/>
        <a:lstStyle/>
        <a:p>
          <a:endParaRPr lang="en-US"/>
        </a:p>
      </dgm:t>
    </dgm:pt>
    <dgm:pt modelId="{D45FC284-FA8F-45D8-9925-BF280010A3AD}">
      <dgm:prSet/>
      <dgm:spPr/>
      <dgm:t>
        <a:bodyPr/>
        <a:lstStyle/>
        <a:p>
          <a:r>
            <a:rPr lang="en-GB"/>
            <a:t>Influences safety and quality of care</a:t>
          </a:r>
          <a:endParaRPr lang="en-US"/>
        </a:p>
      </dgm:t>
    </dgm:pt>
    <dgm:pt modelId="{8B5ECE6C-6BB1-458E-AECE-25BB2D5E8CD1}" type="parTrans" cxnId="{AD070CCA-160B-42E4-853D-0D28A3B6AD76}">
      <dgm:prSet/>
      <dgm:spPr/>
      <dgm:t>
        <a:bodyPr/>
        <a:lstStyle/>
        <a:p>
          <a:endParaRPr lang="en-US"/>
        </a:p>
      </dgm:t>
    </dgm:pt>
    <dgm:pt modelId="{48AB2FD5-71E2-4AD6-A3AF-8B6870F324C4}" type="sibTrans" cxnId="{AD070CCA-160B-42E4-853D-0D28A3B6AD76}">
      <dgm:prSet/>
      <dgm:spPr/>
      <dgm:t>
        <a:bodyPr/>
        <a:lstStyle/>
        <a:p>
          <a:endParaRPr lang="en-US"/>
        </a:p>
      </dgm:t>
    </dgm:pt>
    <dgm:pt modelId="{B97E31C6-5055-4E4F-A721-992C51C11195}" type="pres">
      <dgm:prSet presAssocID="{B92C8E72-5646-4600-B0A3-F88847DD68F2}" presName="outerComposite" presStyleCnt="0">
        <dgm:presLayoutVars>
          <dgm:chMax val="5"/>
          <dgm:dir/>
          <dgm:resizeHandles val="exact"/>
        </dgm:presLayoutVars>
      </dgm:prSet>
      <dgm:spPr/>
    </dgm:pt>
    <dgm:pt modelId="{D96941B8-A351-41CA-A894-E25914C92EB9}" type="pres">
      <dgm:prSet presAssocID="{B92C8E72-5646-4600-B0A3-F88847DD68F2}" presName="dummyMaxCanvas" presStyleCnt="0">
        <dgm:presLayoutVars/>
      </dgm:prSet>
      <dgm:spPr/>
    </dgm:pt>
    <dgm:pt modelId="{99499333-702A-418D-8D01-285C7AFAE182}" type="pres">
      <dgm:prSet presAssocID="{B92C8E72-5646-4600-B0A3-F88847DD68F2}" presName="ThreeNodes_1" presStyleLbl="node1" presStyleIdx="0" presStyleCnt="3">
        <dgm:presLayoutVars>
          <dgm:bulletEnabled val="1"/>
        </dgm:presLayoutVars>
      </dgm:prSet>
      <dgm:spPr/>
    </dgm:pt>
    <dgm:pt modelId="{7AD22E1C-957B-45ED-B9FF-F424B6072690}" type="pres">
      <dgm:prSet presAssocID="{B92C8E72-5646-4600-B0A3-F88847DD68F2}" presName="ThreeNodes_2" presStyleLbl="node1" presStyleIdx="1" presStyleCnt="3">
        <dgm:presLayoutVars>
          <dgm:bulletEnabled val="1"/>
        </dgm:presLayoutVars>
      </dgm:prSet>
      <dgm:spPr/>
    </dgm:pt>
    <dgm:pt modelId="{05EC92B0-ABF1-4FE4-9719-63AB956E7746}" type="pres">
      <dgm:prSet presAssocID="{B92C8E72-5646-4600-B0A3-F88847DD68F2}" presName="ThreeNodes_3" presStyleLbl="node1" presStyleIdx="2" presStyleCnt="3">
        <dgm:presLayoutVars>
          <dgm:bulletEnabled val="1"/>
        </dgm:presLayoutVars>
      </dgm:prSet>
      <dgm:spPr/>
    </dgm:pt>
    <dgm:pt modelId="{BA728FD0-224E-4714-8EFD-30382702548F}" type="pres">
      <dgm:prSet presAssocID="{B92C8E72-5646-4600-B0A3-F88847DD68F2}" presName="ThreeConn_1-2" presStyleLbl="fgAccFollowNode1" presStyleIdx="0" presStyleCnt="2">
        <dgm:presLayoutVars>
          <dgm:bulletEnabled val="1"/>
        </dgm:presLayoutVars>
      </dgm:prSet>
      <dgm:spPr/>
    </dgm:pt>
    <dgm:pt modelId="{B90492D1-8BE7-4260-B5E5-C120BA02EFBB}" type="pres">
      <dgm:prSet presAssocID="{B92C8E72-5646-4600-B0A3-F88847DD68F2}" presName="ThreeConn_2-3" presStyleLbl="fgAccFollowNode1" presStyleIdx="1" presStyleCnt="2">
        <dgm:presLayoutVars>
          <dgm:bulletEnabled val="1"/>
        </dgm:presLayoutVars>
      </dgm:prSet>
      <dgm:spPr/>
    </dgm:pt>
    <dgm:pt modelId="{88A13110-42F7-4AA1-B0EC-20FF3D80D288}" type="pres">
      <dgm:prSet presAssocID="{B92C8E72-5646-4600-B0A3-F88847DD68F2}" presName="ThreeNodes_1_text" presStyleLbl="node1" presStyleIdx="2" presStyleCnt="3">
        <dgm:presLayoutVars>
          <dgm:bulletEnabled val="1"/>
        </dgm:presLayoutVars>
      </dgm:prSet>
      <dgm:spPr/>
    </dgm:pt>
    <dgm:pt modelId="{B1171E25-764E-48C4-9CC4-7F5204590490}" type="pres">
      <dgm:prSet presAssocID="{B92C8E72-5646-4600-B0A3-F88847DD68F2}" presName="ThreeNodes_2_text" presStyleLbl="node1" presStyleIdx="2" presStyleCnt="3">
        <dgm:presLayoutVars>
          <dgm:bulletEnabled val="1"/>
        </dgm:presLayoutVars>
      </dgm:prSet>
      <dgm:spPr/>
    </dgm:pt>
    <dgm:pt modelId="{0E4C8808-9F97-4878-9490-6AA8C1610F01}" type="pres">
      <dgm:prSet presAssocID="{B92C8E72-5646-4600-B0A3-F88847DD68F2}" presName="ThreeNodes_3_text" presStyleLbl="node1" presStyleIdx="2" presStyleCnt="3">
        <dgm:presLayoutVars>
          <dgm:bulletEnabled val="1"/>
        </dgm:presLayoutVars>
      </dgm:prSet>
      <dgm:spPr/>
    </dgm:pt>
  </dgm:ptLst>
  <dgm:cxnLst>
    <dgm:cxn modelId="{8120A225-97FA-4440-8BC0-04FE7B84B818}" type="presOf" srcId="{B92C8E72-5646-4600-B0A3-F88847DD68F2}" destId="{B97E31C6-5055-4E4F-A721-992C51C11195}" srcOrd="0" destOrd="0" presId="urn:microsoft.com/office/officeart/2005/8/layout/vProcess5"/>
    <dgm:cxn modelId="{E3AA8231-7FB2-4C97-8BBC-ED23038F16F4}" type="presOf" srcId="{23F5079F-F18A-447D-9EE6-7FF123BC7482}" destId="{99499333-702A-418D-8D01-285C7AFAE182}" srcOrd="0" destOrd="0" presId="urn:microsoft.com/office/officeart/2005/8/layout/vProcess5"/>
    <dgm:cxn modelId="{546CFB4A-FF33-41E0-AEC1-08FC5F3ADB3F}" type="presOf" srcId="{D45FC284-FA8F-45D8-9925-BF280010A3AD}" destId="{05EC92B0-ABF1-4FE4-9719-63AB956E7746}" srcOrd="0" destOrd="0" presId="urn:microsoft.com/office/officeart/2005/8/layout/vProcess5"/>
    <dgm:cxn modelId="{846C096D-9C41-4392-9677-594EA7DE54FE}" type="presOf" srcId="{DAC0A373-622B-4D5A-BAF6-E5401A1330FB}" destId="{B90492D1-8BE7-4260-B5E5-C120BA02EFBB}" srcOrd="0" destOrd="0" presId="urn:microsoft.com/office/officeart/2005/8/layout/vProcess5"/>
    <dgm:cxn modelId="{57C39C4D-6FA0-423F-BBFD-46EFB6393247}" type="presOf" srcId="{9F9F4E9F-CEA8-4AC1-B174-865D8590EDC8}" destId="{7AD22E1C-957B-45ED-B9FF-F424B6072690}" srcOrd="0" destOrd="0" presId="urn:microsoft.com/office/officeart/2005/8/layout/vProcess5"/>
    <dgm:cxn modelId="{4299C550-AEDD-4D3E-B669-87927147DD46}" type="presOf" srcId="{08C2D028-F23B-4280-9B90-3FFC40C7F892}" destId="{BA728FD0-224E-4714-8EFD-30382702548F}" srcOrd="0" destOrd="0" presId="urn:microsoft.com/office/officeart/2005/8/layout/vProcess5"/>
    <dgm:cxn modelId="{BC074151-268D-4BF7-B8AF-A3FD7933B536}" type="presOf" srcId="{23F5079F-F18A-447D-9EE6-7FF123BC7482}" destId="{88A13110-42F7-4AA1-B0EC-20FF3D80D288}" srcOrd="1" destOrd="0" presId="urn:microsoft.com/office/officeart/2005/8/layout/vProcess5"/>
    <dgm:cxn modelId="{8C7D6F8B-47DD-42B7-8907-03AFB636E98F}" type="presOf" srcId="{D45FC284-FA8F-45D8-9925-BF280010A3AD}" destId="{0E4C8808-9F97-4878-9490-6AA8C1610F01}" srcOrd="1" destOrd="0" presId="urn:microsoft.com/office/officeart/2005/8/layout/vProcess5"/>
    <dgm:cxn modelId="{AD070CCA-160B-42E4-853D-0D28A3B6AD76}" srcId="{B92C8E72-5646-4600-B0A3-F88847DD68F2}" destId="{D45FC284-FA8F-45D8-9925-BF280010A3AD}" srcOrd="2" destOrd="0" parTransId="{8B5ECE6C-6BB1-458E-AECE-25BB2D5E8CD1}" sibTransId="{48AB2FD5-71E2-4AD6-A3AF-8B6870F324C4}"/>
    <dgm:cxn modelId="{0312EED6-C7B8-4506-97A1-9E843C81F6F2}" type="presOf" srcId="{9F9F4E9F-CEA8-4AC1-B174-865D8590EDC8}" destId="{B1171E25-764E-48C4-9CC4-7F5204590490}" srcOrd="1" destOrd="0" presId="urn:microsoft.com/office/officeart/2005/8/layout/vProcess5"/>
    <dgm:cxn modelId="{E59215F1-39D3-465C-9B63-766FCCD73C9B}" srcId="{B92C8E72-5646-4600-B0A3-F88847DD68F2}" destId="{9F9F4E9F-CEA8-4AC1-B174-865D8590EDC8}" srcOrd="1" destOrd="0" parTransId="{8BC6B9F7-C818-4F5D-8411-37A2D801F840}" sibTransId="{DAC0A373-622B-4D5A-BAF6-E5401A1330FB}"/>
    <dgm:cxn modelId="{D7C926F7-96A6-4504-89B4-988C0CB1CAF7}" srcId="{B92C8E72-5646-4600-B0A3-F88847DD68F2}" destId="{23F5079F-F18A-447D-9EE6-7FF123BC7482}" srcOrd="0" destOrd="0" parTransId="{8829E81A-CC0C-4E2E-B9A0-D56480FF8C25}" sibTransId="{08C2D028-F23B-4280-9B90-3FFC40C7F892}"/>
    <dgm:cxn modelId="{92824A3D-5DC5-480D-94FC-43B2AEAF7A10}" type="presParOf" srcId="{B97E31C6-5055-4E4F-A721-992C51C11195}" destId="{D96941B8-A351-41CA-A894-E25914C92EB9}" srcOrd="0" destOrd="0" presId="urn:microsoft.com/office/officeart/2005/8/layout/vProcess5"/>
    <dgm:cxn modelId="{ADEAA15B-19E2-4A3C-BB9A-165611839E36}" type="presParOf" srcId="{B97E31C6-5055-4E4F-A721-992C51C11195}" destId="{99499333-702A-418D-8D01-285C7AFAE182}" srcOrd="1" destOrd="0" presId="urn:microsoft.com/office/officeart/2005/8/layout/vProcess5"/>
    <dgm:cxn modelId="{D09CA5D8-B82F-411F-AF77-D16CECBB1066}" type="presParOf" srcId="{B97E31C6-5055-4E4F-A721-992C51C11195}" destId="{7AD22E1C-957B-45ED-B9FF-F424B6072690}" srcOrd="2" destOrd="0" presId="urn:microsoft.com/office/officeart/2005/8/layout/vProcess5"/>
    <dgm:cxn modelId="{BB38CA37-5A38-480D-A7CC-F66F5267D475}" type="presParOf" srcId="{B97E31C6-5055-4E4F-A721-992C51C11195}" destId="{05EC92B0-ABF1-4FE4-9719-63AB956E7746}" srcOrd="3" destOrd="0" presId="urn:microsoft.com/office/officeart/2005/8/layout/vProcess5"/>
    <dgm:cxn modelId="{FD24F228-1214-4C29-AD73-673B76052C82}" type="presParOf" srcId="{B97E31C6-5055-4E4F-A721-992C51C11195}" destId="{BA728FD0-224E-4714-8EFD-30382702548F}" srcOrd="4" destOrd="0" presId="urn:microsoft.com/office/officeart/2005/8/layout/vProcess5"/>
    <dgm:cxn modelId="{261719E1-4442-42E5-845E-79209CE0EDBE}" type="presParOf" srcId="{B97E31C6-5055-4E4F-A721-992C51C11195}" destId="{B90492D1-8BE7-4260-B5E5-C120BA02EFBB}" srcOrd="5" destOrd="0" presId="urn:microsoft.com/office/officeart/2005/8/layout/vProcess5"/>
    <dgm:cxn modelId="{1BEB8F92-14F0-4250-AC6F-F375C46B4FD5}" type="presParOf" srcId="{B97E31C6-5055-4E4F-A721-992C51C11195}" destId="{88A13110-42F7-4AA1-B0EC-20FF3D80D288}" srcOrd="6" destOrd="0" presId="urn:microsoft.com/office/officeart/2005/8/layout/vProcess5"/>
    <dgm:cxn modelId="{3F865AD1-3E0C-444D-910A-8F8AD75A7A3C}" type="presParOf" srcId="{B97E31C6-5055-4E4F-A721-992C51C11195}" destId="{B1171E25-764E-48C4-9CC4-7F5204590490}" srcOrd="7" destOrd="0" presId="urn:microsoft.com/office/officeart/2005/8/layout/vProcess5"/>
    <dgm:cxn modelId="{B7A38777-D222-4418-BDB7-5F2CEEE6354C}" type="presParOf" srcId="{B97E31C6-5055-4E4F-A721-992C51C11195}" destId="{0E4C8808-9F97-4878-9490-6AA8C1610F0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085B92-5800-43E7-A8D9-AD5BF203DDAB}"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F6896401-FC23-427E-AE77-D3B7A664DF5C}">
      <dgm:prSet/>
      <dgm:spPr/>
      <dgm:t>
        <a:bodyPr/>
        <a:lstStyle/>
        <a:p>
          <a:r>
            <a:rPr lang="en-GB"/>
            <a:t>Prevents medical errors</a:t>
          </a:r>
          <a:endParaRPr lang="en-US"/>
        </a:p>
      </dgm:t>
    </dgm:pt>
    <dgm:pt modelId="{074008A9-7E6F-4444-B423-52186103E3C6}" type="parTrans" cxnId="{7F97D94D-D8C3-4BE7-924D-816E3FC70805}">
      <dgm:prSet/>
      <dgm:spPr/>
      <dgm:t>
        <a:bodyPr/>
        <a:lstStyle/>
        <a:p>
          <a:endParaRPr lang="en-US"/>
        </a:p>
      </dgm:t>
    </dgm:pt>
    <dgm:pt modelId="{197E6099-6AD4-47AA-96AC-AE017B989DCC}" type="sibTrans" cxnId="{7F97D94D-D8C3-4BE7-924D-816E3FC70805}">
      <dgm:prSet/>
      <dgm:spPr/>
      <dgm:t>
        <a:bodyPr/>
        <a:lstStyle/>
        <a:p>
          <a:endParaRPr lang="en-US"/>
        </a:p>
      </dgm:t>
    </dgm:pt>
    <dgm:pt modelId="{3BC93689-62FE-4456-9F75-C5EB5E44DA29}">
      <dgm:prSet/>
      <dgm:spPr/>
      <dgm:t>
        <a:bodyPr/>
        <a:lstStyle/>
        <a:p>
          <a:r>
            <a:rPr lang="en-GB"/>
            <a:t>Builds patient trust</a:t>
          </a:r>
          <a:endParaRPr lang="en-US"/>
        </a:p>
      </dgm:t>
    </dgm:pt>
    <dgm:pt modelId="{4D65A525-EEF2-4490-9016-C66160DF572C}" type="parTrans" cxnId="{7D769660-A069-4657-97B9-43BE0AD10CD7}">
      <dgm:prSet/>
      <dgm:spPr/>
      <dgm:t>
        <a:bodyPr/>
        <a:lstStyle/>
        <a:p>
          <a:endParaRPr lang="en-US"/>
        </a:p>
      </dgm:t>
    </dgm:pt>
    <dgm:pt modelId="{006FB2A6-F05B-4489-8C76-F3B9F9168937}" type="sibTrans" cxnId="{7D769660-A069-4657-97B9-43BE0AD10CD7}">
      <dgm:prSet/>
      <dgm:spPr/>
      <dgm:t>
        <a:bodyPr/>
        <a:lstStyle/>
        <a:p>
          <a:endParaRPr lang="en-US"/>
        </a:p>
      </dgm:t>
    </dgm:pt>
    <dgm:pt modelId="{243D27CA-CE86-48B7-850C-DBF4308D8C5E}">
      <dgm:prSet/>
      <dgm:spPr/>
      <dgm:t>
        <a:bodyPr/>
        <a:lstStyle/>
        <a:p>
          <a:r>
            <a:rPr lang="en-GB"/>
            <a:t>Supports teamwork</a:t>
          </a:r>
          <a:endParaRPr lang="en-US"/>
        </a:p>
      </dgm:t>
    </dgm:pt>
    <dgm:pt modelId="{B72FFE8C-F828-472C-8B96-8D8BC581BB93}" type="parTrans" cxnId="{7F8F365C-C986-45E0-9CFD-B5E6F081762C}">
      <dgm:prSet/>
      <dgm:spPr/>
      <dgm:t>
        <a:bodyPr/>
        <a:lstStyle/>
        <a:p>
          <a:endParaRPr lang="en-US"/>
        </a:p>
      </dgm:t>
    </dgm:pt>
    <dgm:pt modelId="{28EB3CA1-749C-436D-A3A8-F03E162C4BD6}" type="sibTrans" cxnId="{7F8F365C-C986-45E0-9CFD-B5E6F081762C}">
      <dgm:prSet/>
      <dgm:spPr/>
      <dgm:t>
        <a:bodyPr/>
        <a:lstStyle/>
        <a:p>
          <a:endParaRPr lang="en-US"/>
        </a:p>
      </dgm:t>
    </dgm:pt>
    <dgm:pt modelId="{AD8BB384-09B5-48C8-A865-7A3120637CF0}" type="pres">
      <dgm:prSet presAssocID="{E8085B92-5800-43E7-A8D9-AD5BF203DDAB}" presName="root" presStyleCnt="0">
        <dgm:presLayoutVars>
          <dgm:dir/>
          <dgm:resizeHandles val="exact"/>
        </dgm:presLayoutVars>
      </dgm:prSet>
      <dgm:spPr/>
    </dgm:pt>
    <dgm:pt modelId="{3ADDC82E-F4B1-4AE8-9235-EF8F99A2747C}" type="pres">
      <dgm:prSet presAssocID="{F6896401-FC23-427E-AE77-D3B7A664DF5C}" presName="compNode" presStyleCnt="0"/>
      <dgm:spPr/>
    </dgm:pt>
    <dgm:pt modelId="{C24BEF5A-2598-450C-93BE-E71B4EEEFD43}" type="pres">
      <dgm:prSet presAssocID="{F6896401-FC23-427E-AE77-D3B7A664DF5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F49A4CCC-5501-46B7-BC44-1679DE270824}" type="pres">
      <dgm:prSet presAssocID="{F6896401-FC23-427E-AE77-D3B7A664DF5C}" presName="spaceRect" presStyleCnt="0"/>
      <dgm:spPr/>
    </dgm:pt>
    <dgm:pt modelId="{B1448563-6C8F-447D-8F3C-2BEE6F80DF70}" type="pres">
      <dgm:prSet presAssocID="{F6896401-FC23-427E-AE77-D3B7A664DF5C}" presName="textRect" presStyleLbl="revTx" presStyleIdx="0" presStyleCnt="3">
        <dgm:presLayoutVars>
          <dgm:chMax val="1"/>
          <dgm:chPref val="1"/>
        </dgm:presLayoutVars>
      </dgm:prSet>
      <dgm:spPr/>
    </dgm:pt>
    <dgm:pt modelId="{9A00F88F-340E-4A5F-B8C3-D782AC02098B}" type="pres">
      <dgm:prSet presAssocID="{197E6099-6AD4-47AA-96AC-AE017B989DCC}" presName="sibTrans" presStyleCnt="0"/>
      <dgm:spPr/>
    </dgm:pt>
    <dgm:pt modelId="{9383AC3E-8DDF-4026-A68D-540A7F265A68}" type="pres">
      <dgm:prSet presAssocID="{3BC93689-62FE-4456-9F75-C5EB5E44DA29}" presName="compNode" presStyleCnt="0"/>
      <dgm:spPr/>
    </dgm:pt>
    <dgm:pt modelId="{6491E0E9-EEAA-4CE5-9395-54502D3A2C88}" type="pres">
      <dgm:prSet presAssocID="{3BC93689-62FE-4456-9F75-C5EB5E44DA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D2FD381-7607-4C5A-B3A7-7DEB7DEF9EF1}" type="pres">
      <dgm:prSet presAssocID="{3BC93689-62FE-4456-9F75-C5EB5E44DA29}" presName="spaceRect" presStyleCnt="0"/>
      <dgm:spPr/>
    </dgm:pt>
    <dgm:pt modelId="{2C31967D-9EB9-4132-81D4-04B586AAF585}" type="pres">
      <dgm:prSet presAssocID="{3BC93689-62FE-4456-9F75-C5EB5E44DA29}" presName="textRect" presStyleLbl="revTx" presStyleIdx="1" presStyleCnt="3">
        <dgm:presLayoutVars>
          <dgm:chMax val="1"/>
          <dgm:chPref val="1"/>
        </dgm:presLayoutVars>
      </dgm:prSet>
      <dgm:spPr/>
    </dgm:pt>
    <dgm:pt modelId="{CEF33664-5583-407B-9A3C-3D54CDBA6FFF}" type="pres">
      <dgm:prSet presAssocID="{006FB2A6-F05B-4489-8C76-F3B9F9168937}" presName="sibTrans" presStyleCnt="0"/>
      <dgm:spPr/>
    </dgm:pt>
    <dgm:pt modelId="{B1570612-1474-4979-ABE8-D09E6A71A437}" type="pres">
      <dgm:prSet presAssocID="{243D27CA-CE86-48B7-850C-DBF4308D8C5E}" presName="compNode" presStyleCnt="0"/>
      <dgm:spPr/>
    </dgm:pt>
    <dgm:pt modelId="{3ACBAA2A-8DEF-4BC8-BC80-4C506502AE1F}" type="pres">
      <dgm:prSet presAssocID="{243D27CA-CE86-48B7-850C-DBF4308D8C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7A561102-44B2-4171-8C4D-BD198D807859}" type="pres">
      <dgm:prSet presAssocID="{243D27CA-CE86-48B7-850C-DBF4308D8C5E}" presName="spaceRect" presStyleCnt="0"/>
      <dgm:spPr/>
    </dgm:pt>
    <dgm:pt modelId="{D84A19FF-8863-4821-8CCA-92A3EBFF5170}" type="pres">
      <dgm:prSet presAssocID="{243D27CA-CE86-48B7-850C-DBF4308D8C5E}" presName="textRect" presStyleLbl="revTx" presStyleIdx="2" presStyleCnt="3">
        <dgm:presLayoutVars>
          <dgm:chMax val="1"/>
          <dgm:chPref val="1"/>
        </dgm:presLayoutVars>
      </dgm:prSet>
      <dgm:spPr/>
    </dgm:pt>
  </dgm:ptLst>
  <dgm:cxnLst>
    <dgm:cxn modelId="{ECA4B532-9862-43E4-9644-4F836FD81EE3}" type="presOf" srcId="{3BC93689-62FE-4456-9F75-C5EB5E44DA29}" destId="{2C31967D-9EB9-4132-81D4-04B586AAF585}" srcOrd="0" destOrd="0" presId="urn:microsoft.com/office/officeart/2018/2/layout/IconLabelList"/>
    <dgm:cxn modelId="{7F8F365C-C986-45E0-9CFD-B5E6F081762C}" srcId="{E8085B92-5800-43E7-A8D9-AD5BF203DDAB}" destId="{243D27CA-CE86-48B7-850C-DBF4308D8C5E}" srcOrd="2" destOrd="0" parTransId="{B72FFE8C-F828-472C-8B96-8D8BC581BB93}" sibTransId="{28EB3CA1-749C-436D-A3A8-F03E162C4BD6}"/>
    <dgm:cxn modelId="{7D769660-A069-4657-97B9-43BE0AD10CD7}" srcId="{E8085B92-5800-43E7-A8D9-AD5BF203DDAB}" destId="{3BC93689-62FE-4456-9F75-C5EB5E44DA29}" srcOrd="1" destOrd="0" parTransId="{4D65A525-EEF2-4490-9016-C66160DF572C}" sibTransId="{006FB2A6-F05B-4489-8C76-F3B9F9168937}"/>
    <dgm:cxn modelId="{7F97D94D-D8C3-4BE7-924D-816E3FC70805}" srcId="{E8085B92-5800-43E7-A8D9-AD5BF203DDAB}" destId="{F6896401-FC23-427E-AE77-D3B7A664DF5C}" srcOrd="0" destOrd="0" parTransId="{074008A9-7E6F-4444-B423-52186103E3C6}" sibTransId="{197E6099-6AD4-47AA-96AC-AE017B989DCC}"/>
    <dgm:cxn modelId="{1F91658A-27E8-4DEC-B71F-992294B4B9F3}" type="presOf" srcId="{F6896401-FC23-427E-AE77-D3B7A664DF5C}" destId="{B1448563-6C8F-447D-8F3C-2BEE6F80DF70}" srcOrd="0" destOrd="0" presId="urn:microsoft.com/office/officeart/2018/2/layout/IconLabelList"/>
    <dgm:cxn modelId="{F3C3E6DE-7A67-409E-95C4-D344FAD07529}" type="presOf" srcId="{243D27CA-CE86-48B7-850C-DBF4308D8C5E}" destId="{D84A19FF-8863-4821-8CCA-92A3EBFF5170}" srcOrd="0" destOrd="0" presId="urn:microsoft.com/office/officeart/2018/2/layout/IconLabelList"/>
    <dgm:cxn modelId="{81DF2DE0-F7D5-44ED-BF78-879BA54296F4}" type="presOf" srcId="{E8085B92-5800-43E7-A8D9-AD5BF203DDAB}" destId="{AD8BB384-09B5-48C8-A865-7A3120637CF0}" srcOrd="0" destOrd="0" presId="urn:microsoft.com/office/officeart/2018/2/layout/IconLabelList"/>
    <dgm:cxn modelId="{75E9697D-5D82-41E9-8D75-DC5BC01AC7D4}" type="presParOf" srcId="{AD8BB384-09B5-48C8-A865-7A3120637CF0}" destId="{3ADDC82E-F4B1-4AE8-9235-EF8F99A2747C}" srcOrd="0" destOrd="0" presId="urn:microsoft.com/office/officeart/2018/2/layout/IconLabelList"/>
    <dgm:cxn modelId="{8F69F805-06E2-48CA-8451-24F8EA15F7DB}" type="presParOf" srcId="{3ADDC82E-F4B1-4AE8-9235-EF8F99A2747C}" destId="{C24BEF5A-2598-450C-93BE-E71B4EEEFD43}" srcOrd="0" destOrd="0" presId="urn:microsoft.com/office/officeart/2018/2/layout/IconLabelList"/>
    <dgm:cxn modelId="{50CD0A2A-F9DD-45D9-BB7C-D3B2B63CD226}" type="presParOf" srcId="{3ADDC82E-F4B1-4AE8-9235-EF8F99A2747C}" destId="{F49A4CCC-5501-46B7-BC44-1679DE270824}" srcOrd="1" destOrd="0" presId="urn:microsoft.com/office/officeart/2018/2/layout/IconLabelList"/>
    <dgm:cxn modelId="{A3F30C34-195E-45D2-B95E-A585864284FF}" type="presParOf" srcId="{3ADDC82E-F4B1-4AE8-9235-EF8F99A2747C}" destId="{B1448563-6C8F-447D-8F3C-2BEE6F80DF70}" srcOrd="2" destOrd="0" presId="urn:microsoft.com/office/officeart/2018/2/layout/IconLabelList"/>
    <dgm:cxn modelId="{CF57DC8C-3E20-416C-87C4-C99207FBB37F}" type="presParOf" srcId="{AD8BB384-09B5-48C8-A865-7A3120637CF0}" destId="{9A00F88F-340E-4A5F-B8C3-D782AC02098B}" srcOrd="1" destOrd="0" presId="urn:microsoft.com/office/officeart/2018/2/layout/IconLabelList"/>
    <dgm:cxn modelId="{D229786B-A30F-48BB-A458-1DCB9F1AA940}" type="presParOf" srcId="{AD8BB384-09B5-48C8-A865-7A3120637CF0}" destId="{9383AC3E-8DDF-4026-A68D-540A7F265A68}" srcOrd="2" destOrd="0" presId="urn:microsoft.com/office/officeart/2018/2/layout/IconLabelList"/>
    <dgm:cxn modelId="{FA98D1F8-EBBC-4720-B8C9-FBCF908CF1A7}" type="presParOf" srcId="{9383AC3E-8DDF-4026-A68D-540A7F265A68}" destId="{6491E0E9-EEAA-4CE5-9395-54502D3A2C88}" srcOrd="0" destOrd="0" presId="urn:microsoft.com/office/officeart/2018/2/layout/IconLabelList"/>
    <dgm:cxn modelId="{65D603DE-DFE1-4FF6-B87D-6186847EA002}" type="presParOf" srcId="{9383AC3E-8DDF-4026-A68D-540A7F265A68}" destId="{1D2FD381-7607-4C5A-B3A7-7DEB7DEF9EF1}" srcOrd="1" destOrd="0" presId="urn:microsoft.com/office/officeart/2018/2/layout/IconLabelList"/>
    <dgm:cxn modelId="{877369E4-13D0-461B-A39B-33D85AA9F3BF}" type="presParOf" srcId="{9383AC3E-8DDF-4026-A68D-540A7F265A68}" destId="{2C31967D-9EB9-4132-81D4-04B586AAF585}" srcOrd="2" destOrd="0" presId="urn:microsoft.com/office/officeart/2018/2/layout/IconLabelList"/>
    <dgm:cxn modelId="{5661F8E9-C67B-4AA1-A42B-ACEE262978D5}" type="presParOf" srcId="{AD8BB384-09B5-48C8-A865-7A3120637CF0}" destId="{CEF33664-5583-407B-9A3C-3D54CDBA6FFF}" srcOrd="3" destOrd="0" presId="urn:microsoft.com/office/officeart/2018/2/layout/IconLabelList"/>
    <dgm:cxn modelId="{8671F033-351C-46A5-A4E6-68AEFA8895C6}" type="presParOf" srcId="{AD8BB384-09B5-48C8-A865-7A3120637CF0}" destId="{B1570612-1474-4979-ABE8-D09E6A71A437}" srcOrd="4" destOrd="0" presId="urn:microsoft.com/office/officeart/2018/2/layout/IconLabelList"/>
    <dgm:cxn modelId="{8A008BD8-C5AC-4066-8259-7DD310F630D1}" type="presParOf" srcId="{B1570612-1474-4979-ABE8-D09E6A71A437}" destId="{3ACBAA2A-8DEF-4BC8-BC80-4C506502AE1F}" srcOrd="0" destOrd="0" presId="urn:microsoft.com/office/officeart/2018/2/layout/IconLabelList"/>
    <dgm:cxn modelId="{08D084D4-3355-4EAE-A071-2ED3E844848F}" type="presParOf" srcId="{B1570612-1474-4979-ABE8-D09E6A71A437}" destId="{7A561102-44B2-4171-8C4D-BD198D807859}" srcOrd="1" destOrd="0" presId="urn:microsoft.com/office/officeart/2018/2/layout/IconLabelList"/>
    <dgm:cxn modelId="{672FCD7D-FB66-4568-9F08-64DF8BACA08F}" type="presParOf" srcId="{B1570612-1474-4979-ABE8-D09E6A71A437}" destId="{D84A19FF-8863-4821-8CCA-92A3EBFF517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EDC811-9ACF-4239-99B9-19EEA4CDC35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A09A8CA-A9A0-45DB-A92E-B67CCAB6ED76}">
      <dgm:prSet/>
      <dgm:spPr/>
      <dgm:t>
        <a:bodyPr/>
        <a:lstStyle/>
        <a:p>
          <a:r>
            <a:rPr lang="en-GB"/>
            <a:t>Patient deterioration observed</a:t>
          </a:r>
          <a:endParaRPr lang="en-US"/>
        </a:p>
      </dgm:t>
    </dgm:pt>
    <dgm:pt modelId="{B2A9FF26-FA55-42FA-914B-96D835CBCE79}" type="parTrans" cxnId="{000F9AD3-3B65-4C75-9225-1A8ECADA12F5}">
      <dgm:prSet/>
      <dgm:spPr/>
      <dgm:t>
        <a:bodyPr/>
        <a:lstStyle/>
        <a:p>
          <a:endParaRPr lang="en-US"/>
        </a:p>
      </dgm:t>
    </dgm:pt>
    <dgm:pt modelId="{C28D7424-D2FE-4C33-981F-965CB0EAE3C6}" type="sibTrans" cxnId="{000F9AD3-3B65-4C75-9225-1A8ECADA12F5}">
      <dgm:prSet/>
      <dgm:spPr/>
      <dgm:t>
        <a:bodyPr/>
        <a:lstStyle/>
        <a:p>
          <a:endParaRPr lang="en-US"/>
        </a:p>
      </dgm:t>
    </dgm:pt>
    <dgm:pt modelId="{C595B14C-C9B3-438A-862C-36AF6751743B}">
      <dgm:prSet/>
      <dgm:spPr/>
      <dgm:t>
        <a:bodyPr/>
        <a:lstStyle/>
        <a:p>
          <a:r>
            <a:rPr lang="en-GB"/>
            <a:t>Nurse contacts doctor using SBAR</a:t>
          </a:r>
          <a:endParaRPr lang="en-US"/>
        </a:p>
      </dgm:t>
    </dgm:pt>
    <dgm:pt modelId="{6387F92D-7408-451F-BEEB-39D64CA8742C}" type="parTrans" cxnId="{3B5BC1B4-49FA-4B51-A858-1C3164E8AFB4}">
      <dgm:prSet/>
      <dgm:spPr/>
      <dgm:t>
        <a:bodyPr/>
        <a:lstStyle/>
        <a:p>
          <a:endParaRPr lang="en-US"/>
        </a:p>
      </dgm:t>
    </dgm:pt>
    <dgm:pt modelId="{2E661FFC-0560-48EC-BD11-2AC896C15FE7}" type="sibTrans" cxnId="{3B5BC1B4-49FA-4B51-A858-1C3164E8AFB4}">
      <dgm:prSet/>
      <dgm:spPr/>
      <dgm:t>
        <a:bodyPr/>
        <a:lstStyle/>
        <a:p>
          <a:endParaRPr lang="en-US"/>
        </a:p>
      </dgm:t>
    </dgm:pt>
    <dgm:pt modelId="{0B91D87A-A341-4808-B0AA-7B7F6A9DF634}">
      <dgm:prSet/>
      <dgm:spPr/>
      <dgm:t>
        <a:bodyPr/>
        <a:lstStyle/>
        <a:p>
          <a:r>
            <a:rPr lang="en-GB"/>
            <a:t>Early intervention improves outcome (Shrivastava, Chong and Bobhate, 2025).</a:t>
          </a:r>
          <a:endParaRPr lang="en-US"/>
        </a:p>
      </dgm:t>
    </dgm:pt>
    <dgm:pt modelId="{6CC8687F-D05F-4401-BC70-73AB5F57C572}" type="parTrans" cxnId="{52F89717-4707-44CD-AF55-C87DA785BD89}">
      <dgm:prSet/>
      <dgm:spPr/>
      <dgm:t>
        <a:bodyPr/>
        <a:lstStyle/>
        <a:p>
          <a:endParaRPr lang="en-US"/>
        </a:p>
      </dgm:t>
    </dgm:pt>
    <dgm:pt modelId="{401356B4-EA8C-412D-B21F-26782BB14F1A}" type="sibTrans" cxnId="{52F89717-4707-44CD-AF55-C87DA785BD89}">
      <dgm:prSet/>
      <dgm:spPr/>
      <dgm:t>
        <a:bodyPr/>
        <a:lstStyle/>
        <a:p>
          <a:endParaRPr lang="en-US"/>
        </a:p>
      </dgm:t>
    </dgm:pt>
    <dgm:pt modelId="{31163142-27DF-4F9F-B9A2-BC23CA7AEC1F}" type="pres">
      <dgm:prSet presAssocID="{8CEDC811-9ACF-4239-99B9-19EEA4CDC35A}" presName="root" presStyleCnt="0">
        <dgm:presLayoutVars>
          <dgm:dir/>
          <dgm:resizeHandles val="exact"/>
        </dgm:presLayoutVars>
      </dgm:prSet>
      <dgm:spPr/>
    </dgm:pt>
    <dgm:pt modelId="{734B8A03-0900-46B4-B4E4-E09582314A71}" type="pres">
      <dgm:prSet presAssocID="{5A09A8CA-A9A0-45DB-A92E-B67CCAB6ED76}" presName="compNode" presStyleCnt="0"/>
      <dgm:spPr/>
    </dgm:pt>
    <dgm:pt modelId="{404A5D79-61D3-4B84-9922-FF91604C5C5A}" type="pres">
      <dgm:prSet presAssocID="{5A09A8CA-A9A0-45DB-A92E-B67CCAB6ED76}" presName="bgRect" presStyleLbl="bgShp" presStyleIdx="0" presStyleCnt="3"/>
      <dgm:spPr/>
    </dgm:pt>
    <dgm:pt modelId="{1DA8E495-4C32-4FEC-853C-A0E46B1C5DF9}" type="pres">
      <dgm:prSet presAssocID="{5A09A8CA-A9A0-45DB-A92E-B67CCAB6ED7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CE21D84-3E54-46CE-BD63-1DFCF47A19CF}" type="pres">
      <dgm:prSet presAssocID="{5A09A8CA-A9A0-45DB-A92E-B67CCAB6ED76}" presName="spaceRect" presStyleCnt="0"/>
      <dgm:spPr/>
    </dgm:pt>
    <dgm:pt modelId="{8F9BEBB6-7420-4638-8B91-E0A61B22F9D7}" type="pres">
      <dgm:prSet presAssocID="{5A09A8CA-A9A0-45DB-A92E-B67CCAB6ED76}" presName="parTx" presStyleLbl="revTx" presStyleIdx="0" presStyleCnt="3">
        <dgm:presLayoutVars>
          <dgm:chMax val="0"/>
          <dgm:chPref val="0"/>
        </dgm:presLayoutVars>
      </dgm:prSet>
      <dgm:spPr/>
    </dgm:pt>
    <dgm:pt modelId="{3FF2CACD-77EC-4DD1-AD89-17B398ECA03C}" type="pres">
      <dgm:prSet presAssocID="{C28D7424-D2FE-4C33-981F-965CB0EAE3C6}" presName="sibTrans" presStyleCnt="0"/>
      <dgm:spPr/>
    </dgm:pt>
    <dgm:pt modelId="{90602538-E189-45C7-A442-BB487F27AA50}" type="pres">
      <dgm:prSet presAssocID="{C595B14C-C9B3-438A-862C-36AF6751743B}" presName="compNode" presStyleCnt="0"/>
      <dgm:spPr/>
    </dgm:pt>
    <dgm:pt modelId="{DD5321A1-646A-4745-AE93-A90C6F0AD4AA}" type="pres">
      <dgm:prSet presAssocID="{C595B14C-C9B3-438A-862C-36AF6751743B}" presName="bgRect" presStyleLbl="bgShp" presStyleIdx="1" presStyleCnt="3"/>
      <dgm:spPr/>
    </dgm:pt>
    <dgm:pt modelId="{D4DAAEDB-0E32-451C-ACA3-598D34F14584}" type="pres">
      <dgm:prSet presAssocID="{C595B14C-C9B3-438A-862C-36AF6751743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430D51AD-87EA-4D9A-BC00-7E73B42D8DB8}" type="pres">
      <dgm:prSet presAssocID="{C595B14C-C9B3-438A-862C-36AF6751743B}" presName="spaceRect" presStyleCnt="0"/>
      <dgm:spPr/>
    </dgm:pt>
    <dgm:pt modelId="{36651E16-15DD-4EE2-9D27-61AE282F3B46}" type="pres">
      <dgm:prSet presAssocID="{C595B14C-C9B3-438A-862C-36AF6751743B}" presName="parTx" presStyleLbl="revTx" presStyleIdx="1" presStyleCnt="3">
        <dgm:presLayoutVars>
          <dgm:chMax val="0"/>
          <dgm:chPref val="0"/>
        </dgm:presLayoutVars>
      </dgm:prSet>
      <dgm:spPr/>
    </dgm:pt>
    <dgm:pt modelId="{6E95C551-E53D-4691-BCBB-86775E40CB17}" type="pres">
      <dgm:prSet presAssocID="{2E661FFC-0560-48EC-BD11-2AC896C15FE7}" presName="sibTrans" presStyleCnt="0"/>
      <dgm:spPr/>
    </dgm:pt>
    <dgm:pt modelId="{564B50B5-E65F-4FEC-AB6A-62AC237748CD}" type="pres">
      <dgm:prSet presAssocID="{0B91D87A-A341-4808-B0AA-7B7F6A9DF634}" presName="compNode" presStyleCnt="0"/>
      <dgm:spPr/>
    </dgm:pt>
    <dgm:pt modelId="{64BADA60-4E29-4D06-B239-13053215A0D1}" type="pres">
      <dgm:prSet presAssocID="{0B91D87A-A341-4808-B0AA-7B7F6A9DF634}" presName="bgRect" presStyleLbl="bgShp" presStyleIdx="2" presStyleCnt="3"/>
      <dgm:spPr/>
    </dgm:pt>
    <dgm:pt modelId="{5F02883F-5978-46D7-9A25-23BC81498924}" type="pres">
      <dgm:prSet presAssocID="{0B91D87A-A341-4808-B0AA-7B7F6A9DF6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ingerbread Cookie"/>
        </a:ext>
      </dgm:extLst>
    </dgm:pt>
    <dgm:pt modelId="{FEEA0563-E78C-4CD3-A331-87326061C9FD}" type="pres">
      <dgm:prSet presAssocID="{0B91D87A-A341-4808-B0AA-7B7F6A9DF634}" presName="spaceRect" presStyleCnt="0"/>
      <dgm:spPr/>
    </dgm:pt>
    <dgm:pt modelId="{B466D4B1-878E-441B-83F7-E9C54A4CCE52}" type="pres">
      <dgm:prSet presAssocID="{0B91D87A-A341-4808-B0AA-7B7F6A9DF634}" presName="parTx" presStyleLbl="revTx" presStyleIdx="2" presStyleCnt="3">
        <dgm:presLayoutVars>
          <dgm:chMax val="0"/>
          <dgm:chPref val="0"/>
        </dgm:presLayoutVars>
      </dgm:prSet>
      <dgm:spPr/>
    </dgm:pt>
  </dgm:ptLst>
  <dgm:cxnLst>
    <dgm:cxn modelId="{F294C313-25B1-4589-A635-D8A5E738D9C5}" type="presOf" srcId="{8CEDC811-9ACF-4239-99B9-19EEA4CDC35A}" destId="{31163142-27DF-4F9F-B9A2-BC23CA7AEC1F}" srcOrd="0" destOrd="0" presId="urn:microsoft.com/office/officeart/2018/2/layout/IconVerticalSolidList"/>
    <dgm:cxn modelId="{52F89717-4707-44CD-AF55-C87DA785BD89}" srcId="{8CEDC811-9ACF-4239-99B9-19EEA4CDC35A}" destId="{0B91D87A-A341-4808-B0AA-7B7F6A9DF634}" srcOrd="2" destOrd="0" parTransId="{6CC8687F-D05F-4401-BC70-73AB5F57C572}" sibTransId="{401356B4-EA8C-412D-B21F-26782BB14F1A}"/>
    <dgm:cxn modelId="{E9B83658-A228-4512-BDAA-4AEBC9416136}" type="presOf" srcId="{5A09A8CA-A9A0-45DB-A92E-B67CCAB6ED76}" destId="{8F9BEBB6-7420-4638-8B91-E0A61B22F9D7}" srcOrd="0" destOrd="0" presId="urn:microsoft.com/office/officeart/2018/2/layout/IconVerticalSolidList"/>
    <dgm:cxn modelId="{118C3AB0-6BA1-4AD7-97EA-709B30B763E6}" type="presOf" srcId="{0B91D87A-A341-4808-B0AA-7B7F6A9DF634}" destId="{B466D4B1-878E-441B-83F7-E9C54A4CCE52}" srcOrd="0" destOrd="0" presId="urn:microsoft.com/office/officeart/2018/2/layout/IconVerticalSolidList"/>
    <dgm:cxn modelId="{3B5BC1B4-49FA-4B51-A858-1C3164E8AFB4}" srcId="{8CEDC811-9ACF-4239-99B9-19EEA4CDC35A}" destId="{C595B14C-C9B3-438A-862C-36AF6751743B}" srcOrd="1" destOrd="0" parTransId="{6387F92D-7408-451F-BEEB-39D64CA8742C}" sibTransId="{2E661FFC-0560-48EC-BD11-2AC896C15FE7}"/>
    <dgm:cxn modelId="{000F9AD3-3B65-4C75-9225-1A8ECADA12F5}" srcId="{8CEDC811-9ACF-4239-99B9-19EEA4CDC35A}" destId="{5A09A8CA-A9A0-45DB-A92E-B67CCAB6ED76}" srcOrd="0" destOrd="0" parTransId="{B2A9FF26-FA55-42FA-914B-96D835CBCE79}" sibTransId="{C28D7424-D2FE-4C33-981F-965CB0EAE3C6}"/>
    <dgm:cxn modelId="{66D3F0E9-DBC4-4454-80FF-3E97DFEF286E}" type="presOf" srcId="{C595B14C-C9B3-438A-862C-36AF6751743B}" destId="{36651E16-15DD-4EE2-9D27-61AE282F3B46}" srcOrd="0" destOrd="0" presId="urn:microsoft.com/office/officeart/2018/2/layout/IconVerticalSolidList"/>
    <dgm:cxn modelId="{A640B928-334B-4E0F-B242-0AFF66356AA1}" type="presParOf" srcId="{31163142-27DF-4F9F-B9A2-BC23CA7AEC1F}" destId="{734B8A03-0900-46B4-B4E4-E09582314A71}" srcOrd="0" destOrd="0" presId="urn:microsoft.com/office/officeart/2018/2/layout/IconVerticalSolidList"/>
    <dgm:cxn modelId="{DFDFD28D-7447-487B-AA98-BE6D448E5E90}" type="presParOf" srcId="{734B8A03-0900-46B4-B4E4-E09582314A71}" destId="{404A5D79-61D3-4B84-9922-FF91604C5C5A}" srcOrd="0" destOrd="0" presId="urn:microsoft.com/office/officeart/2018/2/layout/IconVerticalSolidList"/>
    <dgm:cxn modelId="{9141A39C-1EAF-4B99-B8C2-5191161193CF}" type="presParOf" srcId="{734B8A03-0900-46B4-B4E4-E09582314A71}" destId="{1DA8E495-4C32-4FEC-853C-A0E46B1C5DF9}" srcOrd="1" destOrd="0" presId="urn:microsoft.com/office/officeart/2018/2/layout/IconVerticalSolidList"/>
    <dgm:cxn modelId="{69CFD596-3CBC-46DF-AF6E-90DD2F18E3AB}" type="presParOf" srcId="{734B8A03-0900-46B4-B4E4-E09582314A71}" destId="{ECE21D84-3E54-46CE-BD63-1DFCF47A19CF}" srcOrd="2" destOrd="0" presId="urn:microsoft.com/office/officeart/2018/2/layout/IconVerticalSolidList"/>
    <dgm:cxn modelId="{7001569D-78A2-4E4D-8B57-A0AB5AA60E6A}" type="presParOf" srcId="{734B8A03-0900-46B4-B4E4-E09582314A71}" destId="{8F9BEBB6-7420-4638-8B91-E0A61B22F9D7}" srcOrd="3" destOrd="0" presId="urn:microsoft.com/office/officeart/2018/2/layout/IconVerticalSolidList"/>
    <dgm:cxn modelId="{9FF08667-36CF-4435-9438-B310D55BE7A1}" type="presParOf" srcId="{31163142-27DF-4F9F-B9A2-BC23CA7AEC1F}" destId="{3FF2CACD-77EC-4DD1-AD89-17B398ECA03C}" srcOrd="1" destOrd="0" presId="urn:microsoft.com/office/officeart/2018/2/layout/IconVerticalSolidList"/>
    <dgm:cxn modelId="{3F90412D-CC98-42FB-969C-470552BAF85B}" type="presParOf" srcId="{31163142-27DF-4F9F-B9A2-BC23CA7AEC1F}" destId="{90602538-E189-45C7-A442-BB487F27AA50}" srcOrd="2" destOrd="0" presId="urn:microsoft.com/office/officeart/2018/2/layout/IconVerticalSolidList"/>
    <dgm:cxn modelId="{809A3C74-13C4-427E-8916-931182F1D01D}" type="presParOf" srcId="{90602538-E189-45C7-A442-BB487F27AA50}" destId="{DD5321A1-646A-4745-AE93-A90C6F0AD4AA}" srcOrd="0" destOrd="0" presId="urn:microsoft.com/office/officeart/2018/2/layout/IconVerticalSolidList"/>
    <dgm:cxn modelId="{D1E932F0-3BFC-42E9-BCA4-4F9B0A091716}" type="presParOf" srcId="{90602538-E189-45C7-A442-BB487F27AA50}" destId="{D4DAAEDB-0E32-451C-ACA3-598D34F14584}" srcOrd="1" destOrd="0" presId="urn:microsoft.com/office/officeart/2018/2/layout/IconVerticalSolidList"/>
    <dgm:cxn modelId="{59C7E6F1-ABF4-43E4-8B0D-373B058D9177}" type="presParOf" srcId="{90602538-E189-45C7-A442-BB487F27AA50}" destId="{430D51AD-87EA-4D9A-BC00-7E73B42D8DB8}" srcOrd="2" destOrd="0" presId="urn:microsoft.com/office/officeart/2018/2/layout/IconVerticalSolidList"/>
    <dgm:cxn modelId="{B66F5F0E-A282-4484-9409-BDD2C3B61676}" type="presParOf" srcId="{90602538-E189-45C7-A442-BB487F27AA50}" destId="{36651E16-15DD-4EE2-9D27-61AE282F3B46}" srcOrd="3" destOrd="0" presId="urn:microsoft.com/office/officeart/2018/2/layout/IconVerticalSolidList"/>
    <dgm:cxn modelId="{97042804-7F5C-467D-9FC3-40AA451F1922}" type="presParOf" srcId="{31163142-27DF-4F9F-B9A2-BC23CA7AEC1F}" destId="{6E95C551-E53D-4691-BCBB-86775E40CB17}" srcOrd="3" destOrd="0" presId="urn:microsoft.com/office/officeart/2018/2/layout/IconVerticalSolidList"/>
    <dgm:cxn modelId="{F59D43FE-1916-4C52-94E1-398603EBA447}" type="presParOf" srcId="{31163142-27DF-4F9F-B9A2-BC23CA7AEC1F}" destId="{564B50B5-E65F-4FEC-AB6A-62AC237748CD}" srcOrd="4" destOrd="0" presId="urn:microsoft.com/office/officeart/2018/2/layout/IconVerticalSolidList"/>
    <dgm:cxn modelId="{29E39B36-4D49-4D5A-9593-9A10BAB07F31}" type="presParOf" srcId="{564B50B5-E65F-4FEC-AB6A-62AC237748CD}" destId="{64BADA60-4E29-4D06-B239-13053215A0D1}" srcOrd="0" destOrd="0" presId="urn:microsoft.com/office/officeart/2018/2/layout/IconVerticalSolidList"/>
    <dgm:cxn modelId="{CBDC6B6E-FF77-458A-A081-624C76ABD080}" type="presParOf" srcId="{564B50B5-E65F-4FEC-AB6A-62AC237748CD}" destId="{5F02883F-5978-46D7-9A25-23BC81498924}" srcOrd="1" destOrd="0" presId="urn:microsoft.com/office/officeart/2018/2/layout/IconVerticalSolidList"/>
    <dgm:cxn modelId="{B467AA01-6C76-4A5F-91AA-9D600FD7AE87}" type="presParOf" srcId="{564B50B5-E65F-4FEC-AB6A-62AC237748CD}" destId="{FEEA0563-E78C-4CD3-A331-87326061C9FD}" srcOrd="2" destOrd="0" presId="urn:microsoft.com/office/officeart/2018/2/layout/IconVerticalSolidList"/>
    <dgm:cxn modelId="{3CBEC3F2-10BF-4648-B033-7E93B2E99502}" type="presParOf" srcId="{564B50B5-E65F-4FEC-AB6A-62AC237748CD}" destId="{B466D4B1-878E-441B-83F7-E9C54A4CCE5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99333-702A-418D-8D01-285C7AFAE182}">
      <dsp:nvSpPr>
        <dsp:cNvPr id="0" name=""/>
        <dsp:cNvSpPr/>
      </dsp:nvSpPr>
      <dsp:spPr>
        <a:xfrm>
          <a:off x="0" y="0"/>
          <a:ext cx="5181600" cy="164115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Communication = core professional skill</a:t>
          </a:r>
          <a:endParaRPr lang="en-US" sz="3200" kern="1200" dirty="0"/>
        </a:p>
      </dsp:txBody>
      <dsp:txXfrm>
        <a:off x="48068" y="48068"/>
        <a:ext cx="3410662" cy="1545021"/>
      </dsp:txXfrm>
    </dsp:sp>
    <dsp:sp modelId="{7AD22E1C-957B-45ED-B9FF-F424B6072690}">
      <dsp:nvSpPr>
        <dsp:cNvPr id="0" name=""/>
        <dsp:cNvSpPr/>
      </dsp:nvSpPr>
      <dsp:spPr>
        <a:xfrm>
          <a:off x="457199" y="1914683"/>
          <a:ext cx="5181600" cy="164115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Essential in health &amp; social care (Sharkiya, 2023).</a:t>
          </a:r>
          <a:endParaRPr lang="en-US" sz="3200" kern="1200"/>
        </a:p>
      </dsp:txBody>
      <dsp:txXfrm>
        <a:off x="505267" y="1962751"/>
        <a:ext cx="3561511" cy="1545021"/>
      </dsp:txXfrm>
    </dsp:sp>
    <dsp:sp modelId="{05EC92B0-ABF1-4FE4-9719-63AB956E7746}">
      <dsp:nvSpPr>
        <dsp:cNvPr id="0" name=""/>
        <dsp:cNvSpPr/>
      </dsp:nvSpPr>
      <dsp:spPr>
        <a:xfrm>
          <a:off x="914399" y="3829367"/>
          <a:ext cx="5181600" cy="164115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Influences safety and quality of care</a:t>
          </a:r>
          <a:endParaRPr lang="en-US" sz="3200" kern="1200"/>
        </a:p>
      </dsp:txBody>
      <dsp:txXfrm>
        <a:off x="962467" y="3877435"/>
        <a:ext cx="3561511" cy="1545021"/>
      </dsp:txXfrm>
    </dsp:sp>
    <dsp:sp modelId="{BA728FD0-224E-4714-8EFD-30382702548F}">
      <dsp:nvSpPr>
        <dsp:cNvPr id="0" name=""/>
        <dsp:cNvSpPr/>
      </dsp:nvSpPr>
      <dsp:spPr>
        <a:xfrm>
          <a:off x="4114847" y="1244544"/>
          <a:ext cx="1066752" cy="106675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54866" y="1244544"/>
        <a:ext cx="586714" cy="802731"/>
      </dsp:txXfrm>
    </dsp:sp>
    <dsp:sp modelId="{B90492D1-8BE7-4260-B5E5-C120BA02EFBB}">
      <dsp:nvSpPr>
        <dsp:cNvPr id="0" name=""/>
        <dsp:cNvSpPr/>
      </dsp:nvSpPr>
      <dsp:spPr>
        <a:xfrm>
          <a:off x="4572047" y="3148287"/>
          <a:ext cx="1066752" cy="1066752"/>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12066" y="3148287"/>
        <a:ext cx="586714" cy="8027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BEF5A-2598-450C-93BE-E71B4EEEFD43}">
      <dsp:nvSpPr>
        <dsp:cNvPr id="0" name=""/>
        <dsp:cNvSpPr/>
      </dsp:nvSpPr>
      <dsp:spPr>
        <a:xfrm>
          <a:off x="1149187" y="350240"/>
          <a:ext cx="1051650" cy="1051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448563-6C8F-447D-8F3C-2BEE6F80DF70}">
      <dsp:nvSpPr>
        <dsp:cNvPr id="0" name=""/>
        <dsp:cNvSpPr/>
      </dsp:nvSpPr>
      <dsp:spPr>
        <a:xfrm>
          <a:off x="506512" y="1731075"/>
          <a:ext cx="2337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Prevents medical errors</a:t>
          </a:r>
          <a:endParaRPr lang="en-US" sz="2700" kern="1200"/>
        </a:p>
      </dsp:txBody>
      <dsp:txXfrm>
        <a:off x="506512" y="1731075"/>
        <a:ext cx="2337000" cy="720000"/>
      </dsp:txXfrm>
    </dsp:sp>
    <dsp:sp modelId="{6491E0E9-EEAA-4CE5-9395-54502D3A2C88}">
      <dsp:nvSpPr>
        <dsp:cNvPr id="0" name=""/>
        <dsp:cNvSpPr/>
      </dsp:nvSpPr>
      <dsp:spPr>
        <a:xfrm>
          <a:off x="3895162" y="350240"/>
          <a:ext cx="1051650" cy="1051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31967D-9EB9-4132-81D4-04B586AAF585}">
      <dsp:nvSpPr>
        <dsp:cNvPr id="0" name=""/>
        <dsp:cNvSpPr/>
      </dsp:nvSpPr>
      <dsp:spPr>
        <a:xfrm>
          <a:off x="3252487" y="1731075"/>
          <a:ext cx="2337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Builds patient trust</a:t>
          </a:r>
          <a:endParaRPr lang="en-US" sz="2700" kern="1200"/>
        </a:p>
      </dsp:txBody>
      <dsp:txXfrm>
        <a:off x="3252487" y="1731075"/>
        <a:ext cx="2337000" cy="720000"/>
      </dsp:txXfrm>
    </dsp:sp>
    <dsp:sp modelId="{3ACBAA2A-8DEF-4BC8-BC80-4C506502AE1F}">
      <dsp:nvSpPr>
        <dsp:cNvPr id="0" name=""/>
        <dsp:cNvSpPr/>
      </dsp:nvSpPr>
      <dsp:spPr>
        <a:xfrm>
          <a:off x="2522175" y="3035325"/>
          <a:ext cx="1051650" cy="1051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4A19FF-8863-4821-8CCA-92A3EBFF5170}">
      <dsp:nvSpPr>
        <dsp:cNvPr id="0" name=""/>
        <dsp:cNvSpPr/>
      </dsp:nvSpPr>
      <dsp:spPr>
        <a:xfrm>
          <a:off x="1879500" y="4416159"/>
          <a:ext cx="2337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Supports teamwork</a:t>
          </a:r>
          <a:endParaRPr lang="en-US" sz="2700" kern="1200"/>
        </a:p>
      </dsp:txBody>
      <dsp:txXfrm>
        <a:off x="1879500" y="4416159"/>
        <a:ext cx="2337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A5D79-61D3-4B84-9922-FF91604C5C5A}">
      <dsp:nvSpPr>
        <dsp:cNvPr id="0" name=""/>
        <dsp:cNvSpPr/>
      </dsp:nvSpPr>
      <dsp:spPr>
        <a:xfrm>
          <a:off x="0" y="66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8E495-4C32-4FEC-853C-A0E46B1C5DF9}">
      <dsp:nvSpPr>
        <dsp:cNvPr id="0" name=""/>
        <dsp:cNvSpPr/>
      </dsp:nvSpPr>
      <dsp:spPr>
        <a:xfrm>
          <a:off x="474065" y="353280"/>
          <a:ext cx="861938" cy="8619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9BEBB6-7420-4638-8B91-E0A61B22F9D7}">
      <dsp:nvSpPr>
        <dsp:cNvPr id="0" name=""/>
        <dsp:cNvSpPr/>
      </dsp:nvSpPr>
      <dsp:spPr>
        <a:xfrm>
          <a:off x="1810069" y="66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1111250">
            <a:lnSpc>
              <a:spcPct val="90000"/>
            </a:lnSpc>
            <a:spcBef>
              <a:spcPct val="0"/>
            </a:spcBef>
            <a:spcAft>
              <a:spcPct val="35000"/>
            </a:spcAft>
            <a:buNone/>
          </a:pPr>
          <a:r>
            <a:rPr lang="en-GB" sz="2500" kern="1200"/>
            <a:t>Patient deterioration observed</a:t>
          </a:r>
          <a:endParaRPr lang="en-US" sz="2500" kern="1200"/>
        </a:p>
      </dsp:txBody>
      <dsp:txXfrm>
        <a:off x="1810069" y="669"/>
        <a:ext cx="4285930" cy="1567160"/>
      </dsp:txXfrm>
    </dsp:sp>
    <dsp:sp modelId="{DD5321A1-646A-4745-AE93-A90C6F0AD4AA}">
      <dsp:nvSpPr>
        <dsp:cNvPr id="0" name=""/>
        <dsp:cNvSpPr/>
      </dsp:nvSpPr>
      <dsp:spPr>
        <a:xfrm>
          <a:off x="0" y="1959619"/>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DAAEDB-0E32-451C-ACA3-598D34F14584}">
      <dsp:nvSpPr>
        <dsp:cNvPr id="0" name=""/>
        <dsp:cNvSpPr/>
      </dsp:nvSpPr>
      <dsp:spPr>
        <a:xfrm>
          <a:off x="474065" y="2312230"/>
          <a:ext cx="861938" cy="8619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651E16-15DD-4EE2-9D27-61AE282F3B46}">
      <dsp:nvSpPr>
        <dsp:cNvPr id="0" name=""/>
        <dsp:cNvSpPr/>
      </dsp:nvSpPr>
      <dsp:spPr>
        <a:xfrm>
          <a:off x="1810069" y="1959619"/>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1111250">
            <a:lnSpc>
              <a:spcPct val="90000"/>
            </a:lnSpc>
            <a:spcBef>
              <a:spcPct val="0"/>
            </a:spcBef>
            <a:spcAft>
              <a:spcPct val="35000"/>
            </a:spcAft>
            <a:buNone/>
          </a:pPr>
          <a:r>
            <a:rPr lang="en-GB" sz="2500" kern="1200"/>
            <a:t>Nurse contacts doctor using SBAR</a:t>
          </a:r>
          <a:endParaRPr lang="en-US" sz="2500" kern="1200"/>
        </a:p>
      </dsp:txBody>
      <dsp:txXfrm>
        <a:off x="1810069" y="1959619"/>
        <a:ext cx="4285930" cy="1567160"/>
      </dsp:txXfrm>
    </dsp:sp>
    <dsp:sp modelId="{64BADA60-4E29-4D06-B239-13053215A0D1}">
      <dsp:nvSpPr>
        <dsp:cNvPr id="0" name=""/>
        <dsp:cNvSpPr/>
      </dsp:nvSpPr>
      <dsp:spPr>
        <a:xfrm>
          <a:off x="0" y="3918570"/>
          <a:ext cx="6096000" cy="15671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2883F-5978-46D7-9A25-23BC81498924}">
      <dsp:nvSpPr>
        <dsp:cNvPr id="0" name=""/>
        <dsp:cNvSpPr/>
      </dsp:nvSpPr>
      <dsp:spPr>
        <a:xfrm>
          <a:off x="474065" y="4271181"/>
          <a:ext cx="861938" cy="8619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66D4B1-878E-441B-83F7-E9C54A4CCE52}">
      <dsp:nvSpPr>
        <dsp:cNvPr id="0" name=""/>
        <dsp:cNvSpPr/>
      </dsp:nvSpPr>
      <dsp:spPr>
        <a:xfrm>
          <a:off x="1810069" y="3918570"/>
          <a:ext cx="4285930" cy="1567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858" tIns="165858" rIns="165858" bIns="165858" numCol="1" spcCol="1270" anchor="ctr" anchorCtr="0">
          <a:noAutofit/>
        </a:bodyPr>
        <a:lstStyle/>
        <a:p>
          <a:pPr marL="0" lvl="0" indent="0" algn="l" defTabSz="1111250">
            <a:lnSpc>
              <a:spcPct val="90000"/>
            </a:lnSpc>
            <a:spcBef>
              <a:spcPct val="0"/>
            </a:spcBef>
            <a:spcAft>
              <a:spcPct val="35000"/>
            </a:spcAft>
            <a:buNone/>
          </a:pPr>
          <a:r>
            <a:rPr lang="en-GB" sz="2500" kern="1200"/>
            <a:t>Early intervention improves outcome (Shrivastava, Chong and Bobhate, 2025).</a:t>
          </a:r>
          <a:endParaRPr lang="en-US" sz="2500" kern="1200"/>
        </a:p>
      </dsp:txBody>
      <dsp:txXfrm>
        <a:off x="1810069" y="3918570"/>
        <a:ext cx="4285930" cy="15671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4C0122-81CD-471C-8BD2-CFC792350178}" type="datetimeFigureOut">
              <a:t>2/22/2026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D937DF-BDF1-4823-A2C9-9DCC5A77F974}" type="slidenum">
              <a:t>‹#›</a:t>
            </a:fld>
            <a:endParaRPr lang="en-GB"/>
          </a:p>
        </p:txBody>
      </p:sp>
    </p:spTree>
    <p:extLst>
      <p:ext uri="{BB962C8B-B14F-4D97-AF65-F5344CB8AC3E}">
        <p14:creationId xmlns:p14="http://schemas.microsoft.com/office/powerpoint/2010/main" val="486146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Communication may be defined as exchange of information between the healthcare professionals and the patient, as well as the families in a clear, precise and respectable way. Effective communication is the foundation of health and social care as the professionals constantly share information concerning the needs of the patients, treatment plans, and risks (</a:t>
            </a:r>
            <a:r>
              <a:rPr lang="en-US" dirty="0" err="1"/>
              <a:t>Sharkiya</a:t>
            </a:r>
            <a:r>
              <a:rPr lang="en-US" dirty="0"/>
              <a:t>, 2023). Errors can be made in the absence of appropriate communication and they can be harmful to the patients. Therefore, communication is not only a basic interpersonal skill, but also a professional obligation that directly influences the patient safety, collaboration, and quality of care overall.</a:t>
            </a:r>
          </a:p>
        </p:txBody>
      </p:sp>
      <p:sp>
        <p:nvSpPr>
          <p:cNvPr id="4" name="Slide Number Placeholder 3"/>
          <p:cNvSpPr>
            <a:spLocks noGrp="1"/>
          </p:cNvSpPr>
          <p:nvPr>
            <p:ph type="sldNum" sz="quarter" idx="5"/>
          </p:nvPr>
        </p:nvSpPr>
        <p:spPr/>
        <p:txBody>
          <a:bodyPr/>
          <a:lstStyle/>
          <a:p>
            <a:fld id="{D1D937DF-BDF1-4823-A2C9-9DCC5A77F974}" type="slidenum">
              <a:t>3</a:t>
            </a:fld>
            <a:endParaRPr lang="en-GB"/>
          </a:p>
        </p:txBody>
      </p:sp>
    </p:spTree>
    <p:extLst>
      <p:ext uri="{BB962C8B-B14F-4D97-AF65-F5344CB8AC3E}">
        <p14:creationId xmlns:p14="http://schemas.microsoft.com/office/powerpoint/2010/main" val="829187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spcBef>
                <a:spcPts val="1000"/>
              </a:spcBef>
            </a:pPr>
            <a:r>
              <a:rPr lang="en-GB" b="1">
                <a:solidFill>
                  <a:srgbClr val="293737"/>
                </a:solidFill>
              </a:rPr>
              <a:t> Through effective communication, medical errors can be avoided since relevant information as regards the condition, medication, and treatment of patients is transmitted to other professionals. The poor communication can lead to the misinterpretation that will lead to incorrect treatments or lateness of care (</a:t>
            </a:r>
            <a:r>
              <a:rPr lang="en-GB" b="1" err="1">
                <a:solidFill>
                  <a:srgbClr val="293737"/>
                </a:solidFill>
              </a:rPr>
              <a:t>Huhtakangas</a:t>
            </a:r>
            <a:r>
              <a:rPr lang="en-GB" b="1">
                <a:solidFill>
                  <a:srgbClr val="293737"/>
                </a:solidFill>
              </a:rPr>
              <a:t> et al., 2021). Development of trust also occurs as a result of communication between the patients and the healthcare provider. Patients, when they feel heard and understood, are more ready to give out the symptoms and follow the information about the treatment. In addition, interdisciplinary healthcare is a vital component of the procedure and typically involves physicians, nurses and auxilium. Communication enables everyone to be aware of what they are expected to do and be accountable to ensure effective and safe care.</a:t>
            </a:r>
            <a:endParaRPr lang="en-GB">
              <a:ea typeface="Calibri" panose="020F0502020204030204"/>
              <a:cs typeface="Calibri" panose="020F0502020204030204"/>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1D937DF-BDF1-4823-A2C9-9DCC5A77F974}" type="slidenum">
              <a:t>4</a:t>
            </a:fld>
            <a:endParaRPr lang="en-GB"/>
          </a:p>
        </p:txBody>
      </p:sp>
    </p:spTree>
    <p:extLst>
      <p:ext uri="{BB962C8B-B14F-4D97-AF65-F5344CB8AC3E}">
        <p14:creationId xmlns:p14="http://schemas.microsoft.com/office/powerpoint/2010/main" val="3036914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285750" indent="-285750">
              <a:spcBef>
                <a:spcPts val="1000"/>
              </a:spcBef>
              <a:buFont typeface="Arial"/>
              <a:buChar char="•"/>
            </a:pPr>
            <a:r>
              <a:rPr lang="en-GB" b="1" dirty="0">
                <a:solidFill>
                  <a:srgbClr val="293737"/>
                </a:solidFill>
              </a:rPr>
              <a:t> </a:t>
            </a:r>
            <a:br>
              <a:rPr lang="en-GB" b="1" dirty="0">
                <a:solidFill>
                  <a:srgbClr val="293737"/>
                </a:solidFill>
              </a:rPr>
            </a:br>
            <a:r>
              <a:rPr lang="en-GB" b="1" dirty="0">
                <a:solidFill>
                  <a:srgbClr val="293737"/>
                </a:solidFill>
              </a:rPr>
              <a:t> One of the numerous communication models that can be used in the sphere of healthcare is the SBAR model. The SBAR is a short term that has been translated to mean situation, background, assessment and recommendation. It provides a methodical way, which professionals use to communicate crucial information in a summarized form. The first one is the Situation which explains what is happening with the patient (Pazar et al., 2024). Background is offering the rightly relevant clinical past or setting. The Assessment would describe the clinical findings or issues of the professional. Finally, the Recommendation stipulates what needs to be done. This is systematized and ensures that no significant information is forgotten. Research findings indicate that SBAR use improves patient safety and effective clinical decision making by professionals since it helps professionals to speak unanimously and with confidence.</a:t>
            </a:r>
            <a:endParaRPr lang="en-GB" dirty="0"/>
          </a:p>
          <a:p>
            <a:pPr marL="285750" indent="-285750">
              <a:spcBef>
                <a:spcPts val="1000"/>
              </a:spcBef>
              <a:buFont typeface="Arial"/>
              <a:buChar char="•"/>
            </a:pP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1D937DF-BDF1-4823-A2C9-9DCC5A77F974}" type="slidenum">
              <a:t>5</a:t>
            </a:fld>
            <a:endParaRPr lang="en-GB"/>
          </a:p>
        </p:txBody>
      </p:sp>
    </p:spTree>
    <p:extLst>
      <p:ext uri="{BB962C8B-B14F-4D97-AF65-F5344CB8AC3E}">
        <p14:creationId xmlns:p14="http://schemas.microsoft.com/office/powerpoint/2010/main" val="740364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285750" indent="-285750">
              <a:spcBef>
                <a:spcPts val="1000"/>
              </a:spcBef>
              <a:buFont typeface="Arial"/>
              <a:buChar char="•"/>
            </a:pPr>
            <a:r>
              <a:rPr lang="en-GB" b="1" dirty="0">
                <a:solidFill>
                  <a:srgbClr val="293737"/>
                </a:solidFill>
              </a:rPr>
              <a:t>As an example, a nurse can notice that his or her breathing rate and oxygen levels are getting worse. The SBAR framework is used by the nurse as he or she calls a doctor with vague information rather than supplying him with it. The Situation is clarified by the nurse who declares that the patient is deteriorating. The recent diagnosis and treatment of the patient is found in the Background (Shrivastava, Chong and </a:t>
            </a:r>
            <a:r>
              <a:rPr lang="en-GB" b="1" dirty="0" err="1">
                <a:solidFill>
                  <a:srgbClr val="293737"/>
                </a:solidFill>
              </a:rPr>
              <a:t>Bobhate</a:t>
            </a:r>
            <a:r>
              <a:rPr lang="en-GB" b="1" dirty="0">
                <a:solidFill>
                  <a:srgbClr val="293737"/>
                </a:solidFill>
              </a:rPr>
              <a:t>, 2025). The Assessment describes the un- normal vital signs and clinical problems. The urgency of reviewing the patient or changing treatment can be recommended. Thanks to the created order and clarity of information, the doctor gets to know the seriousness of the situation and provides instructions on what to do to intervene within a short time. This rapid response may allow preventing the situation when the patient condition will be life threatening. It proves the fact that structured communication use is a direct benefit in the area of patient safety as well as in the area of decision-making and responsibility to each other. It demonstrates that the process of communication does not merely mean speaking clearly but sharing the information which is relevant professionally in a systematic manner.</a:t>
            </a:r>
            <a:endParaRPr lang="en-GB" dirty="0"/>
          </a:p>
          <a:p>
            <a:pPr marL="285750" indent="-285750">
              <a:spcBef>
                <a:spcPts val="1000"/>
              </a:spcBef>
              <a:buFont typeface="Arial"/>
              <a:buChar char="•"/>
            </a:pP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1D937DF-BDF1-4823-A2C9-9DCC5A77F974}" type="slidenum">
              <a:t>6</a:t>
            </a:fld>
            <a:endParaRPr lang="en-GB"/>
          </a:p>
        </p:txBody>
      </p:sp>
    </p:spTree>
    <p:extLst>
      <p:ext uri="{BB962C8B-B14F-4D97-AF65-F5344CB8AC3E}">
        <p14:creationId xmlns:p14="http://schemas.microsoft.com/office/powerpoint/2010/main" val="2149412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solidFill>
                  <a:srgbClr val="293737"/>
                </a:solidFill>
              </a:rPr>
              <a:t>In conclusion, one should note that communication is one of the most important professional skills </a:t>
            </a:r>
            <a:r>
              <a:rPr lang="en-GB" dirty="0" err="1">
                <a:solidFill>
                  <a:srgbClr val="293737"/>
                </a:solidFill>
              </a:rPr>
              <a:t>inthe</a:t>
            </a:r>
            <a:r>
              <a:rPr lang="en-GB" dirty="0">
                <a:solidFill>
                  <a:srgbClr val="293737"/>
                </a:solidFill>
              </a:rPr>
              <a:t> field of health and social care. It is the foundation of patient safety, collaboration and </a:t>
            </a:r>
            <a:r>
              <a:rPr lang="en-GB" dirty="0" err="1">
                <a:solidFill>
                  <a:srgbClr val="293737"/>
                </a:solidFill>
              </a:rPr>
              <a:t>confidencebetween</a:t>
            </a:r>
            <a:r>
              <a:rPr lang="en-GB" dirty="0">
                <a:solidFill>
                  <a:srgbClr val="293737"/>
                </a:solidFill>
              </a:rPr>
              <a:t> the professionals and the service users. Communication in clinics can be effectively, </a:t>
            </a:r>
            <a:r>
              <a:rPr lang="en-GB" dirty="0" err="1">
                <a:solidFill>
                  <a:srgbClr val="293737"/>
                </a:solidFill>
              </a:rPr>
              <a:t>concisely,and</a:t>
            </a:r>
            <a:r>
              <a:rPr lang="en-GB" dirty="0">
                <a:solidFill>
                  <a:srgbClr val="293737"/>
                </a:solidFill>
              </a:rPr>
              <a:t> clearly guaranteed with the help of organized models such as SBAR. In this regard, the acquisition </a:t>
            </a:r>
            <a:r>
              <a:rPr lang="en-GB" dirty="0" err="1">
                <a:solidFill>
                  <a:srgbClr val="293737"/>
                </a:solidFill>
              </a:rPr>
              <a:t>ofeffective</a:t>
            </a:r>
            <a:r>
              <a:rPr lang="en-GB" dirty="0">
                <a:solidFill>
                  <a:srgbClr val="293737"/>
                </a:solidFill>
              </a:rPr>
              <a:t> communication skills will be of paramount importance in my future practice as they will </a:t>
            </a:r>
            <a:r>
              <a:rPr lang="en-GB" dirty="0" err="1">
                <a:solidFill>
                  <a:srgbClr val="293737"/>
                </a:solidFill>
              </a:rPr>
              <a:t>enableme</a:t>
            </a:r>
            <a:r>
              <a:rPr lang="en-GB" dirty="0">
                <a:solidFill>
                  <a:srgbClr val="293737"/>
                </a:solidFill>
              </a:rPr>
              <a:t> to contribute to the process of delivering safe, coordinated, and patient-centred care. It is based </a:t>
            </a:r>
            <a:r>
              <a:rPr lang="en-GB" dirty="0" err="1">
                <a:solidFill>
                  <a:srgbClr val="293737"/>
                </a:solidFill>
              </a:rPr>
              <a:t>onthese</a:t>
            </a:r>
            <a:r>
              <a:rPr lang="en-GB" dirty="0">
                <a:solidFill>
                  <a:srgbClr val="293737"/>
                </a:solidFill>
              </a:rPr>
              <a:t> that communication is being one of the most important skills of any health and social </a:t>
            </a:r>
            <a:r>
              <a:rPr lang="en-GB" dirty="0" err="1">
                <a:solidFill>
                  <a:srgbClr val="293737"/>
                </a:solidFill>
              </a:rPr>
              <a:t>careprofessional</a:t>
            </a:r>
            <a:r>
              <a:rPr lang="en-GB" dirty="0">
                <a:solidFill>
                  <a:srgbClr val="293737"/>
                </a:solidFill>
              </a:rPr>
              <a:t>.</a:t>
            </a:r>
            <a:endParaRPr lang="en-US" dirty="0"/>
          </a:p>
        </p:txBody>
      </p:sp>
      <p:sp>
        <p:nvSpPr>
          <p:cNvPr id="4" name="Slide Number Placeholder 3"/>
          <p:cNvSpPr>
            <a:spLocks noGrp="1"/>
          </p:cNvSpPr>
          <p:nvPr>
            <p:ph type="sldNum" sz="quarter" idx="5"/>
          </p:nvPr>
        </p:nvSpPr>
        <p:spPr/>
        <p:txBody>
          <a:bodyPr/>
          <a:lstStyle/>
          <a:p>
            <a:fld id="{D1D937DF-BDF1-4823-A2C9-9DCC5A77F974}" type="slidenum">
              <a:t>7</a:t>
            </a:fld>
            <a:endParaRPr lang="en-GB"/>
          </a:p>
        </p:txBody>
      </p:sp>
    </p:spTree>
    <p:extLst>
      <p:ext uri="{BB962C8B-B14F-4D97-AF65-F5344CB8AC3E}">
        <p14:creationId xmlns:p14="http://schemas.microsoft.com/office/powerpoint/2010/main" val="450224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2/22/2026</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108875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2/22/2026</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21221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2/22/2026</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74884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2/22/2026</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2865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2/22/2026</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98227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2/22/2026</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07883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2/22/2026</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8758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2/22/2026</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80844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2/22/2026</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613582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2/22/2026</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73275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2/22/2026</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49777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2/22/2026</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833055142"/>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16/j.jopan.2023.12.021" TargetMode="External"/><Relationship Id="rId2" Type="http://schemas.openxmlformats.org/officeDocument/2006/relationships/hyperlink" Target="https://doi.org/10.11124/jbies-21-00091" TargetMode="External"/><Relationship Id="rId1" Type="http://schemas.openxmlformats.org/officeDocument/2006/relationships/slideLayout" Target="../slideLayouts/slideLayout2.xml"/><Relationship Id="rId5" Type="http://schemas.openxmlformats.org/officeDocument/2006/relationships/hyperlink" Target="https://doi.org/10.4103/jehp.jehp_1213_24" TargetMode="External"/><Relationship Id="rId4" Type="http://schemas.openxmlformats.org/officeDocument/2006/relationships/hyperlink" Target="https://doi.org/10.1186/s12913-023-0986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F642132-805A-497E-9C84-8D6774339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1E7F1DA-407F-41FD-AC0F-D9CAD1187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467600" y="1371599"/>
            <a:ext cx="3390900" cy="2360429"/>
          </a:xfrm>
        </p:spPr>
        <p:txBody>
          <a:bodyPr>
            <a:normAutofit/>
          </a:bodyPr>
          <a:lstStyle/>
          <a:p>
            <a: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t>Natasha Stanley</a:t>
            </a: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t>lchs4009</a:t>
            </a: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t>lecturer:</a:t>
            </a: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t> olubukola Adegbite</a:t>
            </a: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t>Student id:</a:t>
            </a:r>
            <a:b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br>
            <a:r>
              <a:rPr lang="en-US" sz="1400">
                <a:solidFill>
                  <a:schemeClr val="bg2"/>
                </a:solidFill>
                <a:latin typeface="Times New Roman" panose="02020603050405020304" pitchFamily="18" charset="0"/>
                <a:ea typeface="Tahoma" panose="020B0604030504040204" pitchFamily="34" charset="0"/>
                <a:cs typeface="Times New Roman" panose="02020603050405020304" pitchFamily="18" charset="0"/>
              </a:rPr>
              <a:t>2441313</a:t>
            </a:r>
          </a:p>
        </p:txBody>
      </p:sp>
      <p:sp>
        <p:nvSpPr>
          <p:cNvPr id="3" name="Subtitle 2"/>
          <p:cNvSpPr>
            <a:spLocks noGrp="1"/>
          </p:cNvSpPr>
          <p:nvPr>
            <p:ph type="subTitle" idx="1"/>
          </p:nvPr>
        </p:nvSpPr>
        <p:spPr>
          <a:xfrm>
            <a:off x="7467600" y="4114800"/>
            <a:ext cx="3390900" cy="1371601"/>
          </a:xfrm>
        </p:spPr>
        <p:txBody>
          <a:bodyPr vert="horz" lIns="91440" tIns="45720" rIns="91440" bIns="45720" rtlCol="0">
            <a:normAutofit/>
          </a:bodyPr>
          <a:lstStyle/>
          <a:p>
            <a:endParaRPr lang="en-US">
              <a:solidFill>
                <a:schemeClr val="bg2"/>
              </a:solidFill>
              <a:latin typeface="Times New Roman" panose="02020603050405020304" pitchFamily="18" charset="0"/>
              <a:ea typeface="Tahoma" panose="020B0604030504040204" pitchFamily="34" charset="0"/>
              <a:cs typeface="Times New Roman" panose="02020603050405020304" pitchFamily="18" charset="0"/>
            </a:endParaRPr>
          </a:p>
          <a:p>
            <a:endParaRPr lang="en-GB">
              <a:solidFill>
                <a:schemeClr val="bg2"/>
              </a:solidFill>
              <a:latin typeface="Times New Roman" panose="02020603050405020304" pitchFamily="18" charset="0"/>
              <a:ea typeface="Tahoma" panose="020B0604030504040204" pitchFamily="34" charset="0"/>
              <a:cs typeface="Times New Roman" panose="02020603050405020304" pitchFamily="18" charset="0"/>
            </a:endParaRPr>
          </a:p>
        </p:txBody>
      </p:sp>
      <p:pic>
        <p:nvPicPr>
          <p:cNvPr id="4" name="Picture 3" descr="Doctor holding person's hands">
            <a:extLst>
              <a:ext uri="{FF2B5EF4-FFF2-40B4-BE49-F238E27FC236}">
                <a16:creationId xmlns:a16="http://schemas.microsoft.com/office/drawing/2014/main" id="{59CEAB41-D85D-4ADF-1F1C-C8C937591983}"/>
              </a:ext>
            </a:extLst>
          </p:cNvPr>
          <p:cNvPicPr>
            <a:picLocks noChangeAspect="1"/>
          </p:cNvPicPr>
          <p:nvPr/>
        </p:nvPicPr>
        <p:blipFill>
          <a:blip r:embed="rId2" cstate="print">
            <a:extLst>
              <a:ext uri="{28A0092B-C50C-407E-A947-70E740481C1C}">
                <a14:useLocalDpi xmlns:a14="http://schemas.microsoft.com/office/drawing/2010/main" val="0"/>
              </a:ext>
            </a:extLst>
          </a:blip>
          <a:srcRect l="26424" r="14465"/>
          <a:stretch>
            <a:fillRect/>
          </a:stretch>
        </p:blipFill>
        <p:spPr>
          <a:xfrm>
            <a:off x="1" y="10"/>
            <a:ext cx="60960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2E6C0B-BCD4-7392-0F66-9D808800674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00C9C-22FC-B596-A071-74073D2A0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ahoma" panose="020B0604030504040204" pitchFamily="34" charset="0"/>
              <a:ea typeface="Tahoma" panose="020B0604030504040204" pitchFamily="34" charset="0"/>
              <a:cs typeface="Tahoma" panose="020B0604030504040204" pitchFamily="34" charset="0"/>
            </a:endParaRPr>
          </a:p>
        </p:txBody>
      </p:sp>
      <p:sp>
        <p:nvSpPr>
          <p:cNvPr id="11" name="Rectangle 10">
            <a:extLst>
              <a:ext uri="{FF2B5EF4-FFF2-40B4-BE49-F238E27FC236}">
                <a16:creationId xmlns:a16="http://schemas.microsoft.com/office/drawing/2014/main" id="{B35A71B7-BF8A-1951-FC7B-0341131E1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0"/>
            <a:ext cx="3390900" cy="41148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ahoma" panose="020B0604030504040204" pitchFamily="34" charset="0"/>
              <a:ea typeface="Tahoma" panose="020B0604030504040204" pitchFamily="34" charset="0"/>
              <a:cs typeface="Tahoma" panose="020B0604030504040204" pitchFamily="34" charset="0"/>
            </a:endParaRPr>
          </a:p>
        </p:txBody>
      </p:sp>
      <p:sp>
        <p:nvSpPr>
          <p:cNvPr id="2" name="Title 1">
            <a:extLst>
              <a:ext uri="{FF2B5EF4-FFF2-40B4-BE49-F238E27FC236}">
                <a16:creationId xmlns:a16="http://schemas.microsoft.com/office/drawing/2014/main" id="{16FEC2B5-7F72-70AA-6C77-6AF7FF1F7E73}"/>
              </a:ext>
            </a:extLst>
          </p:cNvPr>
          <p:cNvSpPr>
            <a:spLocks noGrp="1"/>
          </p:cNvSpPr>
          <p:nvPr>
            <p:ph type="ctrTitle"/>
          </p:nvPr>
        </p:nvSpPr>
        <p:spPr>
          <a:xfrm>
            <a:off x="1838179" y="1777217"/>
            <a:ext cx="2541564" cy="2108983"/>
          </a:xfrm>
        </p:spPr>
        <p:txBody>
          <a:bodyPr>
            <a:noAutofit/>
          </a:bodyPr>
          <a:lstStyle/>
          <a:p>
            <a:r>
              <a:rPr lang="en-US" sz="2000" dirty="0">
                <a:latin typeface="Times New Roman" panose="02020603050405020304" pitchFamily="18" charset="0"/>
                <a:ea typeface="Tahoma" panose="020B0604030504040204" pitchFamily="34" charset="0"/>
                <a:cs typeface="Times New Roman" panose="02020603050405020304" pitchFamily="18" charset="0"/>
              </a:rPr>
              <a:t>Professional Development within Health and Social Care</a:t>
            </a:r>
          </a:p>
        </p:txBody>
      </p:sp>
      <p:sp>
        <p:nvSpPr>
          <p:cNvPr id="3" name="Subtitle 2">
            <a:extLst>
              <a:ext uri="{FF2B5EF4-FFF2-40B4-BE49-F238E27FC236}">
                <a16:creationId xmlns:a16="http://schemas.microsoft.com/office/drawing/2014/main" id="{D3BB4C24-4B66-48A5-BD35-33DC0D908D74}"/>
              </a:ext>
            </a:extLst>
          </p:cNvPr>
          <p:cNvSpPr>
            <a:spLocks noGrp="1"/>
          </p:cNvSpPr>
          <p:nvPr>
            <p:ph type="subTitle" idx="1"/>
          </p:nvPr>
        </p:nvSpPr>
        <p:spPr>
          <a:xfrm>
            <a:off x="1800665" y="4114800"/>
            <a:ext cx="2579077" cy="1076178"/>
          </a:xfrm>
        </p:spPr>
        <p:txBody>
          <a:bodyPr vert="horz" lIns="91440" tIns="45720" rIns="91440" bIns="45720" rtlCol="0">
            <a:normAutofit/>
          </a:bodyPr>
          <a:lstStyle/>
          <a:p>
            <a:pPr marL="285750" indent="-285750">
              <a:buFont typeface="Arial"/>
              <a:buChar char="•"/>
            </a:pPr>
            <a:r>
              <a:rPr lang="en-GB" sz="200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Communication in Health &amp; Social Care</a:t>
            </a:r>
            <a:endParaRPr lang="en-US" sz="2000" dirty="0">
              <a:solidFill>
                <a:schemeClr val="bg1"/>
              </a:solidFill>
              <a:latin typeface="Times New Roman" panose="02020603050405020304" pitchFamily="18" charset="0"/>
              <a:ea typeface="Tahoma" panose="020B0604030504040204" pitchFamily="34" charset="0"/>
              <a:cs typeface="Times New Roman" panose="02020603050405020304" pitchFamily="18" charset="0"/>
            </a:endParaRPr>
          </a:p>
          <a:p>
            <a:endParaRPr lang="en-GB" sz="2000" dirty="0">
              <a:solidFill>
                <a:schemeClr val="bg1"/>
              </a:solidFill>
              <a:latin typeface="Times New Roman" panose="02020603050405020304" pitchFamily="18" charset="0"/>
              <a:ea typeface="Tahoma" panose="020B060403050404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B7E68700-6429-998E-DD82-E21BBFCC6A56}"/>
              </a:ext>
            </a:extLst>
          </p:cNvPr>
          <p:cNvPicPr>
            <a:picLocks noChangeAspect="1"/>
          </p:cNvPicPr>
          <p:nvPr/>
        </p:nvPicPr>
        <p:blipFill>
          <a:blip r:embed="rId2"/>
          <a:srcRect l="8033" r="11973" b="-3"/>
          <a:stretch>
            <a:fillRect/>
          </a:stretch>
        </p:blipFill>
        <p:spPr>
          <a:xfrm>
            <a:off x="6096001" y="10"/>
            <a:ext cx="6096000" cy="6857990"/>
          </a:xfrm>
          <a:prstGeom prst="rect">
            <a:avLst/>
          </a:prstGeom>
        </p:spPr>
      </p:pic>
    </p:spTree>
    <p:extLst>
      <p:ext uri="{BB962C8B-B14F-4D97-AF65-F5344CB8AC3E}">
        <p14:creationId xmlns:p14="http://schemas.microsoft.com/office/powerpoint/2010/main" val="1079797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1F8400C9-A157-524A-9D1A-17190CCCDB66}"/>
              </a:ext>
            </a:extLst>
          </p:cNvPr>
          <p:cNvSpPr>
            <a:spLocks noGrp="1"/>
          </p:cNvSpPr>
          <p:nvPr>
            <p:ph type="title"/>
          </p:nvPr>
        </p:nvSpPr>
        <p:spPr>
          <a:xfrm>
            <a:off x="685800" y="701040"/>
            <a:ext cx="3390900" cy="5486400"/>
          </a:xfrm>
        </p:spPr>
        <p:txBody>
          <a:bodyPr anchor="ctr">
            <a:normAutofit/>
          </a:bodyPr>
          <a:lstStyle/>
          <a:p>
            <a:pPr algn="ctr"/>
            <a:r>
              <a:rPr lang="en-GB" sz="2700" b="1" dirty="0">
                <a:latin typeface="Times New Roman" panose="02020603050405020304" pitchFamily="18" charset="0"/>
                <a:cs typeface="Times New Roman" panose="02020603050405020304" pitchFamily="18" charset="0"/>
              </a:rPr>
              <a:t>Introduction</a:t>
            </a:r>
            <a:endParaRPr lang="en-US" sz="2700" dirty="0">
              <a:latin typeface="Times New Roman" panose="02020603050405020304" pitchFamily="18" charset="0"/>
              <a:cs typeface="Times New Roman" panose="02020603050405020304" pitchFamily="18" charset="0"/>
            </a:endParaRPr>
          </a:p>
        </p:txBody>
      </p:sp>
      <p:graphicFrame>
        <p:nvGraphicFramePr>
          <p:cNvPr id="16" name="Content Placeholder 2">
            <a:extLst>
              <a:ext uri="{FF2B5EF4-FFF2-40B4-BE49-F238E27FC236}">
                <a16:creationId xmlns:a16="http://schemas.microsoft.com/office/drawing/2014/main" id="{97B58BE0-B721-A188-8F80-3432C6D34595}"/>
              </a:ext>
            </a:extLst>
          </p:cNvPr>
          <p:cNvGraphicFramePr>
            <a:graphicFrameLocks noGrp="1"/>
          </p:cNvGraphicFramePr>
          <p:nvPr>
            <p:ph idx="1"/>
            <p:extLst>
              <p:ext uri="{D42A27DB-BD31-4B8C-83A1-F6EECF244321}">
                <p14:modId xmlns:p14="http://schemas.microsoft.com/office/powerpoint/2010/main" val="442495872"/>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2758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93D96CE2-2C5E-A4B8-B0D0-689F62FA90CB}"/>
              </a:ext>
            </a:extLst>
          </p:cNvPr>
          <p:cNvSpPr>
            <a:spLocks noGrp="1"/>
          </p:cNvSpPr>
          <p:nvPr>
            <p:ph type="title"/>
          </p:nvPr>
        </p:nvSpPr>
        <p:spPr>
          <a:xfrm>
            <a:off x="1371600" y="1371600"/>
            <a:ext cx="2705100" cy="4114800"/>
          </a:xfrm>
        </p:spPr>
        <p:txBody>
          <a:bodyPr anchor="ctr">
            <a:normAutofit/>
          </a:bodyPr>
          <a:lstStyle/>
          <a:p>
            <a:pPr algn="ctr"/>
            <a:r>
              <a:rPr lang="en-GB" sz="1500" b="1">
                <a:solidFill>
                  <a:schemeClr val="bg2"/>
                </a:solidFill>
                <a:latin typeface="Times New Roman" panose="02020603050405020304" pitchFamily="18" charset="0"/>
                <a:cs typeface="Times New Roman" panose="02020603050405020304" pitchFamily="18" charset="0"/>
              </a:rPr>
              <a:t>Why communication matters in healthcare</a:t>
            </a:r>
            <a:endParaRPr lang="en-US" sz="1500">
              <a:solidFill>
                <a:schemeClr val="bg2"/>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ABB3F373-A47E-45AE-A2F4-49F06D7575F3}"/>
              </a:ext>
            </a:extLst>
          </p:cNvPr>
          <p:cNvGraphicFramePr>
            <a:graphicFrameLocks noGrp="1"/>
          </p:cNvGraphicFramePr>
          <p:nvPr>
            <p:ph idx="1"/>
            <p:extLst>
              <p:ext uri="{D42A27DB-BD31-4B8C-83A1-F6EECF244321}">
                <p14:modId xmlns:p14="http://schemas.microsoft.com/office/powerpoint/2010/main" val="3855780047"/>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3677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C108EEE0-8917-9FCD-AF5C-CE94201614B7}"/>
              </a:ext>
            </a:extLst>
          </p:cNvPr>
          <p:cNvSpPr>
            <a:spLocks noGrp="1"/>
          </p:cNvSpPr>
          <p:nvPr>
            <p:ph type="title"/>
          </p:nvPr>
        </p:nvSpPr>
        <p:spPr>
          <a:xfrm>
            <a:off x="1050389" y="914881"/>
            <a:ext cx="5212188" cy="964407"/>
          </a:xfrm>
        </p:spPr>
        <p:txBody>
          <a:bodyPr>
            <a:normAutofit/>
          </a:bodyPr>
          <a:lstStyle/>
          <a:p>
            <a:pPr algn="ctr"/>
            <a:r>
              <a:rPr lang="en-GB" sz="3000" b="1">
                <a:latin typeface="Times New Roman" panose="02020603050405020304" pitchFamily="18" charset="0"/>
                <a:cs typeface="Times New Roman" panose="02020603050405020304" pitchFamily="18" charset="0"/>
              </a:rPr>
              <a:t>Communication model: SBAR</a:t>
            </a:r>
            <a:endParaRPr lang="en-US" sz="3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AB67658-B82F-7713-2758-E4A7B41E0FC1}"/>
              </a:ext>
            </a:extLst>
          </p:cNvPr>
          <p:cNvSpPr>
            <a:spLocks noGrp="1"/>
          </p:cNvSpPr>
          <p:nvPr>
            <p:ph idx="1"/>
          </p:nvPr>
        </p:nvSpPr>
        <p:spPr>
          <a:xfrm>
            <a:off x="1218040" y="2146570"/>
            <a:ext cx="5118965" cy="3754499"/>
          </a:xfrm>
        </p:spPr>
        <p:txBody>
          <a:bodyPr vert="horz" lIns="91440" tIns="45720" rIns="91440" bIns="45720" rtlCol="0">
            <a:normAutofit fontScale="92500"/>
          </a:bodyPr>
          <a:lstStyle/>
          <a:p>
            <a:r>
              <a:rPr lang="en-GB" b="1" dirty="0">
                <a:latin typeface="Times New Roman" panose="02020603050405020304" pitchFamily="18" charset="0"/>
                <a:ea typeface="+mj-lt"/>
                <a:cs typeface="Times New Roman" panose="02020603050405020304" pitchFamily="18" charset="0"/>
              </a:rPr>
              <a:t>Situation:</a:t>
            </a:r>
            <a:r>
              <a:rPr lang="en-GB" dirty="0">
                <a:latin typeface="Times New Roman" panose="02020603050405020304" pitchFamily="18" charset="0"/>
                <a:ea typeface="+mj-lt"/>
                <a:cs typeface="Times New Roman" panose="02020603050405020304" pitchFamily="18" charset="0"/>
              </a:rPr>
              <a:t> Context or overview of the issue.</a:t>
            </a:r>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j-lt"/>
                <a:cs typeface="Times New Roman" panose="02020603050405020304" pitchFamily="18" charset="0"/>
              </a:rPr>
              <a:t>Background:</a:t>
            </a:r>
            <a:r>
              <a:rPr lang="en-GB" dirty="0">
                <a:latin typeface="Times New Roman" panose="02020603050405020304" pitchFamily="18" charset="0"/>
                <a:ea typeface="+mj-lt"/>
                <a:cs typeface="Times New Roman" panose="02020603050405020304" pitchFamily="18" charset="0"/>
              </a:rPr>
              <a:t> Relevant info or history.</a:t>
            </a:r>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j-lt"/>
                <a:cs typeface="Times New Roman" panose="02020603050405020304" pitchFamily="18" charset="0"/>
              </a:rPr>
              <a:t>Assessment:</a:t>
            </a:r>
            <a:r>
              <a:rPr lang="en-GB" dirty="0">
                <a:latin typeface="Times New Roman" panose="02020603050405020304" pitchFamily="18" charset="0"/>
                <a:ea typeface="+mj-lt"/>
                <a:cs typeface="Times New Roman" panose="02020603050405020304" pitchFamily="18" charset="0"/>
              </a:rPr>
              <a:t> Analysis or evaluation.</a:t>
            </a:r>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ea typeface="+mj-lt"/>
                <a:cs typeface="Times New Roman" panose="02020603050405020304" pitchFamily="18" charset="0"/>
              </a:rPr>
              <a:t>Recommendation: </a:t>
            </a:r>
            <a:r>
              <a:rPr lang="en-GB" dirty="0">
                <a:latin typeface="Times New Roman" panose="02020603050405020304" pitchFamily="18" charset="0"/>
                <a:ea typeface="+mj-lt"/>
                <a:cs typeface="Times New Roman" panose="02020603050405020304" pitchFamily="18" charset="0"/>
              </a:rPr>
              <a:t>Proposed solution or next course of action.</a:t>
            </a:r>
          </a:p>
          <a:p>
            <a:pPr marL="0" indent="0">
              <a:buNone/>
            </a:pPr>
            <a:endParaRPr lang="en-GB" dirty="0">
              <a:latin typeface="Times New Roman" panose="02020603050405020304" pitchFamily="18" charset="0"/>
              <a:ea typeface="+mj-lt"/>
              <a:cs typeface="Times New Roman" panose="02020603050405020304" pitchFamily="18" charset="0"/>
            </a:endParaRPr>
          </a:p>
          <a:p>
            <a:pPr marL="0" indent="0">
              <a:buNone/>
            </a:pPr>
            <a:r>
              <a:rPr lang="en-GB" dirty="0">
                <a:latin typeface="Times New Roman" panose="02020603050405020304" pitchFamily="18" charset="0"/>
                <a:ea typeface="+mj-lt"/>
                <a:cs typeface="Times New Roman" panose="02020603050405020304" pitchFamily="18" charset="0"/>
              </a:rPr>
              <a:t>SBAR is a communication framework used in high stake environments like healthcare.</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4" name="Picture 3" descr="A person and person in a white coat&#10;&#10;AI-generated content may be incorrect.">
            <a:extLst>
              <a:ext uri="{FF2B5EF4-FFF2-40B4-BE49-F238E27FC236}">
                <a16:creationId xmlns:a16="http://schemas.microsoft.com/office/drawing/2014/main" id="{E2A57BC8-E2B7-5CDE-B8AE-EBC7E92E99D3}"/>
              </a:ext>
            </a:extLst>
          </p:cNvPr>
          <p:cNvPicPr>
            <a:picLocks noChangeAspect="1"/>
          </p:cNvPicPr>
          <p:nvPr/>
        </p:nvPicPr>
        <p:blipFill>
          <a:blip r:embed="rId3"/>
          <a:srcRect l="28188" r="18526" b="-2"/>
          <a:stretch>
            <a:fillRect/>
          </a:stretch>
        </p:blipFill>
        <p:spPr>
          <a:xfrm>
            <a:off x="7467600" y="10"/>
            <a:ext cx="4724400" cy="6857988"/>
          </a:xfrm>
          <a:prstGeom prst="rect">
            <a:avLst/>
          </a:prstGeom>
        </p:spPr>
      </p:pic>
    </p:spTree>
    <p:extLst>
      <p:ext uri="{BB962C8B-B14F-4D97-AF65-F5344CB8AC3E}">
        <p14:creationId xmlns:p14="http://schemas.microsoft.com/office/powerpoint/2010/main" val="1723713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0FF85375-942B-E37F-4B35-DDB617A2A70C}"/>
              </a:ext>
            </a:extLst>
          </p:cNvPr>
          <p:cNvSpPr>
            <a:spLocks noGrp="1"/>
          </p:cNvSpPr>
          <p:nvPr>
            <p:ph type="title"/>
          </p:nvPr>
        </p:nvSpPr>
        <p:spPr>
          <a:xfrm>
            <a:off x="1371600" y="1371600"/>
            <a:ext cx="2705100" cy="4114800"/>
          </a:xfrm>
        </p:spPr>
        <p:txBody>
          <a:bodyPr anchor="ctr">
            <a:normAutofit/>
          </a:bodyPr>
          <a:lstStyle/>
          <a:p>
            <a:pPr algn="ctr"/>
            <a:r>
              <a:rPr lang="en-GB" sz="2500" b="1">
                <a:solidFill>
                  <a:schemeClr val="bg2"/>
                </a:solidFill>
                <a:latin typeface="Times New Roman" panose="02020603050405020304" pitchFamily="18" charset="0"/>
                <a:cs typeface="Times New Roman" panose="02020603050405020304" pitchFamily="18" charset="0"/>
              </a:rPr>
              <a:t>Practical healthcare example</a:t>
            </a:r>
            <a:endParaRPr lang="en-US" sz="2500">
              <a:solidFill>
                <a:schemeClr val="bg2"/>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81EDC40D-933E-1BA0-4A65-B68CC3ECDB6A}"/>
              </a:ext>
            </a:extLst>
          </p:cNvPr>
          <p:cNvGraphicFramePr>
            <a:graphicFrameLocks noGrp="1"/>
          </p:cNvGraphicFramePr>
          <p:nvPr>
            <p:ph idx="1"/>
            <p:extLst>
              <p:ext uri="{D42A27DB-BD31-4B8C-83A1-F6EECF244321}">
                <p14:modId xmlns:p14="http://schemas.microsoft.com/office/powerpoint/2010/main" val="3430855006"/>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4510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EE8294-4110-44EB-8577-6CA8DF797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7C45E44A-48F0-452E-94AB-C02C0355C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0"/>
            <a:ext cx="74295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2E13B464-AC54-359F-4063-4B454D10F2D9}"/>
              </a:ext>
            </a:extLst>
          </p:cNvPr>
          <p:cNvSpPr>
            <a:spLocks noGrp="1"/>
          </p:cNvSpPr>
          <p:nvPr>
            <p:ph type="title"/>
          </p:nvPr>
        </p:nvSpPr>
        <p:spPr>
          <a:xfrm>
            <a:off x="4762500" y="942449"/>
            <a:ext cx="6096000" cy="936840"/>
          </a:xfrm>
        </p:spPr>
        <p:txBody>
          <a:bodyPr>
            <a:normAutofit/>
          </a:bodyPr>
          <a:lstStyle/>
          <a:p>
            <a:pPr algn="ctr">
              <a:spcBef>
                <a:spcPts val="1000"/>
              </a:spcBef>
            </a:pPr>
            <a:r>
              <a:rPr lang="en-GB" b="1">
                <a:latin typeface="Times New Roman" panose="02020603050405020304" pitchFamily="18" charset="0"/>
                <a:cs typeface="Times New Roman" panose="02020603050405020304" pitchFamily="18" charset="0"/>
              </a:rPr>
              <a:t>Conclusion</a:t>
            </a:r>
            <a:endParaRPr lang="en-GB">
              <a:latin typeface="Times New Roman" panose="02020603050405020304" pitchFamily="18" charset="0"/>
              <a:cs typeface="Times New Roman" panose="02020603050405020304" pitchFamily="18" charset="0"/>
            </a:endParaRPr>
          </a:p>
        </p:txBody>
      </p:sp>
      <p:pic>
        <p:nvPicPr>
          <p:cNvPr id="5" name="Picture 4" descr="Person holding a puzzle piece">
            <a:extLst>
              <a:ext uri="{FF2B5EF4-FFF2-40B4-BE49-F238E27FC236}">
                <a16:creationId xmlns:a16="http://schemas.microsoft.com/office/drawing/2014/main" id="{6A287DE9-63EF-AEC6-A320-369102A93708}"/>
              </a:ext>
            </a:extLst>
          </p:cNvPr>
          <p:cNvPicPr>
            <a:picLocks noChangeAspect="1"/>
          </p:cNvPicPr>
          <p:nvPr/>
        </p:nvPicPr>
        <p:blipFill>
          <a:blip r:embed="rId3"/>
          <a:srcRect l="33390" r="33175" b="8"/>
          <a:stretch>
            <a:fillRect/>
          </a:stretch>
        </p:blipFill>
        <p:spPr>
          <a:xfrm>
            <a:off x="1" y="10"/>
            <a:ext cx="3390899" cy="6857990"/>
          </a:xfrm>
          <a:prstGeom prst="rect">
            <a:avLst/>
          </a:prstGeom>
        </p:spPr>
      </p:pic>
      <p:sp>
        <p:nvSpPr>
          <p:cNvPr id="3" name="Content Placeholder 2">
            <a:extLst>
              <a:ext uri="{FF2B5EF4-FFF2-40B4-BE49-F238E27FC236}">
                <a16:creationId xmlns:a16="http://schemas.microsoft.com/office/drawing/2014/main" id="{67E221EC-92C5-C3D4-2805-8A6585A88052}"/>
              </a:ext>
            </a:extLst>
          </p:cNvPr>
          <p:cNvSpPr>
            <a:spLocks noGrp="1"/>
          </p:cNvSpPr>
          <p:nvPr>
            <p:ph idx="1"/>
          </p:nvPr>
        </p:nvSpPr>
        <p:spPr>
          <a:xfrm>
            <a:off x="4672977" y="2135938"/>
            <a:ext cx="6247233" cy="3535585"/>
          </a:xfrm>
        </p:spPr>
        <p:txBody>
          <a:bodyPr vert="horz" lIns="91440" tIns="45720" rIns="91440" bIns="45720" rtlCol="0">
            <a:normAutofit fontScale="92500" lnSpcReduction="10000"/>
          </a:bodyPr>
          <a:lstStyle/>
          <a:p>
            <a:pPr marL="0" indent="0">
              <a:buNone/>
            </a:pPr>
            <a:r>
              <a:rPr lang="en-GB" dirty="0">
                <a:latin typeface="Times New Roman" panose="02020603050405020304" pitchFamily="18" charset="0"/>
                <a:ea typeface="+mj-lt"/>
                <a:cs typeface="Times New Roman" panose="02020603050405020304" pitchFamily="18" charset="0"/>
              </a:rPr>
              <a:t>Effective communication is paramount in healthcare, serving as the cornerstone of safe and patient- centred care. The SBAR framework is a valuable tool for healthcare professionals to convey complex information efficiently and concisely. Therefore, utilising SBAR, practitioners can ensure that pertinent medical information is communicated clearly, thereby reducing the risk of errors and promoting optimal patient outcomes. Communication plays a pivotal role in both social interactions and professional environments. </a:t>
            </a:r>
            <a:endParaRPr lang="en-GB" dirty="0">
              <a:latin typeface="Times New Roman" panose="02020603050405020304" pitchFamily="18" charset="0"/>
              <a:cs typeface="Times New Roman" panose="02020603050405020304" pitchFamily="18" charset="0"/>
            </a:endParaRPr>
          </a:p>
          <a:p>
            <a:endParaRPr lang="en-GB" b="1"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2259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A9D1E1A9-19E3-E967-44A5-E0B434F9302A}"/>
              </a:ext>
            </a:extLst>
          </p:cNvPr>
          <p:cNvSpPr>
            <a:spLocks noGrp="1"/>
          </p:cNvSpPr>
          <p:nvPr>
            <p:ph type="title"/>
          </p:nvPr>
        </p:nvSpPr>
        <p:spPr>
          <a:xfrm>
            <a:off x="1371599" y="1010097"/>
            <a:ext cx="9486901" cy="1010088"/>
          </a:xfrm>
        </p:spPr>
        <p:txBody>
          <a:bodyPr anchor="b">
            <a:normAutofit/>
          </a:bodyPr>
          <a:lstStyle/>
          <a:p>
            <a:pPr algn="ctr"/>
            <a:r>
              <a:rPr lang="en-GB">
                <a:latin typeface="Times New Roman" panose="02020603050405020304" pitchFamily="18" charset="0"/>
                <a:cs typeface="Times New Roman" panose="02020603050405020304" pitchFamily="18" charset="0"/>
              </a:rPr>
              <a:t>References</a:t>
            </a:r>
            <a:endParaRPr lang="en-US">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1341199-8EC2-2FA0-DFE0-C0E39F1E0414}"/>
              </a:ext>
            </a:extLst>
          </p:cNvPr>
          <p:cNvSpPr>
            <a:spLocks noGrp="1"/>
          </p:cNvSpPr>
          <p:nvPr>
            <p:ph idx="1"/>
          </p:nvPr>
        </p:nvSpPr>
        <p:spPr>
          <a:xfrm>
            <a:off x="1371600" y="2206257"/>
            <a:ext cx="9486901" cy="3540642"/>
          </a:xfrm>
        </p:spPr>
        <p:txBody>
          <a:bodyPr vert="horz" lIns="91440" tIns="45720" rIns="91440" bIns="45720" rtlCol="0">
            <a:normAutofit/>
          </a:bodyPr>
          <a:lstStyle/>
          <a:p>
            <a:pPr>
              <a:lnSpc>
                <a:spcPct val="90000"/>
              </a:lnSpc>
            </a:pPr>
            <a:r>
              <a:rPr lang="en-GB" sz="1700" err="1">
                <a:latin typeface="Times New Roman" panose="02020603050405020304" pitchFamily="18" charset="0"/>
                <a:ea typeface="+mj-lt"/>
                <a:cs typeface="Times New Roman" panose="02020603050405020304" pitchFamily="18" charset="0"/>
              </a:rPr>
              <a:t>Huhtakangas</a:t>
            </a:r>
            <a:r>
              <a:rPr lang="en-GB" sz="1700">
                <a:latin typeface="Times New Roman" panose="02020603050405020304" pitchFamily="18" charset="0"/>
                <a:ea typeface="+mj-lt"/>
                <a:cs typeface="Times New Roman" panose="02020603050405020304" pitchFamily="18" charset="0"/>
              </a:rPr>
              <a:t>, M., </a:t>
            </a:r>
            <a:r>
              <a:rPr lang="en-GB" sz="1700" err="1">
                <a:latin typeface="Times New Roman" panose="02020603050405020304" pitchFamily="18" charset="0"/>
                <a:ea typeface="+mj-lt"/>
                <a:cs typeface="Times New Roman" panose="02020603050405020304" pitchFamily="18" charset="0"/>
              </a:rPr>
              <a:t>Tuomikoski</a:t>
            </a:r>
            <a:r>
              <a:rPr lang="en-GB" sz="1700">
                <a:latin typeface="Times New Roman" panose="02020603050405020304" pitchFamily="18" charset="0"/>
                <a:ea typeface="+mj-lt"/>
                <a:cs typeface="Times New Roman" panose="02020603050405020304" pitchFamily="18" charset="0"/>
              </a:rPr>
              <a:t>, A.-M., </a:t>
            </a:r>
            <a:r>
              <a:rPr lang="en-GB" sz="1700" err="1">
                <a:latin typeface="Times New Roman" panose="02020603050405020304" pitchFamily="18" charset="0"/>
                <a:ea typeface="+mj-lt"/>
                <a:cs typeface="Times New Roman" panose="02020603050405020304" pitchFamily="18" charset="0"/>
              </a:rPr>
              <a:t>Laukka</a:t>
            </a:r>
            <a:r>
              <a:rPr lang="en-GB" sz="1700">
                <a:latin typeface="Times New Roman" panose="02020603050405020304" pitchFamily="18" charset="0"/>
                <a:ea typeface="+mj-lt"/>
                <a:cs typeface="Times New Roman" panose="02020603050405020304" pitchFamily="18" charset="0"/>
              </a:rPr>
              <a:t>, E., Kääriäinen, M. and </a:t>
            </a:r>
            <a:r>
              <a:rPr lang="en-GB" sz="1700" err="1">
                <a:latin typeface="Times New Roman" panose="02020603050405020304" pitchFamily="18" charset="0"/>
                <a:ea typeface="+mj-lt"/>
                <a:cs typeface="Times New Roman" panose="02020603050405020304" pitchFamily="18" charset="0"/>
              </a:rPr>
              <a:t>Kanste</a:t>
            </a:r>
            <a:r>
              <a:rPr lang="en-GB" sz="1700">
                <a:latin typeface="Times New Roman" panose="02020603050405020304" pitchFamily="18" charset="0"/>
                <a:ea typeface="+mj-lt"/>
                <a:cs typeface="Times New Roman" panose="02020603050405020304" pitchFamily="18" charset="0"/>
              </a:rPr>
              <a:t>, O. (2021). Adult patients’ experiences of patient-professional communication in patient portals. </a:t>
            </a:r>
            <a:r>
              <a:rPr lang="en-GB" sz="1700" i="1">
                <a:latin typeface="Times New Roman" panose="02020603050405020304" pitchFamily="18" charset="0"/>
                <a:ea typeface="+mj-lt"/>
                <a:cs typeface="Times New Roman" panose="02020603050405020304" pitchFamily="18" charset="0"/>
              </a:rPr>
              <a:t>JBI Evidence Synthesis</a:t>
            </a:r>
            <a:r>
              <a:rPr lang="en-GB" sz="1700">
                <a:latin typeface="Times New Roman" panose="02020603050405020304" pitchFamily="18" charset="0"/>
                <a:ea typeface="+mj-lt"/>
                <a:cs typeface="Times New Roman" panose="02020603050405020304" pitchFamily="18" charset="0"/>
              </a:rPr>
              <a:t>, Publish Ahead of Print. </a:t>
            </a:r>
            <a:r>
              <a:rPr lang="en-GB" sz="1700" err="1">
                <a:latin typeface="Times New Roman" panose="02020603050405020304" pitchFamily="18" charset="0"/>
                <a:ea typeface="+mj-lt"/>
                <a:cs typeface="Times New Roman" panose="02020603050405020304" pitchFamily="18" charset="0"/>
              </a:rPr>
              <a:t>doi</a:t>
            </a:r>
            <a:r>
              <a:rPr lang="en-GB" sz="1700">
                <a:latin typeface="Times New Roman" panose="02020603050405020304" pitchFamily="18" charset="0"/>
                <a:ea typeface="+mj-lt"/>
                <a:cs typeface="Times New Roman" panose="02020603050405020304" pitchFamily="18" charset="0"/>
              </a:rPr>
              <a:t>: </a:t>
            </a:r>
            <a:r>
              <a:rPr lang="en-GB" sz="1700">
                <a:latin typeface="Times New Roman" panose="02020603050405020304" pitchFamily="18" charset="0"/>
                <a:ea typeface="+mj-lt"/>
                <a:cs typeface="Times New Roman" panose="02020603050405020304" pitchFamily="18" charset="0"/>
                <a:hlinkClick r:id="rId2"/>
              </a:rPr>
              <a:t>https://doi.org/10.11124/jbies-21-00091</a:t>
            </a:r>
            <a:r>
              <a:rPr lang="en-GB" sz="1700">
                <a:latin typeface="Times New Roman" panose="02020603050405020304" pitchFamily="18" charset="0"/>
                <a:ea typeface="+mj-lt"/>
                <a:cs typeface="Times New Roman" panose="02020603050405020304" pitchFamily="18" charset="0"/>
              </a:rPr>
              <a:t>. </a:t>
            </a:r>
            <a:endParaRPr lang="en-GB" sz="1700">
              <a:latin typeface="Times New Roman" panose="02020603050405020304" pitchFamily="18" charset="0"/>
              <a:cs typeface="Times New Roman" panose="02020603050405020304" pitchFamily="18" charset="0"/>
            </a:endParaRPr>
          </a:p>
          <a:p>
            <a:pPr>
              <a:lnSpc>
                <a:spcPct val="90000"/>
              </a:lnSpc>
            </a:pPr>
            <a:r>
              <a:rPr lang="en-GB" sz="1700">
                <a:latin typeface="Times New Roman" panose="02020603050405020304" pitchFamily="18" charset="0"/>
                <a:ea typeface="+mj-lt"/>
                <a:cs typeface="Times New Roman" panose="02020603050405020304" pitchFamily="18" charset="0"/>
              </a:rPr>
              <a:t>Pazar, B., </a:t>
            </a:r>
            <a:r>
              <a:rPr lang="en-GB" sz="1700" err="1">
                <a:latin typeface="Times New Roman" panose="02020603050405020304" pitchFamily="18" charset="0"/>
                <a:ea typeface="+mj-lt"/>
                <a:cs typeface="Times New Roman" panose="02020603050405020304" pitchFamily="18" charset="0"/>
              </a:rPr>
              <a:t>Kavakli</a:t>
            </a:r>
            <a:r>
              <a:rPr lang="en-GB" sz="1700">
                <a:latin typeface="Times New Roman" panose="02020603050405020304" pitchFamily="18" charset="0"/>
                <a:ea typeface="+mj-lt"/>
                <a:cs typeface="Times New Roman" panose="02020603050405020304" pitchFamily="18" charset="0"/>
              </a:rPr>
              <a:t>, O., Ak, E.N. and Erten, E.E. (2024). Implementation and Evaluation of the SBAR Communication Model in Nursing Handover by </a:t>
            </a:r>
            <a:r>
              <a:rPr lang="en-GB" sz="1700" err="1">
                <a:latin typeface="Times New Roman" panose="02020603050405020304" pitchFamily="18" charset="0"/>
                <a:ea typeface="+mj-lt"/>
                <a:cs typeface="Times New Roman" panose="02020603050405020304" pitchFamily="18" charset="0"/>
              </a:rPr>
              <a:t>Pediatric</a:t>
            </a:r>
            <a:r>
              <a:rPr lang="en-GB" sz="1700">
                <a:latin typeface="Times New Roman" panose="02020603050405020304" pitchFamily="18" charset="0"/>
                <a:ea typeface="+mj-lt"/>
                <a:cs typeface="Times New Roman" panose="02020603050405020304" pitchFamily="18" charset="0"/>
              </a:rPr>
              <a:t> Surgery Nurses. </a:t>
            </a:r>
            <a:r>
              <a:rPr lang="en-GB" sz="1700" i="1">
                <a:latin typeface="Times New Roman" panose="02020603050405020304" pitchFamily="18" charset="0"/>
                <a:ea typeface="+mj-lt"/>
                <a:cs typeface="Times New Roman" panose="02020603050405020304" pitchFamily="18" charset="0"/>
              </a:rPr>
              <a:t>Journal of </a:t>
            </a:r>
            <a:r>
              <a:rPr lang="en-GB" sz="1700" i="1" err="1">
                <a:latin typeface="Times New Roman" panose="02020603050405020304" pitchFamily="18" charset="0"/>
                <a:ea typeface="+mj-lt"/>
                <a:cs typeface="Times New Roman" panose="02020603050405020304" pitchFamily="18" charset="0"/>
              </a:rPr>
              <a:t>PeriAnesthesia</a:t>
            </a:r>
            <a:r>
              <a:rPr lang="en-GB" sz="1700" i="1">
                <a:latin typeface="Times New Roman" panose="02020603050405020304" pitchFamily="18" charset="0"/>
                <a:ea typeface="+mj-lt"/>
                <a:cs typeface="Times New Roman" panose="02020603050405020304" pitchFamily="18" charset="0"/>
              </a:rPr>
              <a:t> Nursing</a:t>
            </a:r>
            <a:r>
              <a:rPr lang="en-GB" sz="1700">
                <a:latin typeface="Times New Roman" panose="02020603050405020304" pitchFamily="18" charset="0"/>
                <a:ea typeface="+mj-lt"/>
                <a:cs typeface="Times New Roman" panose="02020603050405020304" pitchFamily="18" charset="0"/>
              </a:rPr>
              <a:t>, [online] 39(5), pp.847–852. </a:t>
            </a:r>
            <a:r>
              <a:rPr lang="en-GB" sz="1700" err="1">
                <a:latin typeface="Times New Roman" panose="02020603050405020304" pitchFamily="18" charset="0"/>
                <a:ea typeface="+mj-lt"/>
                <a:cs typeface="Times New Roman" panose="02020603050405020304" pitchFamily="18" charset="0"/>
              </a:rPr>
              <a:t>doi</a:t>
            </a:r>
            <a:r>
              <a:rPr lang="en-GB" sz="1700">
                <a:latin typeface="Times New Roman" panose="02020603050405020304" pitchFamily="18" charset="0"/>
                <a:ea typeface="+mj-lt"/>
                <a:cs typeface="Times New Roman" panose="02020603050405020304" pitchFamily="18" charset="0"/>
              </a:rPr>
              <a:t>: </a:t>
            </a:r>
            <a:r>
              <a:rPr lang="en-GB" sz="1700">
                <a:latin typeface="Times New Roman" panose="02020603050405020304" pitchFamily="18" charset="0"/>
                <a:ea typeface="+mj-lt"/>
                <a:cs typeface="Times New Roman" panose="02020603050405020304" pitchFamily="18" charset="0"/>
                <a:hlinkClick r:id="rId3"/>
              </a:rPr>
              <a:t>https://doi.org/10.1016/j.jopan.2023.12.021</a:t>
            </a:r>
            <a:r>
              <a:rPr lang="en-GB" sz="1700">
                <a:latin typeface="Times New Roman" panose="02020603050405020304" pitchFamily="18" charset="0"/>
                <a:ea typeface="+mj-lt"/>
                <a:cs typeface="Times New Roman" panose="02020603050405020304" pitchFamily="18" charset="0"/>
              </a:rPr>
              <a:t>. </a:t>
            </a:r>
            <a:endParaRPr lang="en-GB" sz="1700">
              <a:latin typeface="Times New Roman" panose="02020603050405020304" pitchFamily="18" charset="0"/>
              <a:cs typeface="Times New Roman" panose="02020603050405020304" pitchFamily="18" charset="0"/>
            </a:endParaRPr>
          </a:p>
          <a:p>
            <a:pPr>
              <a:lnSpc>
                <a:spcPct val="90000"/>
              </a:lnSpc>
            </a:pPr>
            <a:r>
              <a:rPr lang="en-GB" sz="1700" err="1">
                <a:latin typeface="Times New Roman" panose="02020603050405020304" pitchFamily="18" charset="0"/>
                <a:ea typeface="+mj-lt"/>
                <a:cs typeface="Times New Roman" panose="02020603050405020304" pitchFamily="18" charset="0"/>
              </a:rPr>
              <a:t>Sharkiya</a:t>
            </a:r>
            <a:r>
              <a:rPr lang="en-GB" sz="1700">
                <a:latin typeface="Times New Roman" panose="02020603050405020304" pitchFamily="18" charset="0"/>
                <a:ea typeface="+mj-lt"/>
                <a:cs typeface="Times New Roman" panose="02020603050405020304" pitchFamily="18" charset="0"/>
              </a:rPr>
              <a:t>, S.H. (2023). Quality communication can improve patient-centred health outcomes among older patients: A rapid review. </a:t>
            </a:r>
            <a:r>
              <a:rPr lang="en-GB" sz="1700" i="1">
                <a:latin typeface="Times New Roman" panose="02020603050405020304" pitchFamily="18" charset="0"/>
                <a:ea typeface="+mj-lt"/>
                <a:cs typeface="Times New Roman" panose="02020603050405020304" pitchFamily="18" charset="0"/>
              </a:rPr>
              <a:t>BMC Health Services Research</a:t>
            </a:r>
            <a:r>
              <a:rPr lang="en-GB" sz="1700">
                <a:latin typeface="Times New Roman" panose="02020603050405020304" pitchFamily="18" charset="0"/>
                <a:ea typeface="+mj-lt"/>
                <a:cs typeface="Times New Roman" panose="02020603050405020304" pitchFamily="18" charset="0"/>
              </a:rPr>
              <a:t>, [online] 23(1), pp.1–14. </a:t>
            </a:r>
            <a:r>
              <a:rPr lang="en-GB" sz="1700" err="1">
                <a:latin typeface="Times New Roman" panose="02020603050405020304" pitchFamily="18" charset="0"/>
                <a:ea typeface="+mj-lt"/>
                <a:cs typeface="Times New Roman" panose="02020603050405020304" pitchFamily="18" charset="0"/>
              </a:rPr>
              <a:t>doi</a:t>
            </a:r>
            <a:r>
              <a:rPr lang="en-GB" sz="1700">
                <a:latin typeface="Times New Roman" panose="02020603050405020304" pitchFamily="18" charset="0"/>
                <a:ea typeface="+mj-lt"/>
                <a:cs typeface="Times New Roman" panose="02020603050405020304" pitchFamily="18" charset="0"/>
              </a:rPr>
              <a:t>: </a:t>
            </a:r>
            <a:r>
              <a:rPr lang="en-GB" sz="1700">
                <a:latin typeface="Times New Roman" panose="02020603050405020304" pitchFamily="18" charset="0"/>
                <a:ea typeface="+mj-lt"/>
                <a:cs typeface="Times New Roman" panose="02020603050405020304" pitchFamily="18" charset="0"/>
                <a:hlinkClick r:id="rId4"/>
              </a:rPr>
              <a:t>https://doi.org/10.1186/s12913-023-09869-8</a:t>
            </a:r>
            <a:r>
              <a:rPr lang="en-GB" sz="1700">
                <a:latin typeface="Times New Roman" panose="02020603050405020304" pitchFamily="18" charset="0"/>
                <a:ea typeface="+mj-lt"/>
                <a:cs typeface="Times New Roman" panose="02020603050405020304" pitchFamily="18" charset="0"/>
              </a:rPr>
              <a:t>. </a:t>
            </a:r>
            <a:endParaRPr lang="en-GB" sz="1700">
              <a:latin typeface="Times New Roman" panose="02020603050405020304" pitchFamily="18" charset="0"/>
              <a:cs typeface="Times New Roman" panose="02020603050405020304" pitchFamily="18" charset="0"/>
            </a:endParaRPr>
          </a:p>
          <a:p>
            <a:pPr>
              <a:lnSpc>
                <a:spcPct val="90000"/>
              </a:lnSpc>
            </a:pPr>
            <a:r>
              <a:rPr lang="en-GB" sz="1700">
                <a:latin typeface="Times New Roman" panose="02020603050405020304" pitchFamily="18" charset="0"/>
                <a:ea typeface="+mj-lt"/>
                <a:cs typeface="Times New Roman" panose="02020603050405020304" pitchFamily="18" charset="0"/>
              </a:rPr>
              <a:t>Shrivastava, S.R., Chong, S.V. and </a:t>
            </a:r>
            <a:r>
              <a:rPr lang="en-GB" sz="1700" err="1">
                <a:latin typeface="Times New Roman" panose="02020603050405020304" pitchFamily="18" charset="0"/>
                <a:ea typeface="+mj-lt"/>
                <a:cs typeface="Times New Roman" panose="02020603050405020304" pitchFamily="18" charset="0"/>
              </a:rPr>
              <a:t>Bobhate</a:t>
            </a:r>
            <a:r>
              <a:rPr lang="en-GB" sz="1700">
                <a:latin typeface="Times New Roman" panose="02020603050405020304" pitchFamily="18" charset="0"/>
                <a:ea typeface="+mj-lt"/>
                <a:cs typeface="Times New Roman" panose="02020603050405020304" pitchFamily="18" charset="0"/>
              </a:rPr>
              <a:t>, P.S. (2025). Facilitating effective communication through the adoption of SBAR tool in medical training. </a:t>
            </a:r>
            <a:r>
              <a:rPr lang="en-GB" sz="1700" i="1">
                <a:latin typeface="Times New Roman" panose="02020603050405020304" pitchFamily="18" charset="0"/>
                <a:ea typeface="+mj-lt"/>
                <a:cs typeface="Times New Roman" panose="02020603050405020304" pitchFamily="18" charset="0"/>
              </a:rPr>
              <a:t>Journal of Education and Health Promotion</a:t>
            </a:r>
            <a:r>
              <a:rPr lang="en-GB" sz="1700">
                <a:latin typeface="Times New Roman" panose="02020603050405020304" pitchFamily="18" charset="0"/>
                <a:ea typeface="+mj-lt"/>
                <a:cs typeface="Times New Roman" panose="02020603050405020304" pitchFamily="18" charset="0"/>
              </a:rPr>
              <a:t>, 14(1). </a:t>
            </a:r>
            <a:r>
              <a:rPr lang="en-GB" sz="1700" err="1">
                <a:latin typeface="Times New Roman" panose="02020603050405020304" pitchFamily="18" charset="0"/>
                <a:ea typeface="+mj-lt"/>
                <a:cs typeface="Times New Roman" panose="02020603050405020304" pitchFamily="18" charset="0"/>
              </a:rPr>
              <a:t>doi</a:t>
            </a:r>
            <a:r>
              <a:rPr lang="en-GB" sz="1700">
                <a:latin typeface="Times New Roman" panose="02020603050405020304" pitchFamily="18" charset="0"/>
                <a:ea typeface="+mj-lt"/>
                <a:cs typeface="Times New Roman" panose="02020603050405020304" pitchFamily="18" charset="0"/>
              </a:rPr>
              <a:t>: </a:t>
            </a:r>
            <a:r>
              <a:rPr lang="en-GB" sz="1700">
                <a:latin typeface="Times New Roman" panose="02020603050405020304" pitchFamily="18" charset="0"/>
                <a:ea typeface="+mj-lt"/>
                <a:cs typeface="Times New Roman" panose="02020603050405020304" pitchFamily="18" charset="0"/>
                <a:hlinkClick r:id="rId5"/>
              </a:rPr>
              <a:t>https://doi.org/10.4103/jehp.jehp_1213_24</a:t>
            </a:r>
            <a:r>
              <a:rPr lang="en-GB" sz="1700">
                <a:latin typeface="Times New Roman" panose="02020603050405020304" pitchFamily="18" charset="0"/>
                <a:ea typeface="+mj-lt"/>
                <a:cs typeface="Times New Roman" panose="02020603050405020304" pitchFamily="18" charset="0"/>
              </a:rPr>
              <a:t>. </a:t>
            </a:r>
            <a:endParaRPr lang="en-GB" sz="1700">
              <a:latin typeface="Times New Roman" panose="02020603050405020304" pitchFamily="18" charset="0"/>
              <a:cs typeface="Times New Roman" panose="02020603050405020304" pitchFamily="18" charset="0"/>
            </a:endParaRPr>
          </a:p>
          <a:p>
            <a:pPr>
              <a:lnSpc>
                <a:spcPct val="90000"/>
              </a:lnSpc>
            </a:pPr>
            <a:endParaRPr lang="en-GB" sz="1700">
              <a:latin typeface="Times New Roman" panose="02020603050405020304" pitchFamily="18" charset="0"/>
              <a:cs typeface="Times New Roman" panose="02020603050405020304" pitchFamily="18" charset="0"/>
            </a:endParaRPr>
          </a:p>
        </p:txBody>
      </p:sp>
      <p:sp>
        <p:nvSpPr>
          <p:cNvPr id="7" name="Title 1">
            <a:extLst>
              <a:ext uri="{FF2B5EF4-FFF2-40B4-BE49-F238E27FC236}">
                <a16:creationId xmlns:a16="http://schemas.microsoft.com/office/drawing/2014/main" id="{A9D1E1A9-19E3-E967-44A5-E0B434F9302A}"/>
              </a:ext>
            </a:extLst>
          </p:cNvPr>
          <p:cNvSpPr txBox="1">
            <a:spLocks/>
          </p:cNvSpPr>
          <p:nvPr/>
        </p:nvSpPr>
        <p:spPr>
          <a:xfrm>
            <a:off x="1371600" y="1010097"/>
            <a:ext cx="9486901" cy="101008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spc="300" baseline="0">
                <a:solidFill>
                  <a:schemeClr val="tx2"/>
                </a:solidFill>
                <a:latin typeface="+mj-lt"/>
                <a:ea typeface="+mj-ea"/>
                <a:cs typeface="+mj-cs"/>
              </a:defRPr>
            </a:lvl1pPr>
          </a:lstStyle>
          <a:p>
            <a:pPr algn="ctr"/>
            <a:r>
              <a:rPr lang="en-GB">
                <a:latin typeface="Times New Roman" panose="02020603050405020304" pitchFamily="18" charset="0"/>
                <a:cs typeface="Times New Roman" panose="02020603050405020304" pitchFamily="18" charset="0"/>
              </a:rPr>
              <a:t>References</a:t>
            </a: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71142316"/>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78</TotalTime>
  <Words>1216</Words>
  <Application>Microsoft Office PowerPoint</Application>
  <PresentationFormat>Widescreen</PresentationFormat>
  <Paragraphs>42</Paragraphs>
  <Slides>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Gill Sans MT</vt:lpstr>
      <vt:lpstr>Goudy Old Style</vt:lpstr>
      <vt:lpstr>Tahoma</vt:lpstr>
      <vt:lpstr>Times New Roman</vt:lpstr>
      <vt:lpstr>ClassicFrameVTI</vt:lpstr>
      <vt:lpstr>Natasha Stanley  lchs4009  lecturer:   olubukola Adegbite  Student id: 2441313</vt:lpstr>
      <vt:lpstr>Professional Development within Health and Social Care</vt:lpstr>
      <vt:lpstr>Introduction</vt:lpstr>
      <vt:lpstr>Why communication matters in healthcare</vt:lpstr>
      <vt:lpstr>Communication model: SBAR</vt:lpstr>
      <vt:lpstr>Practical healthcare example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dc:title>
  <dc:creator>natasha stanley</dc:creator>
  <cp:lastModifiedBy>natasha stanley</cp:lastModifiedBy>
  <cp:revision>50</cp:revision>
  <dcterms:created xsi:type="dcterms:W3CDTF">2026-02-19T18:37:21Z</dcterms:created>
  <dcterms:modified xsi:type="dcterms:W3CDTF">2026-02-22T23:24:35Z</dcterms:modified>
</cp:coreProperties>
</file>