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1" r:id="rId1"/>
  </p:sldMasterIdLst>
  <p:notesMasterIdLst>
    <p:notesMasterId r:id="rId16"/>
  </p:notesMasterIdLst>
  <p:sldIdLst>
    <p:sldId id="262" r:id="rId2"/>
    <p:sldId id="257" r:id="rId3"/>
    <p:sldId id="269" r:id="rId4"/>
    <p:sldId id="258" r:id="rId5"/>
    <p:sldId id="259" r:id="rId6"/>
    <p:sldId id="267" r:id="rId7"/>
    <p:sldId id="271" r:id="rId8"/>
    <p:sldId id="263" r:id="rId9"/>
    <p:sldId id="268" r:id="rId10"/>
    <p:sldId id="264" r:id="rId11"/>
    <p:sldId id="272" r:id="rId12"/>
    <p:sldId id="273" r:id="rId13"/>
    <p:sldId id="265"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32697-357E-4340-9C8B-CAD33753B37B}" v="18" dt="2026-03-08T00:12:22.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CE6985-4C96-4718-BE67-052CFC512104}" type="datetimeFigureOut">
              <a:rPr lang="en-IN" smtClean="0"/>
              <a:t>10-03-2026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68022-8716-4C56-AA8D-969153FB74A8}" type="slidenum">
              <a:rPr lang="en-IN" smtClean="0"/>
              <a:t>‹#›</a:t>
            </a:fld>
            <a:endParaRPr lang="en-IN"/>
          </a:p>
        </p:txBody>
      </p:sp>
    </p:spTree>
    <p:extLst>
      <p:ext uri="{BB962C8B-B14F-4D97-AF65-F5344CB8AC3E}">
        <p14:creationId xmlns:p14="http://schemas.microsoft.com/office/powerpoint/2010/main" val="1213493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9A68022-8716-4C56-AA8D-969153FB74A8}" type="slidenum">
              <a:rPr lang="en-IN" smtClean="0"/>
              <a:t>2</a:t>
            </a:fld>
            <a:endParaRPr lang="en-IN"/>
          </a:p>
        </p:txBody>
      </p:sp>
    </p:spTree>
    <p:extLst>
      <p:ext uri="{BB962C8B-B14F-4D97-AF65-F5344CB8AC3E}">
        <p14:creationId xmlns:p14="http://schemas.microsoft.com/office/powerpoint/2010/main" val="893018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9077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70554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35634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93163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58784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26993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5541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6528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22050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91009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7015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2297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326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73725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6361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83281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3/10/2026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77470497"/>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F6462E-A471-E731-A70B-1251BB1B55D0}"/>
              </a:ext>
            </a:extLst>
          </p:cNvPr>
          <p:cNvPicPr>
            <a:picLocks noChangeAspect="1"/>
          </p:cNvPicPr>
          <p:nvPr/>
        </p:nvPicPr>
        <p:blipFill>
          <a:blip r:embed="rId2"/>
          <a:stretch>
            <a:fillRect/>
          </a:stretch>
        </p:blipFill>
        <p:spPr>
          <a:xfrm>
            <a:off x="3217762" y="0"/>
            <a:ext cx="8974238" cy="6848475"/>
          </a:xfrm>
          <a:prstGeom prst="rect">
            <a:avLst/>
          </a:prstGeom>
        </p:spPr>
      </p:pic>
      <p:sp>
        <p:nvSpPr>
          <p:cNvPr id="5" name="TextBox 4">
            <a:extLst>
              <a:ext uri="{FF2B5EF4-FFF2-40B4-BE49-F238E27FC236}">
                <a16:creationId xmlns:a16="http://schemas.microsoft.com/office/drawing/2014/main" id="{34056C4E-80C2-2EB5-B017-F5D10BF83CD4}"/>
              </a:ext>
            </a:extLst>
          </p:cNvPr>
          <p:cNvSpPr txBox="1"/>
          <p:nvPr/>
        </p:nvSpPr>
        <p:spPr>
          <a:xfrm>
            <a:off x="304800" y="1118897"/>
            <a:ext cx="3238082" cy="1754326"/>
          </a:xfrm>
          <a:prstGeom prst="rect">
            <a:avLst/>
          </a:prstGeom>
          <a:noFill/>
        </p:spPr>
        <p:txBody>
          <a:bodyPr wrap="square">
            <a:spAutoFit/>
          </a:bodyPr>
          <a:lstStyle/>
          <a:p>
            <a:r>
              <a:rPr lang="en-IN" sz="5400" b="1" dirty="0"/>
              <a:t>sexual activity</a:t>
            </a:r>
          </a:p>
        </p:txBody>
      </p:sp>
      <p:sp>
        <p:nvSpPr>
          <p:cNvPr id="7" name="TextBox 6">
            <a:extLst>
              <a:ext uri="{FF2B5EF4-FFF2-40B4-BE49-F238E27FC236}">
                <a16:creationId xmlns:a16="http://schemas.microsoft.com/office/drawing/2014/main" id="{350CEDEE-561D-ACE4-A75E-DD5DD9A55CDE}"/>
              </a:ext>
            </a:extLst>
          </p:cNvPr>
          <p:cNvSpPr txBox="1"/>
          <p:nvPr/>
        </p:nvSpPr>
        <p:spPr>
          <a:xfrm>
            <a:off x="142240" y="2948476"/>
            <a:ext cx="3238082" cy="1446550"/>
          </a:xfrm>
          <a:prstGeom prst="rect">
            <a:avLst/>
          </a:prstGeom>
          <a:noFill/>
        </p:spPr>
        <p:txBody>
          <a:bodyPr wrap="square">
            <a:spAutoFit/>
          </a:bodyPr>
          <a:lstStyle/>
          <a:p>
            <a:r>
              <a:rPr lang="en-IN" sz="4400" dirty="0">
                <a:solidFill>
                  <a:schemeClr val="accent1">
                    <a:lumMod val="50000"/>
                  </a:schemeClr>
                </a:solidFill>
              </a:rPr>
              <a:t>Benefits and challenges</a:t>
            </a:r>
          </a:p>
        </p:txBody>
      </p:sp>
      <p:sp>
        <p:nvSpPr>
          <p:cNvPr id="9" name="TextBox 8">
            <a:extLst>
              <a:ext uri="{FF2B5EF4-FFF2-40B4-BE49-F238E27FC236}">
                <a16:creationId xmlns:a16="http://schemas.microsoft.com/office/drawing/2014/main" id="{9DDBBC16-1D8B-F46F-7FA4-8295C0D74BEE}"/>
              </a:ext>
            </a:extLst>
          </p:cNvPr>
          <p:cNvSpPr txBox="1"/>
          <p:nvPr/>
        </p:nvSpPr>
        <p:spPr>
          <a:xfrm>
            <a:off x="542077" y="5034286"/>
            <a:ext cx="6217920" cy="1077218"/>
          </a:xfrm>
          <a:prstGeom prst="rect">
            <a:avLst/>
          </a:prstGeom>
          <a:noFill/>
        </p:spPr>
        <p:txBody>
          <a:bodyPr wrap="square">
            <a:spAutoFit/>
          </a:bodyPr>
          <a:lstStyle/>
          <a:p>
            <a:r>
              <a:rPr lang="en-IN" sz="3200" b="1" dirty="0"/>
              <a:t/>
            </a:r>
            <a:br>
              <a:rPr lang="en-IN" sz="3200" b="1" dirty="0"/>
            </a:br>
            <a:endParaRPr lang="en-IN" sz="3200" b="1" dirty="0"/>
          </a:p>
        </p:txBody>
      </p:sp>
      <p:sp>
        <p:nvSpPr>
          <p:cNvPr id="11" name="TextBox 10">
            <a:extLst>
              <a:ext uri="{FF2B5EF4-FFF2-40B4-BE49-F238E27FC236}">
                <a16:creationId xmlns:a16="http://schemas.microsoft.com/office/drawing/2014/main" id="{7271F24C-3447-C237-F94B-D1D5ECEF081A}"/>
              </a:ext>
            </a:extLst>
          </p:cNvPr>
          <p:cNvSpPr txBox="1"/>
          <p:nvPr/>
        </p:nvSpPr>
        <p:spPr>
          <a:xfrm>
            <a:off x="242194" y="4463565"/>
            <a:ext cx="2975568" cy="954107"/>
          </a:xfrm>
          <a:prstGeom prst="rect">
            <a:avLst/>
          </a:prstGeom>
          <a:noFill/>
        </p:spPr>
        <p:txBody>
          <a:bodyPr wrap="square">
            <a:spAutoFit/>
          </a:bodyPr>
          <a:lstStyle/>
          <a:p>
            <a:r>
              <a:rPr lang="en-IN" sz="2800" b="1" dirty="0"/>
              <a:t>Jatin </a:t>
            </a:r>
            <a:r>
              <a:rPr lang="en-IN" sz="2800" b="1" dirty="0" err="1"/>
              <a:t>Makawana</a:t>
            </a:r>
            <a:r>
              <a:rPr lang="en-IN" sz="2800" b="1" dirty="0"/>
              <a:t> - 2521166</a:t>
            </a:r>
          </a:p>
        </p:txBody>
      </p:sp>
      <p:sp>
        <p:nvSpPr>
          <p:cNvPr id="13" name="TextBox 12">
            <a:extLst>
              <a:ext uri="{FF2B5EF4-FFF2-40B4-BE49-F238E27FC236}">
                <a16:creationId xmlns:a16="http://schemas.microsoft.com/office/drawing/2014/main" id="{7BA0A8AA-AE98-20D7-D613-2F9D65CC21AF}"/>
              </a:ext>
            </a:extLst>
          </p:cNvPr>
          <p:cNvSpPr txBox="1"/>
          <p:nvPr/>
        </p:nvSpPr>
        <p:spPr>
          <a:xfrm>
            <a:off x="10500852" y="9525"/>
            <a:ext cx="1691148" cy="584775"/>
          </a:xfrm>
          <a:prstGeom prst="rect">
            <a:avLst/>
          </a:prstGeom>
          <a:noFill/>
        </p:spPr>
        <p:txBody>
          <a:bodyPr wrap="square">
            <a:spAutoFit/>
          </a:bodyPr>
          <a:lstStyle/>
          <a:p>
            <a:r>
              <a:rPr lang="en-IN" sz="3200" b="1" dirty="0"/>
              <a:t>T</a:t>
            </a:r>
            <a:r>
              <a:rPr lang="en-IN" sz="3200" b="1" dirty="0" smtClean="0"/>
              <a:t>ask </a:t>
            </a:r>
            <a:r>
              <a:rPr lang="en-IN" sz="3200" b="1" dirty="0"/>
              <a:t>– 3</a:t>
            </a:r>
            <a:endParaRPr lang="en-IN" sz="3200" dirty="0"/>
          </a:p>
        </p:txBody>
      </p:sp>
    </p:spTree>
    <p:extLst>
      <p:ext uri="{BB962C8B-B14F-4D97-AF65-F5344CB8AC3E}">
        <p14:creationId xmlns:p14="http://schemas.microsoft.com/office/powerpoint/2010/main" val="6425102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Back with solid fill">
            <a:extLst>
              <a:ext uri="{FF2B5EF4-FFF2-40B4-BE49-F238E27FC236}">
                <a16:creationId xmlns:a16="http://schemas.microsoft.com/office/drawing/2014/main" id="{C2FCF39E-4F0F-B46F-3B7D-23E0E5C1979A}"/>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688259" y="595069"/>
            <a:ext cx="1750140" cy="1052052"/>
          </a:xfrm>
          <a:prstGeom prst="rect">
            <a:avLst/>
          </a:prstGeom>
        </p:spPr>
      </p:pic>
      <p:sp>
        <p:nvSpPr>
          <p:cNvPr id="8" name="TextBox 7">
            <a:extLst>
              <a:ext uri="{FF2B5EF4-FFF2-40B4-BE49-F238E27FC236}">
                <a16:creationId xmlns:a16="http://schemas.microsoft.com/office/drawing/2014/main" id="{4B547BF8-00F0-489F-6D1C-7E079EF98615}"/>
              </a:ext>
            </a:extLst>
          </p:cNvPr>
          <p:cNvSpPr txBox="1"/>
          <p:nvPr/>
        </p:nvSpPr>
        <p:spPr>
          <a:xfrm>
            <a:off x="2453148" y="648929"/>
            <a:ext cx="7285703" cy="6863417"/>
          </a:xfrm>
          <a:prstGeom prst="rect">
            <a:avLst/>
          </a:prstGeom>
          <a:noFill/>
        </p:spPr>
        <p:txBody>
          <a:bodyPr wrap="square">
            <a:spAutoFit/>
          </a:bodyPr>
          <a:lstStyle/>
          <a:p>
            <a:r>
              <a:rPr lang="en-IN" sz="4400" b="1" dirty="0"/>
              <a:t>Physiological Benefits</a:t>
            </a:r>
          </a:p>
          <a:p>
            <a:endParaRPr lang="en-IN" sz="3600" dirty="0"/>
          </a:p>
          <a:p>
            <a:r>
              <a:rPr lang="en-IN" sz="3600" dirty="0"/>
              <a:t>Reduced STI transmission</a:t>
            </a:r>
          </a:p>
          <a:p>
            <a:r>
              <a:rPr lang="en-IN" sz="3600" dirty="0" smtClean="0"/>
              <a:t>Reduced risk of Pelvic Inflammatory Disease </a:t>
            </a:r>
            <a:r>
              <a:rPr lang="en-IN" sz="3600" dirty="0"/>
              <a:t>(</a:t>
            </a:r>
            <a:r>
              <a:rPr lang="en-IN" sz="3600" dirty="0" smtClean="0"/>
              <a:t>PID)</a:t>
            </a:r>
          </a:p>
          <a:p>
            <a:r>
              <a:rPr lang="en-US" sz="3600" dirty="0" smtClean="0"/>
              <a:t>Lower risk of infertility</a:t>
            </a:r>
          </a:p>
          <a:p>
            <a:r>
              <a:rPr lang="en-US" sz="3600" dirty="0" smtClean="0"/>
              <a:t>Prevention of long-term organ damage</a:t>
            </a:r>
          </a:p>
          <a:p>
            <a:r>
              <a:rPr lang="en-US" sz="3600" dirty="0" smtClean="0"/>
              <a:t>Improved overall reproductive health</a:t>
            </a:r>
            <a:endParaRPr lang="en-US" sz="3600" dirty="0" smtClean="0"/>
          </a:p>
          <a:p>
            <a:endParaRPr lang="en-IN" sz="3600" dirty="0" smtClean="0"/>
          </a:p>
          <a:p>
            <a:endParaRPr lang="en-IN" sz="3600" dirty="0"/>
          </a:p>
          <a:p>
            <a:endParaRPr lang="en-IN" sz="3600" dirty="0"/>
          </a:p>
        </p:txBody>
      </p:sp>
      <p:sp>
        <p:nvSpPr>
          <p:cNvPr id="9" name="Arrow: Striped Right 8">
            <a:extLst>
              <a:ext uri="{FF2B5EF4-FFF2-40B4-BE49-F238E27FC236}">
                <a16:creationId xmlns:a16="http://schemas.microsoft.com/office/drawing/2014/main" id="{39E21B61-B7D3-DB77-1D4E-B0C767EAB58F}"/>
              </a:ext>
            </a:extLst>
          </p:cNvPr>
          <p:cNvSpPr/>
          <p:nvPr/>
        </p:nvSpPr>
        <p:spPr>
          <a:xfrm>
            <a:off x="1769806" y="2015614"/>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0" name="Arrow: Striped Right 9">
            <a:extLst>
              <a:ext uri="{FF2B5EF4-FFF2-40B4-BE49-F238E27FC236}">
                <a16:creationId xmlns:a16="http://schemas.microsoft.com/office/drawing/2014/main" id="{2D2B018F-794A-7639-DFD9-CD5BCEA4774E}"/>
              </a:ext>
            </a:extLst>
          </p:cNvPr>
          <p:cNvSpPr/>
          <p:nvPr/>
        </p:nvSpPr>
        <p:spPr>
          <a:xfrm>
            <a:off x="1784555" y="2616052"/>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2" name="Arrow: Striped Right 11">
            <a:extLst>
              <a:ext uri="{FF2B5EF4-FFF2-40B4-BE49-F238E27FC236}">
                <a16:creationId xmlns:a16="http://schemas.microsoft.com/office/drawing/2014/main" id="{3D39CC65-D713-9BB0-8D4B-A5C484A440E3}"/>
              </a:ext>
            </a:extLst>
          </p:cNvPr>
          <p:cNvSpPr/>
          <p:nvPr/>
        </p:nvSpPr>
        <p:spPr>
          <a:xfrm>
            <a:off x="1784555" y="3696261"/>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3" name="Arrow: Striped Right 12">
            <a:extLst>
              <a:ext uri="{FF2B5EF4-FFF2-40B4-BE49-F238E27FC236}">
                <a16:creationId xmlns:a16="http://schemas.microsoft.com/office/drawing/2014/main" id="{3C7BE26F-D35E-F0B6-F060-B06DAC61CD76}"/>
              </a:ext>
            </a:extLst>
          </p:cNvPr>
          <p:cNvSpPr/>
          <p:nvPr/>
        </p:nvSpPr>
        <p:spPr>
          <a:xfrm>
            <a:off x="1741202" y="4296699"/>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4" name="Arrow: Striped Right 11">
            <a:extLst>
              <a:ext uri="{FF2B5EF4-FFF2-40B4-BE49-F238E27FC236}">
                <a16:creationId xmlns:a16="http://schemas.microsoft.com/office/drawing/2014/main" id="{3D39CC65-D713-9BB0-8D4B-A5C484A440E3}"/>
              </a:ext>
            </a:extLst>
          </p:cNvPr>
          <p:cNvSpPr/>
          <p:nvPr/>
        </p:nvSpPr>
        <p:spPr>
          <a:xfrm>
            <a:off x="1741201" y="5376908"/>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6446383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7B3150-B896-A154-8F25-2047314409AF}"/>
              </a:ext>
            </a:extLst>
          </p:cNvPr>
          <p:cNvPicPr>
            <a:picLocks noChangeAspect="1"/>
          </p:cNvPicPr>
          <p:nvPr/>
        </p:nvPicPr>
        <p:blipFill>
          <a:blip r:embed="rId2"/>
          <a:stretch>
            <a:fillRect/>
          </a:stretch>
        </p:blipFill>
        <p:spPr>
          <a:xfrm>
            <a:off x="1327355" y="108154"/>
            <a:ext cx="7816646" cy="642046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6459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085CFD-3007-EEFD-A0E9-0B62D8D57BEF}"/>
              </a:ext>
            </a:extLst>
          </p:cNvPr>
          <p:cNvSpPr txBox="1"/>
          <p:nvPr/>
        </p:nvSpPr>
        <p:spPr>
          <a:xfrm>
            <a:off x="1740310" y="393290"/>
            <a:ext cx="7403690" cy="5847755"/>
          </a:xfrm>
          <a:prstGeom prst="rect">
            <a:avLst/>
          </a:prstGeom>
          <a:noFill/>
        </p:spPr>
        <p:txBody>
          <a:bodyPr wrap="square">
            <a:spAutoFit/>
          </a:bodyPr>
          <a:lstStyle/>
          <a:p>
            <a:r>
              <a:rPr lang="en-IN" sz="5400" b="1" dirty="0">
                <a:solidFill>
                  <a:schemeClr val="accent4">
                    <a:lumMod val="50000"/>
                  </a:schemeClr>
                </a:solidFill>
              </a:rPr>
              <a:t>Physiological Challenges</a:t>
            </a:r>
          </a:p>
          <a:p>
            <a:endParaRPr lang="en-IN" sz="3600" b="1" dirty="0"/>
          </a:p>
          <a:p>
            <a:r>
              <a:rPr lang="en-IN" sz="3600" b="1" dirty="0"/>
              <a:t> </a:t>
            </a:r>
            <a:r>
              <a:rPr lang="en-IN" sz="3600" dirty="0"/>
              <a:t>Asymptomatic infections delay </a:t>
            </a:r>
            <a:r>
              <a:rPr lang="en-IN" sz="3600" dirty="0" smtClean="0"/>
              <a:t>treatment</a:t>
            </a:r>
          </a:p>
          <a:p>
            <a:r>
              <a:rPr lang="en-US" sz="3600" dirty="0" smtClean="0"/>
              <a:t> Limited access to testing services</a:t>
            </a:r>
          </a:p>
          <a:p>
            <a:r>
              <a:rPr lang="en-US" sz="3600" dirty="0"/>
              <a:t> </a:t>
            </a:r>
            <a:r>
              <a:rPr lang="en-US" sz="3600" dirty="0" smtClean="0"/>
              <a:t>Cost barriers in some settings</a:t>
            </a:r>
          </a:p>
          <a:p>
            <a:r>
              <a:rPr lang="en-US" sz="3600" dirty="0"/>
              <a:t> </a:t>
            </a:r>
            <a:r>
              <a:rPr lang="en-US" sz="3600" dirty="0" smtClean="0"/>
              <a:t>Antibiotic resistance (e.g. </a:t>
            </a:r>
            <a:r>
              <a:rPr lang="en-US" sz="3600" dirty="0" err="1"/>
              <a:t>G</a:t>
            </a:r>
            <a:r>
              <a:rPr lang="en-US" sz="3600" dirty="0" err="1" smtClean="0"/>
              <a:t>onorrhoea</a:t>
            </a:r>
            <a:r>
              <a:rPr lang="en-US" sz="3600" dirty="0" smtClean="0"/>
              <a:t>)</a:t>
            </a:r>
          </a:p>
          <a:p>
            <a:r>
              <a:rPr lang="en-US" sz="3600" dirty="0" smtClean="0"/>
              <a:t> Fear of medical procedures </a:t>
            </a:r>
            <a:endParaRPr lang="en-IN" sz="3600" dirty="0" smtClean="0"/>
          </a:p>
          <a:p>
            <a:endParaRPr lang="en-IN" sz="3600" dirty="0"/>
          </a:p>
          <a:p>
            <a:r>
              <a:rPr lang="en-IN" sz="3200" dirty="0"/>
              <a:t> </a:t>
            </a:r>
          </a:p>
        </p:txBody>
      </p:sp>
      <p:sp>
        <p:nvSpPr>
          <p:cNvPr id="6" name="Thought Bubble: Cloud 5">
            <a:extLst>
              <a:ext uri="{FF2B5EF4-FFF2-40B4-BE49-F238E27FC236}">
                <a16:creationId xmlns:a16="http://schemas.microsoft.com/office/drawing/2014/main" id="{EB86909B-8753-FE6C-0FF2-74E355E3E28D}"/>
              </a:ext>
            </a:extLst>
          </p:cNvPr>
          <p:cNvSpPr/>
          <p:nvPr/>
        </p:nvSpPr>
        <p:spPr>
          <a:xfrm>
            <a:off x="1012722" y="393290"/>
            <a:ext cx="658762" cy="511278"/>
          </a:xfrm>
          <a:prstGeom prst="cloud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p:txBody>
      </p:sp>
      <p:sp>
        <p:nvSpPr>
          <p:cNvPr id="3" name="Right Arrow 2"/>
          <p:cNvSpPr/>
          <p:nvPr/>
        </p:nvSpPr>
        <p:spPr>
          <a:xfrm>
            <a:off x="1052497" y="1924212"/>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Right Arrow 10"/>
          <p:cNvSpPr/>
          <p:nvPr/>
        </p:nvSpPr>
        <p:spPr>
          <a:xfrm>
            <a:off x="981750" y="4715370"/>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ight Arrow 11"/>
          <p:cNvSpPr/>
          <p:nvPr/>
        </p:nvSpPr>
        <p:spPr>
          <a:xfrm>
            <a:off x="1052498" y="3063737"/>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Right Arrow 12"/>
          <p:cNvSpPr/>
          <p:nvPr/>
        </p:nvSpPr>
        <p:spPr>
          <a:xfrm>
            <a:off x="1052498" y="3621006"/>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Right Arrow 13"/>
          <p:cNvSpPr/>
          <p:nvPr/>
        </p:nvSpPr>
        <p:spPr>
          <a:xfrm>
            <a:off x="1054463" y="4168188"/>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2048300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571F7B-7689-671B-32E3-94EA528781FD}"/>
              </a:ext>
            </a:extLst>
          </p:cNvPr>
          <p:cNvSpPr txBox="1"/>
          <p:nvPr/>
        </p:nvSpPr>
        <p:spPr>
          <a:xfrm>
            <a:off x="1262463" y="651164"/>
            <a:ext cx="5429281" cy="5940088"/>
          </a:xfrm>
          <a:prstGeom prst="rect">
            <a:avLst/>
          </a:prstGeom>
          <a:noFill/>
        </p:spPr>
        <p:txBody>
          <a:bodyPr wrap="square">
            <a:spAutoFit/>
          </a:bodyPr>
          <a:lstStyle/>
          <a:p>
            <a:r>
              <a:rPr lang="en-IN" sz="4400" b="1" dirty="0"/>
              <a:t>Psychological </a:t>
            </a:r>
            <a:r>
              <a:rPr lang="en-IN" sz="4400" b="1" dirty="0" smtClean="0"/>
              <a:t>B</a:t>
            </a:r>
            <a:r>
              <a:rPr lang="en-IN" sz="4400" b="1" dirty="0" smtClean="0"/>
              <a:t>enefits</a:t>
            </a:r>
          </a:p>
          <a:p>
            <a:r>
              <a:rPr lang="en-US" sz="3600" dirty="0" smtClean="0"/>
              <a:t>Reduced </a:t>
            </a:r>
            <a:r>
              <a:rPr lang="en-US" sz="3600" dirty="0"/>
              <a:t>anxiety and </a:t>
            </a:r>
            <a:r>
              <a:rPr lang="en-US" sz="3600" dirty="0" smtClean="0"/>
              <a:t>stress Knowing </a:t>
            </a:r>
            <a:r>
              <a:rPr lang="en-US" sz="3600" dirty="0"/>
              <a:t>one’s STI status reduces fear of the unknown and health-related anxiety. </a:t>
            </a:r>
            <a:endParaRPr lang="en-US" sz="3600" dirty="0" smtClean="0"/>
          </a:p>
          <a:p>
            <a:r>
              <a:rPr lang="en-US" sz="3600" dirty="0" smtClean="0"/>
              <a:t>Early </a:t>
            </a:r>
            <a:r>
              <a:rPr lang="en-US" sz="3600" dirty="0"/>
              <a:t>testing and counselling can provide reassurance and emotional relief (</a:t>
            </a:r>
            <a:r>
              <a:rPr lang="en-US" sz="3600" dirty="0" smtClean="0"/>
              <a:t>WHO </a:t>
            </a:r>
            <a:r>
              <a:rPr lang="en-US" sz="3600" dirty="0"/>
              <a:t>2016</a:t>
            </a:r>
            <a:r>
              <a:rPr lang="en-US" sz="3600" dirty="0" smtClean="0"/>
              <a:t>)</a:t>
            </a:r>
            <a:endParaRPr lang="en-IN" sz="3600" dirty="0" smtClean="0"/>
          </a:p>
          <a:p>
            <a:r>
              <a:rPr lang="en-IN" sz="4800" dirty="0" smtClean="0"/>
              <a:t> </a:t>
            </a:r>
            <a:endParaRPr lang="en-IN" sz="4000" dirty="0"/>
          </a:p>
        </p:txBody>
      </p:sp>
      <p:sp>
        <p:nvSpPr>
          <p:cNvPr id="4" name="Arrow: Curved Right 3">
            <a:extLst>
              <a:ext uri="{FF2B5EF4-FFF2-40B4-BE49-F238E27FC236}">
                <a16:creationId xmlns:a16="http://schemas.microsoft.com/office/drawing/2014/main" id="{E49CCA88-AE0F-7B8E-5D8E-569C73169789}"/>
              </a:ext>
            </a:extLst>
          </p:cNvPr>
          <p:cNvSpPr/>
          <p:nvPr/>
        </p:nvSpPr>
        <p:spPr>
          <a:xfrm>
            <a:off x="373627" y="353961"/>
            <a:ext cx="888836" cy="884903"/>
          </a:xfrm>
          <a:prstGeom prst="curvedRightArrow">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5" name="Arrow: Notched Right 4">
            <a:extLst>
              <a:ext uri="{FF2B5EF4-FFF2-40B4-BE49-F238E27FC236}">
                <a16:creationId xmlns:a16="http://schemas.microsoft.com/office/drawing/2014/main" id="{7350ECA7-981E-CC8F-367C-38AB77BB840C}"/>
              </a:ext>
            </a:extLst>
          </p:cNvPr>
          <p:cNvSpPr/>
          <p:nvPr/>
        </p:nvSpPr>
        <p:spPr>
          <a:xfrm flipV="1">
            <a:off x="784616" y="1536067"/>
            <a:ext cx="477847" cy="235275"/>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3600" dirty="0"/>
          </a:p>
        </p:txBody>
      </p:sp>
      <p:sp>
        <p:nvSpPr>
          <p:cNvPr id="11" name="Arrow: Notched Right 4">
            <a:extLst>
              <a:ext uri="{FF2B5EF4-FFF2-40B4-BE49-F238E27FC236}">
                <a16:creationId xmlns:a16="http://schemas.microsoft.com/office/drawing/2014/main" id="{7350ECA7-981E-CC8F-367C-38AB77BB840C}"/>
              </a:ext>
            </a:extLst>
          </p:cNvPr>
          <p:cNvSpPr/>
          <p:nvPr/>
        </p:nvSpPr>
        <p:spPr>
          <a:xfrm flipV="1">
            <a:off x="771388" y="3725085"/>
            <a:ext cx="477847" cy="235275"/>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3600" dirty="0"/>
          </a:p>
        </p:txBody>
      </p:sp>
    </p:spTree>
    <p:extLst>
      <p:ext uri="{BB962C8B-B14F-4D97-AF65-F5344CB8AC3E}">
        <p14:creationId xmlns:p14="http://schemas.microsoft.com/office/powerpoint/2010/main" val="35591459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42FA966-30AA-65E4-6CF4-BB8890F5684B}"/>
              </a:ext>
            </a:extLst>
          </p:cNvPr>
          <p:cNvPicPr>
            <a:picLocks noChangeAspect="1"/>
          </p:cNvPicPr>
          <p:nvPr/>
        </p:nvPicPr>
        <p:blipFill>
          <a:blip r:embed="rId2"/>
          <a:stretch>
            <a:fillRect/>
          </a:stretch>
        </p:blipFill>
        <p:spPr>
          <a:xfrm>
            <a:off x="1442593" y="-20553"/>
            <a:ext cx="7544537" cy="6858000"/>
          </a:xfrm>
          <a:prstGeom prst="ellipse">
            <a:avLst/>
          </a:prstGeom>
          <a:ln>
            <a:noFill/>
          </a:ln>
          <a:effectLst>
            <a:softEdge rad="112500"/>
          </a:effectLst>
        </p:spPr>
      </p:pic>
    </p:spTree>
    <p:extLst>
      <p:ext uri="{BB962C8B-B14F-4D97-AF65-F5344CB8AC3E}">
        <p14:creationId xmlns:p14="http://schemas.microsoft.com/office/powerpoint/2010/main" val="3702715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rved Right Arrow 2"/>
          <p:cNvSpPr/>
          <p:nvPr/>
        </p:nvSpPr>
        <p:spPr>
          <a:xfrm>
            <a:off x="886691" y="623454"/>
            <a:ext cx="762000" cy="609601"/>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b="1" dirty="0">
              <a:solidFill>
                <a:schemeClr val="tx1"/>
              </a:solidFill>
            </a:endParaRPr>
          </a:p>
        </p:txBody>
      </p:sp>
      <p:sp>
        <p:nvSpPr>
          <p:cNvPr id="4" name="Rectangle 3"/>
          <p:cNvSpPr/>
          <p:nvPr/>
        </p:nvSpPr>
        <p:spPr>
          <a:xfrm>
            <a:off x="1648691" y="623454"/>
            <a:ext cx="7495309" cy="1323439"/>
          </a:xfrm>
          <a:prstGeom prst="rect">
            <a:avLst/>
          </a:prstGeom>
        </p:spPr>
        <p:txBody>
          <a:bodyPr wrap="square">
            <a:spAutoFit/>
          </a:bodyPr>
          <a:lstStyle/>
          <a:p>
            <a:r>
              <a:rPr lang="en-IN" sz="4800" b="1" dirty="0"/>
              <a:t>Psychological </a:t>
            </a:r>
            <a:r>
              <a:rPr lang="en-IN" sz="4800" b="1" dirty="0" smtClean="0"/>
              <a:t>Challenges</a:t>
            </a:r>
          </a:p>
          <a:p>
            <a:endParaRPr lang="en-IN" sz="3200" dirty="0"/>
          </a:p>
        </p:txBody>
      </p:sp>
      <p:sp>
        <p:nvSpPr>
          <p:cNvPr id="5" name="Rectangle 4"/>
          <p:cNvSpPr/>
          <p:nvPr/>
        </p:nvSpPr>
        <p:spPr>
          <a:xfrm>
            <a:off x="1648691" y="1524001"/>
            <a:ext cx="7495309" cy="2862322"/>
          </a:xfrm>
          <a:prstGeom prst="rect">
            <a:avLst/>
          </a:prstGeom>
        </p:spPr>
        <p:txBody>
          <a:bodyPr wrap="square">
            <a:spAutoFit/>
          </a:bodyPr>
          <a:lstStyle/>
          <a:p>
            <a:r>
              <a:rPr lang="en-IN" sz="3600" dirty="0" smtClean="0"/>
              <a:t>Fear </a:t>
            </a:r>
            <a:r>
              <a:rPr lang="en-IN" sz="3600" dirty="0"/>
              <a:t>of positive </a:t>
            </a:r>
            <a:r>
              <a:rPr lang="en-IN" sz="3600" dirty="0" smtClean="0"/>
              <a:t>results</a:t>
            </a:r>
          </a:p>
          <a:p>
            <a:r>
              <a:rPr lang="en-IN" sz="3600" dirty="0" smtClean="0"/>
              <a:t>Anxiety </a:t>
            </a:r>
            <a:r>
              <a:rPr lang="en-IN" sz="3600" dirty="0"/>
              <a:t>about partner </a:t>
            </a:r>
            <a:r>
              <a:rPr lang="en-IN" sz="3600" dirty="0" smtClean="0"/>
              <a:t>reactions</a:t>
            </a:r>
          </a:p>
          <a:p>
            <a:r>
              <a:rPr lang="en-IN" sz="3600" dirty="0" smtClean="0"/>
              <a:t>Shame or embarrassment</a:t>
            </a:r>
          </a:p>
          <a:p>
            <a:r>
              <a:rPr lang="en-IN" sz="3600" dirty="0" smtClean="0"/>
              <a:t>Internalised stigma</a:t>
            </a:r>
          </a:p>
          <a:p>
            <a:r>
              <a:rPr lang="en-IN" sz="3600" dirty="0" smtClean="0"/>
              <a:t>Stress </a:t>
            </a:r>
            <a:r>
              <a:rPr lang="en-IN" sz="3600" dirty="0"/>
              <a:t>related to disclosure</a:t>
            </a:r>
          </a:p>
        </p:txBody>
      </p:sp>
      <p:sp>
        <p:nvSpPr>
          <p:cNvPr id="6" name="Right Arrow 5"/>
          <p:cNvSpPr/>
          <p:nvPr/>
        </p:nvSpPr>
        <p:spPr>
          <a:xfrm>
            <a:off x="1094509" y="1679194"/>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Right Arrow 6"/>
          <p:cNvSpPr/>
          <p:nvPr/>
        </p:nvSpPr>
        <p:spPr>
          <a:xfrm>
            <a:off x="1094509" y="2270758"/>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ight Arrow 7"/>
          <p:cNvSpPr/>
          <p:nvPr/>
        </p:nvSpPr>
        <p:spPr>
          <a:xfrm>
            <a:off x="1094509" y="2809465"/>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ight Arrow 8"/>
          <p:cNvSpPr/>
          <p:nvPr/>
        </p:nvSpPr>
        <p:spPr>
          <a:xfrm>
            <a:off x="1094509" y="3380755"/>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ight Arrow 9"/>
          <p:cNvSpPr/>
          <p:nvPr/>
        </p:nvSpPr>
        <p:spPr>
          <a:xfrm>
            <a:off x="1094509" y="3939400"/>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113790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0262B3-0E12-BB3E-E906-90E5DA84A5E5}"/>
              </a:ext>
            </a:extLst>
          </p:cNvPr>
          <p:cNvSpPr txBox="1"/>
          <p:nvPr/>
        </p:nvSpPr>
        <p:spPr>
          <a:xfrm>
            <a:off x="806245" y="1150374"/>
            <a:ext cx="8337755" cy="5447645"/>
          </a:xfrm>
          <a:prstGeom prst="rect">
            <a:avLst/>
          </a:prstGeom>
          <a:noFill/>
        </p:spPr>
        <p:txBody>
          <a:bodyPr wrap="square">
            <a:spAutoFit/>
          </a:bodyPr>
          <a:lstStyle/>
          <a:p>
            <a:pPr algn="ctr"/>
            <a:r>
              <a:rPr lang="en-IN" sz="3600" dirty="0"/>
              <a:t>   </a:t>
            </a:r>
            <a:r>
              <a:rPr lang="en-IN" sz="3600" dirty="0" smtClean="0"/>
              <a:t>     </a:t>
            </a:r>
            <a:r>
              <a:rPr lang="en-IN" sz="4800" b="1" dirty="0" smtClean="0"/>
              <a:t>Sociological Benefits</a:t>
            </a:r>
          </a:p>
          <a:p>
            <a:endParaRPr lang="en-IN" sz="4800" b="1" dirty="0"/>
          </a:p>
          <a:p>
            <a:pPr marL="571500" indent="-571500">
              <a:buFont typeface="Arial" panose="020B0604020202020204" pitchFamily="34" charset="0"/>
              <a:buChar char="•"/>
            </a:pPr>
            <a:r>
              <a:rPr lang="en-IN" sz="3600" dirty="0"/>
              <a:t>Stronger relationships through open communication</a:t>
            </a:r>
          </a:p>
          <a:p>
            <a:pPr marL="571500" indent="-571500">
              <a:buFont typeface="Arial" panose="020B0604020202020204" pitchFamily="34" charset="0"/>
              <a:buChar char="•"/>
            </a:pPr>
            <a:r>
              <a:rPr lang="en-IN" sz="3600" dirty="0"/>
              <a:t> Increased trust between partners</a:t>
            </a:r>
          </a:p>
          <a:p>
            <a:pPr marL="571500" indent="-571500">
              <a:buFont typeface="Arial" panose="020B0604020202020204" pitchFamily="34" charset="0"/>
              <a:buChar char="•"/>
            </a:pPr>
            <a:r>
              <a:rPr lang="en-IN" sz="3600" dirty="0"/>
              <a:t> Reduced stigma around testing</a:t>
            </a:r>
          </a:p>
          <a:p>
            <a:pPr marL="571500" indent="-571500">
              <a:buFont typeface="Arial" panose="020B0604020202020204" pitchFamily="34" charset="0"/>
              <a:buChar char="•"/>
            </a:pPr>
            <a:r>
              <a:rPr lang="en-IN" sz="3600" dirty="0"/>
              <a:t> Promotion of responsible sexual norms</a:t>
            </a:r>
          </a:p>
          <a:p>
            <a:pPr marL="571500" indent="-571500">
              <a:buFont typeface="Arial" panose="020B0604020202020204" pitchFamily="34" charset="0"/>
              <a:buChar char="•"/>
            </a:pPr>
            <a:r>
              <a:rPr lang="en-IN" sz="3600" dirty="0"/>
              <a:t> Peer influence supporting protective behaviours</a:t>
            </a:r>
          </a:p>
        </p:txBody>
      </p:sp>
      <p:sp>
        <p:nvSpPr>
          <p:cNvPr id="4" name="Smiley Face 3">
            <a:extLst>
              <a:ext uri="{FF2B5EF4-FFF2-40B4-BE49-F238E27FC236}">
                <a16:creationId xmlns:a16="http://schemas.microsoft.com/office/drawing/2014/main" id="{135FFC74-4AC6-994A-DA0D-68A5052B0E72}"/>
              </a:ext>
            </a:extLst>
          </p:cNvPr>
          <p:cNvSpPr/>
          <p:nvPr/>
        </p:nvSpPr>
        <p:spPr>
          <a:xfrm>
            <a:off x="2147453" y="1344337"/>
            <a:ext cx="629266" cy="481781"/>
          </a:xfrm>
          <a:prstGeom prst="smileyFac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highlight>
                <a:srgbClr val="008080"/>
              </a:highlight>
            </a:endParaRPr>
          </a:p>
        </p:txBody>
      </p:sp>
    </p:spTree>
    <p:extLst>
      <p:ext uri="{BB962C8B-B14F-4D97-AF65-F5344CB8AC3E}">
        <p14:creationId xmlns:p14="http://schemas.microsoft.com/office/powerpoint/2010/main" val="628965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4FFB20-BD3C-89C3-132A-D2860FAC65C3}"/>
              </a:ext>
            </a:extLst>
          </p:cNvPr>
          <p:cNvPicPr>
            <a:picLocks noChangeAspect="1"/>
          </p:cNvPicPr>
          <p:nvPr/>
        </p:nvPicPr>
        <p:blipFill>
          <a:blip r:embed="rId2"/>
          <a:stretch>
            <a:fillRect/>
          </a:stretch>
        </p:blipFill>
        <p:spPr>
          <a:xfrm>
            <a:off x="235975" y="153753"/>
            <a:ext cx="9478297" cy="572553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650289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1A4171-DBD5-9EBC-604B-07D6D15AB1DD}"/>
              </a:ext>
            </a:extLst>
          </p:cNvPr>
          <p:cNvSpPr txBox="1"/>
          <p:nvPr/>
        </p:nvSpPr>
        <p:spPr>
          <a:xfrm>
            <a:off x="1273275" y="154266"/>
            <a:ext cx="6100916" cy="6309420"/>
          </a:xfrm>
          <a:prstGeom prst="rect">
            <a:avLst/>
          </a:prstGeom>
          <a:noFill/>
        </p:spPr>
        <p:txBody>
          <a:bodyPr wrap="square">
            <a:spAutoFit/>
          </a:bodyPr>
          <a:lstStyle/>
          <a:p>
            <a:r>
              <a:rPr lang="en-IN" sz="4000" b="1" dirty="0">
                <a:solidFill>
                  <a:schemeClr val="accent5">
                    <a:lumMod val="75000"/>
                  </a:schemeClr>
                </a:solidFill>
              </a:rPr>
              <a:t>Sociological Challenges</a:t>
            </a:r>
          </a:p>
          <a:p>
            <a:endParaRPr lang="en-IN" sz="4000" b="1" dirty="0"/>
          </a:p>
          <a:p>
            <a:r>
              <a:rPr lang="en-IN" sz="3600" dirty="0"/>
              <a:t>Cultural taboos around discussing sex</a:t>
            </a:r>
          </a:p>
          <a:p>
            <a:r>
              <a:rPr lang="en-IN" sz="3600" dirty="0"/>
              <a:t>Social stigma linked to STIs</a:t>
            </a:r>
          </a:p>
          <a:p>
            <a:r>
              <a:rPr lang="en-IN" sz="3600" dirty="0"/>
              <a:t>Peer pressure influencing risky behaviour</a:t>
            </a:r>
          </a:p>
          <a:p>
            <a:r>
              <a:rPr lang="en-IN" sz="3600" dirty="0"/>
              <a:t> Gender power imbalances affecting negotiation </a:t>
            </a:r>
            <a:r>
              <a:rPr lang="en-IN" sz="3600" dirty="0" smtClean="0"/>
              <a:t>of  </a:t>
            </a:r>
            <a:r>
              <a:rPr lang="en-IN" sz="3600" dirty="0"/>
              <a:t>condom use</a:t>
            </a:r>
          </a:p>
          <a:p>
            <a:r>
              <a:rPr lang="en-IN" sz="3600" dirty="0"/>
              <a:t> Misinformation in communities</a:t>
            </a:r>
          </a:p>
        </p:txBody>
      </p:sp>
      <p:sp>
        <p:nvSpPr>
          <p:cNvPr id="6" name="Speech Bubble: Oval 5">
            <a:extLst>
              <a:ext uri="{FF2B5EF4-FFF2-40B4-BE49-F238E27FC236}">
                <a16:creationId xmlns:a16="http://schemas.microsoft.com/office/drawing/2014/main" id="{AADA7C16-76E6-A526-B330-41EA32BACAC5}"/>
              </a:ext>
            </a:extLst>
          </p:cNvPr>
          <p:cNvSpPr/>
          <p:nvPr/>
        </p:nvSpPr>
        <p:spPr>
          <a:xfrm>
            <a:off x="683339" y="289212"/>
            <a:ext cx="589935" cy="471605"/>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bg2">
                  <a:lumMod val="50000"/>
                </a:schemeClr>
              </a:solidFill>
            </a:endParaRPr>
          </a:p>
        </p:txBody>
      </p:sp>
      <p:sp>
        <p:nvSpPr>
          <p:cNvPr id="7" name="Arrow: Curved Right 6">
            <a:extLst>
              <a:ext uri="{FF2B5EF4-FFF2-40B4-BE49-F238E27FC236}">
                <a16:creationId xmlns:a16="http://schemas.microsoft.com/office/drawing/2014/main" id="{E49F26C3-76D3-4A48-A1B5-35907576EAAE}"/>
              </a:ext>
            </a:extLst>
          </p:cNvPr>
          <p:cNvSpPr/>
          <p:nvPr/>
        </p:nvSpPr>
        <p:spPr>
          <a:xfrm>
            <a:off x="683341" y="1484671"/>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Arrow: Curved Right 7">
            <a:extLst>
              <a:ext uri="{FF2B5EF4-FFF2-40B4-BE49-F238E27FC236}">
                <a16:creationId xmlns:a16="http://schemas.microsoft.com/office/drawing/2014/main" id="{42D395AE-1DAA-5913-7ECD-5B80D2015425}"/>
              </a:ext>
            </a:extLst>
          </p:cNvPr>
          <p:cNvSpPr/>
          <p:nvPr/>
        </p:nvSpPr>
        <p:spPr>
          <a:xfrm>
            <a:off x="683341" y="2514009"/>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9" name="Arrow: Curved Right 8">
            <a:extLst>
              <a:ext uri="{FF2B5EF4-FFF2-40B4-BE49-F238E27FC236}">
                <a16:creationId xmlns:a16="http://schemas.microsoft.com/office/drawing/2014/main" id="{DCE5F208-D614-5EBA-A6D9-9F1DB6CD8810}"/>
              </a:ext>
            </a:extLst>
          </p:cNvPr>
          <p:cNvSpPr/>
          <p:nvPr/>
        </p:nvSpPr>
        <p:spPr>
          <a:xfrm>
            <a:off x="703005" y="4255502"/>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Arrow: Curved Right 9">
            <a:extLst>
              <a:ext uri="{FF2B5EF4-FFF2-40B4-BE49-F238E27FC236}">
                <a16:creationId xmlns:a16="http://schemas.microsoft.com/office/drawing/2014/main" id="{2000F7BB-15BE-A479-6E10-4FC385F83368}"/>
              </a:ext>
            </a:extLst>
          </p:cNvPr>
          <p:cNvSpPr/>
          <p:nvPr/>
        </p:nvSpPr>
        <p:spPr>
          <a:xfrm>
            <a:off x="683340" y="5939868"/>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pic>
        <p:nvPicPr>
          <p:cNvPr id="12" name="Picture 11">
            <a:extLst>
              <a:ext uri="{FF2B5EF4-FFF2-40B4-BE49-F238E27FC236}">
                <a16:creationId xmlns:a16="http://schemas.microsoft.com/office/drawing/2014/main" id="{5AEA59CB-5C09-886D-A6F7-58D67A1454D0}"/>
              </a:ext>
            </a:extLst>
          </p:cNvPr>
          <p:cNvPicPr>
            <a:picLocks noChangeAspect="1"/>
          </p:cNvPicPr>
          <p:nvPr/>
        </p:nvPicPr>
        <p:blipFill>
          <a:blip r:embed="rId2"/>
          <a:stretch>
            <a:fillRect/>
          </a:stretch>
        </p:blipFill>
        <p:spPr>
          <a:xfrm>
            <a:off x="6961240" y="540774"/>
            <a:ext cx="4773558" cy="5683045"/>
          </a:xfrm>
          <a:prstGeom prst="rect">
            <a:avLst/>
          </a:prstGeom>
        </p:spPr>
      </p:pic>
      <p:sp>
        <p:nvSpPr>
          <p:cNvPr id="3" name="Curved Right Arrow 2"/>
          <p:cNvSpPr/>
          <p:nvPr/>
        </p:nvSpPr>
        <p:spPr>
          <a:xfrm>
            <a:off x="703005" y="3177687"/>
            <a:ext cx="570269" cy="36566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4149354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8582" y="235527"/>
            <a:ext cx="5583383" cy="646331"/>
          </a:xfrm>
          <a:prstGeom prst="rect">
            <a:avLst/>
          </a:prstGeom>
        </p:spPr>
        <p:txBody>
          <a:bodyPr wrap="square">
            <a:spAutoFit/>
          </a:bodyPr>
          <a:lstStyle/>
          <a:p>
            <a:pPr lvl="1" algn="ctr"/>
            <a:r>
              <a:rPr lang="en-US" sz="3600" b="1" i="1" dirty="0" smtClean="0"/>
              <a:t>Health Behavioral Theories</a:t>
            </a:r>
            <a:endParaRPr lang="en-IN" sz="3600" b="1" i="1" dirty="0"/>
          </a:p>
        </p:txBody>
      </p:sp>
      <p:sp>
        <p:nvSpPr>
          <p:cNvPr id="3" name="Rectangle 2"/>
          <p:cNvSpPr/>
          <p:nvPr/>
        </p:nvSpPr>
        <p:spPr>
          <a:xfrm>
            <a:off x="374074" y="881858"/>
            <a:ext cx="5500254" cy="4832092"/>
          </a:xfrm>
          <a:prstGeom prst="rect">
            <a:avLst/>
          </a:prstGeom>
        </p:spPr>
        <p:txBody>
          <a:bodyPr wrap="square">
            <a:spAutoFit/>
          </a:bodyPr>
          <a:lstStyle/>
          <a:p>
            <a:pPr marL="514350" indent="-514350">
              <a:buAutoNum type="arabicPeriod"/>
            </a:pPr>
            <a:r>
              <a:rPr lang="en-IN" sz="2800" b="1" dirty="0" smtClean="0"/>
              <a:t>Health </a:t>
            </a:r>
            <a:r>
              <a:rPr lang="en-IN" sz="2800" b="1" dirty="0"/>
              <a:t>Belief Model (HBM</a:t>
            </a:r>
            <a:r>
              <a:rPr lang="en-IN" sz="2800" b="1" dirty="0" smtClean="0"/>
              <a:t>)</a:t>
            </a:r>
          </a:p>
          <a:p>
            <a:r>
              <a:rPr lang="en-IN" sz="2800" dirty="0" smtClean="0"/>
              <a:t>This </a:t>
            </a:r>
            <a:r>
              <a:rPr lang="en-IN" sz="2800" dirty="0"/>
              <a:t>model explains barriers through perceptions of susceptibility, severity, benefits, and barriers to action. </a:t>
            </a:r>
            <a:r>
              <a:rPr lang="en-IN" sz="2800" dirty="0" smtClean="0"/>
              <a:t>For </a:t>
            </a:r>
            <a:r>
              <a:rPr lang="en-IN" sz="2800" dirty="0"/>
              <a:t>instance, someone might not use condoms if they underestimate their risk of STIs (low perceived susceptibility) or view protection as too cumbersome (high perceived barriers), leading to inaction despite knowing the benefits.</a:t>
            </a:r>
          </a:p>
        </p:txBody>
      </p:sp>
      <p:sp>
        <p:nvSpPr>
          <p:cNvPr id="4" name="Right Arrow 3"/>
          <p:cNvSpPr/>
          <p:nvPr/>
        </p:nvSpPr>
        <p:spPr>
          <a:xfrm>
            <a:off x="83129" y="1440874"/>
            <a:ext cx="304798" cy="24938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4328" y="881858"/>
            <a:ext cx="6317672" cy="4832092"/>
          </a:xfrm>
          <a:prstGeom prst="rect">
            <a:avLst/>
          </a:prstGeom>
        </p:spPr>
      </p:pic>
    </p:spTree>
    <p:extLst>
      <p:ext uri="{BB962C8B-B14F-4D97-AF65-F5344CB8AC3E}">
        <p14:creationId xmlns:p14="http://schemas.microsoft.com/office/powerpoint/2010/main" val="2448450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10800000" flipV="1">
            <a:off x="3048000" y="144819"/>
            <a:ext cx="5541818" cy="707886"/>
          </a:xfrm>
          <a:prstGeom prst="rect">
            <a:avLst/>
          </a:prstGeom>
        </p:spPr>
        <p:txBody>
          <a:bodyPr wrap="square">
            <a:spAutoFit/>
          </a:bodyPr>
          <a:lstStyle/>
          <a:p>
            <a:pPr algn="ctr"/>
            <a:r>
              <a:rPr lang="en-US" sz="4000" b="1" dirty="0" smtClean="0"/>
              <a:t>Conclusion</a:t>
            </a:r>
            <a:endParaRPr lang="en-IN" sz="4000" b="1" dirty="0"/>
          </a:p>
        </p:txBody>
      </p:sp>
      <p:sp>
        <p:nvSpPr>
          <p:cNvPr id="4" name="Rectangle 3"/>
          <p:cNvSpPr/>
          <p:nvPr/>
        </p:nvSpPr>
        <p:spPr>
          <a:xfrm>
            <a:off x="1219200" y="1177637"/>
            <a:ext cx="7924800" cy="4893647"/>
          </a:xfrm>
          <a:prstGeom prst="rect">
            <a:avLst/>
          </a:prstGeom>
        </p:spPr>
        <p:txBody>
          <a:bodyPr wrap="square">
            <a:spAutoFit/>
          </a:bodyPr>
          <a:lstStyle/>
          <a:p>
            <a:r>
              <a:rPr lang="en-IN" sz="2400" dirty="0"/>
              <a:t>Practicing safe and healthy sexual </a:t>
            </a:r>
            <a:r>
              <a:rPr lang="en-IN" sz="2400" dirty="0" smtClean="0"/>
              <a:t>behaviour </a:t>
            </a:r>
            <a:r>
              <a:rPr lang="en-IN" sz="2400" dirty="0"/>
              <a:t>benefits individuals and society. Prioritizing consent, using protection, and maintaining open communication help reduce the risk of sexually transmitted infections and unintended pregnancies while supporting physical health, emotional well-being, and stronger relationships. However, barriers such as limited knowledge, social pressure, and personal readiness to change can affect people’s choices. Health </a:t>
            </a:r>
            <a:r>
              <a:rPr lang="en-IN" sz="2400" dirty="0" smtClean="0"/>
              <a:t>behaviour </a:t>
            </a:r>
            <a:r>
              <a:rPr lang="en-IN" sz="2400" dirty="0"/>
              <a:t>models like the Health Belief Model help to explain these challenges. By promoting education, peer support, accessible healthcare services, and targeted campaigns, communities can encourage safer practices and empower individuals to make informed decisions about their sexual health and well-being.</a:t>
            </a:r>
          </a:p>
        </p:txBody>
      </p:sp>
      <p:sp>
        <p:nvSpPr>
          <p:cNvPr id="5" name="Right Arrow 4"/>
          <p:cNvSpPr/>
          <p:nvPr/>
        </p:nvSpPr>
        <p:spPr>
          <a:xfrm>
            <a:off x="734291" y="1177637"/>
            <a:ext cx="484909" cy="4433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026109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1D049B-ED18-2D8B-CE8E-08D5904D8AB0}"/>
              </a:ext>
            </a:extLst>
          </p:cNvPr>
          <p:cNvSpPr txBox="1"/>
          <p:nvPr/>
        </p:nvSpPr>
        <p:spPr>
          <a:xfrm>
            <a:off x="1637072" y="1108308"/>
            <a:ext cx="6125496" cy="1015663"/>
          </a:xfrm>
          <a:prstGeom prst="rect">
            <a:avLst/>
          </a:prstGeom>
          <a:noFill/>
        </p:spPr>
        <p:txBody>
          <a:bodyPr wrap="square">
            <a:spAutoFit/>
          </a:bodyPr>
          <a:lstStyle/>
          <a:p>
            <a:r>
              <a:rPr lang="en-IN" sz="2000" dirty="0"/>
              <a:t>Ajzen, I., 1991. The theory of planned </a:t>
            </a:r>
            <a:r>
              <a:rPr lang="en-IN" sz="2000" dirty="0" err="1"/>
              <a:t>behavior</a:t>
            </a:r>
            <a:r>
              <a:rPr lang="en-IN" sz="2000" dirty="0"/>
              <a:t>. Organizational </a:t>
            </a:r>
            <a:r>
              <a:rPr lang="en-IN" sz="2000" dirty="0" err="1"/>
              <a:t>Behavior</a:t>
            </a:r>
            <a:r>
              <a:rPr lang="en-IN" sz="2000" dirty="0"/>
              <a:t> and Human Decision Processes, 50(2), pp.179–211.</a:t>
            </a:r>
          </a:p>
        </p:txBody>
      </p:sp>
      <p:sp>
        <p:nvSpPr>
          <p:cNvPr id="4" name="Star: 4 Points 3">
            <a:extLst>
              <a:ext uri="{FF2B5EF4-FFF2-40B4-BE49-F238E27FC236}">
                <a16:creationId xmlns:a16="http://schemas.microsoft.com/office/drawing/2014/main" id="{A6D21DA9-11BB-D25E-6822-576BA73A20EF}"/>
              </a:ext>
            </a:extLst>
          </p:cNvPr>
          <p:cNvSpPr/>
          <p:nvPr/>
        </p:nvSpPr>
        <p:spPr>
          <a:xfrm>
            <a:off x="1740309" y="279029"/>
            <a:ext cx="914400" cy="600110"/>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TextBox 5">
            <a:extLst>
              <a:ext uri="{FF2B5EF4-FFF2-40B4-BE49-F238E27FC236}">
                <a16:creationId xmlns:a16="http://schemas.microsoft.com/office/drawing/2014/main" id="{A1E9B0D4-2603-11C1-B182-6C9C39096B8C}"/>
              </a:ext>
            </a:extLst>
          </p:cNvPr>
          <p:cNvSpPr txBox="1"/>
          <p:nvPr/>
        </p:nvSpPr>
        <p:spPr>
          <a:xfrm>
            <a:off x="1637072" y="2162421"/>
            <a:ext cx="6125496" cy="646331"/>
          </a:xfrm>
          <a:prstGeom prst="rect">
            <a:avLst/>
          </a:prstGeom>
          <a:noFill/>
        </p:spPr>
        <p:txBody>
          <a:bodyPr wrap="square">
            <a:spAutoFit/>
          </a:bodyPr>
          <a:lstStyle/>
          <a:p>
            <a:r>
              <a:rPr lang="en-IN" dirty="0"/>
              <a:t>Bandura, A., 1986. Social foundations of thought and action: A social cognitive theory. Englewood Cliffs, NJ: Prentice-Hall.</a:t>
            </a:r>
          </a:p>
        </p:txBody>
      </p:sp>
      <p:sp>
        <p:nvSpPr>
          <p:cNvPr id="8" name="TextBox 7">
            <a:extLst>
              <a:ext uri="{FF2B5EF4-FFF2-40B4-BE49-F238E27FC236}">
                <a16:creationId xmlns:a16="http://schemas.microsoft.com/office/drawing/2014/main" id="{9763B24C-763E-B55C-98D0-18400AA80104}"/>
              </a:ext>
            </a:extLst>
          </p:cNvPr>
          <p:cNvSpPr txBox="1"/>
          <p:nvPr/>
        </p:nvSpPr>
        <p:spPr>
          <a:xfrm>
            <a:off x="1637072" y="2808752"/>
            <a:ext cx="6125496" cy="1200329"/>
          </a:xfrm>
          <a:prstGeom prst="rect">
            <a:avLst/>
          </a:prstGeom>
          <a:noFill/>
        </p:spPr>
        <p:txBody>
          <a:bodyPr wrap="square">
            <a:spAutoFit/>
          </a:bodyPr>
          <a:lstStyle/>
          <a:p>
            <a:r>
              <a:rPr lang="en-IN" dirty="0"/>
              <a:t>Bandura, A., 1997. Self-efficacy: The exercise of control. New York: W.H. </a:t>
            </a:r>
            <a:r>
              <a:rPr lang="en-IN" dirty="0" err="1"/>
              <a:t>Freeman.Centers</a:t>
            </a:r>
            <a:r>
              <a:rPr lang="en-IN" dirty="0"/>
              <a:t> for Disease Control and Prevention, 2023. Pelvic inflammatory disease (PID) – Fact sheet. Available at: https://www.cdc.gov/std/pid/stdfact-pid.htm</a:t>
            </a:r>
          </a:p>
        </p:txBody>
      </p:sp>
      <p:sp>
        <p:nvSpPr>
          <p:cNvPr id="10" name="TextBox 9">
            <a:extLst>
              <a:ext uri="{FF2B5EF4-FFF2-40B4-BE49-F238E27FC236}">
                <a16:creationId xmlns:a16="http://schemas.microsoft.com/office/drawing/2014/main" id="{6CBE0B6F-A308-5487-3B52-F8B2EC3FE77B}"/>
              </a:ext>
            </a:extLst>
          </p:cNvPr>
          <p:cNvSpPr txBox="1"/>
          <p:nvPr/>
        </p:nvSpPr>
        <p:spPr>
          <a:xfrm>
            <a:off x="1637072" y="4178313"/>
            <a:ext cx="6125496" cy="923330"/>
          </a:xfrm>
          <a:prstGeom prst="rect">
            <a:avLst/>
          </a:prstGeom>
          <a:noFill/>
        </p:spPr>
        <p:txBody>
          <a:bodyPr wrap="square">
            <a:spAutoFit/>
          </a:bodyPr>
          <a:lstStyle/>
          <a:p>
            <a:r>
              <a:rPr lang="en-IN" dirty="0"/>
              <a:t>enters for Disease Control and Prevention, 2024. Sexually transmitted infections treatment guidelines. Available at: https://www.cdc.gov/std/treatment-guidelines/default.htm⁠</a:t>
            </a:r>
          </a:p>
        </p:txBody>
      </p:sp>
      <p:sp>
        <p:nvSpPr>
          <p:cNvPr id="12" name="TextBox 11">
            <a:extLst>
              <a:ext uri="{FF2B5EF4-FFF2-40B4-BE49-F238E27FC236}">
                <a16:creationId xmlns:a16="http://schemas.microsoft.com/office/drawing/2014/main" id="{4B60CD18-FE0C-E2E7-ED72-C19698BD72D6}"/>
              </a:ext>
            </a:extLst>
          </p:cNvPr>
          <p:cNvSpPr txBox="1"/>
          <p:nvPr/>
        </p:nvSpPr>
        <p:spPr>
          <a:xfrm>
            <a:off x="1637072" y="5378642"/>
            <a:ext cx="6125496" cy="1200329"/>
          </a:xfrm>
          <a:prstGeom prst="rect">
            <a:avLst/>
          </a:prstGeom>
          <a:noFill/>
        </p:spPr>
        <p:txBody>
          <a:bodyPr wrap="square">
            <a:spAutoFit/>
          </a:bodyPr>
          <a:lstStyle/>
          <a:p>
            <a:r>
              <a:rPr lang="en-IN" dirty="0"/>
              <a:t>Hatzenbuehler, M.L., Phelan, J.C. and Link, B.G., 2013. Stigma as a fundamental cause of population health inequalities. American Journal of Public Health, 103(5), pp.813–821.UNAIDS, 2023. Global AIDS update. Geneva: UNAIDS.</a:t>
            </a:r>
          </a:p>
        </p:txBody>
      </p:sp>
      <p:sp>
        <p:nvSpPr>
          <p:cNvPr id="14" name="TextBox 13">
            <a:extLst>
              <a:ext uri="{FF2B5EF4-FFF2-40B4-BE49-F238E27FC236}">
                <a16:creationId xmlns:a16="http://schemas.microsoft.com/office/drawing/2014/main" id="{CBE0CAEE-E057-9E17-7500-A9DD0AC0A7C4}"/>
              </a:ext>
            </a:extLst>
          </p:cNvPr>
          <p:cNvSpPr txBox="1"/>
          <p:nvPr/>
        </p:nvSpPr>
        <p:spPr>
          <a:xfrm>
            <a:off x="2964426" y="38762"/>
            <a:ext cx="5702710" cy="923330"/>
          </a:xfrm>
          <a:prstGeom prst="rect">
            <a:avLst/>
          </a:prstGeom>
          <a:noFill/>
        </p:spPr>
        <p:txBody>
          <a:bodyPr wrap="square">
            <a:spAutoFit/>
          </a:bodyPr>
          <a:lstStyle/>
          <a:p>
            <a:r>
              <a:rPr lang="en-IN" sz="5400" b="1" dirty="0"/>
              <a:t>Reference List</a:t>
            </a:r>
          </a:p>
        </p:txBody>
      </p:sp>
      <p:sp>
        <p:nvSpPr>
          <p:cNvPr id="16" name="Star: 4 Points 15">
            <a:extLst>
              <a:ext uri="{FF2B5EF4-FFF2-40B4-BE49-F238E27FC236}">
                <a16:creationId xmlns:a16="http://schemas.microsoft.com/office/drawing/2014/main" id="{299FCE3A-E4A8-4855-409B-6532616E8021}"/>
              </a:ext>
            </a:extLst>
          </p:cNvPr>
          <p:cNvSpPr/>
          <p:nvPr/>
        </p:nvSpPr>
        <p:spPr>
          <a:xfrm>
            <a:off x="7447936" y="279029"/>
            <a:ext cx="914400" cy="561795"/>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89376692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9E7749-C33D-AA73-03A9-C22A35DDFCAC}"/>
              </a:ext>
            </a:extLst>
          </p:cNvPr>
          <p:cNvSpPr txBox="1"/>
          <p:nvPr/>
        </p:nvSpPr>
        <p:spPr>
          <a:xfrm>
            <a:off x="703007" y="387978"/>
            <a:ext cx="6125496" cy="1200329"/>
          </a:xfrm>
          <a:prstGeom prst="rect">
            <a:avLst/>
          </a:prstGeom>
          <a:noFill/>
        </p:spPr>
        <p:txBody>
          <a:bodyPr wrap="square">
            <a:spAutoFit/>
          </a:bodyPr>
          <a:lstStyle/>
          <a:p>
            <a:r>
              <a:rPr lang="en-IN" dirty="0"/>
              <a:t>Widman, L., </a:t>
            </a:r>
            <a:r>
              <a:rPr lang="en-IN" dirty="0" err="1"/>
              <a:t>Choukas</a:t>
            </a:r>
            <a:r>
              <a:rPr lang="en-IN" dirty="0"/>
              <a:t>-Bradley, S., Noar, S.M., Nesi, J. and Garrett, K., 2014. Parent–adolescent sexual communication and adolescent safer sex </a:t>
            </a:r>
            <a:r>
              <a:rPr lang="en-IN" dirty="0" err="1"/>
              <a:t>behavior</a:t>
            </a:r>
            <a:r>
              <a:rPr lang="en-IN" dirty="0"/>
              <a:t>: A meta-analysis. JAMA </a:t>
            </a:r>
            <a:r>
              <a:rPr lang="en-IN" dirty="0" err="1"/>
              <a:t>Pediatrics</a:t>
            </a:r>
            <a:r>
              <a:rPr lang="en-IN" dirty="0"/>
              <a:t>, 168(2), pp.112–118.</a:t>
            </a:r>
          </a:p>
        </p:txBody>
      </p:sp>
      <p:sp>
        <p:nvSpPr>
          <p:cNvPr id="5" name="TextBox 4">
            <a:extLst>
              <a:ext uri="{FF2B5EF4-FFF2-40B4-BE49-F238E27FC236}">
                <a16:creationId xmlns:a16="http://schemas.microsoft.com/office/drawing/2014/main" id="{B04299A5-80E5-B142-A667-6BA245AA503C}"/>
              </a:ext>
            </a:extLst>
          </p:cNvPr>
          <p:cNvSpPr txBox="1"/>
          <p:nvPr/>
        </p:nvSpPr>
        <p:spPr>
          <a:xfrm>
            <a:off x="703007" y="1588307"/>
            <a:ext cx="6125496" cy="923330"/>
          </a:xfrm>
          <a:prstGeom prst="rect">
            <a:avLst/>
          </a:prstGeom>
          <a:noFill/>
        </p:spPr>
        <p:txBody>
          <a:bodyPr wrap="square">
            <a:spAutoFit/>
          </a:bodyPr>
          <a:lstStyle/>
          <a:p>
            <a:r>
              <a:rPr lang="en-IN" dirty="0"/>
              <a:t>World Health Organization, 2014. Health for the world’s adolescents: A second chance in the second decade. Geneva: WHO.</a:t>
            </a:r>
          </a:p>
        </p:txBody>
      </p:sp>
      <p:sp>
        <p:nvSpPr>
          <p:cNvPr id="7" name="TextBox 6">
            <a:extLst>
              <a:ext uri="{FF2B5EF4-FFF2-40B4-BE49-F238E27FC236}">
                <a16:creationId xmlns:a16="http://schemas.microsoft.com/office/drawing/2014/main" id="{5AE97447-83E6-F66A-253D-ADC04126BB41}"/>
              </a:ext>
            </a:extLst>
          </p:cNvPr>
          <p:cNvSpPr txBox="1"/>
          <p:nvPr/>
        </p:nvSpPr>
        <p:spPr>
          <a:xfrm>
            <a:off x="703007" y="2511637"/>
            <a:ext cx="6125496" cy="1477328"/>
          </a:xfrm>
          <a:prstGeom prst="rect">
            <a:avLst/>
          </a:prstGeom>
          <a:noFill/>
        </p:spPr>
        <p:txBody>
          <a:bodyPr wrap="square">
            <a:spAutoFit/>
          </a:bodyPr>
          <a:lstStyle/>
          <a:p>
            <a:r>
              <a:rPr lang="en-IN" dirty="0"/>
              <a:t>World Health Organization, 2016. Consolidated guidelines on HIV testing services. Geneva: </a:t>
            </a:r>
            <a:r>
              <a:rPr lang="en-IN" dirty="0" err="1"/>
              <a:t>WHO.World</a:t>
            </a:r>
            <a:r>
              <a:rPr lang="en-IN" dirty="0"/>
              <a:t> Health Organization, 2023. Sexually transmitted infections (STIs) – Fact sheet. Available at: https://www.who.int/news-room/fact-sheets/detail/sexually-transmitted-infections-(stis)</a:t>
            </a:r>
          </a:p>
        </p:txBody>
      </p:sp>
    </p:spTree>
    <p:extLst>
      <p:ext uri="{BB962C8B-B14F-4D97-AF65-F5344CB8AC3E}">
        <p14:creationId xmlns:p14="http://schemas.microsoft.com/office/powerpoint/2010/main" val="1574722382"/>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rosted Glass">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370</TotalTime>
  <Words>632</Words>
  <Application>Microsoft Office PowerPoint</Application>
  <PresentationFormat>Widescreen</PresentationFormat>
  <Paragraphs>61</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Tw Cen MT</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sonali solanki</dc:creator>
  <cp:lastModifiedBy>Dell</cp:lastModifiedBy>
  <cp:revision>23</cp:revision>
  <dcterms:created xsi:type="dcterms:W3CDTF">2026-03-05T12:39:53Z</dcterms:created>
  <dcterms:modified xsi:type="dcterms:W3CDTF">2026-03-10T00:01:25Z</dcterms:modified>
</cp:coreProperties>
</file>