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notesMasterIdLst>
    <p:notesMasterId r:id="rId13"/>
  </p:notesMasterIdLst>
  <p:sldIdLst>
    <p:sldId id="256" r:id="rId2"/>
    <p:sldId id="264" r:id="rId3"/>
    <p:sldId id="257" r:id="rId4"/>
    <p:sldId id="258" r:id="rId5"/>
    <p:sldId id="259" r:id="rId6"/>
    <p:sldId id="260" r:id="rId7"/>
    <p:sldId id="261" r:id="rId8"/>
    <p:sldId id="262" r:id="rId9"/>
    <p:sldId id="263"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915FE5-5549-4C4A-88C9-8D4BA75C65E2}" v="2" dt="2021-10-22T09:56:04.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406" autoAdjust="0"/>
  </p:normalViewPr>
  <p:slideViewPr>
    <p:cSldViewPr snapToGrid="0">
      <p:cViewPr varScale="1">
        <p:scale>
          <a:sx n="52" d="100"/>
          <a:sy n="52" d="100"/>
        </p:scale>
        <p:origin x="164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F5CC27-67E4-45B3-8BAA-F890193CA30D}" type="datetimeFigureOut">
              <a:rPr lang="en-GB" smtClean="0"/>
              <a:t>22/10/2021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F8491E-9855-420F-B12A-15A1FC080D82}" type="slidenum">
              <a:rPr lang="en-GB" smtClean="0"/>
              <a:t>‹#›</a:t>
            </a:fld>
            <a:endParaRPr lang="en-GB"/>
          </a:p>
        </p:txBody>
      </p:sp>
    </p:spTree>
    <p:extLst>
      <p:ext uri="{BB962C8B-B14F-4D97-AF65-F5344CB8AC3E}">
        <p14:creationId xmlns:p14="http://schemas.microsoft.com/office/powerpoint/2010/main" val="4109419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Calibri" panose="020F0502020204030204" pitchFamily="34" charset="0"/>
              </a:rPr>
              <a:t>Tesco PLC </a:t>
            </a:r>
            <a:r>
              <a:rPr lang="en-US" sz="1800" dirty="0">
                <a:effectLst/>
                <a:latin typeface="Times New Roman" panose="02020603050405020304" pitchFamily="18" charset="0"/>
                <a:ea typeface="Calibri" panose="020F0502020204030204" pitchFamily="34" charset="0"/>
              </a:rPr>
              <a:t>is a retail business which operates in countries like </a:t>
            </a:r>
            <a:r>
              <a:rPr lang="en-US" sz="1800" b="1" dirty="0">
                <a:effectLst/>
                <a:latin typeface="Times New Roman" panose="02020603050405020304" pitchFamily="18" charset="0"/>
                <a:ea typeface="Calibri" panose="020F0502020204030204" pitchFamily="34" charset="0"/>
              </a:rPr>
              <a:t>UK, USA </a:t>
            </a:r>
            <a:r>
              <a:rPr lang="en-US" sz="1800" dirty="0">
                <a:effectLst/>
                <a:latin typeface="Times New Roman" panose="02020603050405020304" pitchFamily="18" charset="0"/>
                <a:ea typeface="Calibri" panose="020F0502020204030204" pitchFamily="34" charset="0"/>
              </a:rPr>
              <a:t>and many other areas. It is headquartered in </a:t>
            </a:r>
            <a:r>
              <a:rPr lang="en-US" sz="1800" dirty="0" err="1">
                <a:effectLst/>
                <a:latin typeface="Times New Roman" panose="02020603050405020304" pitchFamily="18" charset="0"/>
                <a:ea typeface="Calibri" panose="020F0502020204030204" pitchFamily="34" charset="0"/>
              </a:rPr>
              <a:t>Welwyn</a:t>
            </a:r>
            <a:r>
              <a:rPr lang="en-US" sz="1800" dirty="0">
                <a:effectLst/>
                <a:latin typeface="Times New Roman" panose="02020603050405020304" pitchFamily="18" charset="0"/>
                <a:ea typeface="Calibri" panose="020F0502020204030204" pitchFamily="34" charset="0"/>
              </a:rPr>
              <a:t> Garden City, England. Its current </a:t>
            </a:r>
            <a:r>
              <a:rPr lang="en-US" sz="1800" b="1" dirty="0">
                <a:effectLst/>
                <a:latin typeface="Times New Roman" panose="02020603050405020304" pitchFamily="18" charset="0"/>
                <a:ea typeface="Calibri" panose="020F0502020204030204" pitchFamily="34" charset="0"/>
              </a:rPr>
              <a:t>CEO </a:t>
            </a:r>
            <a:r>
              <a:rPr lang="en-US" sz="1800" dirty="0">
                <a:effectLst/>
                <a:latin typeface="Times New Roman" panose="02020603050405020304" pitchFamily="18" charset="0"/>
                <a:ea typeface="Calibri" panose="020F0502020204030204" pitchFamily="34" charset="0"/>
              </a:rPr>
              <a:t>is Ken Murphy who is serving the company from the year 2020 itself. This company was founded by </a:t>
            </a:r>
            <a:r>
              <a:rPr lang="en-US" sz="1800" b="1" dirty="0">
                <a:effectLst/>
                <a:latin typeface="Times New Roman" panose="02020603050405020304" pitchFamily="18" charset="0"/>
                <a:ea typeface="Calibri" panose="020F0502020204030204" pitchFamily="34" charset="0"/>
              </a:rPr>
              <a:t>Jack Cohen </a:t>
            </a:r>
            <a:r>
              <a:rPr lang="en-US" sz="1800" dirty="0">
                <a:effectLst/>
                <a:latin typeface="Times New Roman" panose="02020603050405020304" pitchFamily="18" charset="0"/>
                <a:ea typeface="Calibri" panose="020F0502020204030204" pitchFamily="34" charset="0"/>
              </a:rPr>
              <a:t>in 1919 in East end of London. And the company’s revenue generation for the year 2020 is 6,476 crores GBP (Tescoplc.com,2021). </a:t>
            </a:r>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3</a:t>
            </a:fld>
            <a:endParaRPr lang="en-GB"/>
          </a:p>
        </p:txBody>
      </p:sp>
    </p:spTree>
    <p:extLst>
      <p:ext uri="{BB962C8B-B14F-4D97-AF65-F5344CB8AC3E}">
        <p14:creationId xmlns:p14="http://schemas.microsoft.com/office/powerpoint/2010/main" val="3020000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There is a dedicated talent management team in </a:t>
            </a: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department. They conduct the first and initial interviews in the selection process. Along with conducting interviews, retaining the potential employees is also the job of talent management team. </a:t>
            </a:r>
          </a:p>
          <a:p>
            <a:pPr marL="0" indent="0">
              <a:buNone/>
            </a:pP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Training and Development-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Training the newly hired and old employees in case any new advancement in technology or any other need arises is the one of the main jobs of an </a:t>
            </a: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executive. This makes the employees whether newly hired or old, capable of completing the work more actively and efficiently</a:t>
            </a:r>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4</a:t>
            </a:fld>
            <a:endParaRPr lang="en-GB"/>
          </a:p>
        </p:txBody>
      </p:sp>
    </p:spTree>
    <p:extLst>
      <p:ext uri="{BB962C8B-B14F-4D97-AF65-F5344CB8AC3E}">
        <p14:creationId xmlns:p14="http://schemas.microsoft.com/office/powerpoint/2010/main" val="1009057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 HR policies are similar. The policies are rigorously explained as follows,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being a retail industry, all the employees working in the supermarkets are answerable to specific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 their respective branch or store.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recruits on the basis of education, skills and personality as well. Recruitment processes are of two types and they are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rational and processual recruitment.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Both are followed by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Methods of recruitment are of three types which includes external, internal and alternative recruitment. All three are followed by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team.</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Tesco’s selection method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comprises of three processes and they are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Screening, Assessment center and Conducting Interview. Screening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stands for, analysis of CVs of various applicants and selecting the relevant applicants and conducting their interviews.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Assessment center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refers to the applicants, after screening process, gets the analytical assignments and activities which teach them how to work under the influence of a team leader in a team.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Conducting interview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the name itself suggests is a process of interviews after screening and assessment center process are completed.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5</a:t>
            </a:fld>
            <a:endParaRPr lang="en-GB"/>
          </a:p>
        </p:txBody>
      </p:sp>
    </p:spTree>
    <p:extLst>
      <p:ext uri="{BB962C8B-B14F-4D97-AF65-F5344CB8AC3E}">
        <p14:creationId xmlns:p14="http://schemas.microsoft.com/office/powerpoint/2010/main" val="1600423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Work matter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consists of principles like work should have a purpose, work should be recognizable, work should be doable, and work should be balanced.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People matter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are basically known as the foundation of business. They are different and difficult to understand. Employees must have a good connection with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professionals.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Professionalism matter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consists of principles which are based on people’s professions, modification of work and improvement of work life.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Human psychology study helps in getting a clear picture of human mind and decision-making capability.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Organizations must treat every employee equally and job satisfaction must be the maximum in order to get the work done at the best of standards. </a:t>
            </a:r>
          </a:p>
          <a:p>
            <a:pPr marL="0" indent="0">
              <a:buNone/>
            </a:pPr>
            <a:r>
              <a:rPr lang="en-US" sz="1200" b="1" dirty="0">
                <a:effectLst/>
                <a:latin typeface="Times New Roman" panose="02020603050405020304" pitchFamily="18" charset="0"/>
                <a:ea typeface="Calibri" panose="020F0502020204030204" pitchFamily="34" charset="0"/>
              </a:rPr>
              <a:t>Outcome Driven- </a:t>
            </a:r>
            <a:r>
              <a:rPr lang="en-US" sz="1200" dirty="0">
                <a:effectLst/>
                <a:latin typeface="Times New Roman" panose="02020603050405020304" pitchFamily="18" charset="0"/>
                <a:ea typeface="Calibri" panose="020F0502020204030204" pitchFamily="34" charset="0"/>
              </a:rPr>
              <a:t>Outcomes of the work must be clearly and specifically understood</a:t>
            </a:r>
          </a:p>
          <a:p>
            <a:pPr marL="0" indent="0">
              <a:buNone/>
            </a:pPr>
            <a:endParaRPr lang="en-US" sz="1200" dirty="0">
              <a:latin typeface="Times New Roman" panose="02020603050405020304" pitchFamily="18" charset="0"/>
            </a:endParaRPr>
          </a:p>
          <a:p>
            <a:pPr marL="342900" marR="0" lvl="0" indent="-342900" algn="just">
              <a:lnSpc>
                <a:spcPct val="150000"/>
              </a:lnSpc>
              <a:spcBef>
                <a:spcPts val="200"/>
              </a:spcBef>
              <a:spcAft>
                <a:spcPts val="0"/>
              </a:spcAft>
              <a:buFont typeface="Symbol" panose="05050102010706020507" pitchFamily="18" charset="2"/>
              <a:buChar char=""/>
            </a:pPr>
            <a:r>
              <a:rPr lang="en-US"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Core Knowledge</a:t>
            </a:r>
            <a:r>
              <a:rPr lang="en-US" sz="12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US" sz="1200" b="1" dirty="0">
                <a:effectLst/>
                <a:latin typeface="Times New Roman" panose="02020603050405020304" pitchFamily="18" charset="0"/>
                <a:ea typeface="Calibri" panose="020F0502020204030204" pitchFamily="34" charset="0"/>
              </a:rPr>
              <a:t>CIPD Professional map </a:t>
            </a:r>
            <a:r>
              <a:rPr lang="en-US" sz="1200" dirty="0">
                <a:effectLst/>
                <a:latin typeface="Times New Roman" panose="02020603050405020304" pitchFamily="18" charset="0"/>
                <a:ea typeface="Calibri" panose="020F0502020204030204" pitchFamily="34" charset="0"/>
              </a:rPr>
              <a:t>helps </a:t>
            </a:r>
            <a:r>
              <a:rPr lang="en-US" sz="1200" b="1" dirty="0">
                <a:effectLst/>
                <a:latin typeface="Times New Roman" panose="02020603050405020304" pitchFamily="18" charset="0"/>
                <a:ea typeface="Calibri" panose="020F0502020204030204" pitchFamily="34" charset="0"/>
              </a:rPr>
              <a:t>Tesco </a:t>
            </a:r>
            <a:r>
              <a:rPr lang="en-US" sz="1200" dirty="0">
                <a:effectLst/>
                <a:latin typeface="Times New Roman" panose="02020603050405020304" pitchFamily="18" charset="0"/>
                <a:ea typeface="Calibri" panose="020F0502020204030204" pitchFamily="34" charset="0"/>
              </a:rPr>
              <a:t>in decision making and thus it is important to make the most out of it. It outlines five areas which a company should follow</a:t>
            </a:r>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6</a:t>
            </a:fld>
            <a:endParaRPr lang="en-GB"/>
          </a:p>
        </p:txBody>
      </p:sp>
    </p:spTree>
    <p:extLst>
      <p:ext uri="{BB962C8B-B14F-4D97-AF65-F5344CB8AC3E}">
        <p14:creationId xmlns:p14="http://schemas.microsoft.com/office/powerpoint/2010/main" val="3567783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They are Ethical practice, people valuation, inclusive working, learning passion and decision making according to the situation.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7</a:t>
            </a:fld>
            <a:endParaRPr lang="en-GB"/>
          </a:p>
        </p:txBody>
      </p:sp>
    </p:spTree>
    <p:extLst>
      <p:ext uri="{BB962C8B-B14F-4D97-AF65-F5344CB8AC3E}">
        <p14:creationId xmlns:p14="http://schemas.microsoft.com/office/powerpoint/2010/main" val="2280123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done under the supervision of the HR director, and interviews are conducted according to the guidelines established by the HR director. HR is also responsible for training newly hired employees after they have been selected and recruited.</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Along with conducting interviews, the talent management staff is also responsible for keeping potential workers</a:t>
            </a:r>
          </a:p>
          <a:p>
            <a:r>
              <a:rPr lang="en-US" sz="1800" dirty="0">
                <a:effectLst/>
                <a:latin typeface="Times New Roman" panose="02020603050405020304" pitchFamily="18" charset="0"/>
                <a:ea typeface="Calibri" panose="020F0502020204030204" pitchFamily="34" charset="0"/>
              </a:rPr>
              <a:t>This makes the employees whether newly hired or old, capable of completing the work more actively and efficiently</a:t>
            </a:r>
          </a:p>
          <a:p>
            <a:r>
              <a:rPr lang="en-US" sz="1800" dirty="0">
                <a:effectLst/>
                <a:latin typeface="Times New Roman" panose="02020603050405020304" pitchFamily="18" charset="0"/>
                <a:ea typeface="Calibri" panose="020F0502020204030204" pitchFamily="34" charset="0"/>
              </a:rPr>
              <a:t>Thus, it is important for </a:t>
            </a:r>
            <a:r>
              <a:rPr lang="en-US" sz="1800" b="1" dirty="0">
                <a:effectLst/>
                <a:latin typeface="Times New Roman" panose="02020603050405020304" pitchFamily="18" charset="0"/>
                <a:ea typeface="Calibri" panose="020F0502020204030204" pitchFamily="34" charset="0"/>
              </a:rPr>
              <a:t>HR</a:t>
            </a:r>
            <a:r>
              <a:rPr lang="en-US" sz="1800" dirty="0">
                <a:effectLst/>
                <a:latin typeface="Times New Roman" panose="02020603050405020304" pitchFamily="18" charset="0"/>
                <a:ea typeface="Calibri" panose="020F0502020204030204" pitchFamily="34" charset="0"/>
              </a:rPr>
              <a:t> to plan accordingly and organize the work and employees</a:t>
            </a:r>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8</a:t>
            </a:fld>
            <a:endParaRPr lang="en-GB"/>
          </a:p>
        </p:txBody>
      </p:sp>
    </p:spTree>
    <p:extLst>
      <p:ext uri="{BB962C8B-B14F-4D97-AF65-F5344CB8AC3E}">
        <p14:creationId xmlns:p14="http://schemas.microsoft.com/office/powerpoint/2010/main" val="2988758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hires people based on their education, talents, and personality. There are two types of recruiting processes: rational and processual recruitment.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keeps track of both. External, internal, and alternative recruiting methods are all being used in order to maximize the quality of staff they are hiring.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PLC's HR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team keeps track of all these three. Tesco’s selection technique consists of three steps: screening, assessment, and selection (Tescoplc.com,2021).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9</a:t>
            </a:fld>
            <a:endParaRPr lang="en-GB"/>
          </a:p>
        </p:txBody>
      </p:sp>
    </p:spTree>
    <p:extLst>
      <p:ext uri="{BB962C8B-B14F-4D97-AF65-F5344CB8AC3E}">
        <p14:creationId xmlns:p14="http://schemas.microsoft.com/office/powerpoint/2010/main" val="189345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F8491E-9855-420F-B12A-15A1FC080D82}" type="slidenum">
              <a:rPr lang="en-GB" smtClean="0"/>
              <a:t>10</a:t>
            </a:fld>
            <a:endParaRPr lang="en-GB"/>
          </a:p>
        </p:txBody>
      </p:sp>
    </p:spTree>
    <p:extLst>
      <p:ext uri="{BB962C8B-B14F-4D97-AF65-F5344CB8AC3E}">
        <p14:creationId xmlns:p14="http://schemas.microsoft.com/office/powerpoint/2010/main" val="886152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10"/>
          </p:nvPr>
        </p:nvSpPr>
        <p:spPr/>
        <p:txBody>
          <a:bodyPr/>
          <a:lstStyle/>
          <a:p>
            <a:fld id="{6CF8491E-9855-420F-B12A-15A1FC080D82}" type="slidenum">
              <a:rPr lang="en-GB" smtClean="0"/>
              <a:t>11</a:t>
            </a:fld>
            <a:endParaRPr lang="en-GB"/>
          </a:p>
        </p:txBody>
      </p:sp>
    </p:spTree>
    <p:extLst>
      <p:ext uri="{BB962C8B-B14F-4D97-AF65-F5344CB8AC3E}">
        <p14:creationId xmlns:p14="http://schemas.microsoft.com/office/powerpoint/2010/main" val="1053217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5AEACC-5679-4ECE-8ACC-83AA5FE01FB5}"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328198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AEACC-5679-4ECE-8ACC-83AA5FE01FB5}"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3801550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5AEACC-5679-4ECE-8ACC-83AA5FE01FB5}"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576724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344752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5AEACC-5679-4ECE-8ACC-83AA5FE01FB5}" type="datetimeFigureOut">
              <a:rPr lang="en-GB" smtClean="0"/>
              <a:t>22/10/2021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3169801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5AEACC-5679-4ECE-8ACC-83AA5FE01FB5}" type="datetimeFigureOut">
              <a:rPr lang="en-GB" smtClean="0"/>
              <a:t>22/10/2021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1814940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95AEACC-5679-4ECE-8ACC-83AA5FE01FB5}" type="datetimeFigureOut">
              <a:rPr lang="en-GB" smtClean="0"/>
              <a:t>22/10/2021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816047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3431873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1510223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1636211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3975198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22771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AEACC-5679-4ECE-8ACC-83AA5FE01FB5}"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52915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95AEACC-5679-4ECE-8ACC-83AA5FE01FB5}" type="datetimeFigureOut">
              <a:rPr lang="en-GB" smtClean="0"/>
              <a:t>22/10/2021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1050254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95AEACC-5679-4ECE-8ACC-83AA5FE01FB5}" type="datetimeFigureOut">
              <a:rPr lang="en-GB" smtClean="0"/>
              <a:t>22/10/2021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453841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AEACC-5679-4ECE-8ACC-83AA5FE01FB5}"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2470186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AEACC-5679-4ECE-8ACC-83AA5FE01FB5}"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24866385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5AEACC-5679-4ECE-8ACC-83AA5FE01FB5}"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D44AC3-A2C9-4527-AD69-5770382899A5}" type="slidenum">
              <a:rPr lang="en-GB" smtClean="0"/>
              <a:t>‹#›</a:t>
            </a:fld>
            <a:endParaRPr lang="en-GB"/>
          </a:p>
        </p:txBody>
      </p:sp>
    </p:spTree>
    <p:extLst>
      <p:ext uri="{BB962C8B-B14F-4D97-AF65-F5344CB8AC3E}">
        <p14:creationId xmlns:p14="http://schemas.microsoft.com/office/powerpoint/2010/main" val="111120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95AEACC-5679-4ECE-8ACC-83AA5FE01FB5}" type="datetimeFigureOut">
              <a:rPr lang="en-GB" smtClean="0"/>
              <a:t>22/10/2021</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AD44AC3-A2C9-4527-AD69-5770382899A5}" type="slidenum">
              <a:rPr lang="en-GB" smtClean="0"/>
              <a:t>‹#›</a:t>
            </a:fld>
            <a:endParaRPr lang="en-GB"/>
          </a:p>
        </p:txBody>
      </p:sp>
    </p:spTree>
    <p:extLst>
      <p:ext uri="{BB962C8B-B14F-4D97-AF65-F5344CB8AC3E}">
        <p14:creationId xmlns:p14="http://schemas.microsoft.com/office/powerpoint/2010/main" val="428774293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9728"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3BA8B-44E0-44EA-987E-ECF6B9C8A406}"/>
              </a:ext>
            </a:extLst>
          </p:cNvPr>
          <p:cNvSpPr>
            <a:spLocks noGrp="1"/>
          </p:cNvSpPr>
          <p:nvPr>
            <p:ph type="ctrTitle"/>
          </p:nvPr>
        </p:nvSpPr>
        <p:spPr/>
        <p:txBody>
          <a:bodyPr/>
          <a:lstStyle/>
          <a:p>
            <a:r>
              <a:rPr lang="en-US" sz="18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t>Individual presentation</a:t>
            </a:r>
            <a:br>
              <a:rPr lang="en-GB" sz="18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4F796C2E-2578-4129-9411-0CB7315E44F5}"/>
              </a:ext>
            </a:extLst>
          </p:cNvPr>
          <p:cNvSpPr>
            <a:spLocks noGrp="1"/>
          </p:cNvSpPr>
          <p:nvPr>
            <p:ph type="subTitle" idx="1"/>
          </p:nvPr>
        </p:nvSpPr>
        <p:spPr>
          <a:xfrm>
            <a:off x="1751012" y="3886201"/>
            <a:ext cx="8689976" cy="1301620"/>
          </a:xfrm>
        </p:spPr>
        <p:txBody>
          <a:bodyPr/>
          <a:lstStyle/>
          <a:p>
            <a:r>
              <a:rPr lang="en-GB" b="1" i="0" u="sng" dirty="0">
                <a:solidFill>
                  <a:schemeClr val="tx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Managing People (LCBB5004)</a:t>
            </a:r>
          </a:p>
          <a:p>
            <a:r>
              <a:rPr lang="en-GB" b="1" u="sng" dirty="0">
                <a:solidFill>
                  <a:schemeClr val="tx1"/>
                </a:solidFill>
                <a:latin typeface="Times New Roman" panose="02020603050405020304" pitchFamily="18" charset="0"/>
                <a:cs typeface="Times New Roman" panose="02020603050405020304" pitchFamily="18" charset="0"/>
              </a:rPr>
              <a:t>Diegis </a:t>
            </a:r>
            <a:r>
              <a:rPr lang="en-GB" b="1" u="sng" dirty="0" err="1">
                <a:solidFill>
                  <a:schemeClr val="tx1"/>
                </a:solidFill>
                <a:latin typeface="Times New Roman" panose="02020603050405020304" pitchFamily="18" charset="0"/>
                <a:cs typeface="Times New Roman" panose="02020603050405020304" pitchFamily="18" charset="0"/>
              </a:rPr>
              <a:t>florea</a:t>
            </a:r>
            <a:r>
              <a:rPr lang="en-GB" b="1" u="sng" dirty="0">
                <a:solidFill>
                  <a:schemeClr val="tx1"/>
                </a:solidFill>
                <a:latin typeface="Times New Roman" panose="02020603050405020304" pitchFamily="18" charset="0"/>
                <a:cs typeface="Times New Roman" panose="02020603050405020304" pitchFamily="18" charset="0"/>
              </a:rPr>
              <a:t> </a:t>
            </a:r>
            <a:r>
              <a:rPr lang="en-GB" b="1" u="sng" dirty="0">
                <a:latin typeface="Times New Roman" panose="02020603050405020304" pitchFamily="18" charset="0"/>
                <a:cs typeface="Times New Roman" panose="02020603050405020304" pitchFamily="18" charset="0"/>
              </a:rPr>
              <a:t>- </a:t>
            </a:r>
            <a:r>
              <a:rPr lang="en-GB" b="1" i="0" u="sng" dirty="0">
                <a:solidFill>
                  <a:srgbClr val="222222"/>
                </a:solidFill>
                <a:effectLst/>
                <a:latin typeface="Times New Roman" panose="02020603050405020304" pitchFamily="18" charset="0"/>
                <a:cs typeface="Times New Roman" panose="02020603050405020304" pitchFamily="18" charset="0"/>
              </a:rPr>
              <a:t>1919249</a:t>
            </a:r>
            <a:endParaRPr lang="en-GB" b="1" u="sng"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543192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547B-7522-4C8A-82F9-8459F8C228E6}"/>
              </a:ext>
            </a:extLst>
          </p:cNvPr>
          <p:cNvSpPr>
            <a:spLocks noGrp="1"/>
          </p:cNvSpPr>
          <p:nvPr>
            <p:ph type="title"/>
          </p:nvPr>
        </p:nvSpPr>
        <p:spPr/>
        <p:txBody>
          <a:bodyPr/>
          <a:lstStyle/>
          <a:p>
            <a:r>
              <a:rPr lang="en-US" dirty="0"/>
              <a:t>TABLE OF CONTENT</a:t>
            </a:r>
            <a:endParaRPr lang="en-GB" dirty="0"/>
          </a:p>
        </p:txBody>
      </p:sp>
      <p:sp>
        <p:nvSpPr>
          <p:cNvPr id="3" name="Content Placeholder 2">
            <a:extLst>
              <a:ext uri="{FF2B5EF4-FFF2-40B4-BE49-F238E27FC236}">
                <a16:creationId xmlns:a16="http://schemas.microsoft.com/office/drawing/2014/main" id="{B1D75C84-E9A9-47BD-9D73-D0F1DF39AD32}"/>
              </a:ext>
            </a:extLst>
          </p:cNvPr>
          <p:cNvSpPr>
            <a:spLocks noGrp="1"/>
          </p:cNvSpPr>
          <p:nvPr>
            <p:ph idx="1"/>
          </p:nvPr>
        </p:nvSpPr>
        <p:spPr/>
        <p:txBody>
          <a:bodyPr>
            <a:normAutofit fontScale="85000" lnSpcReduction="20000"/>
          </a:bodyPr>
          <a:lstStyle/>
          <a:p>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r>
              <a:rPr lang="en-US" dirty="0"/>
              <a:t>………………………………………………………………………</a:t>
            </a:r>
            <a:r>
              <a:rPr lang="en-US" sz="2800" b="1" dirty="0">
                <a:latin typeface="Times New Roman" panose="02020603050405020304" pitchFamily="18" charset="0"/>
                <a:cs typeface="Times New Roman" panose="02020603050405020304" pitchFamily="18" charset="0"/>
              </a:rPr>
              <a:t>SLIDE 3</a:t>
            </a:r>
          </a:p>
          <a:p>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and CIPD Professional map…………SLIDE 4</a:t>
            </a:r>
          </a:p>
          <a:p>
            <a:r>
              <a:rPr lang="en-US" sz="2800" b="1" dirty="0">
                <a:effectLst/>
                <a:latin typeface="Times New Roman" panose="02020603050405020304" pitchFamily="18" charset="0"/>
                <a:ea typeface="Calibri" panose="020F0502020204030204" pitchFamily="34" charset="0"/>
              </a:rPr>
              <a:t>CIPD Professional map…………………………………..SLIDE 6</a:t>
            </a:r>
          </a:p>
          <a:p>
            <a:r>
              <a:rPr lang="en-US" sz="2800" b="1" dirty="0" err="1">
                <a:effectLst/>
                <a:latin typeface="Times New Roman" panose="02020603050405020304" pitchFamily="18" charset="0"/>
                <a:ea typeface="Calibri" panose="020F0502020204030204" pitchFamily="34" charset="0"/>
              </a:rPr>
              <a:t>Organisational</a:t>
            </a:r>
            <a:r>
              <a:rPr lang="en-US" sz="2800" b="1" dirty="0">
                <a:effectLst/>
                <a:latin typeface="Times New Roman" panose="02020603050405020304" pitchFamily="18" charset="0"/>
                <a:ea typeface="Calibri" panose="020F0502020204030204" pitchFamily="34" charset="0"/>
              </a:rPr>
              <a:t> objectives within resourcing activities….SLIDE 8</a:t>
            </a:r>
          </a:p>
          <a:p>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CONCLUSION…………………………………………….SLIDE 10</a:t>
            </a:r>
            <a:b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239538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1FF0-EEF5-4847-B297-14B39977E6E5}"/>
              </a:ext>
            </a:extLst>
          </p:cNvPr>
          <p:cNvSpPr>
            <a:spLocks noGrp="1"/>
          </p:cNvSpPr>
          <p:nvPr>
            <p:ph type="title"/>
          </p:nvPr>
        </p:nvSpPr>
        <p:spPr>
          <a:xfrm>
            <a:off x="838200" y="427120"/>
            <a:ext cx="10515600" cy="1325563"/>
          </a:xfrm>
        </p:spPr>
        <p:txBody>
          <a:bodyPr/>
          <a:lstStyle/>
          <a:p>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B70EDB1-E512-488F-988C-3A341CD50487}"/>
              </a:ext>
            </a:extLst>
          </p:cNvPr>
          <p:cNvSpPr>
            <a:spLocks noGrp="1"/>
          </p:cNvSpPr>
          <p:nvPr>
            <p:ph idx="1"/>
          </p:nvPr>
        </p:nvSpPr>
        <p:spPr/>
        <p:txBody>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report, the business environment in which a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professional should work is explained. HR professionalism with the CIPD map of Tesco PLC</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 also thoroughly explained. Along with this,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objectives also have been rigorously explained with the recent changes in the in the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policies of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70095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E48C-D45E-4F81-9AF7-779D67DE2056}"/>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HR Professionals and CIPD Professional map</a:t>
            </a:r>
            <a:b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DE114B2-E210-4361-8E2E-53779ACF5E29}"/>
              </a:ext>
            </a:extLst>
          </p:cNvPr>
          <p:cNvSpPr>
            <a:spLocks noGrp="1"/>
          </p:cNvSpPr>
          <p:nvPr>
            <p:ph idx="1"/>
          </p:nvPr>
        </p:nvSpPr>
        <p:spPr/>
        <p:txBody>
          <a:bodyPr>
            <a:normAutofit/>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Recruitment and Selection-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Recruitment and selection of new employees based on their skills and education qualification is the one of the main jobs an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representative</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has to do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Hmoud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Laszio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2019). This is done under the supervision of the head of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interviews are taken according to rules put forth by the head of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itself. After selection and recruitment, training the newly hired is also part of the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duties</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800" b="1" dirty="0">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39187" y="4533900"/>
            <a:ext cx="2790825" cy="1638300"/>
          </a:xfrm>
          <a:prstGeom prst="rect">
            <a:avLst/>
          </a:prstGeom>
        </p:spPr>
      </p:pic>
    </p:spTree>
    <p:extLst>
      <p:ext uri="{BB962C8B-B14F-4D97-AF65-F5344CB8AC3E}">
        <p14:creationId xmlns:p14="http://schemas.microsoft.com/office/powerpoint/2010/main" val="2206563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7CCD-C990-488B-B38C-3E4EDBDF1664}"/>
              </a:ext>
            </a:extLst>
          </p:cNvPr>
          <p:cNvSpPr>
            <a:spLocks noGrp="1"/>
          </p:cNvSpPr>
          <p:nvPr>
            <p:ph type="title"/>
          </p:nvPr>
        </p:nvSpPr>
        <p:spPr/>
        <p:txBody>
          <a:bodyPr>
            <a:normAutofit/>
          </a:bodyPr>
          <a:lstStyle/>
          <a:p>
            <a:r>
              <a:rPr lang="en-US" sz="1800" b="1" dirty="0">
                <a:latin typeface="Times New Roman" panose="02020603050405020304" pitchFamily="18" charset="0"/>
                <a:cs typeface="Times New Roman" panose="02020603050405020304" pitchFamily="18" charset="0"/>
              </a:rPr>
              <a:t>CONTINUED</a:t>
            </a:r>
            <a:endParaRPr lang="en-GB" sz="1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B29AFB1-14A7-45BF-AEF0-E2EA90AECEB0}"/>
              </a:ext>
            </a:extLst>
          </p:cNvPr>
          <p:cNvSpPr>
            <a:spLocks noGrp="1"/>
          </p:cNvSpPr>
          <p:nvPr>
            <p:ph idx="1"/>
          </p:nvPr>
        </p:nvSpPr>
        <p:spPr>
          <a:xfrm>
            <a:off x="838200" y="1825625"/>
            <a:ext cx="10515600" cy="3840069"/>
          </a:xfrm>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Maintaining a healthy workplace-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Maintaining a healthy environment in a workplace is very important as it provides employees with motivation and a good culture where employees obtain the maximum job satisfaction. </a:t>
            </a:r>
          </a:p>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2975" y="3024187"/>
            <a:ext cx="3629025" cy="3629025"/>
          </a:xfrm>
          <a:prstGeom prst="rect">
            <a:avLst/>
          </a:prstGeom>
        </p:spPr>
      </p:pic>
    </p:spTree>
    <p:extLst>
      <p:ext uri="{BB962C8B-B14F-4D97-AF65-F5344CB8AC3E}">
        <p14:creationId xmlns:p14="http://schemas.microsoft.com/office/powerpoint/2010/main" val="1836052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DD95A-6C80-4900-824D-8AFC1A06B2AD}"/>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rPr>
              <a:t>CIPD Professional map</a:t>
            </a:r>
            <a:endParaRPr lang="en-GB" dirty="0"/>
          </a:p>
        </p:txBody>
      </p:sp>
      <p:sp>
        <p:nvSpPr>
          <p:cNvPr id="3" name="Content Placeholder 2">
            <a:extLst>
              <a:ext uri="{FF2B5EF4-FFF2-40B4-BE49-F238E27FC236}">
                <a16:creationId xmlns:a16="http://schemas.microsoft.com/office/drawing/2014/main" id="{63AA0848-D698-48C3-9661-C0C336DA692B}"/>
              </a:ext>
            </a:extLst>
          </p:cNvPr>
          <p:cNvSpPr>
            <a:spLocks noGrp="1"/>
          </p:cNvSpPr>
          <p:nvPr>
            <p:ph idx="1"/>
          </p:nvPr>
        </p:nvSpPr>
        <p:spPr/>
        <p:txBody>
          <a:bodyPr>
            <a:normAutofit fontScale="92500" lnSpcReduction="10000"/>
          </a:bodyPr>
          <a:lstStyle/>
          <a:p>
            <a:pPr marL="0" indent="0">
              <a:buNone/>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Principles led-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All employees must have principles and must not change them even in the times of significant change. Three principles of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are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Work matter, People matter and Professional matter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Meyer, 2017</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buNone/>
            </a:pPr>
            <a:endParaRPr lang="en-US" sz="1800" b="1" dirty="0">
              <a:latin typeface="Times New Roman" panose="02020603050405020304" pitchFamily="18" charset="0"/>
              <a:cs typeface="Times New Roman" panose="02020603050405020304" pitchFamily="18" charset="0"/>
            </a:endParaRPr>
          </a:p>
          <a:p>
            <a:pPr marL="0" indent="0">
              <a:buNone/>
            </a:pPr>
            <a:r>
              <a:rPr lang="en-US" sz="1800" b="1" dirty="0">
                <a:effectLst/>
                <a:latin typeface="Times New Roman" panose="02020603050405020304" pitchFamily="18" charset="0"/>
                <a:ea typeface="Calibri" panose="020F0502020204030204" pitchFamily="34" charset="0"/>
              </a:rPr>
              <a:t>Evidence Based-</a:t>
            </a:r>
            <a:r>
              <a:rPr lang="en-US" sz="1800" dirty="0">
                <a:effectLst/>
                <a:latin typeface="Times New Roman" panose="02020603050405020304" pitchFamily="18" charset="0"/>
                <a:ea typeface="Calibri" panose="020F0502020204030204" pitchFamily="34" charset="0"/>
              </a:rPr>
              <a:t> </a:t>
            </a:r>
            <a:r>
              <a:rPr lang="en-US" sz="1800" b="1" dirty="0">
                <a:effectLst/>
                <a:latin typeface="Times New Roman" panose="02020603050405020304" pitchFamily="18" charset="0"/>
                <a:ea typeface="Calibri" panose="020F0502020204030204" pitchFamily="34" charset="0"/>
              </a:rPr>
              <a:t>CIPD map </a:t>
            </a:r>
            <a:r>
              <a:rPr lang="en-US" sz="1800" dirty="0">
                <a:effectLst/>
                <a:latin typeface="Times New Roman" panose="02020603050405020304" pitchFamily="18" charset="0"/>
                <a:ea typeface="Calibri" panose="020F0502020204030204" pitchFamily="34" charset="0"/>
              </a:rPr>
              <a:t>never speaks about what should be done, it helps in decision making. Decisions made are most Important in businesses like </a:t>
            </a:r>
            <a:r>
              <a:rPr lang="en-US" sz="1800" b="1" dirty="0">
                <a:effectLst/>
                <a:latin typeface="Times New Roman" panose="02020603050405020304" pitchFamily="18" charset="0"/>
                <a:ea typeface="Calibri" panose="020F0502020204030204" pitchFamily="34" charset="0"/>
              </a:rPr>
              <a:t>Tesco PLC</a:t>
            </a:r>
          </a:p>
          <a:p>
            <a:pPr marL="0" indent="0">
              <a:buNone/>
            </a:pPr>
            <a:endParaRPr lang="en-US" sz="1800" b="1" dirty="0">
              <a:effectLst/>
              <a:latin typeface="Times New Roman" panose="02020603050405020304" pitchFamily="18" charset="0"/>
              <a:ea typeface="Calibri" panose="020F0502020204030204" pitchFamily="34" charset="0"/>
            </a:endParaRPr>
          </a:p>
          <a:p>
            <a:pPr marL="0" indent="0">
              <a:buNone/>
            </a:pPr>
            <a:endParaRPr lang="en-US" sz="1800" b="1" dirty="0">
              <a:latin typeface="Times New Roman" panose="02020603050405020304" pitchFamily="18" charset="0"/>
            </a:endParaRPr>
          </a:p>
          <a:p>
            <a:pPr marL="0" indent="0">
              <a:buNone/>
            </a:pPr>
            <a:r>
              <a:rPr lang="en-US" sz="1800" dirty="0">
                <a:effectLst/>
                <a:latin typeface="Times New Roman" panose="02020603050405020304" pitchFamily="18" charset="0"/>
                <a:ea typeface="Calibri" panose="020F0502020204030204" pitchFamily="34" charset="0"/>
              </a:rPr>
              <a: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77362" y="4657725"/>
            <a:ext cx="2466975" cy="1847850"/>
          </a:xfrm>
          <a:prstGeom prst="rect">
            <a:avLst/>
          </a:prstGeom>
        </p:spPr>
      </p:pic>
    </p:spTree>
    <p:extLst>
      <p:ext uri="{BB962C8B-B14F-4D97-AF65-F5344CB8AC3E}">
        <p14:creationId xmlns:p14="http://schemas.microsoft.com/office/powerpoint/2010/main" val="2604388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07D70-613A-467E-996F-910D17D0F02D}"/>
              </a:ext>
            </a:extLst>
          </p:cNvPr>
          <p:cNvSpPr>
            <a:spLocks noGrp="1"/>
          </p:cNvSpPr>
          <p:nvPr>
            <p:ph type="title"/>
          </p:nvPr>
        </p:nvSpPr>
        <p:spPr/>
        <p:txBody>
          <a:bodyPr>
            <a:normAutofit/>
          </a:bodyPr>
          <a:lstStyle/>
          <a:p>
            <a:r>
              <a:rPr lang="en-US" sz="1800" b="1" dirty="0">
                <a:latin typeface="Times New Roman" panose="02020603050405020304" pitchFamily="18" charset="0"/>
                <a:cs typeface="Times New Roman" panose="02020603050405020304" pitchFamily="18" charset="0"/>
              </a:rPr>
              <a:t>CONTINUED</a:t>
            </a:r>
            <a:endParaRPr lang="en-GB" sz="1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3BF4E2F-33AD-4821-9161-B0D122FBFA3D}"/>
              </a:ext>
            </a:extLst>
          </p:cNvPr>
          <p:cNvSpPr>
            <a:spLocks noGrp="1"/>
          </p:cNvSpPr>
          <p:nvPr>
            <p:ph idx="1"/>
          </p:nvPr>
        </p:nvSpPr>
        <p:spPr/>
        <p:txBody>
          <a:bodyPr/>
          <a:lstStyle/>
          <a:p>
            <a:pPr marL="342900" marR="0" lvl="0" indent="-342900" algn="just">
              <a:lnSpc>
                <a:spcPct val="150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Core Knowledge-</a:t>
            </a:r>
            <a:r>
              <a:rPr lang="en-GB" sz="1800" dirty="0">
                <a:latin typeface="Times New Roman" panose="02020603050405020304" pitchFamily="18" charset="0"/>
                <a:ea typeface="Calibri" panose="020F0502020204030204" pitchFamily="34" charset="0"/>
                <a:cs typeface="Times New Roman" panose="02020603050405020304" pitchFamily="18" charset="0"/>
              </a:rPr>
              <a:t> </a:t>
            </a:r>
            <a:r>
              <a:rPr lang="en-US" sz="1800" b="1" dirty="0">
                <a:effectLst/>
                <a:latin typeface="Times New Roman" panose="02020603050405020304" pitchFamily="18" charset="0"/>
                <a:ea typeface="Calibri" panose="020F0502020204030204" pitchFamily="34" charset="0"/>
              </a:rPr>
              <a:t>HR professionals </a:t>
            </a:r>
            <a:r>
              <a:rPr lang="en-US" sz="1800" dirty="0">
                <a:effectLst/>
                <a:latin typeface="Times New Roman" panose="02020603050405020304" pitchFamily="18" charset="0"/>
                <a:ea typeface="Calibri" panose="020F0502020204030204" pitchFamily="34" charset="0"/>
              </a:rPr>
              <a:t>must follow some procedures in an organisation.</a:t>
            </a:r>
          </a:p>
          <a:p>
            <a:pPr marL="342900" marR="0" lvl="0" indent="-342900" algn="just">
              <a:lnSpc>
                <a:spcPct val="150000"/>
              </a:lnSpc>
              <a:spcBef>
                <a:spcPts val="0"/>
              </a:spcBef>
              <a:spcAft>
                <a:spcPts val="800"/>
              </a:spcAft>
              <a:buFont typeface="Symbol" panose="05050102010706020507" pitchFamily="18" charset="2"/>
              <a:buChar char=""/>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6275" y="4624387"/>
            <a:ext cx="3143250" cy="1457325"/>
          </a:xfrm>
          <a:prstGeom prst="rect">
            <a:avLst/>
          </a:prstGeom>
        </p:spPr>
      </p:pic>
    </p:spTree>
    <p:extLst>
      <p:ext uri="{BB962C8B-B14F-4D97-AF65-F5344CB8AC3E}">
        <p14:creationId xmlns:p14="http://schemas.microsoft.com/office/powerpoint/2010/main" val="3613046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CABD2-C4C1-43A1-ADB3-7CEB2D186993}"/>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rPr>
              <a:t>Organizational objectives within resourcing activities</a:t>
            </a:r>
            <a:endParaRPr lang="en-GB" b="1" dirty="0"/>
          </a:p>
        </p:txBody>
      </p:sp>
      <p:sp>
        <p:nvSpPr>
          <p:cNvPr id="3" name="Content Placeholder 2">
            <a:extLst>
              <a:ext uri="{FF2B5EF4-FFF2-40B4-BE49-F238E27FC236}">
                <a16:creationId xmlns:a16="http://schemas.microsoft.com/office/drawing/2014/main" id="{5B8667C0-B35C-4157-A314-97312B06E717}"/>
              </a:ext>
            </a:extLst>
          </p:cNvPr>
          <p:cNvSpPr>
            <a:spLocks noGrp="1"/>
          </p:cNvSpPr>
          <p:nvPr>
            <p:ph idx="1"/>
          </p:nvPr>
        </p:nvSpPr>
        <p:spPr>
          <a:xfrm>
            <a:off x="931810" y="2214694"/>
            <a:ext cx="10364452" cy="3424107"/>
          </a:xfrm>
        </p:spPr>
        <p:txBody>
          <a:bodyPr>
            <a:normAutofit fontScale="77500" lnSpcReduction="20000"/>
          </a:bodyPr>
          <a:lstStyle/>
          <a:p>
            <a:r>
              <a:rPr lang="en-US" sz="1800" b="1" dirty="0">
                <a:effectLst/>
                <a:latin typeface="Times New Roman" panose="02020603050405020304" pitchFamily="18" charset="0"/>
                <a:ea typeface="Calibri" panose="020F0502020204030204" pitchFamily="34" charset="0"/>
              </a:rPr>
              <a:t>Recruitment and Selection</a:t>
            </a:r>
            <a:r>
              <a:rPr lang="en-US" sz="1800" dirty="0">
                <a:effectLst/>
                <a:latin typeface="Times New Roman" panose="02020603050405020304" pitchFamily="18" charset="0"/>
                <a:ea typeface="Calibri" panose="020F0502020204030204" pitchFamily="34" charset="0"/>
              </a:rPr>
              <a:t>- One of the most important jobs that an HR must perform is the recruitment and selection of new workers based on their talents and educational qualifications (Hamza </a:t>
            </a:r>
            <a:r>
              <a:rPr lang="en-US" sz="1800" i="1" dirty="0">
                <a:effectLst/>
                <a:latin typeface="Times New Roman" panose="02020603050405020304" pitchFamily="18" charset="0"/>
                <a:ea typeface="Calibri" panose="020F0502020204030204" pitchFamily="34" charset="0"/>
              </a:rPr>
              <a:t>et al.,</a:t>
            </a:r>
            <a:r>
              <a:rPr lang="en-US" sz="1800" dirty="0">
                <a:effectLst/>
                <a:latin typeface="Times New Roman" panose="02020603050405020304" pitchFamily="18" charset="0"/>
                <a:ea typeface="Calibri" panose="020F0502020204030204" pitchFamily="34" charset="0"/>
              </a:rPr>
              <a:t>2021). </a:t>
            </a:r>
          </a:p>
          <a:p>
            <a:endParaRPr lang="en-US" sz="1800" dirty="0">
              <a:latin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Talent management</a:t>
            </a:r>
            <a:r>
              <a:rPr lang="en-US" sz="1800" dirty="0">
                <a:effectLst/>
                <a:latin typeface="Times New Roman" panose="02020603050405020304" pitchFamily="18" charset="0"/>
                <a:ea typeface="Calibri" panose="020F0502020204030204" pitchFamily="34" charset="0"/>
              </a:rPr>
              <a:t>—The HR department has a dedicated talent management team. In the selection process, they perform the first screening and first interviews.</a:t>
            </a:r>
          </a:p>
          <a:p>
            <a:endParaRPr lang="en-US" sz="1800" dirty="0">
              <a:latin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Training and Development</a:t>
            </a:r>
            <a:r>
              <a:rPr lang="en-US" sz="1800" dirty="0">
                <a:effectLst/>
                <a:latin typeface="Times New Roman" panose="02020603050405020304" pitchFamily="18" charset="0"/>
                <a:ea typeface="Calibri" panose="020F0502020204030204" pitchFamily="34" charset="0"/>
              </a:rPr>
              <a:t> – This includes new hires as well as those who have been with the company for a long time.</a:t>
            </a:r>
          </a:p>
          <a:p>
            <a:endParaRPr lang="en-US" sz="1800" dirty="0">
              <a:latin typeface="Times New Roman" panose="02020603050405020304" pitchFamily="18" charset="0"/>
            </a:endParaRPr>
          </a:p>
          <a:p>
            <a:r>
              <a:rPr lang="en-US" sz="1800" b="1" dirty="0">
                <a:effectLst/>
                <a:latin typeface="Times New Roman" panose="02020603050405020304" pitchFamily="18" charset="0"/>
                <a:ea typeface="Calibri" panose="020F0502020204030204" pitchFamily="34" charset="0"/>
              </a:rPr>
              <a:t>Planning- Human resources</a:t>
            </a:r>
            <a:r>
              <a:rPr lang="en-US" sz="1800" dirty="0">
                <a:effectLst/>
                <a:latin typeface="Times New Roman" panose="02020603050405020304" pitchFamily="18" charset="0"/>
                <a:ea typeface="Calibri" panose="020F0502020204030204" pitchFamily="34" charset="0"/>
              </a:rPr>
              <a:t> suggests that planning must be done before organizing any  work. </a:t>
            </a:r>
            <a:endParaRPr lang="en-GB" dirty="0"/>
          </a:p>
        </p:txBody>
      </p:sp>
    </p:spTree>
    <p:extLst>
      <p:ext uri="{BB962C8B-B14F-4D97-AF65-F5344CB8AC3E}">
        <p14:creationId xmlns:p14="http://schemas.microsoft.com/office/powerpoint/2010/main" val="3423198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D70A-5E23-48EE-93B9-9A4C35BA99E3}"/>
              </a:ext>
            </a:extLst>
          </p:cNvPr>
          <p:cNvSpPr>
            <a:spLocks noGrp="1"/>
          </p:cNvSpPr>
          <p:nvPr>
            <p:ph type="title"/>
          </p:nvPr>
        </p:nvSpPr>
        <p:spPr/>
        <p:txBody>
          <a:bodyPr>
            <a:normAutofit/>
          </a:bodyPr>
          <a:lstStyle/>
          <a:p>
            <a:r>
              <a:rPr lang="en-US" sz="1800" b="1" dirty="0">
                <a:latin typeface="Times New Roman" panose="02020603050405020304" pitchFamily="18" charset="0"/>
                <a:cs typeface="Times New Roman" panose="02020603050405020304" pitchFamily="18" charset="0"/>
              </a:rPr>
              <a:t>CONTINUED</a:t>
            </a:r>
            <a:endParaRPr lang="en-GB" sz="1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289CBC-4278-4B98-92E8-61ED3836533D}"/>
              </a:ext>
            </a:extLst>
          </p:cNvPr>
          <p:cNvSpPr>
            <a:spLocks noGrp="1"/>
          </p:cNvSpPr>
          <p:nvPr>
            <p:ph idx="1"/>
          </p:nvPr>
        </p:nvSpPr>
        <p:spPr/>
        <p:txBody>
          <a:bodyPr>
            <a:normAutofit fontScale="70000" lnSpcReduction="20000"/>
          </a:bodyPr>
          <a:lstStyle/>
          <a:p>
            <a:r>
              <a:rPr lang="en-US" sz="1800" dirty="0">
                <a:effectLst/>
                <a:latin typeface="Times New Roman" panose="02020603050405020304" pitchFamily="18" charset="0"/>
                <a:ea typeface="Calibri" panose="020F0502020204030204" pitchFamily="34" charset="0"/>
              </a:rPr>
              <a:t>In case of </a:t>
            </a:r>
            <a:r>
              <a:rPr lang="en-US" sz="1800" b="1" dirty="0">
                <a:effectLst/>
                <a:latin typeface="Times New Roman" panose="02020603050405020304" pitchFamily="18" charset="0"/>
                <a:ea typeface="Calibri" panose="020F0502020204030204" pitchFamily="34" charset="0"/>
              </a:rPr>
              <a:t>Tesco PLC, </a:t>
            </a:r>
            <a:r>
              <a:rPr lang="en-US" sz="1800" dirty="0">
                <a:effectLst/>
                <a:latin typeface="Times New Roman" panose="02020603050405020304" pitchFamily="18" charset="0"/>
                <a:ea typeface="Calibri" panose="020F0502020204030204" pitchFamily="34" charset="0"/>
              </a:rPr>
              <a:t>there are many changes in </a:t>
            </a:r>
            <a:r>
              <a:rPr lang="en-US" sz="1800" b="1" dirty="0">
                <a:effectLst/>
                <a:latin typeface="Times New Roman" panose="02020603050405020304" pitchFamily="18" charset="0"/>
                <a:ea typeface="Calibri" panose="020F0502020204030204" pitchFamily="34" charset="0"/>
              </a:rPr>
              <a:t>HR </a:t>
            </a:r>
            <a:r>
              <a:rPr lang="en-US" sz="1800" dirty="0">
                <a:effectLst/>
                <a:latin typeface="Times New Roman" panose="02020603050405020304" pitchFamily="18" charset="0"/>
                <a:ea typeface="Calibri" panose="020F0502020204030204" pitchFamily="34" charset="0"/>
              </a:rPr>
              <a:t>policies in recent years. The company has changed its policies for recruitment and selection and made the skills and talent-based recruitment instead of recruiting and selecting over the education qualification. Interviewers are more practical and now started to select their employees based on innovative skills, talent and creativity. </a:t>
            </a:r>
          </a:p>
          <a:p>
            <a:r>
              <a:rPr lang="en-US" sz="1800" dirty="0">
                <a:effectLst/>
                <a:latin typeface="Times New Roman" panose="02020603050405020304" pitchFamily="18" charset="0"/>
                <a:ea typeface="Calibri" panose="020F0502020204030204" pitchFamily="34" charset="0"/>
              </a:rPr>
              <a:t>Training and development also have been developed because earlier, </a:t>
            </a:r>
            <a:r>
              <a:rPr lang="en-US" sz="1800" b="1" dirty="0">
                <a:effectLst/>
                <a:latin typeface="Times New Roman" panose="02020603050405020304" pitchFamily="18" charset="0"/>
                <a:ea typeface="Calibri" panose="020F0502020204030204" pitchFamily="34" charset="0"/>
              </a:rPr>
              <a:t>Tesco </a:t>
            </a:r>
            <a:r>
              <a:rPr lang="en-US" sz="1800" dirty="0">
                <a:latin typeface="Times New Roman" panose="02020603050405020304" pitchFamily="18" charset="0"/>
                <a:ea typeface="Calibri" panose="020F0502020204030204" pitchFamily="34" charset="0"/>
              </a:rPr>
              <a:t>did not use to emphasize training leading to their staff working </a:t>
            </a:r>
            <a:r>
              <a:rPr lang="en-US" sz="1800" dirty="0">
                <a:effectLst/>
                <a:latin typeface="Times New Roman" panose="02020603050405020304" pitchFamily="18" charset="0"/>
                <a:ea typeface="Calibri" panose="020F0502020204030204" pitchFamily="34" charset="0"/>
              </a:rPr>
              <a:t>under immense pressure at least at the start of their role as they did not feel prepared for their duties. </a:t>
            </a:r>
          </a:p>
          <a:p>
            <a:r>
              <a:rPr lang="en-US" sz="1800" b="1" dirty="0">
                <a:effectLst/>
                <a:latin typeface="Times New Roman" panose="02020603050405020304" pitchFamily="18" charset="0"/>
                <a:ea typeface="Calibri" panose="020F0502020204030204" pitchFamily="34" charset="0"/>
              </a:rPr>
              <a:t>Natasha Adams </a:t>
            </a:r>
            <a:r>
              <a:rPr lang="en-US" sz="1800" dirty="0">
                <a:effectLst/>
                <a:latin typeface="Times New Roman" panose="02020603050405020304" pitchFamily="18" charset="0"/>
                <a:ea typeface="Calibri" panose="020F0502020204030204" pitchFamily="34" charset="0"/>
              </a:rPr>
              <a:t>who is the </a:t>
            </a:r>
            <a:r>
              <a:rPr lang="en-US" sz="1800" b="1" dirty="0">
                <a:effectLst/>
                <a:latin typeface="Times New Roman" panose="02020603050405020304" pitchFamily="18" charset="0"/>
                <a:ea typeface="Calibri" panose="020F0502020204030204" pitchFamily="34" charset="0"/>
              </a:rPr>
              <a:t>chief people officer of Tesco </a:t>
            </a:r>
            <a:r>
              <a:rPr lang="en-US" sz="1800" dirty="0">
                <a:effectLst/>
                <a:latin typeface="Times New Roman" panose="02020603050405020304" pitchFamily="18" charset="0"/>
                <a:ea typeface="Calibri" panose="020F0502020204030204" pitchFamily="34" charset="0"/>
              </a:rPr>
              <a:t>has made the changes in the Tesco policies after working for 20 years in the </a:t>
            </a:r>
            <a:r>
              <a:rPr lang="en-US" sz="1800" dirty="0" err="1">
                <a:effectLst/>
                <a:latin typeface="Times New Roman" panose="02020603050405020304" pitchFamily="18" charset="0"/>
                <a:ea typeface="Calibri" panose="020F0502020204030204" pitchFamily="34" charset="0"/>
              </a:rPr>
              <a:t>organisation</a:t>
            </a:r>
            <a:r>
              <a:rPr lang="en-US" sz="1800" dirty="0">
                <a:effectLst/>
                <a:latin typeface="Times New Roman" panose="02020603050405020304" pitchFamily="18" charset="0"/>
                <a:ea typeface="Calibri" panose="020F0502020204030204" pitchFamily="34" charset="0"/>
              </a:rPr>
              <a:t> (Tescoplc.com,2021). </a:t>
            </a:r>
            <a:r>
              <a:rPr lang="en-US" sz="1800" b="1" dirty="0">
                <a:effectLst/>
                <a:latin typeface="Times New Roman" panose="02020603050405020304" pitchFamily="18" charset="0"/>
                <a:ea typeface="Calibri" panose="020F0502020204030204" pitchFamily="34" charset="0"/>
              </a:rPr>
              <a:t>Natasha Adams </a:t>
            </a:r>
            <a:r>
              <a:rPr lang="en-US" sz="1800" dirty="0">
                <a:effectLst/>
                <a:latin typeface="Times New Roman" panose="02020603050405020304" pitchFamily="18" charset="0"/>
                <a:ea typeface="Calibri" panose="020F0502020204030204" pitchFamily="34" charset="0"/>
              </a:rPr>
              <a:t>with the help of </a:t>
            </a:r>
            <a:r>
              <a:rPr lang="en-US" sz="1800" b="1" dirty="0">
                <a:effectLst/>
                <a:latin typeface="Times New Roman" panose="02020603050405020304" pitchFamily="18" charset="0"/>
                <a:ea typeface="Calibri" panose="020F0502020204030204" pitchFamily="34" charset="0"/>
              </a:rPr>
              <a:t>Ken Murphy, </a:t>
            </a:r>
            <a:r>
              <a:rPr lang="en-US" sz="1800" dirty="0">
                <a:effectLst/>
                <a:latin typeface="Times New Roman" panose="02020603050405020304" pitchFamily="18" charset="0"/>
                <a:ea typeface="Calibri" panose="020F0502020204030204" pitchFamily="34" charset="0"/>
              </a:rPr>
              <a:t>who is the </a:t>
            </a:r>
            <a:r>
              <a:rPr lang="en-US" sz="1800" b="1" dirty="0">
                <a:effectLst/>
                <a:latin typeface="Times New Roman" panose="02020603050405020304" pitchFamily="18" charset="0"/>
                <a:ea typeface="Calibri" panose="020F0502020204030204" pitchFamily="34" charset="0"/>
              </a:rPr>
              <a:t>CEO </a:t>
            </a:r>
            <a:r>
              <a:rPr lang="en-US" sz="1800" dirty="0">
                <a:effectLst/>
                <a:latin typeface="Times New Roman" panose="02020603050405020304" pitchFamily="18" charset="0"/>
                <a:ea typeface="Calibri" panose="020F0502020204030204" pitchFamily="34" charset="0"/>
              </a:rPr>
              <a:t>of </a:t>
            </a:r>
            <a:r>
              <a:rPr lang="en-US" sz="1800" b="1" dirty="0">
                <a:effectLst/>
                <a:latin typeface="Times New Roman" panose="02020603050405020304" pitchFamily="18" charset="0"/>
                <a:ea typeface="Calibri" panose="020F0502020204030204" pitchFamily="34" charset="0"/>
              </a:rPr>
              <a:t>Tesco PLC </a:t>
            </a:r>
            <a:r>
              <a:rPr lang="en-US" sz="1800" dirty="0">
                <a:effectLst/>
                <a:latin typeface="Times New Roman" panose="02020603050405020304" pitchFamily="18" charset="0"/>
                <a:ea typeface="Calibri" panose="020F0502020204030204" pitchFamily="34" charset="0"/>
              </a:rPr>
              <a:t>has made the amendments in the problematic </a:t>
            </a:r>
            <a:r>
              <a:rPr lang="en-US" sz="1800" b="1" dirty="0">
                <a:effectLst/>
                <a:latin typeface="Times New Roman" panose="02020603050405020304" pitchFamily="18" charset="0"/>
                <a:ea typeface="Calibri" panose="020F0502020204030204" pitchFamily="34" charset="0"/>
              </a:rPr>
              <a:t>HR policies of Tesco PLC.  </a:t>
            </a:r>
            <a:r>
              <a:rPr lang="en-US" sz="1800" dirty="0">
                <a:effectLst/>
                <a:latin typeface="Times New Roman" panose="02020603050405020304" pitchFamily="18" charset="0"/>
                <a:ea typeface="Calibri" panose="020F0502020204030204" pitchFamily="34" charset="0"/>
              </a:rPr>
              <a:t>The talent management staff is also responsible for conducting interviews and retaining potential workers. Because </a:t>
            </a:r>
            <a:r>
              <a:rPr lang="en-US" sz="1800" b="1" dirty="0">
                <a:effectLst/>
                <a:latin typeface="Times New Roman" panose="02020603050405020304" pitchFamily="18" charset="0"/>
                <a:ea typeface="Calibri" panose="020F0502020204030204" pitchFamily="34" charset="0"/>
              </a:rPr>
              <a:t>Tesco PLC</a:t>
            </a:r>
            <a:r>
              <a:rPr lang="en-US" sz="1800" dirty="0">
                <a:effectLst/>
                <a:latin typeface="Times New Roman" panose="02020603050405020304" pitchFamily="18" charset="0"/>
                <a:ea typeface="Calibri" panose="020F0502020204030204" pitchFamily="34" charset="0"/>
              </a:rPr>
              <a:t> is in the retail business, all workers working in supermarkets must report to the HR department of their local branch or store so they can be fully trained and prepared for their jobs. </a:t>
            </a:r>
            <a:endParaRPr lang="en-GB" dirty="0"/>
          </a:p>
        </p:txBody>
      </p:sp>
    </p:spTree>
    <p:extLst>
      <p:ext uri="{BB962C8B-B14F-4D97-AF65-F5344CB8AC3E}">
        <p14:creationId xmlns:p14="http://schemas.microsoft.com/office/powerpoint/2010/main" val="301916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D85C3-250C-4B3B-B862-1A35A171A924}"/>
              </a:ext>
            </a:extLst>
          </p:cNvPr>
          <p:cNvSpPr>
            <a:spLocks noGrp="1"/>
          </p:cNvSpPr>
          <p:nvPr>
            <p:ph type="title"/>
          </p:nvPr>
        </p:nvSpPr>
        <p:spPr/>
        <p:txBody>
          <a:bodyPr/>
          <a:lstStyle/>
          <a:p>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2FC54A7-B5AF-4BE5-9916-E2FA764BBB1D}"/>
              </a:ext>
            </a:extLst>
          </p:cNvPr>
          <p:cNvSpPr>
            <a:spLocks noGrp="1"/>
          </p:cNvSpPr>
          <p:nvPr>
            <p:ph idx="1"/>
          </p:nvPr>
        </p:nvSpPr>
        <p:spPr/>
        <p:txBody>
          <a:bodyPr>
            <a:normAutofit fontScale="92500" lnSpcReduction="10000"/>
          </a:bodyPr>
          <a:lstStyle/>
          <a:p>
            <a:pPr marL="0" indent="0">
              <a:buNone/>
            </a:pPr>
            <a:r>
              <a:rPr lang="en-US" sz="1800" dirty="0">
                <a:effectLst/>
                <a:latin typeface="Times New Roman" panose="02020603050405020304" pitchFamily="18" charset="0"/>
                <a:ea typeface="Calibri" panose="020F0502020204030204" pitchFamily="34" charset="0"/>
              </a:rPr>
              <a:t>In this report, </a:t>
            </a:r>
            <a:r>
              <a:rPr lang="en-US" sz="1800" b="1" dirty="0">
                <a:effectLst/>
                <a:latin typeface="Times New Roman" panose="02020603050405020304" pitchFamily="18" charset="0"/>
                <a:ea typeface="Calibri" panose="020F0502020204030204" pitchFamily="34" charset="0"/>
              </a:rPr>
              <a:t>HR professionalism </a:t>
            </a:r>
            <a:r>
              <a:rPr lang="en-US" sz="1800" dirty="0">
                <a:effectLst/>
                <a:latin typeface="Times New Roman" panose="02020603050405020304" pitchFamily="18" charset="0"/>
                <a:ea typeface="Calibri" panose="020F0502020204030204" pitchFamily="34" charset="0"/>
              </a:rPr>
              <a:t>is explained along with the </a:t>
            </a:r>
            <a:r>
              <a:rPr lang="en-US" sz="1800" b="1" dirty="0">
                <a:effectLst/>
                <a:latin typeface="Times New Roman" panose="02020603050405020304" pitchFamily="18" charset="0"/>
                <a:ea typeface="Calibri" panose="020F0502020204030204" pitchFamily="34" charset="0"/>
              </a:rPr>
              <a:t>CIPD profession map. </a:t>
            </a:r>
            <a:r>
              <a:rPr lang="en-US" sz="1800" dirty="0">
                <a:effectLst/>
                <a:latin typeface="Times New Roman" panose="02020603050405020304" pitchFamily="18" charset="0"/>
                <a:ea typeface="Calibri" panose="020F0502020204030204" pitchFamily="34" charset="0"/>
              </a:rPr>
              <a:t>Furthermore, the objectives of </a:t>
            </a:r>
            <a:r>
              <a:rPr lang="en-US" sz="1800" b="1" dirty="0">
                <a:effectLst/>
                <a:latin typeface="Times New Roman" panose="02020603050405020304" pitchFamily="18" charset="0"/>
                <a:ea typeface="Calibri" panose="020F0502020204030204" pitchFamily="34" charset="0"/>
              </a:rPr>
              <a:t>Tesco PLC </a:t>
            </a:r>
            <a:r>
              <a:rPr lang="en-US" sz="1800" dirty="0">
                <a:effectLst/>
                <a:latin typeface="Times New Roman" panose="02020603050405020304" pitchFamily="18" charset="0"/>
                <a:ea typeface="Calibri" panose="020F0502020204030204" pitchFamily="34" charset="0"/>
              </a:rPr>
              <a:t>along with recent changes and amendments in the </a:t>
            </a:r>
            <a:r>
              <a:rPr lang="en-US" sz="1800" b="1" dirty="0">
                <a:effectLst/>
                <a:latin typeface="Times New Roman" panose="02020603050405020304" pitchFamily="18" charset="0"/>
                <a:ea typeface="Calibri" panose="020F0502020204030204" pitchFamily="34" charset="0"/>
              </a:rPr>
              <a:t>HR </a:t>
            </a:r>
            <a:r>
              <a:rPr lang="en-US" sz="1800" dirty="0">
                <a:effectLst/>
                <a:latin typeface="Times New Roman" panose="02020603050405020304" pitchFamily="18" charset="0"/>
                <a:ea typeface="Calibri" panose="020F0502020204030204" pitchFamily="34" charset="0"/>
              </a:rPr>
              <a:t>policies are also explained thoroughly in this report. </a:t>
            </a:r>
            <a:r>
              <a:rPr lang="en-US" sz="1800" b="1" dirty="0">
                <a:effectLst/>
                <a:latin typeface="Times New Roman" panose="02020603050405020304" pitchFamily="18" charset="0"/>
                <a:ea typeface="Calibri" panose="020F0502020204030204" pitchFamily="34" charset="0"/>
              </a:rPr>
              <a:t>Recruitment and Selection, Talent management and planning </a:t>
            </a:r>
            <a:r>
              <a:rPr lang="en-US" sz="1800" dirty="0">
                <a:effectLst/>
                <a:latin typeface="Times New Roman" panose="02020603050405020304" pitchFamily="18" charset="0"/>
                <a:ea typeface="Calibri" panose="020F0502020204030204" pitchFamily="34" charset="0"/>
              </a:rPr>
              <a:t>are the main objectives where the recent changes are explained.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Thus, it is concluded that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department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 the one of core departments in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contribution of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success of </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Tesco PLC from the past decade has been very beneficial in profit generation, retaining employees, promotion of innovation and creativity and managing people also. Therefore, HR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any organization is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very important, and must always be led by responsible professionals who are staying connected with recent changes in order to adapt to the constant changes.</a:t>
            </a:r>
          </a:p>
          <a:p>
            <a:pPr marL="0" indent="0">
              <a:buNone/>
            </a:pPr>
            <a:endParaRPr lang="en-GB" dirty="0"/>
          </a:p>
        </p:txBody>
      </p:sp>
    </p:spTree>
    <p:extLst>
      <p:ext uri="{BB962C8B-B14F-4D97-AF65-F5344CB8AC3E}">
        <p14:creationId xmlns:p14="http://schemas.microsoft.com/office/powerpoint/2010/main" val="3213491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a:t>
            </a:r>
          </a:p>
        </p:txBody>
      </p:sp>
      <p:sp>
        <p:nvSpPr>
          <p:cNvPr id="3" name="Content Placeholder 2"/>
          <p:cNvSpPr>
            <a:spLocks noGrp="1"/>
          </p:cNvSpPr>
          <p:nvPr>
            <p:ph idx="1"/>
          </p:nvPr>
        </p:nvSpPr>
        <p:spPr>
          <a:xfrm>
            <a:off x="913774" y="2115396"/>
            <a:ext cx="10364452" cy="3424107"/>
          </a:xfrm>
        </p:spPr>
        <p:txBody>
          <a:bodyPr>
            <a:normAutofit fontScale="70000" lnSpcReduction="20000"/>
          </a:bodyPr>
          <a:lstStyle/>
          <a:p>
            <a:r>
              <a:rPr lang="en-US" dirty="0"/>
              <a:t>Hamza, P.A., Othman, B.J., </a:t>
            </a:r>
            <a:r>
              <a:rPr lang="en-US" dirty="0" err="1"/>
              <a:t>Gardi</a:t>
            </a:r>
            <a:r>
              <a:rPr lang="en-US" dirty="0"/>
              <a:t>, B., </a:t>
            </a:r>
            <a:r>
              <a:rPr lang="en-US" dirty="0" err="1"/>
              <a:t>Sorguli</a:t>
            </a:r>
            <a:r>
              <a:rPr lang="en-US" dirty="0"/>
              <a:t>, S., Aziz, H.M., Ahmed, S.A., Sabir, B.Y., Ismael, N.B., Ali, B.J. and Anwar, G., 2021. Recruitment and Selection: The Relationship between Recruitment and Selection with Organizational Performance. </a:t>
            </a:r>
            <a:r>
              <a:rPr lang="en-US" i="1" dirty="0"/>
              <a:t>International Journal of Engineering, Business and Management</a:t>
            </a:r>
            <a:r>
              <a:rPr lang="en-US" dirty="0"/>
              <a:t>, </a:t>
            </a:r>
            <a:r>
              <a:rPr lang="en-US" i="1" dirty="0"/>
              <a:t>5</a:t>
            </a:r>
            <a:r>
              <a:rPr lang="en-US" dirty="0"/>
              <a:t>(3), pp.1-13.</a:t>
            </a:r>
            <a:endParaRPr lang="en-IN" dirty="0"/>
          </a:p>
          <a:p>
            <a:r>
              <a:rPr lang="en-US" dirty="0" err="1"/>
              <a:t>Hmoud</a:t>
            </a:r>
            <a:r>
              <a:rPr lang="en-US" dirty="0"/>
              <a:t>, B. and Laszlo, V., 2019. Will artificial intelligence take over </a:t>
            </a:r>
            <a:r>
              <a:rPr lang="en-US" dirty="0" err="1"/>
              <a:t>humanresources</a:t>
            </a:r>
            <a:r>
              <a:rPr lang="en-US" dirty="0"/>
              <a:t> recruitment and selection?. </a:t>
            </a:r>
            <a:r>
              <a:rPr lang="en-US" i="1" dirty="0"/>
              <a:t>Network Intelligence Studies</a:t>
            </a:r>
            <a:r>
              <a:rPr lang="en-US" dirty="0"/>
              <a:t>, </a:t>
            </a:r>
            <a:r>
              <a:rPr lang="en-US" i="1" dirty="0"/>
              <a:t>7</a:t>
            </a:r>
            <a:r>
              <a:rPr lang="en-US" dirty="0"/>
              <a:t>(13), pp.21-30.</a:t>
            </a:r>
            <a:endParaRPr lang="en-IN" dirty="0"/>
          </a:p>
          <a:p>
            <a:r>
              <a:rPr lang="en-US" dirty="0"/>
              <a:t>Meyer, J.P., 2017. Has Engagement Had Its Day–What’s Next and Does It Matter?. </a:t>
            </a:r>
            <a:r>
              <a:rPr lang="en-US" i="1" dirty="0"/>
              <a:t>Organizational Dynamics</a:t>
            </a:r>
            <a:r>
              <a:rPr lang="en-US" dirty="0"/>
              <a:t>, </a:t>
            </a:r>
            <a:r>
              <a:rPr lang="en-US" i="1" dirty="0"/>
              <a:t>46</a:t>
            </a:r>
            <a:r>
              <a:rPr lang="en-US" dirty="0"/>
              <a:t>(2), p.87.</a:t>
            </a:r>
            <a:endParaRPr lang="en-IN" dirty="0"/>
          </a:p>
          <a:p>
            <a:r>
              <a:rPr lang="en-US" dirty="0"/>
              <a:t>Tescoplc.com, 2021. Tesco [Online]  Company Available at: https://www.tescoplc.com/ [Accessed 16</a:t>
            </a:r>
            <a:r>
              <a:rPr lang="en-US" baseline="30000" dirty="0"/>
              <a:t>th</a:t>
            </a:r>
            <a:r>
              <a:rPr lang="en-US" dirty="0"/>
              <a:t> October 2021]</a:t>
            </a:r>
            <a:endParaRPr lang="en-IN" dirty="0"/>
          </a:p>
          <a:p>
            <a:r>
              <a:rPr lang="en-US" dirty="0"/>
              <a:t>Tescoplc.com, 2021. Tesco [Online]  Company Available at: https://www.tescoplc.com/ [Accessed 16</a:t>
            </a:r>
            <a:r>
              <a:rPr lang="en-US" baseline="30000" dirty="0"/>
              <a:t>th</a:t>
            </a:r>
            <a:r>
              <a:rPr lang="en-US" dirty="0"/>
              <a:t> October 2021]</a:t>
            </a:r>
            <a:endParaRPr lang="en-IN" dirty="0"/>
          </a:p>
          <a:p>
            <a:r>
              <a:rPr lang="en-US" dirty="0"/>
              <a:t>Tescoplc.com, 2021. Tesco </a:t>
            </a:r>
            <a:r>
              <a:rPr lang="en-US"/>
              <a:t>[Online  </a:t>
            </a:r>
            <a:r>
              <a:rPr lang="en-US" dirty="0"/>
              <a:t>Company Available at: https://www.tescoplc.com/ [Accessed 16</a:t>
            </a:r>
            <a:r>
              <a:rPr lang="en-US" baseline="30000" dirty="0"/>
              <a:t>th</a:t>
            </a:r>
            <a:r>
              <a:rPr lang="en-US" dirty="0"/>
              <a:t> October </a:t>
            </a:r>
            <a:r>
              <a:rPr lang="en-US"/>
              <a:t>2021]</a:t>
            </a:r>
            <a:endParaRPr lang="en-IN" dirty="0"/>
          </a:p>
        </p:txBody>
      </p:sp>
    </p:spTree>
    <p:extLst>
      <p:ext uri="{BB962C8B-B14F-4D97-AF65-F5344CB8AC3E}">
        <p14:creationId xmlns:p14="http://schemas.microsoft.com/office/powerpoint/2010/main" val="44952707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1762</Words>
  <Application>Microsoft Office PowerPoint</Application>
  <PresentationFormat>Widescreen</PresentationFormat>
  <Paragraphs>78</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Symbol</vt:lpstr>
      <vt:lpstr>Times New Roman</vt:lpstr>
      <vt:lpstr>Tw Cen MT</vt:lpstr>
      <vt:lpstr>Droplet</vt:lpstr>
      <vt:lpstr>Individual presentation </vt:lpstr>
      <vt:lpstr>TABLE OF CONTENT</vt:lpstr>
      <vt:lpstr>Introduction </vt:lpstr>
      <vt:lpstr>HR Professionals and CIPD Professional map </vt:lpstr>
      <vt:lpstr>CONTINUED</vt:lpstr>
      <vt:lpstr>CIPD Professional map</vt:lpstr>
      <vt:lpstr>CONTINUED</vt:lpstr>
      <vt:lpstr>Organizational objectives within resourcing activities</vt:lpstr>
      <vt:lpstr>CONTINUED</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2021-10-16T15:50:02Z</dcterms:created>
  <dcterms:modified xsi:type="dcterms:W3CDTF">2021-10-22T10:08:01Z</dcterms:modified>
</cp:coreProperties>
</file>