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4"/>
  </p:sldMasterIdLst>
  <p:sldIdLst>
    <p:sldId id="256" r:id="rId5"/>
    <p:sldId id="257" r:id="rId6"/>
    <p:sldId id="259" r:id="rId7"/>
    <p:sldId id="274" r:id="rId8"/>
    <p:sldId id="258" r:id="rId9"/>
    <p:sldId id="260" r:id="rId10"/>
    <p:sldId id="292" r:id="rId11"/>
    <p:sldId id="261" r:id="rId12"/>
    <p:sldId id="297" r:id="rId13"/>
    <p:sldId id="295" r:id="rId14"/>
    <p:sldId id="296" r:id="rId15"/>
    <p:sldId id="298" r:id="rId16"/>
    <p:sldId id="263" r:id="rId17"/>
    <p:sldId id="276" r:id="rId18"/>
    <p:sldId id="277" r:id="rId19"/>
    <p:sldId id="271" r:id="rId20"/>
    <p:sldId id="273" r:id="rId21"/>
    <p:sldId id="272" r:id="rId22"/>
    <p:sldId id="290" r:id="rId23"/>
    <p:sldId id="264" r:id="rId24"/>
    <p:sldId id="284" r:id="rId25"/>
    <p:sldId id="265" r:id="rId26"/>
    <p:sldId id="279" r:id="rId27"/>
    <p:sldId id="278" r:id="rId28"/>
    <p:sldId id="266" r:id="rId29"/>
    <p:sldId id="280" r:id="rId30"/>
    <p:sldId id="281" r:id="rId31"/>
    <p:sldId id="291" r:id="rId32"/>
    <p:sldId id="286" r:id="rId33"/>
    <p:sldId id="287" r:id="rId34"/>
    <p:sldId id="288" r:id="rId35"/>
    <p:sldId id="289" r:id="rId36"/>
    <p:sldId id="269" r:id="rId37"/>
    <p:sldId id="293" r:id="rId38"/>
    <p:sldId id="285" r:id="rId39"/>
    <p:sldId id="294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71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B896DB-A6AD-8DEA-37E1-B68423146EAE}" v="45" dt="2025-12-09T21:26:54.995"/>
    <p1510:client id="{0FA41589-B3DE-A384-3666-F6B6538B7809}" v="738" dt="2025-12-09T14:13:24.890"/>
    <p1510:client id="{18692AE8-195A-BD41-04C3-0D4405AB2EA1}" v="106" dt="2025-12-08T10:13:58.208"/>
    <p1510:client id="{1F4480BE-1F3C-B2B8-A747-73FFF1CDB079}" v="83" dt="2025-12-09T16:54:34.965"/>
    <p1510:client id="{26F8F60F-5F17-099B-5766-74A7645CAE32}" v="317" dt="2025-12-09T15:46:32.016"/>
    <p1510:client id="{413958B7-3F07-2394-1907-E8A51A41E483}" v="343" dt="2025-12-09T16:48:18.128"/>
    <p1510:client id="{50A11A1E-697E-415A-A437-CE0E8F47F296}" v="509" dt="2025-12-09T18:54:09.594"/>
    <p1510:client id="{598F2B5B-D62E-CF17-585C-8DBA40A74539}" v="568" dt="2025-12-08T21:48:36.597"/>
    <p1510:client id="{59CF8BEA-6D0A-6866-B87E-25A8323EF5A5}" v="13" dt="2025-12-09T16:58:17.170"/>
    <p1510:client id="{617F1ABB-9FD5-8F00-8B22-6B3FD58CF736}" v="731" dt="2025-12-09T17:16:56.279"/>
    <p1510:client id="{6D6DAEEB-5C38-ED77-3BF3-C4D3A366B0EC}" v="507" dt="2025-12-09T20:35:28.278"/>
    <p1510:client id="{6F70BB88-B700-43F9-8A57-FDE661006C75}" v="678" dt="2025-12-09T10:55:13.568"/>
    <p1510:client id="{70F0EDDF-4A99-4C1B-62BE-EC2710B57D7A}" v="10" dt="2025-12-09T11:06:28.738"/>
    <p1510:client id="{75C5B7F8-D83A-6C79-251E-3C9B486CD263}" v="2610" dt="2025-12-09T11:30:55.959"/>
    <p1510:client id="{7BB001A2-5D93-125C-9AD7-99AA5246E45E}" v="1121" dt="2025-12-09T21:33:53.799"/>
    <p1510:client id="{7C05848B-855D-F9DD-17F7-D360D909DF91}" v="761" dt="2025-12-09T13:18:13.968"/>
    <p1510:client id="{7C1B7231-783B-6967-E8DD-96B45507130B}" v="37" dt="2025-12-09T14:11:08.291"/>
    <p1510:client id="{7DC55195-FB44-3182-56D2-FE2AC70278AC}" v="368" dt="2025-12-09T00:19:40.205"/>
    <p1510:client id="{832126DB-37C1-7487-8ED6-BD97F5DACBAD}" v="29" dt="2025-12-08T23:30:34.692"/>
    <p1510:client id="{85F02ADF-D62C-060D-04AE-4171F80A6CAB}" v="1414" dt="2025-12-09T17:14:38.319"/>
    <p1510:client id="{99F91BEA-72CC-C3AB-342E-56C41ED47E2B}" v="129" dt="2025-12-09T21:36:34.489"/>
    <p1510:client id="{AD8DF9EF-F663-492A-BE33-72AD8997A25C}" v="163" dt="2025-12-09T16:28:26.720"/>
    <p1510:client id="{C9F0E091-DFDD-2C10-4B82-4835D4B677EE}" v="209" dt="2025-12-09T17:15:08.971"/>
    <p1510:client id="{CA1C8D9A-6AB5-498C-8A0A-4904CC592C7C}" v="165" dt="2025-12-09T17:19:43.792"/>
    <p1510:client id="{CC6C8369-2D90-47A9-9154-E33477584484}" v="65" dt="2025-12-09T11:28:44.704"/>
    <p1510:client id="{D3309EE2-A2ED-0764-DC23-B3AB4058D5CD}" v="188" dt="2025-12-08T09:56:28.794"/>
    <p1510:client id="{DE592FB6-D82C-42EF-8F69-105F8AFAE963}" v="70" dt="2025-12-09T20:46:29.695"/>
    <p1510:client id="{E08FA31F-1337-122D-6971-5AAD7641B740}" v="171" dt="2025-12-09T09:15:11.439"/>
    <p1510:client id="{EA7D39A8-59CE-48F0-FA3D-30BCC12FD22D}" v="34" dt="2025-12-09T18:02:47.263"/>
    <p1510:client id="{F19CA91F-3382-9B8F-9195-D7C20462E273}" v="3" dt="2025-12-09T20:24:21.923"/>
    <p1510:client id="{F47FE49C-C2C3-4632-9DAB-4D6E1B4A3276}" v="75" dt="2025-12-09T11:07:13.6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8764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898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093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2904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12/9/2025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402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12/9/2025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435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12/9/2025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132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949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12/9/2025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1483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163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130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311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3.png"/><Relationship Id="rId7" Type="http://schemas.openxmlformats.org/officeDocument/2006/relationships/image" Target="../media/image2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4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jpeg"/><Relationship Id="rId3" Type="http://schemas.openxmlformats.org/officeDocument/2006/relationships/image" Target="../media/image3.png"/><Relationship Id="rId7" Type="http://schemas.openxmlformats.org/officeDocument/2006/relationships/image" Target="../media/image5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7" Type="http://schemas.openxmlformats.org/officeDocument/2006/relationships/image" Target="../media/image6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0.pn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4" Type="http://schemas.openxmlformats.org/officeDocument/2006/relationships/image" Target="../media/image63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0.jpeg"/><Relationship Id="rId5" Type="http://schemas.openxmlformats.org/officeDocument/2006/relationships/image" Target="../media/image69.png"/><Relationship Id="rId4" Type="http://schemas.openxmlformats.org/officeDocument/2006/relationships/image" Target="../media/image68.jpe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jpeg"/><Relationship Id="rId7" Type="http://schemas.openxmlformats.org/officeDocument/2006/relationships/image" Target="../media/image76.jpe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jpeg"/><Relationship Id="rId5" Type="http://schemas.openxmlformats.org/officeDocument/2006/relationships/image" Target="../media/image74.jpeg"/><Relationship Id="rId4" Type="http://schemas.openxmlformats.org/officeDocument/2006/relationships/image" Target="../media/image73.jpeg"/><Relationship Id="rId9" Type="http://schemas.openxmlformats.org/officeDocument/2006/relationships/image" Target="../media/image78.jpe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jpeg"/><Relationship Id="rId3" Type="http://schemas.openxmlformats.org/officeDocument/2006/relationships/image" Target="../media/image79.jpeg"/><Relationship Id="rId7" Type="http://schemas.openxmlformats.org/officeDocument/2006/relationships/image" Target="../media/image83.jpe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2.jpeg"/><Relationship Id="rId5" Type="http://schemas.openxmlformats.org/officeDocument/2006/relationships/image" Target="../media/image81.jpeg"/><Relationship Id="rId10" Type="http://schemas.openxmlformats.org/officeDocument/2006/relationships/image" Target="../media/image86.jpeg"/><Relationship Id="rId4" Type="http://schemas.openxmlformats.org/officeDocument/2006/relationships/image" Target="../media/image80.jpeg"/><Relationship Id="rId9" Type="http://schemas.openxmlformats.org/officeDocument/2006/relationships/image" Target="../media/image85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jpeg"/><Relationship Id="rId2" Type="http://schemas.openxmlformats.org/officeDocument/2006/relationships/image" Target="../media/image8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0.jpeg"/><Relationship Id="rId4" Type="http://schemas.openxmlformats.org/officeDocument/2006/relationships/image" Target="../media/image89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s://carperformanceboss.com/hood-vents-performance-difference-and-purpose/" TargetMode="External"/><Relationship Id="rId13" Type="http://schemas.openxmlformats.org/officeDocument/2006/relationships/hyperlink" Target="https://collectingcars.com/articles/tech-talk-wheel-arch-vents" TargetMode="External"/><Relationship Id="rId18" Type="http://schemas.openxmlformats.org/officeDocument/2006/relationships/hyperlink" Target="https://www.sae.org/books/aerodynamics-road-vehicles-fifth-edition-r-430" TargetMode="External"/><Relationship Id="rId26" Type="http://schemas.openxmlformats.org/officeDocument/2006/relationships/hyperlink" Target="http://www.vlebooks.com/vleweb/product/openreader?id=none&amp;isbn=9781787110861." TargetMode="External"/><Relationship Id="rId3" Type="http://schemas.openxmlformats.org/officeDocument/2006/relationships/hyperlink" Target="https://wrda.co.uk/assets/files/2025%20Champ%20Regs%20%20Published%20Copy.pdf" TargetMode="External"/><Relationship Id="rId21" Type="http://schemas.openxmlformats.org/officeDocument/2006/relationships/hyperlink" Target="https://doi.org/10.18245/ijaet.723755" TargetMode="External"/><Relationship Id="rId7" Type="http://schemas.openxmlformats.org/officeDocument/2006/relationships/hyperlink" Target="https://www.carthrottle.com/features/what-are-wheel-spats-and-why-does-nobody-use-them-anymore" TargetMode="External"/><Relationship Id="rId12" Type="http://schemas.openxmlformats.org/officeDocument/2006/relationships/hyperlink" Target="https://fluidjobs.com/blog/aerodynamic-floors-and-diffusers-in-f1-how-do-they-work-" TargetMode="External"/><Relationship Id="rId17" Type="http://schemas.openxmlformats.org/officeDocument/2006/relationships/hyperlink" Target="https://racelouvers.com/content/Race-Louvers-Hood-Vent-Tech-Tips.pdf" TargetMode="External"/><Relationship Id="rId25" Type="http://schemas.openxmlformats.org/officeDocument/2006/relationships/hyperlink" Target="https://www.verus-engineering.com/blog/informative-8/verus-engineering-hood-louver-testing-data-mk5-toyota-supra-104" TargetMode="External"/><Relationship Id="rId2" Type="http://schemas.openxmlformats.org/officeDocument/2006/relationships/image" Target="../media/image1.png"/><Relationship Id="rId16" Type="http://schemas.openxmlformats.org/officeDocument/2006/relationships/hyperlink" Target="https://www.rhonium.com/autotrends/air-dams-more-than-just-a-cosmetic-upgrade/" TargetMode="External"/><Relationship Id="rId20" Type="http://schemas.openxmlformats.org/officeDocument/2006/relationships/hyperlink" Target="https://doi.org/10.1016/j.ijmecsci.2018.12.03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rcedes-benz-media.co.uk/releases/1543" TargetMode="External"/><Relationship Id="rId11" Type="http://schemas.openxmlformats.org/officeDocument/2006/relationships/hyperlink" Target="https://maxkuchen.com/blog-why-race-cars-use-splitters-diffusers-canards-and-wings/" TargetMode="External"/><Relationship Id="rId24" Type="http://schemas.openxmlformats.org/officeDocument/2006/relationships/hyperlink" Target="https://www.verus-engineering.com/blog/cfd-cases-4/air-dam-or-splitter-a-closer-look-12" TargetMode="External"/><Relationship Id="rId5" Type="http://schemas.openxmlformats.org/officeDocument/2006/relationships/hyperlink" Target="https://hal.science/hal-01449542/document" TargetMode="External"/><Relationship Id="rId15" Type="http://schemas.openxmlformats.org/officeDocument/2006/relationships/hyperlink" Target="https://www.the-race.com/indycar/strakes-bargeboards-and-holes-new-indy-500-tech-explained/" TargetMode="External"/><Relationship Id="rId23" Type="http://schemas.openxmlformats.org/officeDocument/2006/relationships/hyperlink" Target="https://www.caranddriver.com/photos/g29800143/2020-morgan-plus-4-drive-gallery/" TargetMode="External"/><Relationship Id="rId10" Type="http://schemas.openxmlformats.org/officeDocument/2006/relationships/hyperlink" Target="https://www.formula1-dictionary.net/side_skirts.html" TargetMode="External"/><Relationship Id="rId19" Type="http://schemas.openxmlformats.org/officeDocument/2006/relationships/hyperlink" Target="https://www.researchgate.net/publication/346204607_Drag_Reduction_by_Application_of_Aerodynamic_Devices_in_a_Race_Car/fulltext/5fbd6a3aa6fdcc6cc663b5a7/Drag-Reduction-by-Application-of-Aerodynamic-Devices-in-a-Race-Car.pdf" TargetMode="External"/><Relationship Id="rId4" Type="http://schemas.openxmlformats.org/officeDocument/2006/relationships/hyperlink" Target="https://motogallery.com/blogs/ferrari-database/ferrari-250-gto" TargetMode="External"/><Relationship Id="rId9" Type="http://schemas.openxmlformats.org/officeDocument/2006/relationships/hyperlink" Target="https://blog.truegeometry.com/tutorials/education/cf9fcf5865e3643f4d3e9653f6ff9a23/JSON_TO_ARTCL_Optimizing_Brake_Cooling_Systems_for_Improved_Thermal_Efficiency_i.html#google_vignette" TargetMode="External"/><Relationship Id="rId14" Type="http://schemas.openxmlformats.org/officeDocument/2006/relationships/hyperlink" Target="https://www.motorheads.com/features/here-s-why-porsche-uses-the-swan-neck-rear-wing-on-its-gt-models-ar6594/" TargetMode="External"/><Relationship Id="rId22" Type="http://schemas.openxmlformats.org/officeDocument/2006/relationships/hyperlink" Target="https://doi.org/10.32604/fdmp.2025.067087" TargetMode="External"/><Relationship Id="rId27" Type="http://schemas.openxmlformats.org/officeDocument/2006/relationships/hyperlink" Target="https://www.rapid-racer.com/tuning/aerodynamic-upgrades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cfdland.com/mesh-types-in-cfd-a-comprehensive-guid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07/978-90-481-2311-7_52" TargetMode="External"/><Relationship Id="rId4" Type="http://schemas.openxmlformats.org/officeDocument/2006/relationships/hyperlink" Target="https://doi.org/10.37934/arfmts.109.2.40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yellow and black car on a road&#10;&#10;AI-generated content may be incorrect.">
            <a:extLst>
              <a:ext uri="{FF2B5EF4-FFF2-40B4-BE49-F238E27FC236}">
                <a16:creationId xmlns:a16="http://schemas.microsoft.com/office/drawing/2014/main" id="{EF50BB47-DDC4-F23A-A7F4-3A432B345FE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9988" b="5743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BB749E-808C-129E-7A0C-AB7DE14A01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694" y="-2018433"/>
            <a:ext cx="13774615" cy="2900518"/>
          </a:xfrm>
        </p:spPr>
        <p:txBody>
          <a:bodyPr lIns="91440" tIns="45720" rIns="91440" bIns="45720">
            <a:normAutofit/>
          </a:bodyPr>
          <a:lstStyle/>
          <a:p>
            <a:pPr algn="l"/>
            <a:r>
              <a:rPr lang="en-GB" sz="4800">
                <a:ln w="22225">
                  <a:solidFill>
                    <a:schemeClr val="tx1"/>
                  </a:solidFill>
                  <a:miter lim="800000"/>
                </a:ln>
                <a:solidFill>
                  <a:srgbClr val="FFFFFF"/>
                </a:solidFill>
                <a:latin typeface="Consolas"/>
              </a:rPr>
              <a:t>2025 – MORGAN AERO GROUP PROJECT</a:t>
            </a:r>
            <a:endParaRPr lang="en-US" sz="4800">
              <a:solidFill>
                <a:srgbClr val="FFFFFF"/>
              </a:solidFill>
              <a:latin typeface="Consola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FCA06-46C6-6326-2A70-EF1CAFD4C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1316" y="5562382"/>
            <a:ext cx="9144000" cy="109839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/>
              <a:t>Presented By </a:t>
            </a:r>
            <a:br>
              <a:rPr lang="en-GB" sz="2400"/>
            </a:br>
            <a:r>
              <a:rPr lang="en-GB" sz="2000">
                <a:solidFill>
                  <a:srgbClr val="FFFFFF"/>
                </a:solidFill>
              </a:rPr>
              <a:t>Ryan Williams | Ethan Davies | Thomas Holland | Alexandros Griffiths | Oscar Price | Luca Gray | Dominic Walton</a:t>
            </a:r>
            <a:endParaRPr lang="en-US" sz="2000">
              <a:solidFill>
                <a:srgbClr val="FFFFFF"/>
              </a:solidFill>
            </a:endParaRPr>
          </a:p>
        </p:txBody>
      </p:sp>
      <p:pic>
        <p:nvPicPr>
          <p:cNvPr id="4" name="Picture 3" descr="Swansea Campus Life | University of Wales Trinity Saint David">
            <a:extLst>
              <a:ext uri="{FF2B5EF4-FFF2-40B4-BE49-F238E27FC236}">
                <a16:creationId xmlns:a16="http://schemas.microsoft.com/office/drawing/2014/main" id="{0826C30A-1C97-A529-3AC5-CE6CE7B83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71911" y="6465570"/>
            <a:ext cx="1316203" cy="394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6662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2F7C8-C5EB-FEF6-FEA2-69A3CC24F1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794680"/>
            <a:ext cx="9144000" cy="2387600"/>
          </a:xfrm>
        </p:spPr>
        <p:txBody>
          <a:bodyPr lIns="91440" tIns="45720" rIns="91440" bIns="45720" anchor="b"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Why was this group created?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DB861-1DFF-A3F3-7ED3-2F06D59507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8650" y="1594636"/>
            <a:ext cx="9144000" cy="4693735"/>
          </a:xfrm>
        </p:spPr>
        <p:txBody>
          <a:bodyPr lIns="91440" tIns="45720" rIns="91440" bIns="45720" anchor="t">
            <a:normAutofit lnSpcReduction="10000"/>
          </a:bodyPr>
          <a:lstStyle/>
          <a:p>
            <a:r>
              <a:rPr lang="en-GB" sz="1600" b="1">
                <a:solidFill>
                  <a:schemeClr val="bg1"/>
                </a:solidFill>
              </a:rPr>
              <a:t>. </a:t>
            </a:r>
            <a:r>
              <a:rPr lang="en-GB" sz="1600">
                <a:solidFill>
                  <a:schemeClr val="bg1"/>
                </a:solidFill>
              </a:rPr>
              <a:t>To fully understand the current Morgan platform: its successes (there isn't many) and downfalls </a:t>
            </a:r>
            <a:br>
              <a:rPr lang="en-GB" sz="1600"/>
            </a:br>
            <a:endParaRPr lang="en-GB" sz="1600">
              <a:solidFill>
                <a:schemeClr val="bg1"/>
              </a:solidFill>
            </a:endParaRPr>
          </a:p>
          <a:p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. To have two different development paths, one being conceptual (GT style) and the other being Morgan plus 4 (components)</a:t>
            </a:r>
          </a:p>
          <a:p>
            <a:br>
              <a:rPr lang="en-GB" sz="1600"/>
            </a:b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. To improve the overall aerodynamics of the Morgan while positivity impacting handling</a:t>
            </a:r>
          </a:p>
          <a:p>
            <a:br>
              <a:rPr lang="en-GB" sz="1600"/>
            </a:b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. To keep in mind with 'Morgan designs 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philosophy'</a:t>
            </a:r>
          </a:p>
          <a:p>
            <a:br>
              <a:rPr lang="en-GB" sz="1600"/>
            </a:br>
            <a:br>
              <a:rPr lang="en-GB" sz="1600" b="1"/>
            </a:br>
            <a:r>
              <a:rPr lang="en-GB" sz="1600" b="1">
                <a:solidFill>
                  <a:schemeClr val="bg1"/>
                </a:solidFill>
              </a:rPr>
              <a:t>All of this will be measured by cost over performance 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C33F02C3-716E-283B-274B-C8FEC27CC4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456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D3B6E-40F8-9549-BB20-48F2D0CE2A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428332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Team Organisation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6793530E-57CF-D1A2-B1CD-59CBE5D5D1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3831" y="1472110"/>
            <a:ext cx="9144000" cy="1655762"/>
          </a:xfrm>
        </p:spPr>
        <p:txBody>
          <a:bodyPr lIns="91440" tIns="45720" rIns="91440" bIns="45720" anchor="t"/>
          <a:lstStyle/>
          <a:p>
            <a:r>
              <a:rPr lang="en-GB" sz="2000">
                <a:solidFill>
                  <a:schemeClr val="bg1"/>
                </a:solidFill>
              </a:rPr>
              <a:t>Ryan Williams – </a:t>
            </a:r>
            <a:r>
              <a:rPr lang="en-GB" sz="2000" i="1">
                <a:solidFill>
                  <a:schemeClr val="bg1"/>
                </a:solidFill>
              </a:rPr>
              <a:t>Group Leader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4638CFE8-DCDF-7068-D2B5-FD8FEB9A18A3}"/>
              </a:ext>
            </a:extLst>
          </p:cNvPr>
          <p:cNvSpPr txBox="1">
            <a:spLocks/>
          </p:cNvSpPr>
          <p:nvPr/>
        </p:nvSpPr>
        <p:spPr>
          <a:xfrm>
            <a:off x="-522479" y="2303073"/>
            <a:ext cx="7144988" cy="295957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b="1">
                <a:solidFill>
                  <a:schemeClr val="bg1"/>
                </a:solidFill>
              </a:rPr>
              <a:t>Conceptual Team:</a:t>
            </a:r>
            <a:br>
              <a:rPr lang="en-GB" b="1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Ethan Davies – </a:t>
            </a:r>
            <a:r>
              <a:rPr lang="en-GB" i="1">
                <a:solidFill>
                  <a:schemeClr val="bg1"/>
                </a:solidFill>
              </a:rPr>
              <a:t>Conceptual Leader</a:t>
            </a:r>
            <a:br>
              <a:rPr lang="en-GB" i="1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Dominic Walton – </a:t>
            </a:r>
            <a:r>
              <a:rPr lang="en-GB" i="1">
                <a:solidFill>
                  <a:schemeClr val="bg1"/>
                </a:solidFill>
              </a:rPr>
              <a:t>Technical Director</a:t>
            </a:r>
            <a:br>
              <a:rPr lang="en-GB" i="1">
                <a:solidFill>
                  <a:schemeClr val="bg1"/>
                </a:solidFill>
              </a:rPr>
            </a:b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Alexandros Griffiths –</a:t>
            </a:r>
            <a:r>
              <a:rPr lang="en-GB" i="1">
                <a:solidFill>
                  <a:schemeClr val="bg1"/>
                </a:solidFill>
              </a:rPr>
              <a:t> CFD Engineer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12FEB4-DE30-F4E2-D8C8-B5F80FA2F941}"/>
              </a:ext>
            </a:extLst>
          </p:cNvPr>
          <p:cNvSpPr txBox="1"/>
          <p:nvPr/>
        </p:nvSpPr>
        <p:spPr>
          <a:xfrm>
            <a:off x="6091497" y="2300117"/>
            <a:ext cx="6096000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chemeClr val="bg1"/>
                </a:solidFill>
              </a:rPr>
              <a:t>Morgan Plus 4 Team</a:t>
            </a:r>
            <a:r>
              <a:rPr lang="en-US" sz="2400">
                <a:solidFill>
                  <a:schemeClr val="bg1"/>
                </a:solidFill>
              </a:rPr>
              <a:t>:</a:t>
            </a:r>
            <a:br>
              <a:rPr lang="en-US" sz="2400">
                <a:solidFill>
                  <a:schemeClr val="bg1"/>
                </a:solidFill>
              </a:rPr>
            </a:br>
            <a:br>
              <a:rPr lang="en-US" sz="2400">
                <a:solidFill>
                  <a:schemeClr val="bg1"/>
                </a:solidFill>
              </a:rPr>
            </a:br>
            <a:r>
              <a:rPr lang="en-US" sz="2400">
                <a:solidFill>
                  <a:schemeClr val="bg1"/>
                </a:solidFill>
              </a:rPr>
              <a:t>Thomas Holland – </a:t>
            </a:r>
            <a:r>
              <a:rPr lang="en-US" sz="2400" i="1">
                <a:solidFill>
                  <a:schemeClr val="bg1"/>
                </a:solidFill>
              </a:rPr>
              <a:t>Morgan plus 4 Leader</a:t>
            </a:r>
            <a:br>
              <a:rPr lang="en-US" sz="2400" i="1">
                <a:solidFill>
                  <a:schemeClr val="bg1"/>
                </a:solidFill>
              </a:rPr>
            </a:br>
            <a:br>
              <a:rPr lang="en-US" sz="2400">
                <a:solidFill>
                  <a:schemeClr val="bg1"/>
                </a:solidFill>
              </a:rPr>
            </a:br>
            <a:r>
              <a:rPr lang="en-US" sz="2400">
                <a:solidFill>
                  <a:schemeClr val="bg1"/>
                </a:solidFill>
              </a:rPr>
              <a:t>Oscar Price – </a:t>
            </a:r>
            <a:r>
              <a:rPr lang="en-US" sz="2400" i="1">
                <a:solidFill>
                  <a:schemeClr val="bg1"/>
                </a:solidFill>
              </a:rPr>
              <a:t>Technical Director</a:t>
            </a:r>
            <a:br>
              <a:rPr lang="en-US" sz="2400" i="1">
                <a:solidFill>
                  <a:schemeClr val="bg1"/>
                </a:solidFill>
              </a:rPr>
            </a:br>
            <a:br>
              <a:rPr lang="en-US" sz="2400">
                <a:solidFill>
                  <a:schemeClr val="bg1"/>
                </a:solidFill>
              </a:rPr>
            </a:br>
            <a:r>
              <a:rPr lang="en-US" sz="2400">
                <a:solidFill>
                  <a:schemeClr val="bg1"/>
                </a:solidFill>
              </a:rPr>
              <a:t>Luca Gray – </a:t>
            </a:r>
            <a:r>
              <a:rPr lang="en-US" sz="2400" i="1">
                <a:solidFill>
                  <a:schemeClr val="bg1"/>
                </a:solidFill>
              </a:rPr>
              <a:t>CFD Engineer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967BC4B-D007-3067-A97D-DD357F9B28D2}"/>
              </a:ext>
            </a:extLst>
          </p:cNvPr>
          <p:cNvCxnSpPr/>
          <p:nvPr/>
        </p:nvCxnSpPr>
        <p:spPr>
          <a:xfrm>
            <a:off x="6087802" y="2478563"/>
            <a:ext cx="10026" cy="3439026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Swansea Campus Life | University of Wales Trinity Saint David">
            <a:extLst>
              <a:ext uri="{FF2B5EF4-FFF2-40B4-BE49-F238E27FC236}">
                <a16:creationId xmlns:a16="http://schemas.microsoft.com/office/drawing/2014/main" id="{D58ACFFA-BF37-C775-2588-A1E2B65E0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119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DE7140-1454-23A5-A986-3001D18403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E9AFB7AA-87F3-90AE-4384-25691F360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887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49C025-CC31-7722-E7B8-3B35F1C1C9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414379"/>
            <a:ext cx="9144000" cy="2387600"/>
          </a:xfrm>
        </p:spPr>
        <p:txBody>
          <a:bodyPr lIns="91440" tIns="45720" rIns="91440" bIns="45720" anchor="b"/>
          <a:lstStyle/>
          <a:p>
            <a:r>
              <a:rPr lang="en-GB">
                <a:solidFill>
                  <a:schemeClr val="bg1"/>
                </a:solidFill>
              </a:rPr>
              <a:t>Group Workflow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48F22504-6786-CC9A-A5A8-475D50F5CC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pic>
        <p:nvPicPr>
          <p:cNvPr id="6" name="Picture 5" descr="A diagram of a company&#10;&#10;AI-generated content may be incorrect.">
            <a:extLst>
              <a:ext uri="{FF2B5EF4-FFF2-40B4-BE49-F238E27FC236}">
                <a16:creationId xmlns:a16="http://schemas.microsoft.com/office/drawing/2014/main" id="{128891BA-4E2B-E0E8-07FF-95D7504F2E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8626" y="969818"/>
            <a:ext cx="7824850" cy="5997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682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61655-A9C4-34D3-F80C-871A276DD5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193800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Aims &amp; Objectives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22DADF-3CD6-2E7F-9BD4-8052B2FF5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4834" y="2333059"/>
            <a:ext cx="5886450" cy="3522662"/>
          </a:xfrm>
        </p:spPr>
        <p:txBody>
          <a:bodyPr lIns="91440" tIns="45720" rIns="91440" bIns="45720" anchor="t"/>
          <a:lstStyle/>
          <a:p>
            <a:pPr algn="l"/>
            <a:r>
              <a:rPr lang="en-GB" sz="2400">
                <a:solidFill>
                  <a:schemeClr val="bg1"/>
                </a:solidFill>
              </a:rPr>
              <a:t>Conceptual Team:</a:t>
            </a:r>
            <a:endParaRPr lang="en-US" sz="2400">
              <a:solidFill>
                <a:schemeClr val="bg1"/>
              </a:solidFill>
            </a:endParaRPr>
          </a:p>
          <a:p>
            <a:pPr marL="285750" indent="-285750" algn="l">
              <a:buFont typeface="Wingdings" panose="020B0604020202020204" pitchFamily="34" charset="0"/>
              <a:buChar char="Ø"/>
            </a:pPr>
            <a:r>
              <a:rPr lang="en-GB" sz="1400">
                <a:solidFill>
                  <a:schemeClr val="bg1"/>
                </a:solidFill>
              </a:rPr>
              <a:t>Develop a Custom Bodywork that fits on the pre-existing Morgan Plus 4 chassis</a:t>
            </a:r>
          </a:p>
          <a:p>
            <a:pPr marL="285750" indent="-285750" algn="l">
              <a:buFont typeface="Wingdings" panose="020B0604020202020204" pitchFamily="34" charset="0"/>
              <a:buChar char="Ø"/>
            </a:pPr>
            <a:r>
              <a:rPr lang="en-GB" sz="1400">
                <a:solidFill>
                  <a:schemeClr val="bg1"/>
                </a:solidFill>
              </a:rPr>
              <a:t>Increase the current Morgan car's downforce and streamline airflow over all surfaces</a:t>
            </a:r>
          </a:p>
          <a:p>
            <a:pPr marL="285750" indent="-285750" algn="l">
              <a:buFont typeface="Wingdings" panose="020B0604020202020204" pitchFamily="34" charset="0"/>
              <a:buChar char="Ø"/>
            </a:pPr>
            <a:r>
              <a:rPr lang="en-GB" sz="1400">
                <a:solidFill>
                  <a:schemeClr val="bg1"/>
                </a:solidFill>
              </a:rPr>
              <a:t>Control air separation around Concept surfaces</a:t>
            </a:r>
          </a:p>
          <a:p>
            <a:pPr marL="285750" indent="-285750" algn="l">
              <a:buFont typeface="Wingdings" panose="020B0604020202020204" pitchFamily="34" charset="0"/>
              <a:buChar char="Ø"/>
            </a:pPr>
            <a:r>
              <a:rPr lang="en-GB" sz="1400">
                <a:solidFill>
                  <a:schemeClr val="bg1"/>
                </a:solidFill>
              </a:rPr>
              <a:t>Ensure the existing Morgan mechanical components have their existing or improved efficiency</a:t>
            </a:r>
          </a:p>
          <a:p>
            <a:pPr marL="285750" indent="-285750" algn="l">
              <a:buFont typeface="Wingdings" panose="020B0604020202020204" pitchFamily="34" charset="0"/>
              <a:buChar char="Ø"/>
            </a:pPr>
            <a:r>
              <a:rPr lang="en-GB" sz="1400">
                <a:solidFill>
                  <a:schemeClr val="bg1"/>
                </a:solidFill>
              </a:rPr>
              <a:t>Keep conceptual designs realistic and affordable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80948B-0325-F2DD-21C2-DF90A110D332}"/>
              </a:ext>
            </a:extLst>
          </p:cNvPr>
          <p:cNvSpPr txBox="1"/>
          <p:nvPr/>
        </p:nvSpPr>
        <p:spPr>
          <a:xfrm>
            <a:off x="8593157" y="2400759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Morgan Plus 4 Team:</a:t>
            </a:r>
          </a:p>
          <a:p>
            <a:pPr algn="ctr"/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EE4B07C1-6E83-64D0-786F-3B45CFB21825}"/>
              </a:ext>
            </a:extLst>
          </p:cNvPr>
          <p:cNvCxnSpPr/>
          <p:nvPr/>
        </p:nvCxnSpPr>
        <p:spPr>
          <a:xfrm>
            <a:off x="6070752" y="2488459"/>
            <a:ext cx="10026" cy="3439026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816DC19-409B-4232-9656-4C6D003DEE78}"/>
              </a:ext>
            </a:extLst>
          </p:cNvPr>
          <p:cNvSpPr txBox="1"/>
          <p:nvPr/>
        </p:nvSpPr>
        <p:spPr>
          <a:xfrm>
            <a:off x="6100461" y="2854837"/>
            <a:ext cx="5532491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r">
              <a:buFont typeface="Wingdings"/>
              <a:buChar char="Ø"/>
            </a:pPr>
            <a:r>
              <a:rPr lang="en-GB" sz="1400">
                <a:solidFill>
                  <a:schemeClr val="bg1"/>
                </a:solidFill>
              </a:rPr>
              <a:t>Develop an Aerodynamic package for the existing Morgan Plus 4 Body which conforms to WSSCC regulations (Welsh Racing Drivers Association, 2025)</a:t>
            </a:r>
            <a:endParaRPr lang="en-US">
              <a:solidFill>
                <a:schemeClr val="bg1"/>
              </a:solidFill>
            </a:endParaRPr>
          </a:p>
          <a:p>
            <a:pPr marL="285750" indent="-285750" algn="r">
              <a:buFont typeface="Wingdings"/>
              <a:buChar char="Ø"/>
            </a:pPr>
            <a:endParaRPr lang="en-GB" sz="1400">
              <a:solidFill>
                <a:schemeClr val="bg1"/>
              </a:solidFill>
            </a:endParaRPr>
          </a:p>
          <a:p>
            <a:pPr marL="285750" indent="-285750" algn="r">
              <a:buFont typeface="Wingdings"/>
              <a:buChar char="Ø"/>
            </a:pPr>
            <a:r>
              <a:rPr lang="en-GB" sz="1400">
                <a:solidFill>
                  <a:schemeClr val="bg1"/>
                </a:solidFill>
              </a:rPr>
              <a:t>Increase the cooling capability, downforce and reduce drag</a:t>
            </a:r>
          </a:p>
          <a:p>
            <a:pPr marL="285750" indent="-285750" algn="r">
              <a:buFont typeface="Wingdings"/>
              <a:buChar char="Ø"/>
            </a:pPr>
            <a:endParaRPr lang="en-GB" sz="1400">
              <a:solidFill>
                <a:schemeClr val="bg1"/>
              </a:solidFill>
            </a:endParaRPr>
          </a:p>
          <a:p>
            <a:pPr marL="285750" indent="-285750" algn="r">
              <a:buFont typeface="Wingdings"/>
              <a:buChar char="Ø"/>
            </a:pPr>
            <a:r>
              <a:rPr lang="en-GB" sz="1400">
                <a:solidFill>
                  <a:schemeClr val="bg1"/>
                </a:solidFill>
              </a:rPr>
              <a:t>Research and Test via CFD what aerodynamic components are compatible with the Morgan</a:t>
            </a:r>
          </a:p>
          <a:p>
            <a:pPr marL="285750" indent="-285750" algn="r">
              <a:buFont typeface="Wingdings"/>
              <a:buChar char="Ø"/>
            </a:pPr>
            <a:endParaRPr lang="en-GB" sz="1400">
              <a:solidFill>
                <a:schemeClr val="bg1"/>
              </a:solidFill>
            </a:endParaRPr>
          </a:p>
          <a:p>
            <a:pPr marL="285750" indent="-285750" algn="r">
              <a:buFont typeface="Wingdings"/>
              <a:buChar char="Ø"/>
            </a:pPr>
            <a:r>
              <a:rPr lang="en-GB" sz="1400">
                <a:solidFill>
                  <a:schemeClr val="bg1"/>
                </a:solidFill>
              </a:rPr>
              <a:t>Find the best ratio of performance improvement to cost</a:t>
            </a:r>
          </a:p>
        </p:txBody>
      </p:sp>
      <p:pic>
        <p:nvPicPr>
          <p:cNvPr id="10" name="Picture 9" descr="Swansea Campus Life | University of Wales Trinity Saint David">
            <a:extLst>
              <a:ext uri="{FF2B5EF4-FFF2-40B4-BE49-F238E27FC236}">
                <a16:creationId xmlns:a16="http://schemas.microsoft.com/office/drawing/2014/main" id="{2D9668CD-40A9-CA91-6D83-37F02AECF6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diagram of a company&#10;&#10;AI-generated content may be incorrect.">
            <a:extLst>
              <a:ext uri="{FF2B5EF4-FFF2-40B4-BE49-F238E27FC236}">
                <a16:creationId xmlns:a16="http://schemas.microsoft.com/office/drawing/2014/main" id="{C7E32898-ED5C-F6BC-F0C0-339FE40DE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60" y="1092204"/>
            <a:ext cx="11587976" cy="51661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FB1125-5B3D-EF93-E085-4B63D09746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665735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Project Timing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4F9E82-61E5-4B3B-BBC2-7AEDA6C9F06F}"/>
              </a:ext>
            </a:extLst>
          </p:cNvPr>
          <p:cNvSpPr txBox="1"/>
          <p:nvPr/>
        </p:nvSpPr>
        <p:spPr>
          <a:xfrm>
            <a:off x="3051048" y="585755"/>
            <a:ext cx="60960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solidFill>
                  <a:schemeClr val="bg1"/>
                </a:solidFill>
              </a:rPr>
              <a:t>Morgan Plus 4 Team: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GB"/>
          </a:p>
          <a:p>
            <a:pPr algn="ctr"/>
            <a:endParaRPr lang="en-GB"/>
          </a:p>
        </p:txBody>
      </p:sp>
      <p:pic>
        <p:nvPicPr>
          <p:cNvPr id="8" name="Picture 7" descr="Swansea Campus Life | University of Wales Trinity Saint David">
            <a:extLst>
              <a:ext uri="{FF2B5EF4-FFF2-40B4-BE49-F238E27FC236}">
                <a16:creationId xmlns:a16="http://schemas.microsoft.com/office/drawing/2014/main" id="{875D9710-D16B-E9D6-BF75-6FB4827412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55402"/>
            <a:ext cx="1729335" cy="513684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1553CB2-49A6-DF1E-215E-985CA60C0488}"/>
              </a:ext>
            </a:extLst>
          </p:cNvPr>
          <p:cNvCxnSpPr/>
          <p:nvPr/>
        </p:nvCxnSpPr>
        <p:spPr>
          <a:xfrm>
            <a:off x="8031590" y="1718671"/>
            <a:ext cx="433839" cy="1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AB244D2-4CE1-B294-DFE7-B47F8F72A4F7}"/>
              </a:ext>
            </a:extLst>
          </p:cNvPr>
          <p:cNvCxnSpPr>
            <a:cxnSpLocks/>
          </p:cNvCxnSpPr>
          <p:nvPr/>
        </p:nvCxnSpPr>
        <p:spPr>
          <a:xfrm>
            <a:off x="8031590" y="2592183"/>
            <a:ext cx="433839" cy="1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9D6B70C-C39A-48D3-1C1D-5219D603392C}"/>
              </a:ext>
            </a:extLst>
          </p:cNvPr>
          <p:cNvCxnSpPr>
            <a:cxnSpLocks/>
          </p:cNvCxnSpPr>
          <p:nvPr/>
        </p:nvCxnSpPr>
        <p:spPr>
          <a:xfrm>
            <a:off x="8031589" y="3474988"/>
            <a:ext cx="433839" cy="1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6671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9935B-F3F2-35D9-0CA8-BED27FE4A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gradient&#10;&#10;AI-generated content may be incorrect.">
            <a:extLst>
              <a:ext uri="{FF2B5EF4-FFF2-40B4-BE49-F238E27FC236}">
                <a16:creationId xmlns:a16="http://schemas.microsoft.com/office/drawing/2014/main" id="{CF43E625-627D-B60E-79ED-84C69B3A82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" y="-110124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F309C6-0D97-BAA9-4234-3E92DBB12B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396247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Project Timing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595E77C7-0198-A017-1670-A6655BA48314}"/>
              </a:ext>
            </a:extLst>
          </p:cNvPr>
          <p:cNvSpPr txBox="1">
            <a:spLocks/>
          </p:cNvSpPr>
          <p:nvPr/>
        </p:nvSpPr>
        <p:spPr>
          <a:xfrm>
            <a:off x="3252882" y="927937"/>
            <a:ext cx="5684089" cy="1564826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</a:rPr>
              <a:t>Conceptual Team:</a:t>
            </a:r>
          </a:p>
        </p:txBody>
      </p:sp>
      <p:pic>
        <p:nvPicPr>
          <p:cNvPr id="8" name="Picture 7" descr="Swansea Campus Life | University of Wales Trinity Saint David">
            <a:extLst>
              <a:ext uri="{FF2B5EF4-FFF2-40B4-BE49-F238E27FC236}">
                <a16:creationId xmlns:a16="http://schemas.microsoft.com/office/drawing/2014/main" id="{EC61281E-B130-C01A-770B-FB0EE29AE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55402"/>
            <a:ext cx="1729335" cy="513684"/>
          </a:xfrm>
          <a:prstGeom prst="rect">
            <a:avLst/>
          </a:prstGeom>
        </p:spPr>
      </p:pic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8444CBBD-B1C5-3559-E119-0423B6E5AD50}"/>
              </a:ext>
            </a:extLst>
          </p:cNvPr>
          <p:cNvCxnSpPr/>
          <p:nvPr/>
        </p:nvCxnSpPr>
        <p:spPr>
          <a:xfrm flipH="1" flipV="1">
            <a:off x="6723577" y="5990442"/>
            <a:ext cx="364506" cy="82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diagram of a process&#10;&#10;AI-generated content may be incorrect.">
            <a:extLst>
              <a:ext uri="{FF2B5EF4-FFF2-40B4-BE49-F238E27FC236}">
                <a16:creationId xmlns:a16="http://schemas.microsoft.com/office/drawing/2014/main" id="{C890D53E-1EF2-BA6A-2024-4F75EFF1BF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6474" y="1309954"/>
            <a:ext cx="8439048" cy="5556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146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DCCD2B74-F765-6FDB-ED90-47AE6FC28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887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8F5221-7F26-A0D8-B627-42FD2F47A4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Initial Research 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502933E3-BC57-5EE6-01DC-E419B634E8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41F19451-6418-3352-662B-24C78A9500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577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4E1241-578C-D344-A2C4-BFD64A22EB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FBDAF-BFB4-2E54-A58D-5051F2F679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6208" y="3927"/>
            <a:ext cx="4594584" cy="1080031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Ansys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37DBB7E4-D71F-BB3D-0E3A-2A89EAC7A0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pic>
        <p:nvPicPr>
          <p:cNvPr id="3" name="Picture 2" descr="A screenshot of a video game&#10;&#10;AI-generated content may be incorrect.">
            <a:extLst>
              <a:ext uri="{FF2B5EF4-FFF2-40B4-BE49-F238E27FC236}">
                <a16:creationId xmlns:a16="http://schemas.microsoft.com/office/drawing/2014/main" id="{AE4533E8-0DB6-7CC2-516C-5DFB983DA2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0712" y="965046"/>
            <a:ext cx="6848106" cy="2440689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E8762B0-6C77-F0F5-7DDB-AC51F662A1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401" y="2060347"/>
            <a:ext cx="4683125" cy="3045733"/>
          </a:xfrm>
          <a:prstGeom prst="rect">
            <a:avLst/>
          </a:prstGeom>
        </p:spPr>
      </p:pic>
      <p:pic>
        <p:nvPicPr>
          <p:cNvPr id="8" name="Picture 7" descr="A blue car with rainbow colors&#10;&#10;AI-generated content may be incorrect.">
            <a:extLst>
              <a:ext uri="{FF2B5EF4-FFF2-40B4-BE49-F238E27FC236}">
                <a16:creationId xmlns:a16="http://schemas.microsoft.com/office/drawing/2014/main" id="{DE9C4C32-7D13-452B-A647-A044119023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70712" y="3586431"/>
            <a:ext cx="6858003" cy="247913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1FB5D74-FB31-9F0B-1AC8-7442B2CFFD2A}"/>
              </a:ext>
            </a:extLst>
          </p:cNvPr>
          <p:cNvSpPr txBox="1"/>
          <p:nvPr/>
        </p:nvSpPr>
        <p:spPr>
          <a:xfrm>
            <a:off x="1222168" y="1086922"/>
            <a:ext cx="27684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Key areas to investigate</a:t>
            </a:r>
          </a:p>
        </p:txBody>
      </p:sp>
    </p:spTree>
    <p:extLst>
      <p:ext uri="{BB962C8B-B14F-4D97-AF65-F5344CB8AC3E}">
        <p14:creationId xmlns:p14="http://schemas.microsoft.com/office/powerpoint/2010/main" val="671071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E76D4-6D67-A4A0-E22A-B6C48C7EC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Turbulence models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84A9B-0C73-403D-5E75-1154A80D7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bg1"/>
                </a:solidFill>
              </a:rPr>
              <a:t>Used </a:t>
            </a:r>
            <a:r>
              <a:rPr lang="en-US" sz="1400" err="1">
                <a:solidFill>
                  <a:schemeClr val="bg1"/>
                </a:solidFill>
              </a:rPr>
              <a:t>CoEf</a:t>
            </a:r>
            <a:r>
              <a:rPr lang="en-US" sz="1400">
                <a:solidFill>
                  <a:schemeClr val="bg1"/>
                </a:solidFill>
              </a:rPr>
              <a:t> drag and lift as reference point</a:t>
            </a:r>
            <a:endParaRPr lang="en-US">
              <a:solidFill>
                <a:schemeClr val="bg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bg1"/>
                </a:solidFill>
              </a:rPr>
              <a:t>Models Tested: </a:t>
            </a:r>
            <a:r>
              <a:rPr lang="en-US" sz="1400" err="1">
                <a:solidFill>
                  <a:schemeClr val="bg1"/>
                </a:solidFill>
              </a:rPr>
              <a:t>Kepsilon</a:t>
            </a:r>
            <a:r>
              <a:rPr lang="en-US" sz="1400">
                <a:solidFill>
                  <a:schemeClr val="bg1"/>
                </a:solidFill>
              </a:rPr>
              <a:t> (2 </a:t>
            </a:r>
            <a:r>
              <a:rPr lang="en-US" sz="1400" err="1">
                <a:solidFill>
                  <a:schemeClr val="bg1"/>
                </a:solidFill>
              </a:rPr>
              <a:t>Eqn</a:t>
            </a:r>
            <a:r>
              <a:rPr lang="en-US" sz="1400">
                <a:solidFill>
                  <a:schemeClr val="bg1"/>
                </a:solidFill>
              </a:rPr>
              <a:t>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bg1"/>
                </a:solidFill>
              </a:rPr>
              <a:t>                                 </a:t>
            </a:r>
            <a:r>
              <a:rPr lang="en-US" sz="1400" err="1">
                <a:solidFill>
                  <a:schemeClr val="bg1"/>
                </a:solidFill>
              </a:rPr>
              <a:t>Komega</a:t>
            </a:r>
            <a:r>
              <a:rPr lang="en-US" sz="1400">
                <a:solidFill>
                  <a:schemeClr val="bg1"/>
                </a:solidFill>
              </a:rPr>
              <a:t>  (2 </a:t>
            </a:r>
            <a:r>
              <a:rPr lang="en-US" sz="1400" err="1">
                <a:solidFill>
                  <a:schemeClr val="bg1"/>
                </a:solidFill>
              </a:rPr>
              <a:t>Eqn</a:t>
            </a:r>
            <a:r>
              <a:rPr lang="en-US" sz="1400">
                <a:solidFill>
                  <a:schemeClr val="bg1"/>
                </a:solidFill>
              </a:rPr>
              <a:t>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bg1"/>
                </a:solidFill>
              </a:rPr>
              <a:t>                                 </a:t>
            </a:r>
            <a:r>
              <a:rPr lang="en-US" sz="1400" err="1">
                <a:solidFill>
                  <a:schemeClr val="bg1"/>
                </a:solidFill>
              </a:rPr>
              <a:t>Spalart</a:t>
            </a:r>
            <a:r>
              <a:rPr lang="en-US" sz="1400">
                <a:solidFill>
                  <a:schemeClr val="bg1"/>
                </a:solidFill>
              </a:rPr>
              <a:t>    (1 </a:t>
            </a:r>
            <a:r>
              <a:rPr lang="en-US" sz="1400" err="1">
                <a:solidFill>
                  <a:schemeClr val="bg1"/>
                </a:solidFill>
              </a:rPr>
              <a:t>Eqn</a:t>
            </a:r>
            <a:r>
              <a:rPr lang="en-US" sz="1400">
                <a:solidFill>
                  <a:schemeClr val="bg1"/>
                </a:solidFill>
              </a:rPr>
              <a:t>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bg1"/>
                </a:solidFill>
              </a:rPr>
              <a:t>                     Reynolds (7 </a:t>
            </a:r>
            <a:r>
              <a:rPr lang="en-US" sz="1400" err="1">
                <a:solidFill>
                  <a:schemeClr val="bg1"/>
                </a:solidFill>
              </a:rPr>
              <a:t>Eqn</a:t>
            </a:r>
            <a:r>
              <a:rPr lang="en-US" sz="1400">
                <a:solidFill>
                  <a:schemeClr val="bg1"/>
                </a:solidFill>
              </a:rPr>
              <a:t>)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400">
                <a:solidFill>
                  <a:schemeClr val="bg1"/>
                </a:solidFill>
              </a:rPr>
              <a:t>Used settings from Tim's tutorials</a:t>
            </a:r>
          </a:p>
          <a:p>
            <a:pPr marL="0" indent="0">
              <a:buNone/>
            </a:pPr>
            <a:endParaRPr lang="en-US" sz="14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>
              <a:solidFill>
                <a:schemeClr val="bg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7D490-DC81-173D-7522-CD0165C2C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CA1E3-9C7F-4FC4-854C-97B68A05063A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12B0A-C8DB-6E87-F279-868303F7C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A069A-1E00-08BD-493E-20D6DB311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10</a:t>
            </a:fld>
            <a:endParaRPr lang="en-US"/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5E6903E-DCEA-31C2-8AEB-F8F7EF1DD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521" y="4297363"/>
            <a:ext cx="3557815" cy="1855561"/>
          </a:xfrm>
          <a:prstGeom prst="rect">
            <a:avLst/>
          </a:prstGeom>
        </p:spPr>
      </p:pic>
      <p:pic>
        <p:nvPicPr>
          <p:cNvPr id="8" name="Picture 7" descr="A rainbow colored object with a yellow background&#10;&#10;AI-generated content may be incorrect.">
            <a:extLst>
              <a:ext uri="{FF2B5EF4-FFF2-40B4-BE49-F238E27FC236}">
                <a16:creationId xmlns:a16="http://schemas.microsoft.com/office/drawing/2014/main" id="{9C7615A2-6FBA-6477-DAE1-4E0636DC06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657" y="1117373"/>
            <a:ext cx="5403398" cy="169318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85C1643-F49A-03F7-B730-EEBF0B656702}"/>
              </a:ext>
            </a:extLst>
          </p:cNvPr>
          <p:cNvSpPr txBox="1"/>
          <p:nvPr/>
        </p:nvSpPr>
        <p:spPr>
          <a:xfrm>
            <a:off x="870857" y="6264233"/>
            <a:ext cx="1523999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err="1">
                <a:solidFill>
                  <a:schemeClr val="bg1"/>
                </a:solidFill>
                <a:ea typeface="+mn-lt"/>
                <a:cs typeface="+mn-lt"/>
              </a:rPr>
              <a:t>Didane</a:t>
            </a:r>
            <a:r>
              <a:rPr lang="en-US" sz="1100">
                <a:solidFill>
                  <a:schemeClr val="bg1"/>
                </a:solidFill>
                <a:ea typeface="+mn-lt"/>
                <a:cs typeface="+mn-lt"/>
              </a:rPr>
              <a:t>, D.H. (2023)</a:t>
            </a:r>
          </a:p>
        </p:txBody>
      </p:sp>
      <p:pic>
        <p:nvPicPr>
          <p:cNvPr id="11" name="Picture 10" descr="A rainbow colored background with a white rectangle&#10;&#10;AI-generated content may be incorrect.">
            <a:extLst>
              <a:ext uri="{FF2B5EF4-FFF2-40B4-BE49-F238E27FC236}">
                <a16:creationId xmlns:a16="http://schemas.microsoft.com/office/drawing/2014/main" id="{C55B6E15-B9F5-F7F6-AEEB-214897E645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2865" y="3077069"/>
            <a:ext cx="5394738" cy="1436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3276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B0DF8-C0CB-68FD-EA32-0BB1930D6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Domain Sizes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4FCDD-10BE-287C-E0FC-096D5F902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1600">
                <a:solidFill>
                  <a:schemeClr val="bg1"/>
                </a:solidFill>
              </a:rPr>
              <a:t>Used </a:t>
            </a:r>
            <a:r>
              <a:rPr lang="en-US" sz="1600" err="1">
                <a:solidFill>
                  <a:schemeClr val="bg1"/>
                </a:solidFill>
              </a:rPr>
              <a:t>CoEf</a:t>
            </a:r>
            <a:r>
              <a:rPr lang="en-US" sz="1600">
                <a:solidFill>
                  <a:schemeClr val="bg1"/>
                </a:solidFill>
              </a:rPr>
              <a:t> Drag and Lift as reference point</a:t>
            </a:r>
            <a:endParaRPr lang="en-US">
              <a:solidFill>
                <a:schemeClr val="bg1"/>
              </a:solidFill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1600">
                <a:solidFill>
                  <a:schemeClr val="bg1"/>
                </a:solidFill>
              </a:rPr>
              <a:t>Sizes:  0.5 scale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600">
                <a:solidFill>
                  <a:schemeClr val="bg1"/>
                </a:solidFill>
              </a:rPr>
              <a:t>        1.5 scale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600">
                <a:solidFill>
                  <a:schemeClr val="bg1"/>
                </a:solidFill>
              </a:rPr>
              <a:t>                 3 scale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 sz="1600">
                <a:solidFill>
                  <a:schemeClr val="bg1"/>
                </a:solidFill>
              </a:rPr>
              <a:t>Used </a:t>
            </a:r>
            <a:r>
              <a:rPr lang="en-US" sz="1600" err="1">
                <a:solidFill>
                  <a:schemeClr val="bg1"/>
                </a:solidFill>
              </a:rPr>
              <a:t>Kepsilon</a:t>
            </a:r>
            <a:r>
              <a:rPr lang="en-US" sz="1600">
                <a:solidFill>
                  <a:schemeClr val="bg1"/>
                </a:solidFill>
              </a:rPr>
              <a:t> as turbulence model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 sz="1600">
              <a:solidFill>
                <a:schemeClr val="bg1"/>
              </a:solidFill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 sz="1600">
              <a:solidFill>
                <a:schemeClr val="bg1"/>
              </a:solidFill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 sz="16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60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BF5CA4-DB39-EE8E-F4F9-433540D23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A7E454-6DC0-499A-B58C-5D9F42CA2D98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2055F3-1445-40F3-BDD2-226309FA8D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16745-EEF9-9D70-40AC-324C5B55C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402F082-27F9-2D38-ECFB-FCF01EA09D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8102" y="1481816"/>
            <a:ext cx="5483226" cy="2179866"/>
          </a:xfrm>
          <a:prstGeom prst="rect">
            <a:avLst/>
          </a:prstGeom>
        </p:spPr>
      </p:pic>
      <p:pic>
        <p:nvPicPr>
          <p:cNvPr id="8" name="Picture 7" descr="A drawing of a car&#10;&#10;AI-generated content may be incorrect.">
            <a:extLst>
              <a:ext uri="{FF2B5EF4-FFF2-40B4-BE49-F238E27FC236}">
                <a16:creationId xmlns:a16="http://schemas.microsoft.com/office/drawing/2014/main" id="{EAC05B42-5937-B267-6E69-17DE90F552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360" y="4018868"/>
            <a:ext cx="5476421" cy="2612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0465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543C6-9D2C-FC9E-0A9A-B62D08FE8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9943F-15B6-D94A-A792-154F120AE2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>
                <a:solidFill>
                  <a:schemeClr val="bg1"/>
                </a:solidFill>
              </a:rPr>
              <a:t>On review, we used an OFAT approach.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solidFill>
                  <a:schemeClr val="bg1"/>
                </a:solidFill>
              </a:rPr>
              <a:t>An approach like the </a:t>
            </a: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Taguchi Method would give more accuracy but take longer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This is more important for CFD as it really does matter that everything works together.</a:t>
            </a: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A461C8-6CAF-0413-1D60-E5DE1CD72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FF249-0EE4-4385-BFD6-2E99341DE359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6DBB3-C5B7-FED0-28C9-B77C228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39EDE-9A50-626E-CA2A-82475DD7E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12</a:t>
            </a:fld>
            <a:endParaRPr lang="en-US"/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866ED03-9364-2326-59EA-AA9EED579B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9673540"/>
              </p:ext>
            </p:extLst>
          </p:nvPr>
        </p:nvGraphicFramePr>
        <p:xfrm>
          <a:off x="3049814" y="3361871"/>
          <a:ext cx="7162800" cy="326517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387600">
                  <a:extLst>
                    <a:ext uri="{9D8B030D-6E8A-4147-A177-3AD203B41FA5}">
                      <a16:colId xmlns:a16="http://schemas.microsoft.com/office/drawing/2014/main" val="2152335709"/>
                    </a:ext>
                  </a:extLst>
                </a:gridCol>
                <a:gridCol w="2387600">
                  <a:extLst>
                    <a:ext uri="{9D8B030D-6E8A-4147-A177-3AD203B41FA5}">
                      <a16:colId xmlns:a16="http://schemas.microsoft.com/office/drawing/2014/main" val="2096018246"/>
                    </a:ext>
                  </a:extLst>
                </a:gridCol>
                <a:gridCol w="2387600">
                  <a:extLst>
                    <a:ext uri="{9D8B030D-6E8A-4147-A177-3AD203B41FA5}">
                      <a16:colId xmlns:a16="http://schemas.microsoft.com/office/drawing/2014/main" val="1410348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endParaRPr lang="en-US" sz="1200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Taguchi Method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OFAT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60883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Efficiency</a:t>
                      </a:r>
                      <a:endParaRPr lang="en-US" sz="1200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High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Tests many factors at once using minimal runs.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Low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Runs grow linearly, very slow for many factors.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00213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Finds Best Design</a:t>
                      </a:r>
                      <a:endParaRPr lang="en-US" sz="1200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Yes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Finds global, robust optimum by testing combinations.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No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High risk of locking into a poor, local optimum.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25734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Detects Interactions</a:t>
                      </a:r>
                      <a:endParaRPr lang="en-US" sz="1200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Yes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Can reveal how factors affect each other.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No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Completely blind to interactions between factors.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62828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Complexity</a:t>
                      </a:r>
                      <a:endParaRPr lang="en-US" sz="1200" b="0">
                        <a:effectLst/>
                        <a:latin typeface="quote-cjk-patch"/>
                      </a:endParaRPr>
                    </a:p>
                  </a:txBody>
                  <a:tcPr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Higher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Requires statistical design and analysis.</a:t>
                      </a:r>
                    </a:p>
                  </a:txBody>
                  <a:tcPr marL="152400" marR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ts val="1875"/>
                        </a:lnSpc>
                        <a:buNone/>
                      </a:pPr>
                      <a:r>
                        <a:rPr lang="en-US" sz="1200" b="1">
                          <a:effectLst/>
                          <a:latin typeface="quote-cjk-patch"/>
                        </a:rPr>
                        <a:t>Lower</a:t>
                      </a:r>
                      <a:r>
                        <a:rPr lang="en-US" sz="1200" b="0">
                          <a:effectLst/>
                          <a:latin typeface="quote-cjk-patch"/>
                        </a:rPr>
                        <a:t> - Simple to plan and execute step-by-step.</a:t>
                      </a:r>
                    </a:p>
                  </a:txBody>
                  <a:tcPr marL="152400" marT="95250" marB="95250"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3071C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758326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96AB7966-5ACC-9B46-B65D-FA4FE9D6E8CB}"/>
              </a:ext>
            </a:extLst>
          </p:cNvPr>
          <p:cNvSpPr txBox="1"/>
          <p:nvPr/>
        </p:nvSpPr>
        <p:spPr>
          <a:xfrm>
            <a:off x="613558" y="6218877"/>
            <a:ext cx="1909948" cy="200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700">
                <a:solidFill>
                  <a:schemeClr val="bg1"/>
                </a:solidFill>
              </a:rPr>
              <a:t>Amenta, P.(2010)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4690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wansea Campus Life | University of Wales Trinity Saint David">
            <a:extLst>
              <a:ext uri="{FF2B5EF4-FFF2-40B4-BE49-F238E27FC236}">
                <a16:creationId xmlns:a16="http://schemas.microsoft.com/office/drawing/2014/main" id="{980913E4-089F-C789-BCD7-C55F9CAEA0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B23CD3-B71D-639C-9083-E8ECF5BD54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5588"/>
            <a:ext cx="9144000" cy="815975"/>
          </a:xfrm>
        </p:spPr>
        <p:txBody>
          <a:bodyPr lIns="91440" tIns="45720" rIns="91440" bIns="45720" anchor="b"/>
          <a:lstStyle/>
          <a:p>
            <a:r>
              <a:rPr lang="en-GB">
                <a:solidFill>
                  <a:schemeClr val="bg1"/>
                </a:solidFill>
              </a:rPr>
              <a:t>Mesh Study</a:t>
            </a:r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4BE2EA2-402B-2ADC-6FBD-C6820C459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438" y="1065870"/>
            <a:ext cx="8808536" cy="4902820"/>
          </a:xfrm>
          <a:prstGeom prst="rect">
            <a:avLst/>
          </a:prstGeom>
        </p:spPr>
      </p:pic>
      <p:pic>
        <p:nvPicPr>
          <p:cNvPr id="5" name="Picture 4" descr="A white table with black text&#10;&#10;AI-generated content may be incorrect.">
            <a:extLst>
              <a:ext uri="{FF2B5EF4-FFF2-40B4-BE49-F238E27FC236}">
                <a16:creationId xmlns:a16="http://schemas.microsoft.com/office/drawing/2014/main" id="{00EEB5F9-F0A2-C944-FD0D-99B5EE0A3C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8282" y="3959147"/>
            <a:ext cx="3526341" cy="20713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AFC30F-EF90-FA93-A5DF-291C833140E7}"/>
              </a:ext>
            </a:extLst>
          </p:cNvPr>
          <p:cNvSpPr txBox="1"/>
          <p:nvPr/>
        </p:nvSpPr>
        <p:spPr>
          <a:xfrm>
            <a:off x="234211" y="6223328"/>
            <a:ext cx="386448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(Cfdland.com, 2024)</a:t>
            </a:r>
            <a:endParaRPr lang="en-GB">
              <a:solidFill>
                <a:schemeClr val="bg1"/>
              </a:solidFill>
              <a:latin typeface="Neue Haas Grotesk Text Pro"/>
              <a:cs typeface="Times New Roman"/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(Katz and Sankaran, 2011)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897880-F027-A2BF-8778-E252085C7886}"/>
              </a:ext>
            </a:extLst>
          </p:cNvPr>
          <p:cNvSpPr txBox="1"/>
          <p:nvPr/>
        </p:nvSpPr>
        <p:spPr>
          <a:xfrm>
            <a:off x="4123" y="-10169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Aptos Display"/>
              </a:rPr>
              <a:t>Ethan 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6DC97E-21A3-86E9-EFA2-4D4D5CEC1944}"/>
              </a:ext>
            </a:extLst>
          </p:cNvPr>
          <p:cNvSpPr txBox="1"/>
          <p:nvPr/>
        </p:nvSpPr>
        <p:spPr>
          <a:xfrm>
            <a:off x="10727933" y="124146"/>
            <a:ext cx="146406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solidFill>
                  <a:schemeClr val="bg1"/>
                </a:solidFill>
                <a:latin typeface="Neue Haas Grotesk Text Pro"/>
              </a:rPr>
              <a:t>Initial Research</a:t>
            </a:r>
            <a:endParaRPr lang="en-GB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8716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19CB63-D3AB-DD7B-FA0C-BEAE1F151C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wansea Campus Life | University of Wales Trinity Saint David">
            <a:extLst>
              <a:ext uri="{FF2B5EF4-FFF2-40B4-BE49-F238E27FC236}">
                <a16:creationId xmlns:a16="http://schemas.microsoft.com/office/drawing/2014/main" id="{5FD9A26C-D099-EA65-A5BA-ABF308373E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481BAE-FC37-286C-8455-39B5D30132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790241" y="255588"/>
            <a:ext cx="9144000" cy="1540804"/>
          </a:xfrm>
        </p:spPr>
        <p:txBody>
          <a:bodyPr lIns="91440" tIns="45720" rIns="91440" bIns="45720" anchor="b"/>
          <a:lstStyle/>
          <a:p>
            <a:r>
              <a:rPr lang="en-GB">
                <a:solidFill>
                  <a:schemeClr val="bg1"/>
                </a:solidFill>
              </a:rPr>
              <a:t>Mesh Study: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Prism Layers</a:t>
            </a:r>
          </a:p>
        </p:txBody>
      </p:sp>
      <p:pic>
        <p:nvPicPr>
          <p:cNvPr id="6" name="Picture 5" descr="A graph of a car&#10;&#10;AI-generated content may be incorrect.">
            <a:extLst>
              <a:ext uri="{FF2B5EF4-FFF2-40B4-BE49-F238E27FC236}">
                <a16:creationId xmlns:a16="http://schemas.microsoft.com/office/drawing/2014/main" id="{59A70EE6-89CE-51F0-1BD0-E848DF6578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3189" y="169613"/>
            <a:ext cx="4609500" cy="2503999"/>
          </a:xfrm>
          <a:prstGeom prst="rect">
            <a:avLst/>
          </a:prstGeom>
        </p:spPr>
      </p:pic>
      <p:pic>
        <p:nvPicPr>
          <p:cNvPr id="7" name="Picture 6" descr="A screenshot of a medical report&#10;&#10;AI-generated content may be incorrect.">
            <a:extLst>
              <a:ext uri="{FF2B5EF4-FFF2-40B4-BE49-F238E27FC236}">
                <a16:creationId xmlns:a16="http://schemas.microsoft.com/office/drawing/2014/main" id="{56C9D156-0C62-1803-8AEB-EE3C5B978C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2850" y="2740481"/>
            <a:ext cx="6600940" cy="3080398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CB029C9-42DE-7FC5-6DFF-0E3289287CA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19" y="1806475"/>
            <a:ext cx="4675774" cy="401197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D8BE008-4824-B074-AB16-08926ED4A725}"/>
              </a:ext>
            </a:extLst>
          </p:cNvPr>
          <p:cNvSpPr txBox="1"/>
          <p:nvPr/>
        </p:nvSpPr>
        <p:spPr>
          <a:xfrm>
            <a:off x="3298" y="551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aseline="0">
                <a:solidFill>
                  <a:schemeClr val="bg1"/>
                </a:solidFill>
                <a:latin typeface="Aptos Display"/>
              </a:rPr>
              <a:t>Ethan</a:t>
            </a:r>
            <a:r>
              <a:rPr lang="en-GB" sz="2000">
                <a:solidFill>
                  <a:schemeClr val="bg1"/>
                </a:solidFill>
                <a:latin typeface="Aptos Display"/>
              </a:rPr>
              <a:t> 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671B71-4169-2741-804E-31D19FF2FD84}"/>
              </a:ext>
            </a:extLst>
          </p:cNvPr>
          <p:cNvSpPr txBox="1"/>
          <p:nvPr/>
        </p:nvSpPr>
        <p:spPr>
          <a:xfrm>
            <a:off x="10727933" y="124146"/>
            <a:ext cx="146406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solidFill>
                  <a:schemeClr val="bg1"/>
                </a:solidFill>
                <a:latin typeface="Neue Haas Grotesk Text Pro"/>
              </a:rPr>
              <a:t>Initial Research</a:t>
            </a:r>
            <a:endParaRPr lang="en-GB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4127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146A57-B999-C9C8-ED7D-0F9037323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7B73D4A9-E226-0A88-C1D4-8BC5DB3F1D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B72742-1DC3-8262-F8AA-29B083A93E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5588"/>
            <a:ext cx="9144000" cy="815975"/>
          </a:xfrm>
        </p:spPr>
        <p:txBody>
          <a:bodyPr lIns="91440" tIns="45720" rIns="91440" bIns="45720" anchor="b"/>
          <a:lstStyle/>
          <a:p>
            <a:r>
              <a:rPr lang="en-GB">
                <a:solidFill>
                  <a:schemeClr val="bg1"/>
                </a:solidFill>
              </a:rPr>
              <a:t>Mesh Study</a:t>
            </a:r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9F32780-F400-0179-6531-056CC55791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945" y="4975552"/>
            <a:ext cx="10029825" cy="13620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5135452-B9DD-E4B6-49EF-8CFFF5DD0977}"/>
              </a:ext>
            </a:extLst>
          </p:cNvPr>
          <p:cNvSpPr txBox="1"/>
          <p:nvPr/>
        </p:nvSpPr>
        <p:spPr>
          <a:xfrm>
            <a:off x="234211" y="6223328"/>
            <a:ext cx="386448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>
              <a:latin typeface="Times New Roman"/>
              <a:cs typeface="Times New Roman"/>
            </a:endParaRPr>
          </a:p>
          <a:p>
            <a:r>
              <a:rPr lang="en-GB" sz="1200">
                <a:solidFill>
                  <a:schemeClr val="bg1"/>
                </a:solidFill>
                <a:latin typeface="Times New Roman"/>
                <a:cs typeface="Times New Roman"/>
              </a:rPr>
              <a:t>(Wang et al., 2022)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7E9215-4B4C-D2FC-379E-247408EAB624}"/>
              </a:ext>
            </a:extLst>
          </p:cNvPr>
          <p:cNvSpPr txBox="1"/>
          <p:nvPr/>
        </p:nvSpPr>
        <p:spPr>
          <a:xfrm>
            <a:off x="1622762" y="797518"/>
            <a:ext cx="835632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Local Sizing's</a:t>
            </a:r>
            <a:endParaRPr lang="en-US">
              <a:solidFill>
                <a:schemeClr val="bg1"/>
              </a:solidFill>
            </a:endParaRP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Mira Surfaces target mesh size 0.04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BOI Near Target mesh Size 0.1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BOI Far Target Mesh size 0.3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Surface Mesh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Min Size 0.02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Max Size 0.75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Growth Rate 1.2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Curvature Normal Angle [</a:t>
            </a:r>
            <a:r>
              <a:rPr lang="en-GB" err="1">
                <a:solidFill>
                  <a:schemeClr val="bg1"/>
                </a:solidFill>
              </a:rPr>
              <a:t>Deg</a:t>
            </a:r>
            <a:r>
              <a:rPr lang="en-GB">
                <a:solidFill>
                  <a:schemeClr val="bg1"/>
                </a:solidFill>
              </a:rPr>
              <a:t>] 14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Cells per Gap 8</a:t>
            </a: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Boundary Layers (on Floor, Tunnel-Walls, Mira-Bottom, Mira-Side, Mira-Top)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Number of layers 5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Transition Ratio 0.27</a:t>
            </a:r>
          </a:p>
          <a:p>
            <a:pPr marL="742950" lvl="1" indent="-285750">
              <a:buFont typeface="Wingdings"/>
              <a:buChar char="v"/>
            </a:pPr>
            <a:r>
              <a:rPr lang="en-GB">
                <a:solidFill>
                  <a:schemeClr val="bg1"/>
                </a:solidFill>
              </a:rPr>
              <a:t>Growth Rate 1.4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5E4C1A-B2F2-4300-C8BA-FBC86321225E}"/>
              </a:ext>
            </a:extLst>
          </p:cNvPr>
          <p:cNvSpPr txBox="1"/>
          <p:nvPr/>
        </p:nvSpPr>
        <p:spPr>
          <a:xfrm>
            <a:off x="3298" y="56350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aseline="0">
                <a:solidFill>
                  <a:schemeClr val="bg1"/>
                </a:solidFill>
                <a:latin typeface="Aptos Display"/>
              </a:rPr>
              <a:t>Ethan</a:t>
            </a:r>
            <a:r>
              <a:rPr lang="en-GB" sz="2000">
                <a:solidFill>
                  <a:schemeClr val="bg1"/>
                </a:solidFill>
                <a:latin typeface="Aptos Display"/>
              </a:rPr>
              <a:t> </a:t>
            </a:r>
            <a:endParaRPr lang="en-GB" sz="200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9F7008-9109-6BE2-FF76-1C6A48C0B541}"/>
              </a:ext>
            </a:extLst>
          </p:cNvPr>
          <p:cNvSpPr txBox="1"/>
          <p:nvPr/>
        </p:nvSpPr>
        <p:spPr>
          <a:xfrm>
            <a:off x="10727933" y="124146"/>
            <a:ext cx="146406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solidFill>
                  <a:schemeClr val="bg1"/>
                </a:solidFill>
                <a:latin typeface="Neue Haas Grotesk Text Pro"/>
              </a:rPr>
              <a:t>Initial Research</a:t>
            </a:r>
            <a:endParaRPr lang="en-GB" sz="11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135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148646F0-A57E-FC13-1538-5FEF305F7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887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9818AF-6CB0-280A-F70A-E748C4150C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531937"/>
            <a:ext cx="9144000" cy="2387600"/>
          </a:xfrm>
        </p:spPr>
        <p:txBody>
          <a:bodyPr lIns="91440" tIns="45720" rIns="91440" bIns="45720" anchor="b"/>
          <a:lstStyle/>
          <a:p>
            <a:r>
              <a:rPr lang="en-GB" sz="3200" b="1" i="1">
                <a:solidFill>
                  <a:schemeClr val="bg1"/>
                </a:solidFill>
                <a:latin typeface="Aptos"/>
              </a:rPr>
              <a:t>Morgan CAD Roof Down:</a:t>
            </a:r>
            <a:r>
              <a:rPr lang="en-GB" sz="8800" b="1" i="1">
                <a:solidFill>
                  <a:schemeClr val="bg1"/>
                </a:solidFill>
              </a:rPr>
              <a:t> </a:t>
            </a:r>
            <a:endParaRPr lang="en-US" sz="880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F2A3A9-2DD8-BB2D-89CA-54E83734E6BC}"/>
              </a:ext>
            </a:extLst>
          </p:cNvPr>
          <p:cNvSpPr txBox="1"/>
          <p:nvPr/>
        </p:nvSpPr>
        <p:spPr>
          <a:xfrm>
            <a:off x="3048000" y="34290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6F6BC8-88DE-0FBE-E971-D79FB87C1618}"/>
              </a:ext>
            </a:extLst>
          </p:cNvPr>
          <p:cNvSpPr txBox="1"/>
          <p:nvPr/>
        </p:nvSpPr>
        <p:spPr>
          <a:xfrm>
            <a:off x="3048000" y="34290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ea typeface="Aptos"/>
                <a:cs typeface="Aptos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25B0CE-AF94-D37C-279C-75956A0797DF}"/>
              </a:ext>
            </a:extLst>
          </p:cNvPr>
          <p:cNvSpPr txBox="1"/>
          <p:nvPr/>
        </p:nvSpPr>
        <p:spPr>
          <a:xfrm>
            <a:off x="-833887" y="5197415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ea typeface="Aptos"/>
                <a:cs typeface="Aptos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6" name="Picture 5" descr="A black car with a white background&#10;&#10;AI-generated content may be incorrect.">
            <a:extLst>
              <a:ext uri="{FF2B5EF4-FFF2-40B4-BE49-F238E27FC236}">
                <a16:creationId xmlns:a16="http://schemas.microsoft.com/office/drawing/2014/main" id="{BCED1B75-46EB-E14E-BAD4-A550FA71A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961" y="1189649"/>
            <a:ext cx="4146704" cy="2247787"/>
          </a:xfrm>
          <a:prstGeom prst="rect">
            <a:avLst/>
          </a:prstGeom>
        </p:spPr>
      </p:pic>
      <p:pic>
        <p:nvPicPr>
          <p:cNvPr id="7" name="Picture 6" descr="A computer screen shot of a car&#10;&#10;AI-generated content may be incorrect.">
            <a:extLst>
              <a:ext uri="{FF2B5EF4-FFF2-40B4-BE49-F238E27FC236}">
                <a16:creationId xmlns:a16="http://schemas.microsoft.com/office/drawing/2014/main" id="{B27311D2-CA29-6AC1-DF36-E53C70A874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961" y="3745964"/>
            <a:ext cx="4146704" cy="2239638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5B19E37-E3DC-487F-2D3E-57FC4B23B6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24626" y="1180469"/>
            <a:ext cx="4137181" cy="2247788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A85B217-F3BC-3AAB-B38C-76C31A93CA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3632" y="3825205"/>
            <a:ext cx="4137868" cy="22464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7BD399B-01C4-251C-87BD-6035626381E2}"/>
              </a:ext>
            </a:extLst>
          </p:cNvPr>
          <p:cNvSpPr txBox="1"/>
          <p:nvPr/>
        </p:nvSpPr>
        <p:spPr>
          <a:xfrm>
            <a:off x="2173" y="857914"/>
            <a:ext cx="51403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solidFill>
                  <a:schemeClr val="bg1"/>
                </a:solidFill>
              </a:rPr>
              <a:t>Before Removal of Windshield &amp; Windows: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26270F-D51A-53C5-281C-1006F8F23C30}"/>
              </a:ext>
            </a:extLst>
          </p:cNvPr>
          <p:cNvSpPr txBox="1"/>
          <p:nvPr/>
        </p:nvSpPr>
        <p:spPr>
          <a:xfrm>
            <a:off x="7831156" y="867579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solidFill>
                  <a:schemeClr val="bg1"/>
                </a:solidFill>
                <a:latin typeface="Aptos"/>
              </a:rPr>
              <a:t>After</a:t>
            </a:r>
            <a:r>
              <a:rPr lang="en-GB" sz="1800" b="1" i="1" baseline="0">
                <a:solidFill>
                  <a:schemeClr val="bg1"/>
                </a:solidFill>
                <a:latin typeface="Aptos"/>
              </a:rPr>
              <a:t> Removal of Windshield &amp; Windows:</a:t>
            </a:r>
            <a:endParaRPr lang="en-GB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92DF48D-73CF-D0D6-4FD7-94A9CAD7A8DF}"/>
              </a:ext>
            </a:extLst>
          </p:cNvPr>
          <p:cNvSpPr txBox="1"/>
          <p:nvPr/>
        </p:nvSpPr>
        <p:spPr>
          <a:xfrm>
            <a:off x="4395633" y="1234082"/>
            <a:ext cx="3637136" cy="65248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WHY?</a:t>
            </a:r>
            <a:endParaRPr lang="en-GB" sz="1400" b="1" dirty="0">
              <a:solidFill>
                <a:schemeClr val="bg1"/>
              </a:solidFill>
            </a:endParaRPr>
          </a:p>
          <a:p>
            <a:pPr algn="ctr"/>
            <a:endParaRPr lang="en-GB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 </a:t>
            </a:r>
            <a:br>
              <a:rPr lang="en-GB" dirty="0"/>
            </a:br>
            <a:r>
              <a:rPr lang="en-GB" sz="1400" dirty="0">
                <a:solidFill>
                  <a:schemeClr val="bg1"/>
                </a:solidFill>
              </a:rPr>
              <a:t>Removal of the roof &amp; Windshield will simplify the aerodynamics (</a:t>
            </a:r>
            <a: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  <a:t>Li, J., Zhu, X., Zhang, C., Dang, S., &amp; Chen, G. (2025).</a:t>
            </a:r>
            <a:r>
              <a:rPr lang="en-GB" sz="1400" dirty="0">
                <a:solidFill>
                  <a:schemeClr val="bg1"/>
                </a:solidFill>
              </a:rPr>
              <a:t> 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1400" dirty="0">
                <a:solidFill>
                  <a:schemeClr val="bg1"/>
                </a:solidFill>
              </a:rPr>
              <a:t>The angle of the windshield angle  can change the drag of the vehicle (C. </a:t>
            </a:r>
            <a:r>
              <a:rPr lang="en-GB" sz="1400" dirty="0" err="1">
                <a:solidFill>
                  <a:schemeClr val="bg1"/>
                </a:solidFill>
              </a:rPr>
              <a:t>Bayindirl</a:t>
            </a:r>
            <a:r>
              <a:rPr lang="en-GB" sz="1400" dirty="0">
                <a:solidFill>
                  <a:schemeClr val="bg1"/>
                </a:solidFill>
              </a:rPr>
              <a:t> ,2020). Cannot change angle therefore chose to remove it.</a:t>
            </a: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r>
              <a:rPr lang="en-GB" sz="1400" dirty="0">
                <a:solidFill>
                  <a:schemeClr val="bg1"/>
                </a:solidFill>
              </a:rPr>
              <a:t>The more wake the vehicle outputs the more reduction in pressure recovery is able to happen, to use for rear wing </a:t>
            </a:r>
            <a:r>
              <a:rPr lang="en-GB" sz="1400" dirty="0" err="1">
                <a:solidFill>
                  <a:schemeClr val="bg1"/>
                </a:solidFill>
              </a:rPr>
              <a:t>ect</a:t>
            </a:r>
            <a:r>
              <a:rPr lang="en-GB" sz="1400" dirty="0">
                <a:solidFill>
                  <a:schemeClr val="bg1"/>
                </a:solidFill>
              </a:rPr>
              <a:t> (M. Cakir,2012).</a:t>
            </a:r>
          </a:p>
          <a:p>
            <a:pPr algn="ctr"/>
            <a:endParaRPr lang="en-GB" sz="1400"/>
          </a:p>
          <a:p>
            <a:pPr algn="ctr"/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endParaRPr lang="en-GB" sz="1400"/>
          </a:p>
        </p:txBody>
      </p:sp>
      <p:pic>
        <p:nvPicPr>
          <p:cNvPr id="17" name="Picture 16" descr="Swansea Campus Life | University of Wales Trinity Saint David">
            <a:extLst>
              <a:ext uri="{FF2B5EF4-FFF2-40B4-BE49-F238E27FC236}">
                <a16:creationId xmlns:a16="http://schemas.microsoft.com/office/drawing/2014/main" id="{1DF61032-31EB-4978-52B0-FA199C4AC6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A321B6C-A5B7-CF2B-1710-DC9E48F46FD6}"/>
              </a:ext>
            </a:extLst>
          </p:cNvPr>
          <p:cNvSpPr txBox="1"/>
          <p:nvPr/>
        </p:nvSpPr>
        <p:spPr>
          <a:xfrm>
            <a:off x="10727933" y="124146"/>
            <a:ext cx="146406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solidFill>
                  <a:schemeClr val="bg1"/>
                </a:solidFill>
                <a:latin typeface="Neue Haas Grotesk Text Pro"/>
              </a:rPr>
              <a:t>Initial Research</a:t>
            </a:r>
            <a:endParaRPr lang="en-GB" sz="110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27DE32F-D26D-B133-4BBF-20BB74D88346}"/>
              </a:ext>
            </a:extLst>
          </p:cNvPr>
          <p:cNvSpPr txBox="1"/>
          <p:nvPr/>
        </p:nvSpPr>
        <p:spPr>
          <a:xfrm>
            <a:off x="3298" y="551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Aptos Display"/>
              </a:rPr>
              <a:t>Ryan</a:t>
            </a:r>
          </a:p>
        </p:txBody>
      </p:sp>
    </p:spTree>
    <p:extLst>
      <p:ext uri="{BB962C8B-B14F-4D97-AF65-F5344CB8AC3E}">
        <p14:creationId xmlns:p14="http://schemas.microsoft.com/office/powerpoint/2010/main" val="31071719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gradient&#10;&#10;AI-generated content may be incorrect.">
            <a:extLst>
              <a:ext uri="{FF2B5EF4-FFF2-40B4-BE49-F238E27FC236}">
                <a16:creationId xmlns:a16="http://schemas.microsoft.com/office/drawing/2014/main" id="{5E483F1F-31A8-2EEC-D52E-20E80D01E4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7678"/>
            <a:ext cx="12191999" cy="697276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FAE330A-EC64-C394-B9AC-9E97A7122432}"/>
              </a:ext>
            </a:extLst>
          </p:cNvPr>
          <p:cNvSpPr txBox="1">
            <a:spLocks/>
          </p:cNvSpPr>
          <p:nvPr/>
        </p:nvSpPr>
        <p:spPr>
          <a:xfrm>
            <a:off x="1524000" y="-1531937"/>
            <a:ext cx="9144000" cy="2387600"/>
          </a:xfrm>
          <a:prstGeom prst="rect">
            <a:avLst/>
          </a:prstGeom>
        </p:spPr>
        <p:txBody>
          <a:bodyPr lIns="91440" tIns="45720" rIns="91440" bIns="45720" anchor="b"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i="1">
                <a:solidFill>
                  <a:schemeClr val="bg1"/>
                </a:solidFill>
                <a:latin typeface="Aptos"/>
              </a:rPr>
              <a:t>Morgan CFD Review:</a:t>
            </a:r>
            <a:r>
              <a:rPr lang="en-GB" sz="8800" b="1" i="1">
                <a:solidFill>
                  <a:schemeClr val="bg1"/>
                </a:solidFill>
              </a:rPr>
              <a:t> </a:t>
            </a:r>
            <a:endParaRPr lang="en-US" sz="8800">
              <a:solidFill>
                <a:schemeClr val="bg1"/>
              </a:solidFill>
            </a:endParaRPr>
          </a:p>
        </p:txBody>
      </p:sp>
      <p:pic>
        <p:nvPicPr>
          <p:cNvPr id="5" name="Picture 4" descr="Swansea Campus Life | University of Wales Trinity Saint David">
            <a:extLst>
              <a:ext uri="{FF2B5EF4-FFF2-40B4-BE49-F238E27FC236}">
                <a16:creationId xmlns:a16="http://schemas.microsoft.com/office/drawing/2014/main" id="{D5DD5A81-DFDF-F1EF-B8A9-065709E9B2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pic>
        <p:nvPicPr>
          <p:cNvPr id="7" name="Picture 6" descr="A car with green lines around it&#10;&#10;AI-generated content may be incorrect.">
            <a:extLst>
              <a:ext uri="{FF2B5EF4-FFF2-40B4-BE49-F238E27FC236}">
                <a16:creationId xmlns:a16="http://schemas.microsoft.com/office/drawing/2014/main" id="{75EC28BB-6F04-93C9-19A0-FC0B27CA13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252" y="916580"/>
            <a:ext cx="3591695" cy="2524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AB7392D-056F-D041-41C1-22812657F3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6383" y="3523918"/>
            <a:ext cx="3648582" cy="254317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73B81F3-C83C-97C2-27E5-2B8F63C71B72}"/>
              </a:ext>
            </a:extLst>
          </p:cNvPr>
          <p:cNvSpPr txBox="1"/>
          <p:nvPr/>
        </p:nvSpPr>
        <p:spPr>
          <a:xfrm>
            <a:off x="1943" y="545769"/>
            <a:ext cx="51403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>
                <a:solidFill>
                  <a:schemeClr val="bg1"/>
                </a:solidFill>
              </a:rPr>
              <a:t>CFD Roof Up – non refined settings: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009664-7387-E293-50FD-DB3DB848D26A}"/>
              </a:ext>
            </a:extLst>
          </p:cNvPr>
          <p:cNvSpPr txBox="1"/>
          <p:nvPr/>
        </p:nvSpPr>
        <p:spPr>
          <a:xfrm>
            <a:off x="8248740" y="514120"/>
            <a:ext cx="669293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i="1">
                <a:solidFill>
                  <a:schemeClr val="bg1"/>
                </a:solidFill>
              </a:rPr>
              <a:t>CFD Roof Down – Refined Settings: </a:t>
            </a:r>
          </a:p>
        </p:txBody>
      </p:sp>
      <p:pic>
        <p:nvPicPr>
          <p:cNvPr id="2" name="Picture 1" descr="A computer screen shot of a car&#10;&#10;AI-generated content may be incorrect.">
            <a:extLst>
              <a:ext uri="{FF2B5EF4-FFF2-40B4-BE49-F238E27FC236}">
                <a16:creationId xmlns:a16="http://schemas.microsoft.com/office/drawing/2014/main" id="{ABC86D22-03BA-A3FB-03AF-D20401A678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07772" y="917827"/>
            <a:ext cx="4186067" cy="2251459"/>
          </a:xfrm>
          <a:prstGeom prst="rect">
            <a:avLst/>
          </a:prstGeom>
        </p:spPr>
      </p:pic>
      <p:pic>
        <p:nvPicPr>
          <p:cNvPr id="4" name="Picture 3" descr="A computer screen shot of a car&#10;&#10;AI-generated content may be incorrect.">
            <a:extLst>
              <a:ext uri="{FF2B5EF4-FFF2-40B4-BE49-F238E27FC236}">
                <a16:creationId xmlns:a16="http://schemas.microsoft.com/office/drawing/2014/main" id="{CCA92323-EA30-689A-2130-F393202CFC1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47964" y="3301395"/>
            <a:ext cx="4510031" cy="240615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5DD7163-50C0-8CA5-14F7-76DB5F40B6C1}"/>
              </a:ext>
            </a:extLst>
          </p:cNvPr>
          <p:cNvSpPr txBox="1"/>
          <p:nvPr/>
        </p:nvSpPr>
        <p:spPr>
          <a:xfrm>
            <a:off x="4267739" y="1078986"/>
            <a:ext cx="2732942" cy="71711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</a:rPr>
              <a:t>KEY POINTS:</a:t>
            </a:r>
            <a:br>
              <a:rPr lang="en-GB" sz="2000" b="1">
                <a:solidFill>
                  <a:schemeClr val="bg1"/>
                </a:solidFill>
              </a:rPr>
            </a:br>
            <a:br>
              <a:rPr lang="en-GB" sz="2000" b="1">
                <a:solidFill>
                  <a:schemeClr val="bg1"/>
                </a:solidFill>
              </a:rPr>
            </a:br>
            <a:r>
              <a:rPr lang="en-GB" sz="2000" b="1">
                <a:solidFill>
                  <a:schemeClr val="bg1"/>
                </a:solidFill>
              </a:rPr>
              <a:t>Roof Up:</a:t>
            </a:r>
          </a:p>
          <a:p>
            <a:pPr algn="ctr"/>
            <a:endParaRPr lang="en-GB" sz="2000" b="1">
              <a:solidFill>
                <a:schemeClr val="bg1"/>
              </a:solidFill>
            </a:endParaRPr>
          </a:p>
          <a:p>
            <a:pPr marL="342900" indent="-342900" algn="ctr">
              <a:buAutoNum type="arabicPeriod"/>
            </a:pPr>
            <a:r>
              <a:rPr lang="en-GB" sz="1600">
                <a:solidFill>
                  <a:schemeClr val="bg1"/>
                </a:solidFill>
              </a:rPr>
              <a:t>High amount of rear separation</a:t>
            </a:r>
            <a:endParaRPr lang="en-GB" sz="2000">
              <a:solidFill>
                <a:schemeClr val="bg1"/>
              </a:solidFill>
            </a:endParaRPr>
          </a:p>
          <a:p>
            <a:pPr marL="285750" indent="-285750" algn="ctr">
              <a:buAutoNum type="arabicPeriod"/>
            </a:pPr>
            <a:endParaRPr lang="en-GB" sz="1600">
              <a:solidFill>
                <a:schemeClr val="bg1"/>
              </a:solidFill>
            </a:endParaRPr>
          </a:p>
          <a:p>
            <a:pPr marL="285750" indent="-285750" algn="ctr">
              <a:buAutoNum type="arabicPeriod"/>
            </a:pPr>
            <a:r>
              <a:rPr lang="en-GB" sz="1600">
                <a:solidFill>
                  <a:schemeClr val="bg1"/>
                </a:solidFill>
              </a:rPr>
              <a:t>Less controlled airflow</a:t>
            </a:r>
            <a:endParaRPr lang="en-GB" sz="2000">
              <a:solidFill>
                <a:schemeClr val="bg1"/>
              </a:solidFill>
            </a:endParaRPr>
          </a:p>
          <a:p>
            <a:pPr algn="ctr"/>
            <a:endParaRPr lang="en-GB" sz="1600">
              <a:solidFill>
                <a:schemeClr val="bg1"/>
              </a:solidFill>
            </a:endParaRPr>
          </a:p>
          <a:p>
            <a:pPr algn="ctr"/>
            <a:r>
              <a:rPr lang="en-GB" sz="1600">
                <a:solidFill>
                  <a:schemeClr val="bg1"/>
                </a:solidFill>
              </a:rPr>
              <a:t>3. Wake seems to be longer</a:t>
            </a:r>
            <a:br>
              <a:rPr lang="en-GB" sz="1600" b="1">
                <a:solidFill>
                  <a:schemeClr val="bg1"/>
                </a:solidFill>
              </a:rPr>
            </a:br>
            <a:endParaRPr lang="en-GB" sz="1600" b="1">
              <a:solidFill>
                <a:schemeClr val="bg1"/>
              </a:solidFill>
            </a:endParaRPr>
          </a:p>
          <a:p>
            <a:pPr marL="285750" indent="-285750" algn="ctr">
              <a:buAutoNum type="arabicPeriod"/>
            </a:pPr>
            <a:endParaRPr lang="en-GB" sz="1600" b="1">
              <a:solidFill>
                <a:schemeClr val="bg1"/>
              </a:solidFill>
            </a:endParaRPr>
          </a:p>
          <a:p>
            <a:pPr algn="ctr"/>
            <a:r>
              <a:rPr lang="en-GB" sz="1600" b="1">
                <a:solidFill>
                  <a:schemeClr val="bg1"/>
                </a:solidFill>
              </a:rPr>
              <a:t>Roof Down:</a:t>
            </a:r>
            <a:br>
              <a:rPr lang="en-GB" sz="1600" b="1"/>
            </a:br>
            <a:br>
              <a:rPr lang="en-GB" sz="1600" b="1"/>
            </a:br>
            <a:r>
              <a:rPr lang="en-GB" sz="1600">
                <a:solidFill>
                  <a:schemeClr val="bg1"/>
                </a:solidFill>
              </a:rPr>
              <a:t>1. Less Rear separation</a:t>
            </a:r>
            <a:br>
              <a:rPr lang="en-GB" sz="1600">
                <a:solidFill>
                  <a:schemeClr val="bg1"/>
                </a:solidFill>
              </a:rPr>
            </a:br>
            <a:br>
              <a:rPr lang="en-GB" sz="1600">
                <a:solidFill>
                  <a:schemeClr val="bg1"/>
                </a:solidFill>
              </a:rPr>
            </a:br>
            <a:r>
              <a:rPr lang="en-GB" sz="1600">
                <a:solidFill>
                  <a:schemeClr val="bg1"/>
                </a:solidFill>
              </a:rPr>
              <a:t>2. Wake seems to be shorter</a:t>
            </a:r>
            <a:br>
              <a:rPr lang="en-GB" sz="1600">
                <a:solidFill>
                  <a:schemeClr val="bg1"/>
                </a:solidFill>
              </a:rPr>
            </a:br>
            <a:br>
              <a:rPr lang="en-GB" sz="1600">
                <a:solidFill>
                  <a:schemeClr val="bg1"/>
                </a:solidFill>
              </a:rPr>
            </a:br>
            <a:r>
              <a:rPr lang="en-GB" sz="1600">
                <a:solidFill>
                  <a:schemeClr val="bg1"/>
                </a:solidFill>
              </a:rPr>
              <a:t>3. Better flow for a rear wing</a:t>
            </a:r>
            <a:br>
              <a:rPr lang="en-GB" sz="1600" b="1"/>
            </a:br>
            <a:br>
              <a:rPr lang="en-GB" sz="1600" b="1"/>
            </a:br>
            <a:br>
              <a:rPr lang="en-GB" sz="1600" b="1"/>
            </a:br>
            <a:br>
              <a:rPr lang="en-GB" sz="2000" b="1"/>
            </a:br>
            <a:br>
              <a:rPr lang="en-GB" sz="2000" b="1"/>
            </a:br>
            <a:endParaRPr lang="en-GB" sz="2000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13BF1-DE3C-2387-C5EC-F9E418A7286C}"/>
              </a:ext>
            </a:extLst>
          </p:cNvPr>
          <p:cNvSpPr txBox="1"/>
          <p:nvPr/>
        </p:nvSpPr>
        <p:spPr>
          <a:xfrm>
            <a:off x="10727933" y="124146"/>
            <a:ext cx="1464067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>
                <a:solidFill>
                  <a:schemeClr val="bg1"/>
                </a:solidFill>
                <a:latin typeface="Neue Haas Grotesk Text Pro"/>
              </a:rPr>
              <a:t>Initial Research</a:t>
            </a:r>
            <a:endParaRPr lang="en-GB" sz="1100">
              <a:solidFill>
                <a:schemeClr val="bg1"/>
              </a:solidFill>
            </a:endParaRPr>
          </a:p>
        </p:txBody>
      </p:sp>
      <p:pic>
        <p:nvPicPr>
          <p:cNvPr id="17" name="Picture 16" descr="A table with numbers and symbols&#10;&#10;AI-generated content may be incorrect.">
            <a:extLst>
              <a:ext uri="{FF2B5EF4-FFF2-40B4-BE49-F238E27FC236}">
                <a16:creationId xmlns:a16="http://schemas.microsoft.com/office/drawing/2014/main" id="{E74C88D5-AB0A-7FFE-10B7-26EAB56F0B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22914" y="6187176"/>
            <a:ext cx="1095375" cy="542925"/>
          </a:xfrm>
          <a:prstGeom prst="rect">
            <a:avLst/>
          </a:prstGeom>
        </p:spPr>
      </p:pic>
      <p:pic>
        <p:nvPicPr>
          <p:cNvPr id="18" name="Picture 17" descr="A white rectangular box with black text&#10;&#10;AI-generated content may be incorrect.">
            <a:extLst>
              <a:ext uri="{FF2B5EF4-FFF2-40B4-BE49-F238E27FC236}">
                <a16:creationId xmlns:a16="http://schemas.microsoft.com/office/drawing/2014/main" id="{9E4D87CE-9691-035C-9F56-C1D54ED60D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04704" y="5847490"/>
            <a:ext cx="1209675" cy="54292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1A705C6-8091-9085-7156-18738C05BF03}"/>
              </a:ext>
            </a:extLst>
          </p:cNvPr>
          <p:cNvSpPr txBox="1"/>
          <p:nvPr/>
        </p:nvSpPr>
        <p:spPr>
          <a:xfrm>
            <a:off x="7662333" y="6392332"/>
            <a:ext cx="256116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</a:rPr>
              <a:t>More drag? Error?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1C8407-CA37-81AE-6F6B-66C665422674}"/>
              </a:ext>
            </a:extLst>
          </p:cNvPr>
          <p:cNvSpPr txBox="1"/>
          <p:nvPr/>
        </p:nvSpPr>
        <p:spPr>
          <a:xfrm>
            <a:off x="3298" y="551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Aptos Display"/>
              </a:rPr>
              <a:t>Ryan</a:t>
            </a:r>
          </a:p>
        </p:txBody>
      </p:sp>
    </p:spTree>
    <p:extLst>
      <p:ext uri="{BB962C8B-B14F-4D97-AF65-F5344CB8AC3E}">
        <p14:creationId xmlns:p14="http://schemas.microsoft.com/office/powerpoint/2010/main" val="3118415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DFB59-CB32-105F-DF2B-442EE57F64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0669" y="-793"/>
            <a:ext cx="9144000" cy="2387600"/>
          </a:xfrm>
        </p:spPr>
        <p:txBody>
          <a:bodyPr lIns="91440" tIns="45720" rIns="91440" bIns="45720" anchor="b"/>
          <a:lstStyle/>
          <a:p>
            <a:r>
              <a:rPr lang="en-GB" sz="3200" b="1" i="1">
                <a:solidFill>
                  <a:schemeClr val="bg1"/>
                </a:solidFill>
                <a:latin typeface="Aptos"/>
              </a:rPr>
              <a:t>On going </a:t>
            </a:r>
            <a:r>
              <a:rPr lang="en-GB" sz="3200" i="1">
                <a:solidFill>
                  <a:schemeClr val="bg1"/>
                </a:solidFill>
                <a:latin typeface="Aptos"/>
              </a:rPr>
              <a:t>Work                                  </a:t>
            </a:r>
            <a:r>
              <a:rPr lang="en-GB" sz="3200">
                <a:solidFill>
                  <a:schemeClr val="bg1"/>
                </a:solidFill>
                <a:latin typeface="Aptos"/>
              </a:rPr>
              <a:t>Conclusion </a:t>
            </a:r>
          </a:p>
          <a:p>
            <a:endParaRPr lang="en-GB" sz="3200" b="1" i="1">
              <a:latin typeface="Aptos"/>
            </a:endParaRPr>
          </a:p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1F5F08-D9E8-38E8-0798-B78D9F10AA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157077"/>
          </a:xfrm>
        </p:spPr>
        <p:txBody>
          <a:bodyPr lIns="91440" tIns="45720" rIns="91440" bIns="45720" anchor="t"/>
          <a:lstStyle/>
          <a:p>
            <a:br>
              <a:rPr lang="en-GB"/>
            </a:br>
            <a:endParaRPr lang="en-GB"/>
          </a:p>
        </p:txBody>
      </p:sp>
      <p:pic>
        <p:nvPicPr>
          <p:cNvPr id="8" name="Picture 7" descr="Swansea Campus Life | University of Wales Trinity Saint David">
            <a:extLst>
              <a:ext uri="{FF2B5EF4-FFF2-40B4-BE49-F238E27FC236}">
                <a16:creationId xmlns:a16="http://schemas.microsoft.com/office/drawing/2014/main" id="{6FCD0C17-620C-C675-7F59-2E3C90E143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44BED655-91D0-B786-46B9-2BBA650BAA19}"/>
              </a:ext>
            </a:extLst>
          </p:cNvPr>
          <p:cNvCxnSpPr/>
          <p:nvPr/>
        </p:nvCxnSpPr>
        <p:spPr>
          <a:xfrm>
            <a:off x="6009023" y="1295328"/>
            <a:ext cx="20053" cy="4632157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01335FE-CA9A-D01C-53E9-A80495FCC2EB}"/>
              </a:ext>
            </a:extLst>
          </p:cNvPr>
          <p:cNvSpPr txBox="1"/>
          <p:nvPr/>
        </p:nvSpPr>
        <p:spPr>
          <a:xfrm>
            <a:off x="937071" y="2024733"/>
            <a:ext cx="4571999" cy="35086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Gain full CFD data of the Morgan roof down without any errors </a:t>
            </a:r>
          </a:p>
          <a:p>
            <a:pPr marL="285750" indent="-285750">
              <a:buFont typeface="Wingdings"/>
              <a:buChar char="Ø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Investigate the Flow Behaviour without &amp; with roof</a:t>
            </a:r>
          </a:p>
          <a:p>
            <a:pPr marL="285750" indent="-285750">
              <a:buFont typeface="Wingdings"/>
              <a:buChar char="Ø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Use results to drive further development work</a:t>
            </a:r>
          </a:p>
          <a:p>
            <a:pPr marL="285750" indent="-285750">
              <a:buFont typeface="Wingdings"/>
              <a:buChar char="Ø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CFD designs for 2026</a:t>
            </a:r>
            <a:br>
              <a:rPr lang="en-GB"/>
            </a:br>
            <a:br>
              <a:rPr lang="en-GB" sz="1400"/>
            </a:br>
            <a:endParaRPr lang="en-GB" sz="1400"/>
          </a:p>
          <a:p>
            <a:pPr marL="285750" indent="-285750">
              <a:buFont typeface="Wingdings"/>
              <a:buChar char="Ø"/>
            </a:pPr>
            <a:endParaRPr lang="en-GB" sz="14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E92970-C9EB-679E-EBA4-0C071A8584EB}"/>
              </a:ext>
            </a:extLst>
          </p:cNvPr>
          <p:cNvSpPr txBox="1"/>
          <p:nvPr/>
        </p:nvSpPr>
        <p:spPr>
          <a:xfrm>
            <a:off x="6757649" y="2024732"/>
            <a:ext cx="4571999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Removing the windshield &amp; Roof Simplifies the external airflow</a:t>
            </a:r>
          </a:p>
          <a:p>
            <a:pPr marL="285750" indent="-285750">
              <a:buFont typeface="Wingdings"/>
              <a:buChar char="Ø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Roof down is the more favourable choice </a:t>
            </a:r>
          </a:p>
          <a:p>
            <a:pPr marL="285750" indent="-285750">
              <a:buFont typeface="Wingdings"/>
              <a:buChar char="Ø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Some inconsistencies in CFD therefore needs to be reran</a:t>
            </a:r>
          </a:p>
          <a:p>
            <a:pPr marL="285750" indent="-285750">
              <a:buFont typeface="Wingdings"/>
              <a:buChar char="Ø"/>
            </a:pP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r>
              <a:rPr lang="en-GB">
                <a:solidFill>
                  <a:schemeClr val="bg1"/>
                </a:solidFill>
              </a:rPr>
              <a:t>Flow pattern is correct just drag and lift forces inconsistent </a:t>
            </a:r>
            <a:br>
              <a:rPr lang="en-GB">
                <a:solidFill>
                  <a:schemeClr val="bg1"/>
                </a:solidFill>
              </a:rPr>
            </a:br>
            <a:br>
              <a:rPr lang="en-GB" sz="1400">
                <a:solidFill>
                  <a:schemeClr val="bg1"/>
                </a:solidFill>
              </a:rPr>
            </a:br>
            <a:endParaRPr lang="en-GB" sz="140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Ø"/>
            </a:pPr>
            <a:endParaRPr lang="en-GB" sz="140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A8E1DF-9D67-EFE2-BEE0-7EABF4884DCB}"/>
              </a:ext>
            </a:extLst>
          </p:cNvPr>
          <p:cNvSpPr txBox="1"/>
          <p:nvPr/>
        </p:nvSpPr>
        <p:spPr>
          <a:xfrm>
            <a:off x="3298" y="551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Aptos Display"/>
              </a:rPr>
              <a:t>Ryan</a:t>
            </a:r>
          </a:p>
        </p:txBody>
      </p:sp>
    </p:spTree>
    <p:extLst>
      <p:ext uri="{BB962C8B-B14F-4D97-AF65-F5344CB8AC3E}">
        <p14:creationId xmlns:p14="http://schemas.microsoft.com/office/powerpoint/2010/main" val="38406585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7847C7-BE7F-3841-9D7C-7B2954FD9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9AD4E966-9E02-EB1E-A6FF-113DFE58E7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8190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2336E9-905E-80A7-0502-F6D80A4577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Aero Device Research 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80211DA6-B963-9520-7837-1ED9A4519F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233F6F48-0B7E-DF2B-92CE-3253D5613D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Morgan Plus 4 Team</a:t>
            </a:r>
          </a:p>
        </p:txBody>
      </p:sp>
    </p:spTree>
    <p:extLst>
      <p:ext uri="{BB962C8B-B14F-4D97-AF65-F5344CB8AC3E}">
        <p14:creationId xmlns:p14="http://schemas.microsoft.com/office/powerpoint/2010/main" val="30993630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D7900-A233-DDC9-CE86-889FD4CF0E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954" y="-141458"/>
            <a:ext cx="7546402" cy="982332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Front Aero Devices Research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443FD39D-88C4-9961-CCA7-5A0FE401E5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ED3B9932-E443-59BE-EB99-E727ED27F9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2279" y="998440"/>
            <a:ext cx="7588155" cy="14140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1600" b="1">
                <a:solidFill>
                  <a:schemeClr val="bg1"/>
                </a:solidFill>
              </a:rPr>
              <a:t>Air Dam</a:t>
            </a:r>
          </a:p>
          <a:p>
            <a:pPr marL="285750" indent="-285750" algn="l">
              <a:spcBef>
                <a:spcPts val="200"/>
              </a:spcBef>
              <a:buChar char="•"/>
            </a:pPr>
            <a:r>
              <a:rPr lang="en-US" sz="1600">
                <a:solidFill>
                  <a:schemeClr val="bg1"/>
                </a:solidFill>
              </a:rPr>
              <a:t>Blocks flow and redirects around, not under</a:t>
            </a:r>
          </a:p>
          <a:p>
            <a:pPr marL="285750" indent="-285750" algn="l">
              <a:spcBef>
                <a:spcPts val="200"/>
              </a:spcBef>
              <a:buChar char="•"/>
            </a:pPr>
            <a:r>
              <a:rPr lang="en-US" sz="1600">
                <a:solidFill>
                  <a:schemeClr val="bg1"/>
                </a:solidFill>
              </a:rPr>
              <a:t>Creates less pressure</a:t>
            </a:r>
          </a:p>
          <a:p>
            <a:pPr marL="285750" indent="-285750" algn="l">
              <a:spcBef>
                <a:spcPts val="200"/>
              </a:spcBef>
              <a:buChar char="•"/>
            </a:pPr>
            <a:r>
              <a:rPr lang="en-US" sz="1600">
                <a:solidFill>
                  <a:schemeClr val="bg1"/>
                </a:solidFill>
              </a:rPr>
              <a:t>Reduces drag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47D115D-DBC1-7302-D21C-50913D38F522}"/>
              </a:ext>
            </a:extLst>
          </p:cNvPr>
          <p:cNvSpPr txBox="1">
            <a:spLocks/>
          </p:cNvSpPr>
          <p:nvPr/>
        </p:nvSpPr>
        <p:spPr>
          <a:xfrm>
            <a:off x="-443179" y="469760"/>
            <a:ext cx="7515088" cy="7213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>
                <a:solidFill>
                  <a:schemeClr val="bg1"/>
                </a:solidFill>
              </a:rPr>
              <a:t>Splitter/Air dam</a:t>
            </a:r>
          </a:p>
        </p:txBody>
      </p:sp>
      <p:pic>
        <p:nvPicPr>
          <p:cNvPr id="10" name="Picture 9" descr="A collage of images of a car&#10;&#10;AI-generated content may be incorrect.">
            <a:extLst>
              <a:ext uri="{FF2B5EF4-FFF2-40B4-BE49-F238E27FC236}">
                <a16:creationId xmlns:a16="http://schemas.microsoft.com/office/drawing/2014/main" id="{7AE14077-CD53-08C4-5450-481DEA7E88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1462" y="351167"/>
            <a:ext cx="3152775" cy="2705100"/>
          </a:xfrm>
          <a:prstGeom prst="rect">
            <a:avLst/>
          </a:prstGeom>
        </p:spPr>
      </p:pic>
      <p:pic>
        <p:nvPicPr>
          <p:cNvPr id="11" name="Picture 10" descr="A table with numbers and text&#10;&#10;AI-generated content may be incorrect.">
            <a:extLst>
              <a:ext uri="{FF2B5EF4-FFF2-40B4-BE49-F238E27FC236}">
                <a16:creationId xmlns:a16="http://schemas.microsoft.com/office/drawing/2014/main" id="{78593167-49AC-BCAF-BB7D-CB4DBADFC1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84638" y="3062216"/>
            <a:ext cx="3724275" cy="1143000"/>
          </a:xfrm>
          <a:prstGeom prst="rect">
            <a:avLst/>
          </a:prstGeom>
        </p:spPr>
      </p:pic>
      <p:pic>
        <p:nvPicPr>
          <p:cNvPr id="12" name="Picture 11" descr="A diagram of a car&#10;&#10;AI-generated content may be incorrect.">
            <a:extLst>
              <a:ext uri="{FF2B5EF4-FFF2-40B4-BE49-F238E27FC236}">
                <a16:creationId xmlns:a16="http://schemas.microsoft.com/office/drawing/2014/main" id="{9F661DF4-DB29-0661-3BA3-CA2D9EA25E1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11" t="461" r="-2482" b="417"/>
          <a:stretch>
            <a:fillRect/>
          </a:stretch>
        </p:blipFill>
        <p:spPr>
          <a:xfrm>
            <a:off x="8076212" y="4418479"/>
            <a:ext cx="3343275" cy="16287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3AA99B8-8AAD-E8A8-D016-7240EA6846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81247" y="3640182"/>
            <a:ext cx="3429000" cy="2876550"/>
          </a:xfrm>
          <a:prstGeom prst="rect">
            <a:avLst/>
          </a:prstGeom>
        </p:spPr>
      </p:pic>
      <p:pic>
        <p:nvPicPr>
          <p:cNvPr id="14" name="Picture 13" descr="A black car with a number on it&#10;&#10;AI-generated content may be incorrect.">
            <a:extLst>
              <a:ext uri="{FF2B5EF4-FFF2-40B4-BE49-F238E27FC236}">
                <a16:creationId xmlns:a16="http://schemas.microsoft.com/office/drawing/2014/main" id="{B4A2D52D-F965-F0D9-7F6C-4A7538F4E1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0547" y="3941402"/>
            <a:ext cx="2981325" cy="2276475"/>
          </a:xfrm>
          <a:prstGeom prst="rect">
            <a:avLst/>
          </a:prstGeom>
        </p:spPr>
      </p:pic>
      <p:sp>
        <p:nvSpPr>
          <p:cNvPr id="18" name="Subtitle 5">
            <a:extLst>
              <a:ext uri="{FF2B5EF4-FFF2-40B4-BE49-F238E27FC236}">
                <a16:creationId xmlns:a16="http://schemas.microsoft.com/office/drawing/2014/main" id="{B169C069-94A9-A363-54B5-E89DED538D69}"/>
              </a:ext>
            </a:extLst>
          </p:cNvPr>
          <p:cNvSpPr txBox="1">
            <a:spLocks/>
          </p:cNvSpPr>
          <p:nvPr/>
        </p:nvSpPr>
        <p:spPr>
          <a:xfrm>
            <a:off x="286528" y="2214764"/>
            <a:ext cx="7588155" cy="141409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1600" b="1">
                <a:solidFill>
                  <a:schemeClr val="bg1"/>
                </a:solidFill>
              </a:rPr>
              <a:t>Front Splitter</a:t>
            </a:r>
          </a:p>
          <a:p>
            <a:pPr marL="285750" indent="-285750" algn="l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Forces high pressure above</a:t>
            </a:r>
          </a:p>
          <a:p>
            <a:pPr marL="285750" indent="-285750" algn="l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Speeds up airflow beneath it, creating low pressure</a:t>
            </a:r>
          </a:p>
          <a:p>
            <a:pPr marL="285750" indent="-285750" algn="l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US" sz="1600">
                <a:solidFill>
                  <a:schemeClr val="bg1"/>
                </a:solidFill>
              </a:rPr>
              <a:t>Smoothens the airflow, reducing turbulence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C7561B-7B78-7F7F-9B93-46B689644174}"/>
              </a:ext>
            </a:extLst>
          </p:cNvPr>
          <p:cNvSpPr txBox="1"/>
          <p:nvPr/>
        </p:nvSpPr>
        <p:spPr>
          <a:xfrm>
            <a:off x="8274221" y="6049028"/>
            <a:ext cx="60960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latin typeface="Neue Haas Grotesk Text Pro"/>
                <a:ea typeface="Google Sans"/>
                <a:cs typeface="Google Sans"/>
              </a:rPr>
              <a:t>Hazen, E. (2015)</a:t>
            </a:r>
          </a:p>
          <a:p>
            <a:r>
              <a:rPr lang="en-US" sz="1400" i="0">
                <a:solidFill>
                  <a:schemeClr val="bg1"/>
                </a:solidFill>
                <a:latin typeface="Neue Haas Grotesk Text Pro"/>
                <a:ea typeface="Google Sans"/>
                <a:cs typeface="Google Sans"/>
              </a:rPr>
              <a:t>McBeath</a:t>
            </a:r>
            <a:r>
              <a:rPr lang="en-US" sz="1400">
                <a:solidFill>
                  <a:schemeClr val="bg1"/>
                </a:solidFill>
                <a:latin typeface="Neue Haas Grotesk Text Pro"/>
                <a:ea typeface="Google Sans"/>
                <a:cs typeface="Google Sans"/>
              </a:rPr>
              <a:t>, S. (2017)</a:t>
            </a:r>
            <a:endParaRPr lang="en-US" sz="1400">
              <a:solidFill>
                <a:schemeClr val="bg1"/>
              </a:solidFill>
              <a:latin typeface="Neue Haas Grotesk Text Pro"/>
            </a:endParaRPr>
          </a:p>
          <a:p>
            <a:r>
              <a:rPr lang="en-US" sz="1400">
                <a:solidFill>
                  <a:schemeClr val="bg1"/>
                </a:solidFill>
                <a:latin typeface="Neue Haas Grotesk Text Pro"/>
                <a:ea typeface="Roboto"/>
                <a:cs typeface="Roboto"/>
              </a:rPr>
              <a:t>Rapid-racer (2011)</a:t>
            </a:r>
            <a:endParaRPr lang="en-US" sz="1400">
              <a:solidFill>
                <a:schemeClr val="bg1"/>
              </a:solidFill>
              <a:latin typeface="Neue Haas Grotesk Text Pro"/>
            </a:endParaRPr>
          </a:p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90F6DB-8514-6685-EBD7-A098FBC899C5}"/>
              </a:ext>
            </a:extLst>
          </p:cNvPr>
          <p:cNvSpPr txBox="1"/>
          <p:nvPr/>
        </p:nvSpPr>
        <p:spPr>
          <a:xfrm>
            <a:off x="10456844" y="96398"/>
            <a:ext cx="183614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baseline="0">
                <a:solidFill>
                  <a:schemeClr val="bg1"/>
                </a:solidFill>
                <a:latin typeface="Neue Haas Grotesk Text Pro"/>
              </a:rPr>
              <a:t>Aero Device Research</a:t>
            </a:r>
            <a:endParaRPr lang="en-GB" sz="110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77DF61-6F91-DD5E-5AFE-C6855E84C70C}"/>
              </a:ext>
            </a:extLst>
          </p:cNvPr>
          <p:cNvSpPr txBox="1"/>
          <p:nvPr/>
        </p:nvSpPr>
        <p:spPr>
          <a:xfrm>
            <a:off x="3298" y="551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Aptos Display"/>
              </a:rPr>
              <a:t>Luca</a:t>
            </a:r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3771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6EFAD9-19CE-8829-58D4-69336A3C6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CE184-94AC-D0CD-CF2F-D10600D867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954" y="-141458"/>
            <a:ext cx="7546402" cy="982332"/>
          </a:xfrm>
        </p:spPr>
        <p:txBody>
          <a:bodyPr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Front Aero </a:t>
            </a:r>
            <a:r>
              <a:rPr lang="en-GB" sz="3600">
                <a:solidFill>
                  <a:schemeClr val="bg1"/>
                </a:solidFill>
              </a:rPr>
              <a:t>Devices</a:t>
            </a:r>
            <a:r>
              <a:rPr lang="en-GB" sz="3200">
                <a:solidFill>
                  <a:schemeClr val="bg1"/>
                </a:solidFill>
              </a:rPr>
              <a:t> Research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CFC03F8C-F600-2E15-F112-60B2C8CFAD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DDB05AD2-C9BC-54BD-2754-60A12E461C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8224" y="1353147"/>
            <a:ext cx="5316533" cy="21042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1600" b="1"/>
          </a:p>
          <a:p>
            <a:pPr marL="285750" indent="-285750" algn="l">
              <a:spcBef>
                <a:spcPts val="200"/>
              </a:spcBef>
              <a:buChar char="•"/>
            </a:pPr>
            <a:r>
              <a:rPr lang="en-US" sz="1600">
                <a:solidFill>
                  <a:schemeClr val="bg1"/>
                </a:solidFill>
              </a:rPr>
              <a:t>Reduces engine bay pressure</a:t>
            </a:r>
          </a:p>
          <a:p>
            <a:pPr marL="285750" indent="-285750" algn="l">
              <a:spcBef>
                <a:spcPts val="200"/>
              </a:spcBef>
              <a:buChar char="•"/>
            </a:pPr>
            <a:r>
              <a:rPr lang="en-US" sz="1600">
                <a:solidFill>
                  <a:schemeClr val="bg1"/>
                </a:solidFill>
              </a:rPr>
              <a:t>Allows hot air to escape, improving cooling efficiency</a:t>
            </a:r>
          </a:p>
          <a:p>
            <a:pPr marL="285750" indent="-285750" algn="l">
              <a:spcBef>
                <a:spcPts val="200"/>
              </a:spcBef>
              <a:buChar char="•"/>
            </a:pPr>
            <a:r>
              <a:rPr lang="en-US" sz="1600">
                <a:solidFill>
                  <a:schemeClr val="bg1"/>
                </a:solidFill>
              </a:rPr>
              <a:t>Reduces turbulence, improving handling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71A23F1-CEBE-39B7-E9F1-7858587AE824}"/>
              </a:ext>
            </a:extLst>
          </p:cNvPr>
          <p:cNvSpPr txBox="1">
            <a:spLocks/>
          </p:cNvSpPr>
          <p:nvPr/>
        </p:nvSpPr>
        <p:spPr>
          <a:xfrm>
            <a:off x="-422302" y="626335"/>
            <a:ext cx="7515088" cy="72137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>
                <a:solidFill>
                  <a:schemeClr val="bg1"/>
                </a:solidFill>
              </a:rPr>
              <a:t>Hood Vents</a:t>
            </a:r>
          </a:p>
        </p:txBody>
      </p:sp>
      <p:pic>
        <p:nvPicPr>
          <p:cNvPr id="4" name="Picture 3" descr="View Photos of the 2020 Morgan Plus 4">
            <a:extLst>
              <a:ext uri="{FF2B5EF4-FFF2-40B4-BE49-F238E27FC236}">
                <a16:creationId xmlns:a16="http://schemas.microsoft.com/office/drawing/2014/main" id="{4F467E34-68AC-7FB1-8CED-468253A4F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7731" y="987955"/>
            <a:ext cx="3175740" cy="2125772"/>
          </a:xfrm>
          <a:prstGeom prst="rect">
            <a:avLst/>
          </a:prstGeom>
        </p:spPr>
      </p:pic>
      <p:pic>
        <p:nvPicPr>
          <p:cNvPr id="5" name="Picture 4" descr="Land vehicle, Vehicle, Motor vehicle, Tire, Wheel, Automotive tire, Car, Blue, Vintage car, Transport, ">
            <a:extLst>
              <a:ext uri="{FF2B5EF4-FFF2-40B4-BE49-F238E27FC236}">
                <a16:creationId xmlns:a16="http://schemas.microsoft.com/office/drawing/2014/main" id="{9B21DE40-65D4-6813-8E87-449CD0156AB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30676" y="987511"/>
            <a:ext cx="2912171" cy="21298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B517D09-09B8-4835-D41E-8281ECC1B354}"/>
              </a:ext>
            </a:extLst>
          </p:cNvPr>
          <p:cNvSpPr txBox="1"/>
          <p:nvPr/>
        </p:nvSpPr>
        <p:spPr>
          <a:xfrm>
            <a:off x="10428270" y="141270"/>
            <a:ext cx="18065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baseline="0">
                <a:solidFill>
                  <a:schemeClr val="bg1"/>
                </a:solidFill>
                <a:latin typeface="Neue Haas Grotesk Text Pro"/>
              </a:rPr>
              <a:t>Aero Device Research</a:t>
            </a:r>
            <a:endParaRPr lang="en-GB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C1288D-7327-F0A8-6823-997D6FE78A2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898" y="3625341"/>
            <a:ext cx="4210769" cy="2712828"/>
          </a:xfrm>
          <a:prstGeom prst="rect">
            <a:avLst/>
          </a:prstGeom>
        </p:spPr>
      </p:pic>
      <p:pic>
        <p:nvPicPr>
          <p:cNvPr id="18" name="Picture 17" descr="Overall Data">
            <a:extLst>
              <a:ext uri="{FF2B5EF4-FFF2-40B4-BE49-F238E27FC236}">
                <a16:creationId xmlns:a16="http://schemas.microsoft.com/office/drawing/2014/main" id="{AFF06EA7-D168-1BB8-0F6A-3D113AFFC0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4475" y="3277319"/>
            <a:ext cx="4396596" cy="33082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4DDB312-5389-5AF7-1FAD-02AB41EC3077}"/>
              </a:ext>
            </a:extLst>
          </p:cNvPr>
          <p:cNvSpPr txBox="1"/>
          <p:nvPr/>
        </p:nvSpPr>
        <p:spPr>
          <a:xfrm>
            <a:off x="9912893" y="5632085"/>
            <a:ext cx="6096000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  <a:ea typeface="Roboto"/>
                <a:cs typeface="Roboto"/>
              </a:rPr>
              <a:t>Car and Driver (2019)</a:t>
            </a:r>
          </a:p>
          <a:p>
            <a:r>
              <a:rPr lang="en-US" sz="1400">
                <a:solidFill>
                  <a:schemeClr val="bg1"/>
                </a:solidFill>
                <a:ea typeface="Roboto"/>
                <a:cs typeface="Roboto"/>
              </a:rPr>
              <a:t>Lucas, P. et al (2020)</a:t>
            </a:r>
            <a:endParaRPr lang="en-US">
              <a:solidFill>
                <a:schemeClr val="bg1"/>
              </a:solidFill>
            </a:endParaRPr>
          </a:p>
          <a:p>
            <a:endParaRPr lang="en-US" sz="1400">
              <a:solidFill>
                <a:srgbClr val="000000"/>
              </a:solidFill>
              <a:ea typeface="Roboto"/>
              <a:cs typeface="Roboto"/>
            </a:endParaRPr>
          </a:p>
          <a:p>
            <a:endParaRPr lang="en-US" sz="1400" b="1">
              <a:solidFill>
                <a:srgbClr val="001D35"/>
              </a:solidFill>
            </a:endParaRPr>
          </a:p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079EED-A91E-FBB2-4CEF-A1C2A44184AE}"/>
              </a:ext>
            </a:extLst>
          </p:cNvPr>
          <p:cNvSpPr txBox="1"/>
          <p:nvPr/>
        </p:nvSpPr>
        <p:spPr>
          <a:xfrm>
            <a:off x="3298" y="551"/>
            <a:ext cx="16262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bg1"/>
                </a:solidFill>
                <a:latin typeface="Aptos Display"/>
              </a:rPr>
              <a:t>Luca</a:t>
            </a:r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59360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A61AC592-9B6D-863D-FB62-F4EBA03461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84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591A0A-49E0-FE4F-003B-3C3E0616DC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8005"/>
            <a:ext cx="8463643" cy="1770744"/>
          </a:xfrm>
        </p:spPr>
        <p:txBody>
          <a:bodyPr lIns="91440" tIns="45720" rIns="91440" bIns="45720" anchor="b"/>
          <a:lstStyle/>
          <a:p>
            <a:r>
              <a:rPr lang="en-GB" sz="3600">
                <a:solidFill>
                  <a:schemeClr val="bg1"/>
                </a:solidFill>
                <a:latin typeface="Neue Haas Grotesk Text Pro"/>
              </a:rPr>
              <a:t>Side Skirts – Aero Effects on Morgan Plus 4</a:t>
            </a:r>
            <a:endParaRPr lang="en-US">
              <a:solidFill>
                <a:schemeClr val="bg1"/>
              </a:solidFill>
              <a:latin typeface="Neue Haas Grotesk Text Pro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24A7DB-1E96-C2BA-22A7-BA92E957B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955" y="2164809"/>
            <a:ext cx="6086087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bg1"/>
                </a:solidFill>
                <a:latin typeface="Neue Haas Grotesk Text Pro"/>
              </a:rPr>
              <a:t>Reduce</a:t>
            </a:r>
            <a:r>
              <a:rPr lang="en-GB" sz="1600">
                <a:solidFill>
                  <a:schemeClr val="bg1"/>
                </a:solidFill>
              </a:rPr>
              <a:t> underbody airflow --&gt; lower drag &amp; lift</a:t>
            </a:r>
            <a:endParaRPr lang="en-US" sz="1600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GB" sz="1600">
                <a:solidFill>
                  <a:schemeClr val="bg1"/>
                </a:solidFill>
                <a:latin typeface="Neue Haas Grotesk Text Pro"/>
              </a:rPr>
              <a:t>Improve</a:t>
            </a:r>
            <a:r>
              <a:rPr lang="en-GB" sz="1600">
                <a:solidFill>
                  <a:schemeClr val="bg1"/>
                </a:solidFill>
              </a:rPr>
              <a:t> high‑speed stability on vehicles with non‑flat floors</a:t>
            </a:r>
          </a:p>
          <a:p>
            <a:pPr marL="285750" indent="-285750">
              <a:buChar char="•"/>
            </a:pPr>
            <a:r>
              <a:rPr lang="en-GB" sz="1600">
                <a:solidFill>
                  <a:schemeClr val="bg1"/>
                </a:solidFill>
                <a:latin typeface="Neue Haas Grotesk Text Pro"/>
              </a:rPr>
              <a:t>Morgan</a:t>
            </a:r>
            <a:r>
              <a:rPr lang="en-GB" sz="1600">
                <a:solidFill>
                  <a:schemeClr val="bg1"/>
                </a:solidFill>
              </a:rPr>
              <a:t> Plus 4 benefits due to exposed chassis and turbulent underbody</a:t>
            </a:r>
          </a:p>
          <a:p>
            <a:pPr marL="285750" indent="-285750">
              <a:buChar char="•"/>
            </a:pPr>
            <a:r>
              <a:rPr lang="en-GB" sz="1600">
                <a:solidFill>
                  <a:schemeClr val="bg1"/>
                </a:solidFill>
                <a:latin typeface="Neue Haas Grotesk Text Pro"/>
              </a:rPr>
              <a:t>Limitations</a:t>
            </a:r>
            <a:r>
              <a:rPr lang="en-GB" sz="1600">
                <a:solidFill>
                  <a:schemeClr val="bg1"/>
                </a:solidFill>
              </a:rPr>
              <a:t>: structural constraints, ground‑clearance loss, smaller gains vs modern cars</a:t>
            </a:r>
          </a:p>
          <a:p>
            <a:pPr marL="285750" indent="-285750">
              <a:buChar char="•"/>
            </a:pPr>
            <a:r>
              <a:rPr lang="en-GB" sz="1600">
                <a:solidFill>
                  <a:schemeClr val="bg1"/>
                </a:solidFill>
                <a:latin typeface="Neue Haas Grotesk Text Pro"/>
              </a:rPr>
              <a:t>Best</a:t>
            </a:r>
            <a:r>
              <a:rPr lang="en-GB" sz="1600">
                <a:solidFill>
                  <a:schemeClr val="bg1"/>
                </a:solidFill>
              </a:rPr>
              <a:t> results when combined with flat floor/diffuser (not standard on Plus 4)</a:t>
            </a:r>
          </a:p>
          <a:p>
            <a:pPr marL="285750" indent="-285750">
              <a:buChar char="•"/>
            </a:pPr>
            <a:r>
              <a:rPr lang="en-GB" sz="1600">
                <a:solidFill>
                  <a:schemeClr val="bg1"/>
                </a:solidFill>
                <a:latin typeface="Neue Haas Grotesk Text Pro"/>
              </a:rPr>
              <a:t>Refs</a:t>
            </a:r>
            <a:r>
              <a:rPr lang="en-GB" sz="1600">
                <a:solidFill>
                  <a:schemeClr val="bg1"/>
                </a:solidFill>
              </a:rPr>
              <a:t>: Agarwal et al. (2014); McArthur et al. (2018); Morgan Motor Co. (2015)</a:t>
            </a:r>
          </a:p>
          <a:p>
            <a:pPr marL="285750" indent="-285750">
              <a:buChar char="•"/>
            </a:pPr>
            <a:endParaRPr lang="en-GB"/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2E309E3D-2A81-6AC5-1A5F-A4F832C1C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pic>
        <p:nvPicPr>
          <p:cNvPr id="14" name="Picture 13" descr="A close-up of a green car&#10;&#10;AI-generated content may be incorrect.">
            <a:extLst>
              <a:ext uri="{FF2B5EF4-FFF2-40B4-BE49-F238E27FC236}">
                <a16:creationId xmlns:a16="http://schemas.microsoft.com/office/drawing/2014/main" id="{0F12D429-40F9-2133-9376-6D46060278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0355" y="1962982"/>
            <a:ext cx="2437138" cy="1694188"/>
          </a:xfrm>
          <a:prstGeom prst="rect">
            <a:avLst/>
          </a:prstGeom>
        </p:spPr>
      </p:pic>
      <p:pic>
        <p:nvPicPr>
          <p:cNvPr id="4" name="Picture 3" descr="Side Skirts">
            <a:extLst>
              <a:ext uri="{FF2B5EF4-FFF2-40B4-BE49-F238E27FC236}">
                <a16:creationId xmlns:a16="http://schemas.microsoft.com/office/drawing/2014/main" id="{510FD64D-9E0A-4649-22EB-9AB3407C86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3395" y="1965134"/>
            <a:ext cx="2857500" cy="1752600"/>
          </a:xfrm>
          <a:prstGeom prst="rect">
            <a:avLst/>
          </a:prstGeom>
        </p:spPr>
      </p:pic>
      <p:pic>
        <p:nvPicPr>
          <p:cNvPr id="6" name="Picture 5" descr="A close-up of a white wall&#10;&#10;AI-generated content may be incorrect.">
            <a:extLst>
              <a:ext uri="{FF2B5EF4-FFF2-40B4-BE49-F238E27FC236}">
                <a16:creationId xmlns:a16="http://schemas.microsoft.com/office/drawing/2014/main" id="{264B639E-D952-D998-72B4-139DEA7640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7581" y="3837322"/>
            <a:ext cx="3478130" cy="11986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788E0A0-AC6F-7255-0F5D-7074637BBE16}"/>
              </a:ext>
            </a:extLst>
          </p:cNvPr>
          <p:cNvSpPr txBox="1"/>
          <p:nvPr/>
        </p:nvSpPr>
        <p:spPr>
          <a:xfrm>
            <a:off x="10428270" y="141270"/>
            <a:ext cx="18065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baseline="0">
                <a:solidFill>
                  <a:schemeClr val="bg1"/>
                </a:solidFill>
                <a:latin typeface="Neue Haas Grotesk Text Pro"/>
              </a:rPr>
              <a:t>Aero Device Research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0BAFC0-14D6-7506-E610-97090B8FB811}"/>
              </a:ext>
            </a:extLst>
          </p:cNvPr>
          <p:cNvSpPr txBox="1"/>
          <p:nvPr/>
        </p:nvSpPr>
        <p:spPr>
          <a:xfrm>
            <a:off x="280737" y="200526"/>
            <a:ext cx="104273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>
                <a:solidFill>
                  <a:schemeClr val="bg1"/>
                </a:solidFill>
              </a:rPr>
              <a:t>Oscar</a:t>
            </a:r>
          </a:p>
        </p:txBody>
      </p:sp>
    </p:spTree>
    <p:extLst>
      <p:ext uri="{BB962C8B-B14F-4D97-AF65-F5344CB8AC3E}">
        <p14:creationId xmlns:p14="http://schemas.microsoft.com/office/powerpoint/2010/main" val="22257193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346532-FCD6-343A-2755-A192C7F2E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1788CC8E-6EFB-DF24-7FBB-66D63A5CF3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045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46AF7F-44CF-1050-E2BD-0580D3072A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8005"/>
            <a:ext cx="8463643" cy="1770744"/>
          </a:xfrm>
        </p:spPr>
        <p:txBody>
          <a:bodyPr lIns="91440" tIns="45720" rIns="91440" bIns="45720" anchor="b"/>
          <a:lstStyle/>
          <a:p>
            <a:r>
              <a:rPr lang="en-GB" sz="4200" b="0">
                <a:solidFill>
                  <a:schemeClr val="bg1"/>
                </a:solidFill>
                <a:latin typeface="Neue Haas Grotesk Text Pro"/>
              </a:rPr>
              <a:t>Side Vents / Louvres – Pressure Relief &amp; Cooling</a:t>
            </a:r>
            <a:endParaRPr lang="en-US">
              <a:solidFill>
                <a:schemeClr val="bg1"/>
              </a:solidFill>
              <a:latin typeface="Neue Haas Grotesk Text Pro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809140-1272-9F98-5DB9-61FE01B922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2526" y="2999380"/>
            <a:ext cx="6086087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>
              <a:solidFill>
                <a:srgbClr val="FFFFFF"/>
              </a:solidFill>
            </a:endParaRPr>
          </a:p>
          <a:p>
            <a:endParaRPr lang="en-GB"/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B92DD14A-BAA4-18BF-E7D6-FCEA79E96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4CE6FC-C7AB-9B19-AB1C-753CA89B6678}"/>
              </a:ext>
            </a:extLst>
          </p:cNvPr>
          <p:cNvSpPr txBox="1"/>
          <p:nvPr/>
        </p:nvSpPr>
        <p:spPr>
          <a:xfrm>
            <a:off x="6815911" y="2202538"/>
            <a:ext cx="1484415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•Reduce high‑pressure air buildup inside wheel arches.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F93030-8D01-BBF3-5A7B-4F0894FC09F7}"/>
              </a:ext>
            </a:extLst>
          </p:cNvPr>
          <p:cNvSpPr txBox="1"/>
          <p:nvPr/>
        </p:nvSpPr>
        <p:spPr>
          <a:xfrm>
            <a:off x="9986242" y="2046466"/>
            <a:ext cx="1573480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•Lower lift &amp; turbulence → more predictable handling.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FE076DE-BC58-915A-465D-BA18B23C3FA8}"/>
              </a:ext>
            </a:extLst>
          </p:cNvPr>
          <p:cNvSpPr txBox="1"/>
          <p:nvPr/>
        </p:nvSpPr>
        <p:spPr>
          <a:xfrm>
            <a:off x="8300803" y="2129094"/>
            <a:ext cx="1494311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•Aid brake &amp; engine‑bay cooling during track use.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87257B-D74A-186B-0345-D958DBB13186}"/>
              </a:ext>
            </a:extLst>
          </p:cNvPr>
          <p:cNvSpPr txBox="1"/>
          <p:nvPr/>
        </p:nvSpPr>
        <p:spPr>
          <a:xfrm>
            <a:off x="8300803" y="3640454"/>
            <a:ext cx="1395350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•Irreversible body modification; can increase drag if poorly designed.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9DAB7D-5D0D-1775-A30F-470C9F5FE6D4}"/>
              </a:ext>
            </a:extLst>
          </p:cNvPr>
          <p:cNvSpPr txBox="1"/>
          <p:nvPr/>
        </p:nvSpPr>
        <p:spPr>
          <a:xfrm>
            <a:off x="9931157" y="3557828"/>
            <a:ext cx="1622961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•Noise/water ingress considerations.</a:t>
            </a:r>
            <a:endParaRPr lang="en-US" sz="160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•Refs: Hucho (2017); </a:t>
            </a:r>
            <a:r>
              <a:rPr lang="en-GB" sz="1600" err="1">
                <a:solidFill>
                  <a:schemeClr val="bg1"/>
                </a:solidFill>
                <a:ea typeface="+mn-lt"/>
                <a:cs typeface="+mn-lt"/>
              </a:rPr>
              <a:t>Wickern</a:t>
            </a:r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 &amp; Hucho (2019)</a:t>
            </a:r>
            <a:endParaRPr lang="en-GB" sz="1600">
              <a:solidFill>
                <a:schemeClr val="bg1"/>
              </a:solidFill>
            </a:endParaRPr>
          </a:p>
          <a:p>
            <a:r>
              <a:rPr lang="en-GB" sz="1600">
                <a:solidFill>
                  <a:schemeClr val="bg1"/>
                </a:solidFill>
              </a:rPr>
              <a:t>(WSSCC 2025 regulations)</a:t>
            </a:r>
          </a:p>
          <a:p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CFA7C07F-A5CB-6E57-86DD-85EF20878D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517" y="4932266"/>
            <a:ext cx="2695920" cy="1763617"/>
          </a:xfrm>
          <a:prstGeom prst="rect">
            <a:avLst/>
          </a:prstGeom>
        </p:spPr>
      </p:pic>
      <p:pic>
        <p:nvPicPr>
          <p:cNvPr id="11" name="Picture 10" descr="Race Louvers - Fender Vent CFD">
            <a:extLst>
              <a:ext uri="{FF2B5EF4-FFF2-40B4-BE49-F238E27FC236}">
                <a16:creationId xmlns:a16="http://schemas.microsoft.com/office/drawing/2014/main" id="{45975ECD-1AB9-B403-E759-92552EDCD1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699" r="23507"/>
          <a:stretch>
            <a:fillRect/>
          </a:stretch>
        </p:blipFill>
        <p:spPr>
          <a:xfrm>
            <a:off x="3825343" y="2124975"/>
            <a:ext cx="2515522" cy="27174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028B150-18EC-C58B-AC36-A27C56FC341D}"/>
              </a:ext>
            </a:extLst>
          </p:cNvPr>
          <p:cNvSpPr txBox="1"/>
          <p:nvPr/>
        </p:nvSpPr>
        <p:spPr>
          <a:xfrm>
            <a:off x="6507078" y="3649579"/>
            <a:ext cx="1694447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</a:rPr>
              <a:t>In the WSSCC regulations it does not state anything about changing or adding any component I have done research on. This is shown from section 4.4.10 to 4.4.21</a:t>
            </a:r>
          </a:p>
        </p:txBody>
      </p:sp>
      <p:pic>
        <p:nvPicPr>
          <p:cNvPr id="14" name="Picture 13" descr="A drawing of a car&#10;&#10;AI-generated content may be incorrect.">
            <a:extLst>
              <a:ext uri="{FF2B5EF4-FFF2-40B4-BE49-F238E27FC236}">
                <a16:creationId xmlns:a16="http://schemas.microsoft.com/office/drawing/2014/main" id="{F9C559D5-FAD0-1B6E-A6D9-634F51DCB0D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1547" y="1714499"/>
            <a:ext cx="3107851" cy="2727158"/>
          </a:xfrm>
          <a:prstGeom prst="rect">
            <a:avLst/>
          </a:prstGeom>
        </p:spPr>
      </p:pic>
      <p:pic>
        <p:nvPicPr>
          <p:cNvPr id="15" name="Picture 14" descr="A drawing of a car&#10;&#10;AI-generated content may be incorrect.">
            <a:extLst>
              <a:ext uri="{FF2B5EF4-FFF2-40B4-BE49-F238E27FC236}">
                <a16:creationId xmlns:a16="http://schemas.microsoft.com/office/drawing/2014/main" id="{E2E423DD-3CA1-710A-F338-2383D91D27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5513" y="4531895"/>
            <a:ext cx="3179291" cy="24163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21AFC09-5481-0627-DE85-A67340E7BE8C}"/>
              </a:ext>
            </a:extLst>
          </p:cNvPr>
          <p:cNvSpPr txBox="1"/>
          <p:nvPr/>
        </p:nvSpPr>
        <p:spPr>
          <a:xfrm>
            <a:off x="10428270" y="141270"/>
            <a:ext cx="18065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baseline="0">
                <a:solidFill>
                  <a:schemeClr val="bg1"/>
                </a:solidFill>
                <a:latin typeface="Neue Haas Grotesk Text Pro"/>
              </a:rPr>
              <a:t>Aero Device Research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DB5B402-F2E3-2C0B-30C3-CFE4009FC9C6}"/>
              </a:ext>
            </a:extLst>
          </p:cNvPr>
          <p:cNvSpPr txBox="1"/>
          <p:nvPr/>
        </p:nvSpPr>
        <p:spPr>
          <a:xfrm>
            <a:off x="360947" y="290763"/>
            <a:ext cx="144378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>
                <a:solidFill>
                  <a:schemeClr val="bg1"/>
                </a:solidFill>
              </a:rPr>
              <a:t>Oscar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6047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492BA-06D1-14AF-F25B-5EF6BC53C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75EDED96-7D19-456F-873F-3CE339F10E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872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29C1E4-1C2B-DFFB-E5EA-F81C554857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8005"/>
            <a:ext cx="8463643" cy="1770744"/>
          </a:xfrm>
        </p:spPr>
        <p:txBody>
          <a:bodyPr lIns="91440" tIns="45720" rIns="91440" bIns="45720" anchor="b">
            <a:normAutofit/>
          </a:bodyPr>
          <a:lstStyle/>
          <a:p>
            <a:r>
              <a:rPr lang="en-GB" sz="4200">
                <a:solidFill>
                  <a:schemeClr val="bg1"/>
                </a:solidFill>
                <a:latin typeface="Neue Haas Grotesk Text Pro"/>
              </a:rPr>
              <a:t>Side Canards / Dive Planes – Flow Control &amp; Downforce</a:t>
            </a:r>
            <a:endParaRPr lang="en-US">
              <a:solidFill>
                <a:schemeClr val="bg1"/>
              </a:solidFill>
              <a:latin typeface="Neue Haas Grotesk Text Pro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79A134-46FD-5387-E994-0421BBAF29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955" y="2164809"/>
            <a:ext cx="6086087" cy="861420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/>
          </a:p>
          <a:p>
            <a:endParaRPr lang="en-GB"/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16276615-EEC7-8243-DF48-3D2C1436BF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F84C43-28E6-1CFA-124D-0F1774F72064}"/>
              </a:ext>
            </a:extLst>
          </p:cNvPr>
          <p:cNvSpPr txBox="1"/>
          <p:nvPr/>
        </p:nvSpPr>
        <p:spPr>
          <a:xfrm>
            <a:off x="4314702" y="2612571"/>
            <a:ext cx="1296390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•Generate vortices to increase front downforce</a:t>
            </a:r>
            <a:r>
              <a:rPr lang="en-GB" sz="1600" b="1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BFBC32-CBAD-D1F6-0D37-EEE6B8087362}"/>
              </a:ext>
            </a:extLst>
          </p:cNvPr>
          <p:cNvSpPr txBox="1"/>
          <p:nvPr/>
        </p:nvSpPr>
        <p:spPr>
          <a:xfrm>
            <a:off x="5680363" y="2612570"/>
            <a:ext cx="1454727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•Redirect airflow away from wheel arches → reduce lift.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E94EA84-6AF2-0ACA-1B9D-55348089DA3B}"/>
              </a:ext>
            </a:extLst>
          </p:cNvPr>
          <p:cNvSpPr txBox="1"/>
          <p:nvPr/>
        </p:nvSpPr>
        <p:spPr>
          <a:xfrm>
            <a:off x="7135090" y="2592778"/>
            <a:ext cx="1227116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•Improve turn‑in and high‑speed cornering stability.</a:t>
            </a:r>
            <a:endParaRPr lang="en-US">
              <a:solidFill>
                <a:schemeClr val="bg1"/>
              </a:solidFill>
            </a:endParaRPr>
          </a:p>
          <a:p>
            <a:endParaRPr lang="en-GB" sz="1600" b="1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7C0F56-10F0-E947-EB1E-8B3D4D05ED82}"/>
              </a:ext>
            </a:extLst>
          </p:cNvPr>
          <p:cNvSpPr txBox="1"/>
          <p:nvPr/>
        </p:nvSpPr>
        <p:spPr>
          <a:xfrm>
            <a:off x="8500753" y="2592779"/>
            <a:ext cx="1316181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•Trade‑off: increased drag, sensitive to placement/angle.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pic>
        <p:nvPicPr>
          <p:cNvPr id="17" name="Picture 16" descr="A close up of a bumper&#10;&#10;AI-generated content may be incorrect.">
            <a:extLst>
              <a:ext uri="{FF2B5EF4-FFF2-40B4-BE49-F238E27FC236}">
                <a16:creationId xmlns:a16="http://schemas.microsoft.com/office/drawing/2014/main" id="{423A0259-CDD2-1F9D-F695-3A81C4967D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391" y="1954036"/>
            <a:ext cx="2177324" cy="190352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1505D4F-2482-7E14-BD27-88E1DD85B515}"/>
              </a:ext>
            </a:extLst>
          </p:cNvPr>
          <p:cNvSpPr txBox="1"/>
          <p:nvPr/>
        </p:nvSpPr>
        <p:spPr>
          <a:xfrm>
            <a:off x="9886208" y="2592780"/>
            <a:ext cx="1138051" cy="233910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chemeClr val="bg1"/>
                </a:solidFill>
                <a:ea typeface="+mn-lt"/>
                <a:cs typeface="+mn-lt"/>
              </a:rPr>
              <a:t>•Morgan limitations: thin aluminium wings require reinforcement.</a:t>
            </a:r>
            <a:endParaRPr lang="en-US" sz="16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179928B-F6C3-31E1-96D0-B03B24C13C66}"/>
              </a:ext>
            </a:extLst>
          </p:cNvPr>
          <p:cNvSpPr txBox="1"/>
          <p:nvPr/>
        </p:nvSpPr>
        <p:spPr>
          <a:xfrm>
            <a:off x="9985169" y="4898572"/>
            <a:ext cx="1157844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•Refs: Katz (2016); </a:t>
            </a:r>
            <a:r>
              <a:rPr lang="en-GB" sz="1400" err="1">
                <a:solidFill>
                  <a:schemeClr val="bg1"/>
                </a:solidFill>
                <a:ea typeface="+mn-lt"/>
                <a:cs typeface="+mn-lt"/>
              </a:rPr>
              <a:t>Wickern</a:t>
            </a: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 &amp; Hucho (2019)</a:t>
            </a:r>
            <a:endParaRPr lang="en-US" sz="1400">
              <a:solidFill>
                <a:schemeClr val="bg1"/>
              </a:solidFill>
            </a:endParaRPr>
          </a:p>
          <a:p>
            <a:pPr algn="l"/>
            <a:endParaRPr lang="en-GB"/>
          </a:p>
        </p:txBody>
      </p:sp>
      <p:pic>
        <p:nvPicPr>
          <p:cNvPr id="4" name="Picture 3" descr="A drawing of a car&#10;&#10;AI-generated content may be incorrect.">
            <a:extLst>
              <a:ext uri="{FF2B5EF4-FFF2-40B4-BE49-F238E27FC236}">
                <a16:creationId xmlns:a16="http://schemas.microsoft.com/office/drawing/2014/main" id="{DA781814-8A91-2182-9907-53D172A939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80579" y="4120815"/>
            <a:ext cx="3421315" cy="2677027"/>
          </a:xfrm>
          <a:prstGeom prst="rect">
            <a:avLst/>
          </a:prstGeom>
        </p:spPr>
      </p:pic>
      <p:pic>
        <p:nvPicPr>
          <p:cNvPr id="10" name="Picture 9" descr="Passive flow control devices for road vehicles: A ...">
            <a:extLst>
              <a:ext uri="{FF2B5EF4-FFF2-40B4-BE49-F238E27FC236}">
                <a16:creationId xmlns:a16="http://schemas.microsoft.com/office/drawing/2014/main" id="{A63436C5-42AB-B214-998C-15760B17653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4036" y="4674269"/>
            <a:ext cx="2840456" cy="1971174"/>
          </a:xfrm>
          <a:prstGeom prst="rect">
            <a:avLst/>
          </a:prstGeom>
        </p:spPr>
      </p:pic>
      <p:pic>
        <p:nvPicPr>
          <p:cNvPr id="12" name="Picture 11" descr="F1 Explained: What is downforce and why is it important? - GPFans.com">
            <a:extLst>
              <a:ext uri="{FF2B5EF4-FFF2-40B4-BE49-F238E27FC236}">
                <a16:creationId xmlns:a16="http://schemas.microsoft.com/office/drawing/2014/main" id="{CD87CA39-9AF3-BB41-74F7-E7EFF46369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13697" y="4679281"/>
            <a:ext cx="2827422" cy="1570122"/>
          </a:xfrm>
          <a:prstGeom prst="rect">
            <a:avLst/>
          </a:prstGeom>
        </p:spPr>
      </p:pic>
      <p:pic>
        <p:nvPicPr>
          <p:cNvPr id="16" name="Picture 15" descr="A drawing of a wheel&#10;&#10;AI-generated content may be incorrect.">
            <a:extLst>
              <a:ext uri="{FF2B5EF4-FFF2-40B4-BE49-F238E27FC236}">
                <a16:creationId xmlns:a16="http://schemas.microsoft.com/office/drawing/2014/main" id="{E0224496-B2E2-17E9-DB32-0F8A55609D9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00962" y="1955132"/>
            <a:ext cx="1805945" cy="2336132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AE028EAC-7C8D-8960-8E5B-119F31DF4241}"/>
              </a:ext>
            </a:extLst>
          </p:cNvPr>
          <p:cNvSpPr txBox="1"/>
          <p:nvPr/>
        </p:nvSpPr>
        <p:spPr>
          <a:xfrm>
            <a:off x="10428270" y="141270"/>
            <a:ext cx="18065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baseline="0">
                <a:solidFill>
                  <a:schemeClr val="bg1"/>
                </a:solidFill>
                <a:latin typeface="Neue Haas Grotesk Text Pro"/>
              </a:rPr>
              <a:t>Aero Device Research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86F893-F22D-4E1C-7188-AF1932B53352}"/>
              </a:ext>
            </a:extLst>
          </p:cNvPr>
          <p:cNvSpPr txBox="1"/>
          <p:nvPr/>
        </p:nvSpPr>
        <p:spPr>
          <a:xfrm>
            <a:off x="401052" y="320842"/>
            <a:ext cx="127334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>
                <a:solidFill>
                  <a:schemeClr val="bg1"/>
                </a:solidFill>
              </a:rPr>
              <a:t>Oscar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6103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897CC-7391-F9B8-B878-55AFAA802A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0270" y="117407"/>
            <a:ext cx="7411460" cy="1185502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</a:rPr>
              <a:t>Rear Aerodynamic Devices Research – Rear Wings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7AFC7A79-5E5D-0223-C03E-C908C7E7BC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pic>
        <p:nvPicPr>
          <p:cNvPr id="6" name="Picture 5" descr="A car with a spoiler on the back&#10;&#10;AI-generated content may be incorrect.">
            <a:extLst>
              <a:ext uri="{FF2B5EF4-FFF2-40B4-BE49-F238E27FC236}">
                <a16:creationId xmlns:a16="http://schemas.microsoft.com/office/drawing/2014/main" id="{1287BFAE-A1D0-A54D-6F41-41F539E32B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53" y="1774480"/>
            <a:ext cx="2914650" cy="1895475"/>
          </a:xfrm>
          <a:prstGeom prst="rect">
            <a:avLst/>
          </a:prstGeom>
        </p:spPr>
      </p:pic>
      <p:sp>
        <p:nvSpPr>
          <p:cNvPr id="8" name="TextBox 23">
            <a:extLst>
              <a:ext uri="{FF2B5EF4-FFF2-40B4-BE49-F238E27FC236}">
                <a16:creationId xmlns:a16="http://schemas.microsoft.com/office/drawing/2014/main" id="{F682C144-6403-AC67-E021-F3F9B5AC3BAD}"/>
              </a:ext>
            </a:extLst>
          </p:cNvPr>
          <p:cNvSpPr txBox="1"/>
          <p:nvPr/>
        </p:nvSpPr>
        <p:spPr>
          <a:xfrm>
            <a:off x="189047" y="3664255"/>
            <a:ext cx="2817394" cy="286232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b="1">
                <a:solidFill>
                  <a:schemeClr val="bg1"/>
                </a:solidFill>
                <a:ea typeface="Calibri"/>
                <a:cs typeface="Calibri"/>
              </a:rPr>
              <a:t>Traditional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Cheapest to Design and Implement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Body Mounted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Many Aftermarket Options of varying designs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Least Efficient due to unutilised underside and body mounting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344268F-E975-5CD2-198B-7C632751E2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9112" y="1515856"/>
            <a:ext cx="3533775" cy="1352550"/>
          </a:xfrm>
          <a:prstGeom prst="rect">
            <a:avLst/>
          </a:prstGeom>
        </p:spPr>
      </p:pic>
      <p:sp>
        <p:nvSpPr>
          <p:cNvPr id="10" name="TextBox 24">
            <a:extLst>
              <a:ext uri="{FF2B5EF4-FFF2-40B4-BE49-F238E27FC236}">
                <a16:creationId xmlns:a16="http://schemas.microsoft.com/office/drawing/2014/main" id="{BE9CA49C-EC7F-B0CE-2AA1-6361E6F7A64B}"/>
              </a:ext>
            </a:extLst>
          </p:cNvPr>
          <p:cNvSpPr txBox="1"/>
          <p:nvPr/>
        </p:nvSpPr>
        <p:spPr>
          <a:xfrm>
            <a:off x="3718366" y="2873477"/>
            <a:ext cx="4366241" cy="230832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solidFill>
                  <a:schemeClr val="bg1"/>
                </a:solidFill>
                <a:ea typeface="Calibri"/>
                <a:cs typeface="Calibri"/>
              </a:rPr>
              <a:t>Swan-Neck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Most Efficient due to clean wing underside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Most Aesthetically Pleasing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Expensive and Complicated Strut Design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Would require more precise research into cost vs performance</a:t>
            </a:r>
          </a:p>
        </p:txBody>
      </p:sp>
      <p:pic>
        <p:nvPicPr>
          <p:cNvPr id="11" name="Picture 10" descr="A car with its trunk open&#10;&#10;AI-generated content may be incorrect.">
            <a:extLst>
              <a:ext uri="{FF2B5EF4-FFF2-40B4-BE49-F238E27FC236}">
                <a16:creationId xmlns:a16="http://schemas.microsoft.com/office/drawing/2014/main" id="{96FAB0CA-9376-F7F4-797D-FD60FE1876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7137" y="1382161"/>
            <a:ext cx="3009900" cy="2238375"/>
          </a:xfrm>
          <a:prstGeom prst="rect">
            <a:avLst/>
          </a:prstGeom>
        </p:spPr>
      </p:pic>
      <p:sp>
        <p:nvSpPr>
          <p:cNvPr id="12" name="TextBox 25">
            <a:extLst>
              <a:ext uri="{FF2B5EF4-FFF2-40B4-BE49-F238E27FC236}">
                <a16:creationId xmlns:a16="http://schemas.microsoft.com/office/drawing/2014/main" id="{9ABDF89B-3B91-9657-12CC-B06F9C07C9FC}"/>
              </a:ext>
            </a:extLst>
          </p:cNvPr>
          <p:cNvSpPr txBox="1"/>
          <p:nvPr/>
        </p:nvSpPr>
        <p:spPr>
          <a:xfrm>
            <a:off x="7863914" y="3659300"/>
            <a:ext cx="4223898" cy="231936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solidFill>
                  <a:schemeClr val="bg1"/>
                </a:solidFill>
                <a:ea typeface="Calibri"/>
                <a:cs typeface="Calibri"/>
              </a:rPr>
              <a:t>Chassis Mounted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Most efficient Mounting Method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Median Cost for Manufacturing but Potentially expensive for what work may need doing to the base car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ea typeface="Calibri"/>
                <a:cs typeface="Calibri"/>
              </a:rPr>
              <a:t>Could be messy, unesthetic and difficult to install</a:t>
            </a:r>
          </a:p>
        </p:txBody>
      </p:sp>
      <p:pic>
        <p:nvPicPr>
          <p:cNvPr id="13" name="Picture 12" descr="A diagram of a wind turbine&#10;&#10;AI-generated content may be incorrect.">
            <a:extLst>
              <a:ext uri="{FF2B5EF4-FFF2-40B4-BE49-F238E27FC236}">
                <a16:creationId xmlns:a16="http://schemas.microsoft.com/office/drawing/2014/main" id="{725841D4-CDBB-1060-1C14-CDB1639B1D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8700" y="5104368"/>
            <a:ext cx="2821470" cy="17513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15366C-82FF-3852-255F-51B8AD162BFA}"/>
              </a:ext>
            </a:extLst>
          </p:cNvPr>
          <p:cNvSpPr txBox="1"/>
          <p:nvPr/>
        </p:nvSpPr>
        <p:spPr>
          <a:xfrm>
            <a:off x="10428270" y="141270"/>
            <a:ext cx="18065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baseline="0">
                <a:solidFill>
                  <a:schemeClr val="bg1"/>
                </a:solidFill>
                <a:latin typeface="Neue Haas Grotesk Text Pro"/>
              </a:rPr>
              <a:t>Aero Device Research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E80301-E43D-2EC5-661C-642A8C5FFCB9}"/>
              </a:ext>
            </a:extLst>
          </p:cNvPr>
          <p:cNvSpPr txBox="1"/>
          <p:nvPr/>
        </p:nvSpPr>
        <p:spPr>
          <a:xfrm>
            <a:off x="66260" y="88347"/>
            <a:ext cx="14798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Thomas</a:t>
            </a:r>
          </a:p>
        </p:txBody>
      </p:sp>
    </p:spTree>
    <p:extLst>
      <p:ext uri="{BB962C8B-B14F-4D97-AF65-F5344CB8AC3E}">
        <p14:creationId xmlns:p14="http://schemas.microsoft.com/office/powerpoint/2010/main" val="3220726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B3BFB-D00F-779A-1A99-4EDF30AFFB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C03FF-39A6-64FD-A19F-1BD1150384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-4073"/>
            <a:ext cx="7588155" cy="1229676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chemeClr val="bg1"/>
                </a:solidFill>
              </a:rPr>
              <a:t>Rear Aerodynamic Devices Research – Cockpit Airflow Management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1F887993-47AE-AB42-9871-99D0B5C29B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pic>
        <p:nvPicPr>
          <p:cNvPr id="4" name="Picture 3" descr="A race car with a person in it&#10;&#10;AI-generated content may be incorrect.">
            <a:extLst>
              <a:ext uri="{FF2B5EF4-FFF2-40B4-BE49-F238E27FC236}">
                <a16:creationId xmlns:a16="http://schemas.microsoft.com/office/drawing/2014/main" id="{6222EBC9-433A-2625-7A46-3CF30BD08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965" y="1224469"/>
            <a:ext cx="3991113" cy="20788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0FF3B0-52CD-FBE5-963D-F6D387AA0C8B}"/>
              </a:ext>
            </a:extLst>
          </p:cNvPr>
          <p:cNvSpPr txBox="1"/>
          <p:nvPr/>
        </p:nvSpPr>
        <p:spPr>
          <a:xfrm>
            <a:off x="187738" y="3302001"/>
            <a:ext cx="300382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"Cockpit Spoiler" Bubble &amp; Glass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Deflects airflow away from the driver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Reduces buffeting due to airflow against driver's helmet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Reduces stagnation pressure at front of the helmet and smooths airflow around the helmet</a:t>
            </a:r>
          </a:p>
        </p:txBody>
      </p:sp>
      <p:pic>
        <p:nvPicPr>
          <p:cNvPr id="9" name="Picture 8" descr="The D-Type Jaguar: A wonder of style and engineering - BBC Culture">
            <a:extLst>
              <a:ext uri="{FF2B5EF4-FFF2-40B4-BE49-F238E27FC236}">
                <a16:creationId xmlns:a16="http://schemas.microsoft.com/office/drawing/2014/main" id="{0260CC74-BCC4-1D38-D0F5-CADC4F6A7A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0053" y="1365388"/>
            <a:ext cx="3361634" cy="1940615"/>
          </a:xfrm>
          <a:prstGeom prst="rect">
            <a:avLst/>
          </a:prstGeom>
        </p:spPr>
      </p:pic>
      <p:pic>
        <p:nvPicPr>
          <p:cNvPr id="10" name="Picture 9" descr="Racecarsdirect.com - 2018 Caterham 420R Race Car">
            <a:extLst>
              <a:ext uri="{FF2B5EF4-FFF2-40B4-BE49-F238E27FC236}">
                <a16:creationId xmlns:a16="http://schemas.microsoft.com/office/drawing/2014/main" id="{A8E45A1D-CF92-E14E-A22D-D52C134C5A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18487" y="3310934"/>
            <a:ext cx="2743199" cy="1826393"/>
          </a:xfrm>
          <a:prstGeom prst="rect">
            <a:avLst/>
          </a:prstGeom>
        </p:spPr>
      </p:pic>
      <p:pic>
        <p:nvPicPr>
          <p:cNvPr id="11" name="Picture 10" descr="A computer screen shot of a blue car&#10;&#10;AI-generated content may be incorrect.">
            <a:extLst>
              <a:ext uri="{FF2B5EF4-FFF2-40B4-BE49-F238E27FC236}">
                <a16:creationId xmlns:a16="http://schemas.microsoft.com/office/drawing/2014/main" id="{C8322992-F055-F7D0-71C6-7F2547496C3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9692" t="61201" r="28516" b="9012"/>
          <a:stretch>
            <a:fillRect/>
          </a:stretch>
        </p:blipFill>
        <p:spPr>
          <a:xfrm>
            <a:off x="3195843" y="3312077"/>
            <a:ext cx="3214448" cy="158754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CF064E4-7A1C-0203-C4DF-675E3FF09CD7}"/>
              </a:ext>
            </a:extLst>
          </p:cNvPr>
          <p:cNvSpPr txBox="1"/>
          <p:nvPr/>
        </p:nvSpPr>
        <p:spPr>
          <a:xfrm>
            <a:off x="5985565" y="1402521"/>
            <a:ext cx="293756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Cockpit Cover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Smooths airflow over cockpit area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Cleaner Airflow to the rear of the car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Reduces Drag</a:t>
            </a: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5A591D8-8C8F-B279-A798-4BD77A31DB13}"/>
              </a:ext>
            </a:extLst>
          </p:cNvPr>
          <p:cNvSpPr txBox="1"/>
          <p:nvPr/>
        </p:nvSpPr>
        <p:spPr>
          <a:xfrm>
            <a:off x="6526695" y="3092173"/>
            <a:ext cx="260626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Potential improvement to driver comfort</a:t>
            </a:r>
          </a:p>
          <a:p>
            <a:pPr marL="742950" lvl="1" indent="-285750">
              <a:buFont typeface="Courier New"/>
              <a:buChar char="o"/>
            </a:pPr>
            <a:r>
              <a:rPr lang="en-GB">
                <a:solidFill>
                  <a:schemeClr val="bg1"/>
                </a:solidFill>
              </a:rPr>
              <a:t>Less exposed to the elements</a:t>
            </a:r>
          </a:p>
        </p:txBody>
      </p:sp>
      <p:pic>
        <p:nvPicPr>
          <p:cNvPr id="14" name="Picture 13" descr="A 3d model of a car&#10;&#10;AI-generated content may be incorrect.">
            <a:extLst>
              <a:ext uri="{FF2B5EF4-FFF2-40B4-BE49-F238E27FC236}">
                <a16:creationId xmlns:a16="http://schemas.microsoft.com/office/drawing/2014/main" id="{3EC679F5-F952-C59B-26B8-C368F664AD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9845" y="5004766"/>
            <a:ext cx="3326573" cy="18180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BB336D-B147-B2B3-ED49-BB383BA7B14C}"/>
              </a:ext>
            </a:extLst>
          </p:cNvPr>
          <p:cNvSpPr txBox="1"/>
          <p:nvPr/>
        </p:nvSpPr>
        <p:spPr>
          <a:xfrm>
            <a:off x="10428270" y="141270"/>
            <a:ext cx="180654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b="1" baseline="0">
                <a:solidFill>
                  <a:schemeClr val="bg1"/>
                </a:solidFill>
                <a:latin typeface="Neue Haas Grotesk Text Pro"/>
              </a:rPr>
              <a:t>Aero Device Research</a:t>
            </a:r>
            <a:endParaRPr lang="en-GB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0769DB-033D-AFF7-95D6-F0AB086E5242}"/>
              </a:ext>
            </a:extLst>
          </p:cNvPr>
          <p:cNvSpPr txBox="1"/>
          <p:nvPr/>
        </p:nvSpPr>
        <p:spPr>
          <a:xfrm>
            <a:off x="66260" y="88347"/>
            <a:ext cx="14798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Thomas</a:t>
            </a:r>
          </a:p>
        </p:txBody>
      </p:sp>
    </p:spTree>
    <p:extLst>
      <p:ext uri="{BB962C8B-B14F-4D97-AF65-F5344CB8AC3E}">
        <p14:creationId xmlns:p14="http://schemas.microsoft.com/office/powerpoint/2010/main" val="8293687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B42A1-BEA5-442B-2611-24B107BD05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84853DF5-6F65-FBAE-3217-4DDBEECCA0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DDCFDDF-3EBA-AF7B-D666-C77BD4E342B6}"/>
              </a:ext>
            </a:extLst>
          </p:cNvPr>
          <p:cNvSpPr txBox="1">
            <a:spLocks/>
          </p:cNvSpPr>
          <p:nvPr/>
        </p:nvSpPr>
        <p:spPr>
          <a:xfrm>
            <a:off x="2301923" y="-4073"/>
            <a:ext cx="7588155" cy="122967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>
                <a:solidFill>
                  <a:schemeClr val="bg1"/>
                </a:solidFill>
              </a:rPr>
              <a:t>Rear Aerodynamic Devices Research – Potential Applications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12" name="Picture 11" descr="A yellow car with green streaks&#10;&#10;AI-generated content may be incorrect.">
            <a:extLst>
              <a:ext uri="{FF2B5EF4-FFF2-40B4-BE49-F238E27FC236}">
                <a16:creationId xmlns:a16="http://schemas.microsoft.com/office/drawing/2014/main" id="{07495A06-89B4-31D5-41A0-93E01C5948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90118" y="4257329"/>
            <a:ext cx="2733675" cy="2009775"/>
          </a:xfrm>
          <a:prstGeom prst="rect">
            <a:avLst/>
          </a:prstGeom>
        </p:spPr>
      </p:pic>
      <p:pic>
        <p:nvPicPr>
          <p:cNvPr id="13" name="Picture 12" descr="A drawing of a red object&#10;&#10;AI-generated content may be incorrect.">
            <a:extLst>
              <a:ext uri="{FF2B5EF4-FFF2-40B4-BE49-F238E27FC236}">
                <a16:creationId xmlns:a16="http://schemas.microsoft.com/office/drawing/2014/main" id="{513C117A-49F3-5D2E-F3B4-4F87E4CACB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92773" y="135765"/>
            <a:ext cx="1802019" cy="4112730"/>
          </a:xfrm>
          <a:prstGeom prst="rect">
            <a:avLst/>
          </a:prstGeom>
        </p:spPr>
      </p:pic>
      <p:pic>
        <p:nvPicPr>
          <p:cNvPr id="14" name="Picture 13" descr="A computer screen shot of a car&#10;&#10;AI-generated content may be incorrect.">
            <a:extLst>
              <a:ext uri="{FF2B5EF4-FFF2-40B4-BE49-F238E27FC236}">
                <a16:creationId xmlns:a16="http://schemas.microsoft.com/office/drawing/2014/main" id="{239426BF-2798-652F-DC8C-4C2C6890753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4783" t="58474" r="21053" b="18149"/>
          <a:stretch>
            <a:fillRect/>
          </a:stretch>
        </p:blipFill>
        <p:spPr>
          <a:xfrm>
            <a:off x="3069872" y="1224111"/>
            <a:ext cx="3503976" cy="99307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3917396-4A9E-3936-9C80-03690EE29C25}"/>
              </a:ext>
            </a:extLst>
          </p:cNvPr>
          <p:cNvSpPr txBox="1"/>
          <p:nvPr/>
        </p:nvSpPr>
        <p:spPr>
          <a:xfrm>
            <a:off x="6758609" y="1225826"/>
            <a:ext cx="3235738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High Wing 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Clean Airflow if committed to a roof up design</a:t>
            </a: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Struts out of the rear directly from the chassis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Doesn't follow the regulations of the WSSCC Championship (WRDA, 2025)</a:t>
            </a:r>
          </a:p>
          <a:p>
            <a:pPr marL="285750" indent="-285750">
              <a:buFont typeface="Arial"/>
              <a:buChar char="•"/>
            </a:pPr>
            <a:endParaRPr lang="en-GB"/>
          </a:p>
        </p:txBody>
      </p:sp>
      <p:pic>
        <p:nvPicPr>
          <p:cNvPr id="3" name="Picture 2" descr="A drawing of a tank&#10;&#10;AI-generated content may be incorrect.">
            <a:extLst>
              <a:ext uri="{FF2B5EF4-FFF2-40B4-BE49-F238E27FC236}">
                <a16:creationId xmlns:a16="http://schemas.microsoft.com/office/drawing/2014/main" id="{82BF9596-60E2-6DB1-8FFA-5CED4C607C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0" y="1224643"/>
            <a:ext cx="3047344" cy="41637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50EA6F-DC16-9698-FA24-4BFAD8AF38F1}"/>
              </a:ext>
            </a:extLst>
          </p:cNvPr>
          <p:cNvSpPr txBox="1"/>
          <p:nvPr/>
        </p:nvSpPr>
        <p:spPr>
          <a:xfrm>
            <a:off x="3158434" y="2374348"/>
            <a:ext cx="347869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Enclosed Cockpit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Reduces Static pressure in the cockpit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Significant drag reduction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Raised Sides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More Aesthetically Appealing</a:t>
            </a:r>
          </a:p>
          <a:p>
            <a:endParaRPr lang="en-GB" b="1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AAB082-ECA5-E532-3ED1-606145558A15}"/>
              </a:ext>
            </a:extLst>
          </p:cNvPr>
          <p:cNvSpPr txBox="1"/>
          <p:nvPr/>
        </p:nvSpPr>
        <p:spPr>
          <a:xfrm>
            <a:off x="3158435" y="4395303"/>
            <a:ext cx="461617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bg1"/>
                </a:solidFill>
              </a:rPr>
              <a:t>Low Wing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Topless approach allows lower clean airflow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Lowers the area of low pressure created by the wing</a:t>
            </a: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</a:rPr>
              <a:t>Can benefit the use of side skirts and an air dam if adopting a "Stop all Flow Under Car" approach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CA2D93-242D-22F8-5E20-A8117F85EF98}"/>
              </a:ext>
            </a:extLst>
          </p:cNvPr>
          <p:cNvSpPr txBox="1"/>
          <p:nvPr/>
        </p:nvSpPr>
        <p:spPr>
          <a:xfrm>
            <a:off x="44173" y="132521"/>
            <a:ext cx="14798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</a:rPr>
              <a:t>Thomas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C3081D-5277-9579-BEFF-700E4E1C1CB2}"/>
              </a:ext>
            </a:extLst>
          </p:cNvPr>
          <p:cNvSpPr txBox="1"/>
          <p:nvPr/>
        </p:nvSpPr>
        <p:spPr>
          <a:xfrm>
            <a:off x="-1" y="5465703"/>
            <a:ext cx="257762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NOT TO SCALE, DIMENSIONS NOT FINAL</a:t>
            </a:r>
          </a:p>
        </p:txBody>
      </p:sp>
    </p:spTree>
    <p:extLst>
      <p:ext uri="{BB962C8B-B14F-4D97-AF65-F5344CB8AC3E}">
        <p14:creationId xmlns:p14="http://schemas.microsoft.com/office/powerpoint/2010/main" val="15998415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D1027D-CD2C-7783-9978-7EFB38FCDC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1B89FB82-5A0A-414B-A58B-09F97FC6FC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8190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822C085-1CE5-A20F-A275-EAF34F074F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Body Work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82F5DF-8799-B18D-60B5-E81CC42E83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lIns="91440" tIns="45720" rIns="91440" bIns="45720" anchor="t"/>
          <a:lstStyle/>
          <a:p>
            <a:r>
              <a:rPr lang="en-GB">
                <a:solidFill>
                  <a:schemeClr val="bg1"/>
                </a:solidFill>
              </a:rPr>
              <a:t>Concept Team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BCF57A5B-0045-7703-8DD9-1E2F38E72C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977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8ED5D-D242-D21C-909C-5102C53E6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0F88705E-55A1-75B7-E47F-6C30106B0E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601717" y="-865343"/>
            <a:ext cx="13042722" cy="9785266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166A49-4DDA-4089-FA26-F941DA848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23D97-1540-4C1C-9596-7B739598B890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1ACDB-4455-2266-D482-BBE11A49D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897D0-0DCB-7649-3621-9AF0D07A4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28</a:t>
            </a:fld>
            <a:endParaRPr lang="en-US"/>
          </a:p>
        </p:txBody>
      </p:sp>
      <p:pic>
        <p:nvPicPr>
          <p:cNvPr id="7" name="Picture 6" descr="『メルセデスAMG GT S Carbon Performance Limited』 | 『メルセデスAMG GT』にルックスと実力を兼ね備え ...">
            <a:extLst>
              <a:ext uri="{FF2B5EF4-FFF2-40B4-BE49-F238E27FC236}">
                <a16:creationId xmlns:a16="http://schemas.microsoft.com/office/drawing/2014/main" id="{9294464F-18A7-6855-2279-0CB38623BBE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l="-55" t="49" r="197" b="15828"/>
          <a:stretch>
            <a:fillRect/>
          </a:stretch>
        </p:blipFill>
        <p:spPr>
          <a:xfrm>
            <a:off x="25511" y="3392168"/>
            <a:ext cx="6087358" cy="34237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D5AA969-90C8-0A1A-AB0D-E29F780A8BA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rcRect l="146" r="146"/>
          <a:stretch>
            <a:fillRect/>
          </a:stretch>
        </p:blipFill>
        <p:spPr>
          <a:xfrm>
            <a:off x="1752" y="-7636"/>
            <a:ext cx="6134969" cy="3461051"/>
          </a:xfrm>
          <a:prstGeom prst="rect">
            <a:avLst/>
          </a:prstGeom>
        </p:spPr>
      </p:pic>
      <p:pic>
        <p:nvPicPr>
          <p:cNvPr id="9" name="Picture 8" descr="Custom 1967 Ford Mustang Fastback">
            <a:extLst>
              <a:ext uri="{FF2B5EF4-FFF2-40B4-BE49-F238E27FC236}">
                <a16:creationId xmlns:a16="http://schemas.microsoft.com/office/drawing/2014/main" id="{6F7837F0-E865-A8C5-776E-D2E22E1586E2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rcRect t="7483" r="-1" b="6991"/>
          <a:stretch>
            <a:fillRect/>
          </a:stretch>
        </p:blipFill>
        <p:spPr>
          <a:xfrm>
            <a:off x="6098422" y="10"/>
            <a:ext cx="6093578" cy="3428990"/>
          </a:xfrm>
          <a:prstGeom prst="rect">
            <a:avLst/>
          </a:prstGeom>
        </p:spPr>
      </p:pic>
      <p:pic>
        <p:nvPicPr>
          <p:cNvPr id="10" name="Picture 9" descr="Jaguar Type E coupé - Paul's Classic Cars - Vente de voitures de ...">
            <a:extLst>
              <a:ext uri="{FF2B5EF4-FFF2-40B4-BE49-F238E27FC236}">
                <a16:creationId xmlns:a16="http://schemas.microsoft.com/office/drawing/2014/main" id="{ED0A3334-2AEE-E7AF-E961-52F050A6D97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rcRect t="584" b="584"/>
          <a:stretch>
            <a:fillRect/>
          </a:stretch>
        </p:blipFill>
        <p:spPr>
          <a:xfrm>
            <a:off x="6101860" y="3429000"/>
            <a:ext cx="6093578" cy="3429000"/>
          </a:xfrm>
          <a:prstGeom prst="rect">
            <a:avLst/>
          </a:prstGeom>
        </p:spPr>
      </p:pic>
      <p:sp>
        <p:nvSpPr>
          <p:cNvPr id="11" name="TextBox 7">
            <a:extLst>
              <a:ext uri="{FF2B5EF4-FFF2-40B4-BE49-F238E27FC236}">
                <a16:creationId xmlns:a16="http://schemas.microsoft.com/office/drawing/2014/main" id="{CD8CB715-D703-0035-1692-EB4BD01C9331}"/>
              </a:ext>
            </a:extLst>
          </p:cNvPr>
          <p:cNvSpPr txBox="1"/>
          <p:nvPr/>
        </p:nvSpPr>
        <p:spPr>
          <a:xfrm>
            <a:off x="-4938" y="-4759"/>
            <a:ext cx="2743200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streamlined fastback</a:t>
            </a:r>
          </a:p>
        </p:txBody>
      </p:sp>
      <p:sp>
        <p:nvSpPr>
          <p:cNvPr id="12" name="TextBox 9">
            <a:extLst>
              <a:ext uri="{FF2B5EF4-FFF2-40B4-BE49-F238E27FC236}">
                <a16:creationId xmlns:a16="http://schemas.microsoft.com/office/drawing/2014/main" id="{5322E787-4E04-2B81-C410-BBB99FB39AEC}"/>
              </a:ext>
            </a:extLst>
          </p:cNvPr>
          <p:cNvSpPr txBox="1"/>
          <p:nvPr/>
        </p:nvSpPr>
        <p:spPr>
          <a:xfrm>
            <a:off x="6091145" y="6983"/>
            <a:ext cx="2743200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>
                <a:latin typeface="Calibri"/>
                <a:ea typeface="Calibri"/>
                <a:cs typeface="Calibri"/>
              </a:rPr>
              <a:t>fastback</a:t>
            </a:r>
          </a:p>
        </p:txBody>
      </p:sp>
      <p:sp>
        <p:nvSpPr>
          <p:cNvPr id="13" name="TextBox 10">
            <a:extLst>
              <a:ext uri="{FF2B5EF4-FFF2-40B4-BE49-F238E27FC236}">
                <a16:creationId xmlns:a16="http://schemas.microsoft.com/office/drawing/2014/main" id="{0F9BD3F7-1829-BCDC-0B8F-3A2A451E764D}"/>
              </a:ext>
            </a:extLst>
          </p:cNvPr>
          <p:cNvSpPr txBox="1"/>
          <p:nvPr/>
        </p:nvSpPr>
        <p:spPr>
          <a:xfrm>
            <a:off x="6104059" y="3429820"/>
            <a:ext cx="2743200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Calibri"/>
                <a:ea typeface="Calibri"/>
                <a:cs typeface="Calibri"/>
              </a:rPr>
              <a:t>Teardrop (our choice)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22">
            <a:extLst>
              <a:ext uri="{FF2B5EF4-FFF2-40B4-BE49-F238E27FC236}">
                <a16:creationId xmlns:a16="http://schemas.microsoft.com/office/drawing/2014/main" id="{2FD5B273-4C16-A52C-4B59-29060BEEB68B}"/>
              </a:ext>
            </a:extLst>
          </p:cNvPr>
          <p:cNvSpPr txBox="1"/>
          <p:nvPr/>
        </p:nvSpPr>
        <p:spPr>
          <a:xfrm>
            <a:off x="4544" y="3441830"/>
            <a:ext cx="2743200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Calibri"/>
                <a:ea typeface="Calibri"/>
                <a:cs typeface="Calibri"/>
              </a:rPr>
              <a:t>Modern </a:t>
            </a:r>
            <a:r>
              <a:rPr lang="en-US" sz="2000" b="1" err="1">
                <a:latin typeface="Calibri"/>
                <a:ea typeface="Calibri"/>
                <a:cs typeface="Calibri"/>
              </a:rPr>
              <a:t>gt</a:t>
            </a:r>
            <a:endParaRPr lang="en-US" sz="2000" b="1">
              <a:latin typeface="Calibri"/>
              <a:ea typeface="Calibri"/>
              <a:cs typeface="Calibri"/>
            </a:endParaRPr>
          </a:p>
        </p:txBody>
      </p:sp>
      <p:sp>
        <p:nvSpPr>
          <p:cNvPr id="15" name="TextBox 23">
            <a:extLst>
              <a:ext uri="{FF2B5EF4-FFF2-40B4-BE49-F238E27FC236}">
                <a16:creationId xmlns:a16="http://schemas.microsoft.com/office/drawing/2014/main" id="{2C274989-1740-D2C1-988C-5ABBE1C0D05C}"/>
              </a:ext>
            </a:extLst>
          </p:cNvPr>
          <p:cNvSpPr txBox="1"/>
          <p:nvPr/>
        </p:nvSpPr>
        <p:spPr>
          <a:xfrm>
            <a:off x="6093499" y="404527"/>
            <a:ext cx="5800725" cy="289310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roofline that slopes smoothly and continuously from the windshield to the rear bumper.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Uninterrupted slope helps air follow the roofline, reducing flow seperation</a:t>
            </a:r>
          </a:p>
          <a:p>
            <a:pPr marL="285750" indent="-285750"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reducing the rear screen angle improves airflow attachment</a:t>
            </a:r>
          </a:p>
          <a:p>
            <a:pPr marL="285750" indent="-285750">
              <a:buFont typeface="Arial,Sans-Serif"/>
              <a:buChar char="•"/>
            </a:pPr>
            <a:endParaRPr lang="en-US" sz="1400" b="1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400">
                <a:ea typeface="+mn-lt"/>
                <a:cs typeface="+mn-lt"/>
              </a:rPr>
              <a:t>(Giacomo Rossitto; Christophe </a:t>
            </a:r>
            <a:r>
              <a:rPr lang="en-US" sz="1400" err="1">
                <a:ea typeface="+mn-lt"/>
                <a:cs typeface="+mn-lt"/>
              </a:rPr>
              <a:t>Sicot</a:t>
            </a:r>
            <a:r>
              <a:rPr lang="en-US" sz="1400">
                <a:ea typeface="+mn-lt"/>
                <a:cs typeface="+mn-lt"/>
              </a:rPr>
              <a:t>; Valérie Ferrand; Jacques </a:t>
            </a:r>
            <a:r>
              <a:rPr lang="en-US" sz="1400" err="1">
                <a:ea typeface="+mn-lt"/>
                <a:cs typeface="+mn-lt"/>
              </a:rPr>
              <a:t>Borée</a:t>
            </a:r>
            <a:r>
              <a:rPr lang="en-US" sz="1400">
                <a:ea typeface="+mn-lt"/>
                <a:cs typeface="+mn-lt"/>
              </a:rPr>
              <a:t>; Fabien </a:t>
            </a:r>
            <a:r>
              <a:rPr lang="en-US" sz="1400" err="1">
                <a:ea typeface="+mn-lt"/>
                <a:cs typeface="+mn-lt"/>
              </a:rPr>
              <a:t>Harambat</a:t>
            </a:r>
            <a:r>
              <a:rPr lang="en-US" sz="1400">
                <a:ea typeface="+mn-lt"/>
                <a:cs typeface="+mn-lt"/>
              </a:rPr>
              <a:t> 2017)</a:t>
            </a:r>
          </a:p>
        </p:txBody>
      </p:sp>
      <p:sp>
        <p:nvSpPr>
          <p:cNvPr id="16" name="TextBox 24">
            <a:extLst>
              <a:ext uri="{FF2B5EF4-FFF2-40B4-BE49-F238E27FC236}">
                <a16:creationId xmlns:a16="http://schemas.microsoft.com/office/drawing/2014/main" id="{CA5A9354-A704-4E10-5889-202BDCC85746}"/>
              </a:ext>
            </a:extLst>
          </p:cNvPr>
          <p:cNvSpPr txBox="1"/>
          <p:nvPr/>
        </p:nvSpPr>
        <p:spPr>
          <a:xfrm>
            <a:off x="-25098" y="-7160"/>
            <a:ext cx="6090331" cy="347864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Wide, sculpted fenders give the car a strong stance.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Smooth, continuous curves keep the air attached, promoting stable and predictable handling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Long hood and set back engine layout support good weight balance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Kamm tail reduce drag and improve stability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endParaRPr lang="en-US" sz="1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endParaRPr lang="en-US" sz="1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>
                <a:solidFill>
                  <a:schemeClr val="bg1"/>
                </a:solidFill>
                <a:ea typeface="+mn-lt"/>
                <a:cs typeface="+mn-lt"/>
              </a:rPr>
              <a:t>(Moto Gallery 2025)</a:t>
            </a:r>
            <a:endParaRPr lang="en-US" sz="14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400" b="1">
              <a:latin typeface="Aptos" panose="020B0004020202020204"/>
              <a:ea typeface="Calibri"/>
              <a:cs typeface="Calibri"/>
            </a:endParaRPr>
          </a:p>
        </p:txBody>
      </p:sp>
      <p:sp>
        <p:nvSpPr>
          <p:cNvPr id="17" name="TextBox 27">
            <a:extLst>
              <a:ext uri="{FF2B5EF4-FFF2-40B4-BE49-F238E27FC236}">
                <a16:creationId xmlns:a16="http://schemas.microsoft.com/office/drawing/2014/main" id="{30A42FE0-C5AB-7AED-2BE8-8D02B2E04DE9}"/>
              </a:ext>
            </a:extLst>
          </p:cNvPr>
          <p:cNvSpPr txBox="1"/>
          <p:nvPr/>
        </p:nvSpPr>
        <p:spPr>
          <a:xfrm>
            <a:off x="13202" y="3838462"/>
            <a:ext cx="6014544" cy="2856936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Smooth, flowing surfaces minimize drag and improve fuel efficiency.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Carefully sculpted body enhances high-speed stability and handling performance.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Lower center of gravity and optimized weight distribution provide a more responsive and balanced driving experience.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Many have active aero which improve aero at lower speeds and higher speeds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endParaRPr lang="en-US" sz="1400" b="1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>
                <a:ea typeface="+mn-lt"/>
                <a:cs typeface="+mn-lt"/>
              </a:rPr>
              <a:t>(Mercedes‑Benz UK 2023)</a:t>
            </a:r>
            <a:endParaRPr lang="en-US" sz="1400" b="1">
              <a:ea typeface="+mn-lt"/>
              <a:cs typeface="+mn-lt"/>
            </a:endParaRPr>
          </a:p>
        </p:txBody>
      </p:sp>
      <p:sp>
        <p:nvSpPr>
          <p:cNvPr id="18" name="TextBox 1">
            <a:extLst>
              <a:ext uri="{FF2B5EF4-FFF2-40B4-BE49-F238E27FC236}">
                <a16:creationId xmlns:a16="http://schemas.microsoft.com/office/drawing/2014/main" id="{69DAE8E4-844F-6A98-5408-7F4B3B2F609B}"/>
              </a:ext>
            </a:extLst>
          </p:cNvPr>
          <p:cNvSpPr txBox="1"/>
          <p:nvPr/>
        </p:nvSpPr>
        <p:spPr>
          <a:xfrm>
            <a:off x="6033245" y="3687419"/>
            <a:ext cx="5761891" cy="313932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Balance of Style and Aero: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742950" lvl="1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Smooth, tapering rear reduces drag better than the muscular/rounded shape, but still has classic presence.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Power Suitability: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742950" lvl="1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At 250 bhp, you don’t need extreme modern aero tricks. The teardrop shape is efficient enough to make the most of that power.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Practicality of Classic Aero: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742950" lvl="1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has low drag compared to the muscular GTO-style, without the weight or complex modern systems of a modern GT.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742950" lvl="1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The fastback style is heavier, and its aero benefits are less critical at this power level.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119630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699B9B-62C4-F3ED-E6C6-A2B11CFD9C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F7173-89C2-45B6-8AB8-2509833E1DA1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E952-E021-D598-44C7-A43346CE0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A9A3C-CFBA-3A1E-366F-35310CC83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29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16A534E-622D-C425-3D95-98477849FDE7}"/>
              </a:ext>
            </a:extLst>
          </p:cNvPr>
          <p:cNvSpPr>
            <a:spLocks noGrp="1"/>
          </p:cNvSpPr>
          <p:nvPr/>
        </p:nvSpPr>
        <p:spPr>
          <a:xfrm>
            <a:off x="1" y="4780"/>
            <a:ext cx="3423139" cy="20387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/>
              <a:t>Current problems and new design needs</a:t>
            </a:r>
          </a:p>
        </p:txBody>
      </p:sp>
      <p:pic>
        <p:nvPicPr>
          <p:cNvPr id="9" name="Picture 8" descr="Alan Mann Ford GT40 Mk I – Profile, History, Photos and Information">
            <a:extLst>
              <a:ext uri="{FF2B5EF4-FFF2-40B4-BE49-F238E27FC236}">
                <a16:creationId xmlns:a16="http://schemas.microsoft.com/office/drawing/2014/main" id="{C52E8354-9F2B-1332-3658-8F4EA282C8D4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t="12320" b="540"/>
          <a:stretch>
            <a:fillRect/>
          </a:stretch>
        </p:blipFill>
        <p:spPr>
          <a:xfrm>
            <a:off x="-4920" y="4599132"/>
            <a:ext cx="3815730" cy="2277403"/>
          </a:xfrm>
          <a:prstGeom prst="rect">
            <a:avLst/>
          </a:prstGeom>
        </p:spPr>
      </p:pic>
      <p:pic>
        <p:nvPicPr>
          <p:cNvPr id="10" name="Picture 9" descr="1954 Jaguar D-Type">
            <a:extLst>
              <a:ext uri="{FF2B5EF4-FFF2-40B4-BE49-F238E27FC236}">
                <a16:creationId xmlns:a16="http://schemas.microsoft.com/office/drawing/2014/main" id="{F1A17D04-A33E-0AD6-A92B-20C66B4A0B6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rcRect l="-221" t="2378" r="70" b="270"/>
          <a:stretch>
            <a:fillRect/>
          </a:stretch>
        </p:blipFill>
        <p:spPr>
          <a:xfrm>
            <a:off x="3819321" y="4593321"/>
            <a:ext cx="4016067" cy="2281319"/>
          </a:xfrm>
          <a:prstGeom prst="rect">
            <a:avLst/>
          </a:prstGeom>
        </p:spPr>
      </p:pic>
      <p:pic>
        <p:nvPicPr>
          <p:cNvPr id="11" name="Picture 10" descr="Brake cooling simulation for ...">
            <a:extLst>
              <a:ext uri="{FF2B5EF4-FFF2-40B4-BE49-F238E27FC236}">
                <a16:creationId xmlns:a16="http://schemas.microsoft.com/office/drawing/2014/main" id="{28B6C659-524A-C14E-798F-EF5643F78AE0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7832945" y="4574865"/>
            <a:ext cx="4120725" cy="2269931"/>
          </a:xfrm>
          <a:prstGeom prst="rect">
            <a:avLst/>
          </a:prstGeom>
        </p:spPr>
      </p:pic>
      <p:pic>
        <p:nvPicPr>
          <p:cNvPr id="12" name="Picture 11" descr="7 cars that proove spats should come back">
            <a:extLst>
              <a:ext uri="{FF2B5EF4-FFF2-40B4-BE49-F238E27FC236}">
                <a16:creationId xmlns:a16="http://schemas.microsoft.com/office/drawing/2014/main" id="{510831B8-372D-AB08-0CF2-37F73BDD121B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70000"/>
          </a:blip>
          <a:stretch>
            <a:fillRect/>
          </a:stretch>
        </p:blipFill>
        <p:spPr>
          <a:xfrm>
            <a:off x="2599" y="2415582"/>
            <a:ext cx="3029449" cy="1642742"/>
          </a:xfrm>
          <a:prstGeom prst="rect">
            <a:avLst/>
          </a:prstGeom>
        </p:spPr>
      </p:pic>
      <p:sp>
        <p:nvSpPr>
          <p:cNvPr id="13" name="TextBox 7">
            <a:extLst>
              <a:ext uri="{FF2B5EF4-FFF2-40B4-BE49-F238E27FC236}">
                <a16:creationId xmlns:a16="http://schemas.microsoft.com/office/drawing/2014/main" id="{94710DE7-B933-1F1F-103A-5B987D2B7A3C}"/>
              </a:ext>
            </a:extLst>
          </p:cNvPr>
          <p:cNvSpPr txBox="1"/>
          <p:nvPr/>
        </p:nvSpPr>
        <p:spPr>
          <a:xfrm>
            <a:off x="-229889" y="4174397"/>
            <a:ext cx="12202885" cy="40011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latin typeface="Calibri"/>
                <a:ea typeface="Calibri Light"/>
                <a:cs typeface="Calibri Light"/>
              </a:rPr>
              <a:t>    High-pressure engine bay extractor           pressure positioned grill                             brake cooling separation</a:t>
            </a:r>
            <a:endParaRPr lang="en-US" sz="2000" b="1" err="1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8">
            <a:extLst>
              <a:ext uri="{FF2B5EF4-FFF2-40B4-BE49-F238E27FC236}">
                <a16:creationId xmlns:a16="http://schemas.microsoft.com/office/drawing/2014/main" id="{1083C217-6CE8-8A1B-C7BF-3A15ACE91E96}"/>
              </a:ext>
            </a:extLst>
          </p:cNvPr>
          <p:cNvSpPr txBox="1"/>
          <p:nvPr/>
        </p:nvSpPr>
        <p:spPr>
          <a:xfrm>
            <a:off x="-15009" y="2420992"/>
            <a:ext cx="9949542" cy="67710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b="1">
                <a:solidFill>
                  <a:schemeClr val="bg1"/>
                </a:solidFill>
                <a:latin typeface="Calibri Light"/>
                <a:ea typeface="Calibri Light"/>
                <a:cs typeface="Calibri Light"/>
              </a:rPr>
              <a:t>Wheel spats  </a:t>
            </a:r>
            <a:r>
              <a:rPr lang="en-US" sz="2000" b="1">
                <a:latin typeface="Calibri Light"/>
                <a:ea typeface="Calibri Light"/>
                <a:cs typeface="Calibri Light"/>
              </a:rPr>
              <a:t>                 </a:t>
            </a:r>
          </a:p>
          <a:p>
            <a:pPr algn="l"/>
            <a:endParaRPr lang="en-US"/>
          </a:p>
        </p:txBody>
      </p:sp>
      <p:sp>
        <p:nvSpPr>
          <p:cNvPr id="15" name="TextBox 9">
            <a:extLst>
              <a:ext uri="{FF2B5EF4-FFF2-40B4-BE49-F238E27FC236}">
                <a16:creationId xmlns:a16="http://schemas.microsoft.com/office/drawing/2014/main" id="{7B56B760-4E35-1B4D-24EF-DFF251C12057}"/>
              </a:ext>
            </a:extLst>
          </p:cNvPr>
          <p:cNvSpPr txBox="1"/>
          <p:nvPr/>
        </p:nvSpPr>
        <p:spPr>
          <a:xfrm>
            <a:off x="4529" y="4577278"/>
            <a:ext cx="3812908" cy="275870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Put extractors where the internal pressure is higher than outside (just aft of the radiator / top of engine bay). Properly located louvers let air </a:t>
            </a:r>
            <a:r>
              <a:rPr lang="en-US" sz="1400" b="1" i="1">
                <a:latin typeface="Calibri"/>
                <a:ea typeface="Calibri"/>
                <a:cs typeface="Calibri"/>
              </a:rPr>
              <a:t>exit</a:t>
            </a:r>
            <a:r>
              <a:rPr lang="en-US" sz="1400" b="1">
                <a:latin typeface="Calibri"/>
                <a:ea typeface="Calibri"/>
                <a:cs typeface="Calibri"/>
              </a:rPr>
              <a:t> rather than recirculate, increasing through-flow and reducing under-hood turbulence. Race louvers placement is critical — they must match the duct path.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400" b="1">
                <a:latin typeface="Calibri"/>
                <a:ea typeface="Calibri"/>
                <a:cs typeface="Calibri"/>
              </a:rPr>
              <a:t>(Chai </a:t>
            </a:r>
            <a:r>
              <a:rPr lang="en-US" sz="1400" b="1" err="1">
                <a:latin typeface="Calibri"/>
                <a:ea typeface="Calibri"/>
                <a:cs typeface="Calibri"/>
              </a:rPr>
              <a:t>wj</a:t>
            </a:r>
            <a:r>
              <a:rPr lang="en-US" sz="1400" b="1">
                <a:latin typeface="Calibri"/>
                <a:ea typeface="Calibri"/>
                <a:cs typeface="Calibri"/>
              </a:rPr>
              <a:t> 2022)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endParaRPr lang="en-US" sz="1400" b="1">
              <a:latin typeface="Calibri"/>
              <a:ea typeface="Calibri"/>
              <a:cs typeface="Calibri"/>
            </a:endParaRPr>
          </a:p>
          <a:p>
            <a:endParaRPr lang="en-US">
              <a:latin typeface="Aptos" panose="020B0004020202020204"/>
              <a:ea typeface="Calibri"/>
              <a:cs typeface="Calibri"/>
            </a:endParaRPr>
          </a:p>
        </p:txBody>
      </p:sp>
      <p:sp>
        <p:nvSpPr>
          <p:cNvPr id="16" name="TextBox 10">
            <a:extLst>
              <a:ext uri="{FF2B5EF4-FFF2-40B4-BE49-F238E27FC236}">
                <a16:creationId xmlns:a16="http://schemas.microsoft.com/office/drawing/2014/main" id="{3FBAECFC-436F-5087-0596-596C2C4660BC}"/>
              </a:ext>
            </a:extLst>
          </p:cNvPr>
          <p:cNvSpPr txBox="1"/>
          <p:nvPr/>
        </p:nvSpPr>
        <p:spPr>
          <a:xfrm>
            <a:off x="3814332" y="4577568"/>
            <a:ext cx="4011454" cy="207236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Intake placed exactly at the high-pressure point in the nose.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Smooth, sealed duct leading to the radiator (no engine-bay spill).</a:t>
            </a: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Large louvered extractors on top of the bonnet, this ensures air </a:t>
            </a:r>
            <a:r>
              <a:rPr lang="en-US" sz="1600" b="1" i="1">
                <a:latin typeface="Calibri"/>
                <a:ea typeface="Calibri"/>
                <a:cs typeface="Calibri"/>
              </a:rPr>
              <a:t>flows through</a:t>
            </a:r>
            <a:r>
              <a:rPr lang="en-US" sz="1600" b="1">
                <a:latin typeface="Calibri"/>
                <a:ea typeface="Calibri"/>
                <a:cs typeface="Calibri"/>
              </a:rPr>
              <a:t> instead of </a:t>
            </a:r>
            <a:r>
              <a:rPr lang="en-US" sz="1600" b="1" i="1">
                <a:latin typeface="Calibri"/>
                <a:ea typeface="Calibri"/>
                <a:cs typeface="Calibri"/>
              </a:rPr>
              <a:t>swirling inside</a:t>
            </a:r>
            <a:r>
              <a:rPr lang="en-US" sz="1600" b="1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7" name="TextBox 11">
            <a:extLst>
              <a:ext uri="{FF2B5EF4-FFF2-40B4-BE49-F238E27FC236}">
                <a16:creationId xmlns:a16="http://schemas.microsoft.com/office/drawing/2014/main" id="{1B0B490F-BC4D-B7A6-3E63-3249F91B2A1F}"/>
              </a:ext>
            </a:extLst>
          </p:cNvPr>
          <p:cNvSpPr txBox="1"/>
          <p:nvPr/>
        </p:nvSpPr>
        <p:spPr>
          <a:xfrm>
            <a:off x="-37377" y="2717907"/>
            <a:ext cx="3029536" cy="142410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"/>
              <a:buChar char="•"/>
            </a:pPr>
            <a:r>
              <a:rPr lang="en-US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Cover wheel wells from main underbody and side flow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(Ryan </a:t>
            </a:r>
            <a:r>
              <a:rPr lang="en-US" b="1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hirrons</a:t>
            </a:r>
            <a:r>
              <a:rPr lang="en-US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2025)</a:t>
            </a:r>
          </a:p>
        </p:txBody>
      </p:sp>
      <p:sp>
        <p:nvSpPr>
          <p:cNvPr id="18" name="TextBox 12">
            <a:extLst>
              <a:ext uri="{FF2B5EF4-FFF2-40B4-BE49-F238E27FC236}">
                <a16:creationId xmlns:a16="http://schemas.microsoft.com/office/drawing/2014/main" id="{F8CBFC1A-E248-132B-8AE2-E4AE82745FA0}"/>
              </a:ext>
            </a:extLst>
          </p:cNvPr>
          <p:cNvSpPr txBox="1"/>
          <p:nvPr/>
        </p:nvSpPr>
        <p:spPr>
          <a:xfrm>
            <a:off x="7833921" y="4591131"/>
            <a:ext cx="4115489" cy="2859244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b="1">
                <a:latin typeface="Calibri"/>
                <a:ea typeface="Calibri"/>
                <a:cs typeface="Calibri"/>
              </a:rPr>
              <a:t>provide separate brake cooling ducts so turbulent brake air doesn’t pollute radiator inlet air.</a:t>
            </a: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endParaRPr lang="en-US" b="1"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b="1">
              <a:latin typeface="Calibri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ts val="1000"/>
              </a:spcBef>
              <a:buFont typeface="Arial,Sans-Serif"/>
            </a:pPr>
            <a:r>
              <a:rPr lang="en-US" b="1">
                <a:latin typeface="Calibri"/>
                <a:ea typeface="Calibri"/>
                <a:cs typeface="Calibri"/>
              </a:rPr>
              <a:t>(True geometry 2024)</a:t>
            </a:r>
            <a:endParaRPr lang="en-US"/>
          </a:p>
          <a:p>
            <a:endParaRPr lang="en-US">
              <a:latin typeface="Aptos" panose="020B0004020202020204"/>
              <a:ea typeface="Calibri"/>
              <a:cs typeface="Calibri"/>
            </a:endParaRPr>
          </a:p>
          <a:p>
            <a:endParaRPr lang="en-US"/>
          </a:p>
        </p:txBody>
      </p:sp>
      <p:sp>
        <p:nvSpPr>
          <p:cNvPr id="19" name="TextBox 14">
            <a:extLst>
              <a:ext uri="{FF2B5EF4-FFF2-40B4-BE49-F238E27FC236}">
                <a16:creationId xmlns:a16="http://schemas.microsoft.com/office/drawing/2014/main" id="{97D636CB-01DE-4109-65F5-9DD02B66ABF6}"/>
              </a:ext>
            </a:extLst>
          </p:cNvPr>
          <p:cNvSpPr txBox="1"/>
          <p:nvPr/>
        </p:nvSpPr>
        <p:spPr>
          <a:xfrm>
            <a:off x="3048000" y="3429000"/>
            <a:ext cx="6096000" cy="64633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rtl="0"/>
            <a:r>
              <a:rPr lang="en-US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  <a:endParaRPr lang="en-US"/>
          </a:p>
          <a:p>
            <a:pPr algn="ctr"/>
            <a:endParaRPr lang="en-US"/>
          </a:p>
        </p:txBody>
      </p:sp>
      <p:pic>
        <p:nvPicPr>
          <p:cNvPr id="20" name="Picture 19" descr="Bonnet of a Morgan 4 sports car Stock Photo - Alamy">
            <a:extLst>
              <a:ext uri="{FF2B5EF4-FFF2-40B4-BE49-F238E27FC236}">
                <a16:creationId xmlns:a16="http://schemas.microsoft.com/office/drawing/2014/main" id="{9E01F25D-85D0-58D9-3797-E3D3DBC4884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t="76" b="9671"/>
          <a:stretch>
            <a:fillRect/>
          </a:stretch>
        </p:blipFill>
        <p:spPr>
          <a:xfrm>
            <a:off x="9345811" y="2261233"/>
            <a:ext cx="2645230" cy="1744845"/>
          </a:xfrm>
          <a:prstGeom prst="rect">
            <a:avLst/>
          </a:prstGeom>
        </p:spPr>
      </p:pic>
      <p:pic>
        <p:nvPicPr>
          <p:cNvPr id="21" name="Picture 20" descr="Locost wind buffeting problem – Make Stuff Blog">
            <a:extLst>
              <a:ext uri="{FF2B5EF4-FFF2-40B4-BE49-F238E27FC236}">
                <a16:creationId xmlns:a16="http://schemas.microsoft.com/office/drawing/2014/main" id="{A56D9387-BF0D-CAAE-C84B-D215377A4F89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-768" t="20995" r="-88" b="92"/>
          <a:stretch>
            <a:fillRect/>
          </a:stretch>
        </p:blipFill>
        <p:spPr>
          <a:xfrm>
            <a:off x="6093050" y="2216937"/>
            <a:ext cx="2960610" cy="1752780"/>
          </a:xfrm>
          <a:prstGeom prst="rect">
            <a:avLst/>
          </a:prstGeom>
        </p:spPr>
      </p:pic>
      <p:pic>
        <p:nvPicPr>
          <p:cNvPr id="22" name="Picture 21" descr="For Sale: Morgan Plus 4 (1954) offered ...">
            <a:extLst>
              <a:ext uri="{FF2B5EF4-FFF2-40B4-BE49-F238E27FC236}">
                <a16:creationId xmlns:a16="http://schemas.microsoft.com/office/drawing/2014/main" id="{878183B6-84BE-D861-42F3-C3EB6B9184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71243" y="2256091"/>
            <a:ext cx="2618887" cy="1745762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775E7FEB-E4A5-ADE3-355F-05FB22C77CD0}"/>
              </a:ext>
            </a:extLst>
          </p:cNvPr>
          <p:cNvSpPr/>
          <p:nvPr/>
        </p:nvSpPr>
        <p:spPr>
          <a:xfrm>
            <a:off x="-231380" y="2253058"/>
            <a:ext cx="3402955" cy="17169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251475FC-4000-9543-5066-B4C895146E48}"/>
              </a:ext>
            </a:extLst>
          </p:cNvPr>
          <p:cNvSpPr/>
          <p:nvPr/>
        </p:nvSpPr>
        <p:spPr>
          <a:xfrm>
            <a:off x="3009532" y="4008552"/>
            <a:ext cx="3402955" cy="17169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DAB5C9B-7076-0EB1-454D-3988DD4E3561}"/>
              </a:ext>
            </a:extLst>
          </p:cNvPr>
          <p:cNvSpPr/>
          <p:nvPr/>
        </p:nvSpPr>
        <p:spPr>
          <a:xfrm>
            <a:off x="6414417" y="4008551"/>
            <a:ext cx="3402955" cy="17169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BF541EB-21A7-06A7-5365-AC4C8D4E7040}"/>
              </a:ext>
            </a:extLst>
          </p:cNvPr>
          <p:cNvSpPr/>
          <p:nvPr/>
        </p:nvSpPr>
        <p:spPr>
          <a:xfrm>
            <a:off x="8787227" y="4008550"/>
            <a:ext cx="3402955" cy="171691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568ADBC-1CC5-F248-A8DE-405E34D784A4}"/>
              </a:ext>
            </a:extLst>
          </p:cNvPr>
          <p:cNvSpPr/>
          <p:nvPr/>
        </p:nvSpPr>
        <p:spPr>
          <a:xfrm rot="5400000">
            <a:off x="2147447" y="3144170"/>
            <a:ext cx="1871699" cy="18620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1FC1D5C7-B83F-2E2F-3968-0B1F210E9BE2}"/>
              </a:ext>
            </a:extLst>
          </p:cNvPr>
          <p:cNvSpPr txBox="1"/>
          <p:nvPr/>
        </p:nvSpPr>
        <p:spPr>
          <a:xfrm>
            <a:off x="3184768" y="0"/>
            <a:ext cx="4677506" cy="238526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"/>
                <a:ea typeface="Calibri"/>
                <a:cs typeface="Calibri"/>
              </a:rPr>
              <a:t>Lack of aero</a:t>
            </a:r>
            <a:endParaRPr lang="en-US">
              <a:latin typeface="Calibri"/>
              <a:ea typeface="Calibri"/>
              <a:cs typeface="Calibri"/>
            </a:endParaRPr>
          </a:p>
          <a:p>
            <a:pPr marL="285750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The Plus 4 was never designed with aerodynamic efficiency in mind, it's essentially a pre-war shape still being used.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Wind buffeting and recirculating air is significant with aero-screens or soft-top down.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28600">
              <a:spcAft>
                <a:spcPts val="600"/>
              </a:spcAft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Fuel efficiency suffers at motorway speeds purely due to drag.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algn="l"/>
            <a:endParaRPr lang="en-US"/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6FF5CDBD-C73F-B13B-3C78-F9DA4E87F535}"/>
              </a:ext>
            </a:extLst>
          </p:cNvPr>
          <p:cNvSpPr txBox="1"/>
          <p:nvPr/>
        </p:nvSpPr>
        <p:spPr>
          <a:xfrm>
            <a:off x="7678615" y="-1"/>
            <a:ext cx="4316045" cy="2087751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"/>
                <a:ea typeface="Calibri"/>
                <a:cs typeface="Calibri"/>
              </a:rPr>
              <a:t>Lack of cooling</a:t>
            </a:r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Radiator intake is small. the classic grille plus cowl design restricts airflow, especially in slow traffic and pushing the car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1400" b="1">
                <a:latin typeface="Calibri"/>
                <a:ea typeface="Calibri"/>
                <a:cs typeface="Calibri"/>
              </a:rPr>
              <a:t>Under-bonnet heat soak is common the long bonnet traps heat which overheats the car</a:t>
            </a:r>
            <a:endParaRPr lang="en-US" sz="1400">
              <a:latin typeface="Calibri"/>
              <a:ea typeface="Calibri"/>
              <a:cs typeface="Calibri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2444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769F6F-EB63-5646-D922-097CCCCED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DB445-49B5-40DA-8CCB-9229E2EC3D6F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1D05F-5DB3-BBD6-1B87-5F0DF85C0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5C1599-5CE6-CB1D-5D9E-B27C7A3C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30</a:t>
            </a:fld>
            <a:endParaRPr lang="en-US"/>
          </a:p>
        </p:txBody>
      </p:sp>
      <p:pic>
        <p:nvPicPr>
          <p:cNvPr id="8" name="Picture 7" descr="P1Spec EG Civic Hatch Back Side Skirts – Special Projects Motor Sports">
            <a:extLst>
              <a:ext uri="{FF2B5EF4-FFF2-40B4-BE49-F238E27FC236}">
                <a16:creationId xmlns:a16="http://schemas.microsoft.com/office/drawing/2014/main" id="{07EE14AC-5B6D-6069-A69E-BFE74BB3905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t="4246" r="3" b="24853"/>
          <a:stretch>
            <a:fillRect/>
          </a:stretch>
        </p:blipFill>
        <p:spPr>
          <a:xfrm>
            <a:off x="307840" y="321733"/>
            <a:ext cx="3793472" cy="2010551"/>
          </a:xfrm>
          <a:prstGeom prst="rect">
            <a:avLst/>
          </a:prstGeom>
        </p:spPr>
      </p:pic>
      <p:pic>
        <p:nvPicPr>
          <p:cNvPr id="9" name="Content Placeholder 3" descr="Time Attack flat floor. Clio 172 turbo Track car flat floor fabrication ...">
            <a:extLst>
              <a:ext uri="{FF2B5EF4-FFF2-40B4-BE49-F238E27FC236}">
                <a16:creationId xmlns:a16="http://schemas.microsoft.com/office/drawing/2014/main" id="{CBCCB2F8-2886-CD1C-6A4E-D2DCC243A017}"/>
              </a:ext>
            </a:extLst>
          </p:cNvPr>
          <p:cNvPicPr>
            <a:picLocks noGrp="1" noChangeAspect="1"/>
          </p:cNvPicPr>
          <p:nvPr/>
        </p:nvPicPr>
        <p:blipFill>
          <a:blip r:embed="rId4">
            <a:alphaModFix amt="70000"/>
          </a:blip>
          <a:srcRect t="19618" b="1666"/>
          <a:stretch>
            <a:fillRect/>
          </a:stretch>
        </p:blipFill>
        <p:spPr>
          <a:xfrm>
            <a:off x="8086176" y="321734"/>
            <a:ext cx="3797984" cy="2010550"/>
          </a:xfrm>
          <a:prstGeom prst="rect">
            <a:avLst/>
          </a:prstGeom>
        </p:spPr>
      </p:pic>
      <p:pic>
        <p:nvPicPr>
          <p:cNvPr id="10" name="Picture 9" descr="A car parked in a parking lot&#10;&#10;AI-generated content may be incorrect.">
            <a:extLst>
              <a:ext uri="{FF2B5EF4-FFF2-40B4-BE49-F238E27FC236}">
                <a16:creationId xmlns:a16="http://schemas.microsoft.com/office/drawing/2014/main" id="{6A7025C0-67CF-40FE-BE7C-37046A4E1ECE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70000"/>
          </a:blip>
          <a:srcRect r="-4" b="34319"/>
          <a:stretch>
            <a:fillRect/>
          </a:stretch>
        </p:blipFill>
        <p:spPr>
          <a:xfrm>
            <a:off x="4190180" y="2422095"/>
            <a:ext cx="3794760" cy="2013804"/>
          </a:xfrm>
          <a:prstGeom prst="rect">
            <a:avLst/>
          </a:prstGeom>
        </p:spPr>
      </p:pic>
      <p:pic>
        <p:nvPicPr>
          <p:cNvPr id="11" name="Picture 10" descr="Ford Dark Horse / GT Performance Pack Underbody Air Strakes Kit Of Two ...">
            <a:extLst>
              <a:ext uri="{FF2B5EF4-FFF2-40B4-BE49-F238E27FC236}">
                <a16:creationId xmlns:a16="http://schemas.microsoft.com/office/drawing/2014/main" id="{0E1D222A-8694-B05F-66C9-FDB12EE192C0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/>
          </a:blip>
          <a:srcRect t="20234" r="1" b="9123"/>
          <a:stretch>
            <a:fillRect/>
          </a:stretch>
        </p:blipFill>
        <p:spPr>
          <a:xfrm>
            <a:off x="8093394" y="2422097"/>
            <a:ext cx="3794760" cy="2010551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727963" y="5694097"/>
            <a:ext cx="91440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Professional Awesome Vents/Air Extractors - Pair - Professional Awesome ...">
            <a:extLst>
              <a:ext uri="{FF2B5EF4-FFF2-40B4-BE49-F238E27FC236}">
                <a16:creationId xmlns:a16="http://schemas.microsoft.com/office/drawing/2014/main" id="{E0674197-B127-E2EA-5620-BB06D18EE1DD}"/>
              </a:ext>
            </a:extLst>
          </p:cNvPr>
          <p:cNvPicPr>
            <a:picLocks noChangeAspect="1"/>
          </p:cNvPicPr>
          <p:nvPr/>
        </p:nvPicPr>
        <p:blipFill>
          <a:blip r:embed="rId7">
            <a:alphaModFix amt="70000"/>
          </a:blip>
          <a:srcRect l="358" t="14286" r="358" b="1058"/>
          <a:stretch>
            <a:fillRect/>
          </a:stretch>
        </p:blipFill>
        <p:spPr>
          <a:xfrm>
            <a:off x="303440" y="2422072"/>
            <a:ext cx="3801910" cy="2002974"/>
          </a:xfrm>
          <a:prstGeom prst="rect">
            <a:avLst/>
          </a:prstGeom>
        </p:spPr>
      </p:pic>
      <p:sp>
        <p:nvSpPr>
          <p:cNvPr id="14" name="TextBox 11">
            <a:extLst>
              <a:ext uri="{FF2B5EF4-FFF2-40B4-BE49-F238E27FC236}">
                <a16:creationId xmlns:a16="http://schemas.microsoft.com/office/drawing/2014/main" id="{0985BB5D-6528-E535-CA7C-0DC8F10910CB}"/>
              </a:ext>
            </a:extLst>
          </p:cNvPr>
          <p:cNvSpPr txBox="1"/>
          <p:nvPr/>
        </p:nvSpPr>
        <p:spPr>
          <a:xfrm>
            <a:off x="8097208" y="364896"/>
            <a:ext cx="3744686" cy="167840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Creates smooth, fast airflow under the car, reducing turbulence and drag while allowing the diffuser to generate more downforce.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1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(Scott </a:t>
            </a:r>
            <a:r>
              <a:rPr lang="en-US" sz="1600" b="1" err="1">
                <a:latin typeface="Calibri"/>
                <a:ea typeface="Calibri"/>
                <a:cs typeface="Calibri"/>
              </a:rPr>
              <a:t>mansell</a:t>
            </a:r>
            <a:r>
              <a:rPr lang="en-US" sz="1600" b="1">
                <a:latin typeface="Calibri"/>
                <a:ea typeface="Calibri"/>
                <a:cs typeface="Calibri"/>
              </a:rPr>
              <a:t> 2024)</a:t>
            </a:r>
          </a:p>
        </p:txBody>
      </p:sp>
      <p:sp>
        <p:nvSpPr>
          <p:cNvPr id="15" name="TextBox 12">
            <a:extLst>
              <a:ext uri="{FF2B5EF4-FFF2-40B4-BE49-F238E27FC236}">
                <a16:creationId xmlns:a16="http://schemas.microsoft.com/office/drawing/2014/main" id="{B72420E3-9124-9A58-B3D2-3C6881E1476C}"/>
              </a:ext>
            </a:extLst>
          </p:cNvPr>
          <p:cNvSpPr txBox="1"/>
          <p:nvPr/>
        </p:nvSpPr>
        <p:spPr>
          <a:xfrm>
            <a:off x="7983019" y="2423377"/>
            <a:ext cx="3918856" cy="19554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Control and straighten the airflow, preventing sideways spill out and keeping the diffuser working at peak efficiency.</a:t>
            </a:r>
          </a:p>
          <a:p>
            <a:pPr marL="285750" indent="-285750" algn="l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1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(the race 2021)</a:t>
            </a:r>
          </a:p>
          <a:p>
            <a:endParaRPr lang="en-US"/>
          </a:p>
        </p:txBody>
      </p:sp>
      <p:sp>
        <p:nvSpPr>
          <p:cNvPr id="16" name="TextBox 14">
            <a:extLst>
              <a:ext uri="{FF2B5EF4-FFF2-40B4-BE49-F238E27FC236}">
                <a16:creationId xmlns:a16="http://schemas.microsoft.com/office/drawing/2014/main" id="{18C85312-86FD-C711-E2B3-F0D2BF2918CD}"/>
              </a:ext>
            </a:extLst>
          </p:cNvPr>
          <p:cNvSpPr txBox="1"/>
          <p:nvPr/>
        </p:nvSpPr>
        <p:spPr>
          <a:xfrm>
            <a:off x="299656" y="316487"/>
            <a:ext cx="3799114" cy="19554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Seal the low-pressure area under the car, stopping outside air from leaking underneath and weakening ground-effect downforce.</a:t>
            </a:r>
          </a:p>
          <a:p>
            <a:pPr marL="285750" indent="-285750" algn="l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1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(SEAS- no date) </a:t>
            </a:r>
          </a:p>
          <a:p>
            <a:endParaRPr lang="en-US"/>
          </a:p>
        </p:txBody>
      </p:sp>
      <p:pic>
        <p:nvPicPr>
          <p:cNvPr id="17" name="Picture 16" descr="Audi - R8 - II - Front Racing Splitter – Maxton Design Canada">
            <a:extLst>
              <a:ext uri="{FF2B5EF4-FFF2-40B4-BE49-F238E27FC236}">
                <a16:creationId xmlns:a16="http://schemas.microsoft.com/office/drawing/2014/main" id="{E0B6FFF7-04A5-8FCA-FFBF-403674EE7B5D}"/>
              </a:ext>
            </a:extLst>
          </p:cNvPr>
          <p:cNvPicPr>
            <a:picLocks noChangeAspect="1"/>
          </p:cNvPicPr>
          <p:nvPr/>
        </p:nvPicPr>
        <p:blipFill>
          <a:blip r:embed="rId8">
            <a:alphaModFix amt="70000"/>
          </a:blip>
          <a:srcRect l="-1687" t="15989" r="295" b="16846"/>
          <a:stretch>
            <a:fillRect/>
          </a:stretch>
        </p:blipFill>
        <p:spPr>
          <a:xfrm>
            <a:off x="4135770" y="363714"/>
            <a:ext cx="3845096" cy="196585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7CD8128-2E4D-CE8E-BE71-88F77420979A}"/>
              </a:ext>
            </a:extLst>
          </p:cNvPr>
          <p:cNvSpPr txBox="1"/>
          <p:nvPr/>
        </p:nvSpPr>
        <p:spPr>
          <a:xfrm>
            <a:off x="4155138" y="321703"/>
            <a:ext cx="3809999" cy="167840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Creates front downforce by forcing air up and over the car while the fences stop high-pressure air from spilling off the sides.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1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(Max kuchen 2025)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1B8E995-3989-C81C-4475-6E3481778F38}"/>
              </a:ext>
            </a:extLst>
          </p:cNvPr>
          <p:cNvSpPr txBox="1"/>
          <p:nvPr/>
        </p:nvSpPr>
        <p:spPr>
          <a:xfrm>
            <a:off x="4171197" y="2417809"/>
            <a:ext cx="3799113" cy="19554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Keeps the underside of the wing (the downforce-producing surface) clean and unobstructed, generating more rear downforce with less drag.</a:t>
            </a:r>
          </a:p>
          <a:p>
            <a:pPr marL="285750" indent="-285750" algn="l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1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(</a:t>
            </a:r>
            <a:r>
              <a:rPr lang="en-US" sz="1600" b="1" err="1">
                <a:latin typeface="Calibri"/>
                <a:ea typeface="Calibri"/>
                <a:cs typeface="Calibri"/>
              </a:rPr>
              <a:t>Amreetam</a:t>
            </a:r>
            <a:r>
              <a:rPr lang="en-US" sz="1600" b="1">
                <a:latin typeface="Calibri"/>
                <a:ea typeface="Calibri"/>
                <a:cs typeface="Calibri"/>
              </a:rPr>
              <a:t> </a:t>
            </a:r>
            <a:r>
              <a:rPr lang="en-US" sz="1600" b="1" err="1">
                <a:latin typeface="Calibri"/>
                <a:ea typeface="Calibri"/>
                <a:cs typeface="Calibri"/>
              </a:rPr>
              <a:t>basu</a:t>
            </a:r>
            <a:r>
              <a:rPr lang="en-US" sz="1600" b="1">
                <a:latin typeface="Calibri"/>
                <a:ea typeface="Calibri"/>
                <a:cs typeface="Calibri"/>
              </a:rPr>
              <a:t> 2024)</a:t>
            </a:r>
          </a:p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426340C-0EE4-9295-3F38-D907AC634C56}"/>
              </a:ext>
            </a:extLst>
          </p:cNvPr>
          <p:cNvSpPr txBox="1"/>
          <p:nvPr/>
        </p:nvSpPr>
        <p:spPr>
          <a:xfrm>
            <a:off x="299642" y="2423273"/>
            <a:ext cx="3799112" cy="167840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Remove turbulent, high-pressure air from the wheel wells, reducing lift and drag while improving front tire grip and brake cooling.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1"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latin typeface="Calibri"/>
                <a:ea typeface="Calibri"/>
                <a:cs typeface="Calibri"/>
              </a:rPr>
              <a:t>(Rob </a:t>
            </a:r>
            <a:r>
              <a:rPr lang="en-US" sz="1600" b="1" err="1">
                <a:latin typeface="Calibri"/>
                <a:ea typeface="Calibri"/>
                <a:cs typeface="Calibri"/>
              </a:rPr>
              <a:t>capaldi</a:t>
            </a:r>
            <a:r>
              <a:rPr lang="en-US" sz="1600" b="1">
                <a:latin typeface="Calibri"/>
                <a:ea typeface="Calibri"/>
                <a:cs typeface="Calibri"/>
              </a:rPr>
              <a:t> 2025)</a:t>
            </a:r>
          </a:p>
        </p:txBody>
      </p:sp>
      <p:pic>
        <p:nvPicPr>
          <p:cNvPr id="21" name="Picture 20" descr="A close up of a car hood&#10;&#10;AI-generated content may be incorrect.">
            <a:extLst>
              <a:ext uri="{FF2B5EF4-FFF2-40B4-BE49-F238E27FC236}">
                <a16:creationId xmlns:a16="http://schemas.microsoft.com/office/drawing/2014/main" id="{92FDD2EC-FFB9-DE94-015B-4648412FB104}"/>
              </a:ext>
            </a:extLst>
          </p:cNvPr>
          <p:cNvPicPr>
            <a:picLocks noChangeAspect="1"/>
          </p:cNvPicPr>
          <p:nvPr/>
        </p:nvPicPr>
        <p:blipFill>
          <a:blip r:embed="rId9">
            <a:alphaModFix amt="70000"/>
          </a:blip>
          <a:srcRect l="487" t="1236" r="-996" b="26740"/>
          <a:stretch>
            <a:fillRect/>
          </a:stretch>
        </p:blipFill>
        <p:spPr>
          <a:xfrm>
            <a:off x="8098898" y="4587518"/>
            <a:ext cx="3796636" cy="2269117"/>
          </a:xfrm>
          <a:prstGeom prst="rect">
            <a:avLst/>
          </a:prstGeom>
        </p:spPr>
      </p:pic>
      <p:pic>
        <p:nvPicPr>
          <p:cNvPr id="22" name="Picture 21" descr="What are Front Splitters &amp; Air Dams? - EZ Lip">
            <a:extLst>
              <a:ext uri="{FF2B5EF4-FFF2-40B4-BE49-F238E27FC236}">
                <a16:creationId xmlns:a16="http://schemas.microsoft.com/office/drawing/2014/main" id="{23E2CC4D-C919-922B-BA83-8FDE542F8B36}"/>
              </a:ext>
            </a:extLst>
          </p:cNvPr>
          <p:cNvPicPr>
            <a:picLocks noChangeAspect="1"/>
          </p:cNvPicPr>
          <p:nvPr/>
        </p:nvPicPr>
        <p:blipFill>
          <a:blip r:embed="rId10">
            <a:alphaModFix amt="70000"/>
          </a:blip>
          <a:stretch>
            <a:fillRect/>
          </a:stretch>
        </p:blipFill>
        <p:spPr>
          <a:xfrm>
            <a:off x="4192480" y="4593771"/>
            <a:ext cx="3785274" cy="2264231"/>
          </a:xfrm>
          <a:prstGeom prst="rect">
            <a:avLst/>
          </a:prstGeom>
        </p:spPr>
      </p:pic>
      <p:sp>
        <p:nvSpPr>
          <p:cNvPr id="23" name="TextBox 2">
            <a:extLst>
              <a:ext uri="{FF2B5EF4-FFF2-40B4-BE49-F238E27FC236}">
                <a16:creationId xmlns:a16="http://schemas.microsoft.com/office/drawing/2014/main" id="{AE919848-6BEC-2515-8F60-53FEF4D7A4F9}"/>
              </a:ext>
            </a:extLst>
          </p:cNvPr>
          <p:cNvSpPr txBox="1"/>
          <p:nvPr/>
        </p:nvSpPr>
        <p:spPr>
          <a:xfrm>
            <a:off x="4179300" y="4589034"/>
            <a:ext cx="3910939" cy="19554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Blocks high-pressure air from going underneath, reducing lift and feeding cleaner flow to the splitter and underbody.</a:t>
            </a:r>
          </a:p>
          <a:p>
            <a:pPr marL="285750" indent="-285750" algn="l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solidFill>
                  <a:schemeClr val="bg1"/>
                </a:solidFill>
                <a:latin typeface="Calibri Light"/>
                <a:ea typeface="+mn-lt"/>
                <a:cs typeface="+mn-lt"/>
              </a:rPr>
              <a:t>(Jamie Erickson 2025)</a:t>
            </a:r>
            <a:endParaRPr lang="en-US" sz="1600" b="1">
              <a:solidFill>
                <a:schemeClr val="bg1"/>
              </a:solidFill>
              <a:latin typeface="Calibri Light"/>
              <a:ea typeface="Calibri"/>
              <a:cs typeface="Calibri"/>
            </a:endParaRPr>
          </a:p>
          <a:p>
            <a:endParaRPr lang="en-US"/>
          </a:p>
        </p:txBody>
      </p:sp>
      <p:sp>
        <p:nvSpPr>
          <p:cNvPr id="24" name="TextBox 4">
            <a:extLst>
              <a:ext uri="{FF2B5EF4-FFF2-40B4-BE49-F238E27FC236}">
                <a16:creationId xmlns:a16="http://schemas.microsoft.com/office/drawing/2014/main" id="{1B0008EE-CEB4-386A-0717-A165CC408B03}"/>
              </a:ext>
            </a:extLst>
          </p:cNvPr>
          <p:cNvSpPr txBox="1"/>
          <p:nvPr/>
        </p:nvSpPr>
        <p:spPr>
          <a:xfrm>
            <a:off x="8090482" y="4588308"/>
            <a:ext cx="3784269" cy="153272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1600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Releases high-pressure air from the engine bay, massively reducing front-end lift and improving overall cooling efficiency. </a:t>
            </a:r>
          </a:p>
          <a:p>
            <a:pPr algn="l"/>
            <a:endParaRPr lang="en-US"/>
          </a:p>
          <a:p>
            <a:r>
              <a:rPr lang="en-US" sz="1600" b="1">
                <a:latin typeface="Calibri Light"/>
                <a:ea typeface="Calibri Light"/>
                <a:cs typeface="Calibri Light"/>
              </a:rPr>
              <a:t>(Race louvers LLC 2023)</a:t>
            </a:r>
          </a:p>
        </p:txBody>
      </p:sp>
      <p:sp>
        <p:nvSpPr>
          <p:cNvPr id="25" name="TextBox 7">
            <a:extLst>
              <a:ext uri="{FF2B5EF4-FFF2-40B4-BE49-F238E27FC236}">
                <a16:creationId xmlns:a16="http://schemas.microsoft.com/office/drawing/2014/main" id="{426AC61C-1245-406C-EE8C-F97DF4A258B9}"/>
              </a:ext>
            </a:extLst>
          </p:cNvPr>
          <p:cNvSpPr txBox="1"/>
          <p:nvPr/>
        </p:nvSpPr>
        <p:spPr>
          <a:xfrm>
            <a:off x="3063521" y="2042111"/>
            <a:ext cx="1112321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 Light"/>
                <a:ea typeface="Calibri Light"/>
                <a:cs typeface="Calibri Light"/>
              </a:rPr>
              <a:t>Side skirts</a:t>
            </a:r>
          </a:p>
        </p:txBody>
      </p:sp>
      <p:sp>
        <p:nvSpPr>
          <p:cNvPr id="26" name="TextBox 24">
            <a:extLst>
              <a:ext uri="{FF2B5EF4-FFF2-40B4-BE49-F238E27FC236}">
                <a16:creationId xmlns:a16="http://schemas.microsoft.com/office/drawing/2014/main" id="{B9756ED0-BC9A-7412-54DB-072897651F47}"/>
              </a:ext>
            </a:extLst>
          </p:cNvPr>
          <p:cNvSpPr txBox="1"/>
          <p:nvPr/>
        </p:nvSpPr>
        <p:spPr>
          <a:xfrm>
            <a:off x="4695920" y="2002987"/>
            <a:ext cx="2954039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 Light"/>
                <a:ea typeface="Calibri Light"/>
                <a:cs typeface="Calibri Light"/>
              </a:rPr>
              <a:t>Front splitter with end faces</a:t>
            </a:r>
          </a:p>
        </p:txBody>
      </p:sp>
      <p:sp>
        <p:nvSpPr>
          <p:cNvPr id="27" name="TextBox 25">
            <a:extLst>
              <a:ext uri="{FF2B5EF4-FFF2-40B4-BE49-F238E27FC236}">
                <a16:creationId xmlns:a16="http://schemas.microsoft.com/office/drawing/2014/main" id="{39ED758B-D81C-4E98-ACAF-388ACA2B4744}"/>
              </a:ext>
            </a:extLst>
          </p:cNvPr>
          <p:cNvSpPr txBox="1"/>
          <p:nvPr/>
        </p:nvSpPr>
        <p:spPr>
          <a:xfrm>
            <a:off x="8174888" y="2007566"/>
            <a:ext cx="2814451" cy="3752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"/>
                <a:ea typeface="Calibri"/>
                <a:cs typeface="Calibri"/>
              </a:rPr>
              <a:t>Flat floor</a:t>
            </a:r>
          </a:p>
        </p:txBody>
      </p:sp>
      <p:sp>
        <p:nvSpPr>
          <p:cNvPr id="28" name="TextBox 26">
            <a:extLst>
              <a:ext uri="{FF2B5EF4-FFF2-40B4-BE49-F238E27FC236}">
                <a16:creationId xmlns:a16="http://schemas.microsoft.com/office/drawing/2014/main" id="{073B5286-F8F5-0BDD-39FA-6F21B5DC2925}"/>
              </a:ext>
            </a:extLst>
          </p:cNvPr>
          <p:cNvSpPr txBox="1"/>
          <p:nvPr/>
        </p:nvSpPr>
        <p:spPr>
          <a:xfrm>
            <a:off x="8178973" y="4092211"/>
            <a:ext cx="2903515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b="1">
                <a:latin typeface="Calibri"/>
                <a:ea typeface="Calibri"/>
                <a:cs typeface="Calibri"/>
              </a:rPr>
              <a:t>strakes</a:t>
            </a:r>
          </a:p>
        </p:txBody>
      </p:sp>
      <p:sp>
        <p:nvSpPr>
          <p:cNvPr id="29" name="TextBox 27">
            <a:extLst>
              <a:ext uri="{FF2B5EF4-FFF2-40B4-BE49-F238E27FC236}">
                <a16:creationId xmlns:a16="http://schemas.microsoft.com/office/drawing/2014/main" id="{243F9C27-242C-8508-2A63-923EDBEC2197}"/>
              </a:ext>
            </a:extLst>
          </p:cNvPr>
          <p:cNvSpPr txBox="1"/>
          <p:nvPr/>
        </p:nvSpPr>
        <p:spPr>
          <a:xfrm>
            <a:off x="1854523" y="4074600"/>
            <a:ext cx="2329543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"/>
                <a:ea typeface="Calibri"/>
                <a:cs typeface="Calibri"/>
              </a:rPr>
              <a:t>Wheel arch extraction</a:t>
            </a:r>
          </a:p>
        </p:txBody>
      </p:sp>
      <p:sp>
        <p:nvSpPr>
          <p:cNvPr id="30" name="TextBox 28">
            <a:extLst>
              <a:ext uri="{FF2B5EF4-FFF2-40B4-BE49-F238E27FC236}">
                <a16:creationId xmlns:a16="http://schemas.microsoft.com/office/drawing/2014/main" id="{F3010E34-5F5A-1807-4132-AED82F8B687F}"/>
              </a:ext>
            </a:extLst>
          </p:cNvPr>
          <p:cNvSpPr txBox="1"/>
          <p:nvPr/>
        </p:nvSpPr>
        <p:spPr>
          <a:xfrm>
            <a:off x="4908825" y="4076630"/>
            <a:ext cx="2923307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"/>
                <a:ea typeface="Calibri"/>
                <a:cs typeface="Calibri"/>
              </a:rPr>
              <a:t>Swan neck rear wing</a:t>
            </a:r>
          </a:p>
        </p:txBody>
      </p:sp>
      <p:sp>
        <p:nvSpPr>
          <p:cNvPr id="31" name="TextBox 29">
            <a:extLst>
              <a:ext uri="{FF2B5EF4-FFF2-40B4-BE49-F238E27FC236}">
                <a16:creationId xmlns:a16="http://schemas.microsoft.com/office/drawing/2014/main" id="{ABF3887D-8D25-4084-A491-D665077654BF}"/>
              </a:ext>
            </a:extLst>
          </p:cNvPr>
          <p:cNvSpPr txBox="1"/>
          <p:nvPr/>
        </p:nvSpPr>
        <p:spPr>
          <a:xfrm>
            <a:off x="4180968" y="6426043"/>
            <a:ext cx="1428995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"/>
                <a:ea typeface="Calibri"/>
                <a:cs typeface="Calibri"/>
              </a:rPr>
              <a:t>Air dam</a:t>
            </a:r>
          </a:p>
        </p:txBody>
      </p:sp>
      <p:sp>
        <p:nvSpPr>
          <p:cNvPr id="32" name="TextBox 30">
            <a:extLst>
              <a:ext uri="{FF2B5EF4-FFF2-40B4-BE49-F238E27FC236}">
                <a16:creationId xmlns:a16="http://schemas.microsoft.com/office/drawing/2014/main" id="{71B91F46-18DF-174F-0148-42ADE0CBA327}"/>
              </a:ext>
            </a:extLst>
          </p:cNvPr>
          <p:cNvSpPr txBox="1"/>
          <p:nvPr/>
        </p:nvSpPr>
        <p:spPr>
          <a:xfrm>
            <a:off x="8096725" y="6450778"/>
            <a:ext cx="2369126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>
                <a:latin typeface="Calibri"/>
                <a:ea typeface="Calibri"/>
                <a:cs typeface="Calibri"/>
              </a:rPr>
              <a:t>Radiator hood exit</a:t>
            </a:r>
          </a:p>
        </p:txBody>
      </p:sp>
      <p:sp>
        <p:nvSpPr>
          <p:cNvPr id="33" name="TextBox 31">
            <a:extLst>
              <a:ext uri="{FF2B5EF4-FFF2-40B4-BE49-F238E27FC236}">
                <a16:creationId xmlns:a16="http://schemas.microsoft.com/office/drawing/2014/main" id="{92C27DDF-9CD0-E17B-9CC0-7EB50155284F}"/>
              </a:ext>
            </a:extLst>
          </p:cNvPr>
          <p:cNvSpPr txBox="1"/>
          <p:nvPr/>
        </p:nvSpPr>
        <p:spPr>
          <a:xfrm>
            <a:off x="281673" y="4798871"/>
            <a:ext cx="3160814" cy="107721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Calibri"/>
                <a:ea typeface="Calibri"/>
                <a:cs typeface="Calibri"/>
              </a:rPr>
              <a:t>Possible aero for the concept</a:t>
            </a:r>
          </a:p>
        </p:txBody>
      </p:sp>
    </p:spTree>
    <p:extLst>
      <p:ext uri="{BB962C8B-B14F-4D97-AF65-F5344CB8AC3E}">
        <p14:creationId xmlns:p14="http://schemas.microsoft.com/office/powerpoint/2010/main" val="7783584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D4D40-A8AC-490A-A1A1-6451FC329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64A0B8-C303-4115-8A36-827DC6E6EEF3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D0F99-919D-FDFB-FD87-902F01B27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06C04-A6BE-BCD9-32D7-5D20DE16C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32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112B4A7-3559-4D03-BE94-7DA52DBD6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1999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93045F6-7702-59F3-FCD5-F767C544905C}"/>
              </a:ext>
            </a:extLst>
          </p:cNvPr>
          <p:cNvSpPr>
            <a:spLocks noGrp="1"/>
          </p:cNvSpPr>
          <p:nvPr/>
        </p:nvSpPr>
        <p:spPr>
          <a:xfrm>
            <a:off x="9393325" y="349664"/>
            <a:ext cx="2198887" cy="61330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>
                <a:solidFill>
                  <a:schemeClr val="bg1"/>
                </a:solidFill>
              </a:rPr>
              <a:t>Designs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-103361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6200000" flipH="1">
            <a:off x="5998176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3" name="Picture 12" descr="A drawing of a roll of paper&#10;&#10;AI-generated content may be incorrect.">
            <a:extLst>
              <a:ext uri="{FF2B5EF4-FFF2-40B4-BE49-F238E27FC236}">
                <a16:creationId xmlns:a16="http://schemas.microsoft.com/office/drawing/2014/main" id="{B0863837-1FA5-5BDF-F8F2-30FE0444C8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4011" y="1610969"/>
            <a:ext cx="3569239" cy="1434077"/>
          </a:xfrm>
          <a:prstGeom prst="rect">
            <a:avLst/>
          </a:prstGeom>
        </p:spPr>
      </p:pic>
      <p:pic>
        <p:nvPicPr>
          <p:cNvPr id="14" name="Content Placeholder 3" descr="A drawing of a grey object&#10;&#10;AI-generated content may be incorrect.">
            <a:extLst>
              <a:ext uri="{FF2B5EF4-FFF2-40B4-BE49-F238E27FC236}">
                <a16:creationId xmlns:a16="http://schemas.microsoft.com/office/drawing/2014/main" id="{1A24B9D0-5C1E-65A7-B0F1-10F3C22113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803" y="1614430"/>
            <a:ext cx="3757265" cy="142894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C9213FE-2DF7-A971-78D3-4E51BEC201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05" y="3863296"/>
            <a:ext cx="3757265" cy="1376358"/>
          </a:xfrm>
          <a:prstGeom prst="rect">
            <a:avLst/>
          </a:prstGeom>
        </p:spPr>
      </p:pic>
      <p:pic>
        <p:nvPicPr>
          <p:cNvPr id="16" name="Picture 15" descr="A cartoon of a car&#10;&#10;AI-generated content may be incorrect.">
            <a:extLst>
              <a:ext uri="{FF2B5EF4-FFF2-40B4-BE49-F238E27FC236}">
                <a16:creationId xmlns:a16="http://schemas.microsoft.com/office/drawing/2014/main" id="{35092CE1-C208-8D9C-A1C9-284C371536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8896" y="3858960"/>
            <a:ext cx="4499472" cy="1386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06765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FC739E81-659F-61D3-4E53-3E5EF72FC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7019"/>
            <a:ext cx="12191999" cy="697276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09D838-E955-344B-D565-8BF18FB761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1193800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Going into 2026?</a:t>
            </a:r>
          </a:p>
        </p:txBody>
      </p:sp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881B2BEC-2116-C537-D723-C9075FF3FC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sp>
        <p:nvSpPr>
          <p:cNvPr id="19" name="Subtitle 2">
            <a:extLst>
              <a:ext uri="{FF2B5EF4-FFF2-40B4-BE49-F238E27FC236}">
                <a16:creationId xmlns:a16="http://schemas.microsoft.com/office/drawing/2014/main" id="{B6C802A3-1505-DC39-EE9E-E07606E9E972}"/>
              </a:ext>
            </a:extLst>
          </p:cNvPr>
          <p:cNvSpPr txBox="1">
            <a:spLocks/>
          </p:cNvSpPr>
          <p:nvPr/>
        </p:nvSpPr>
        <p:spPr>
          <a:xfrm>
            <a:off x="209403" y="2490299"/>
            <a:ext cx="5674682" cy="3474529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solidFill>
                  <a:schemeClr val="bg1"/>
                </a:solidFill>
              </a:rPr>
              <a:t>Conceptual Team: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GB" sz="1800">
                <a:solidFill>
                  <a:schemeClr val="bg1"/>
                </a:solidFill>
              </a:rPr>
              <a:t>Define exact concept designs CFD geometry setup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GB" sz="1800">
                <a:solidFill>
                  <a:schemeClr val="bg1"/>
                </a:solidFill>
              </a:rPr>
              <a:t>Start development cycle of concept designs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GB" sz="1800">
                <a:solidFill>
                  <a:schemeClr val="bg1"/>
                </a:solidFill>
              </a:rPr>
              <a:t>Analyse results of each development cycle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GB" sz="1800">
                <a:solidFill>
                  <a:schemeClr val="bg1"/>
                </a:solidFill>
              </a:rPr>
              <a:t>Use gathered research to improve designs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GB" sz="1800">
                <a:solidFill>
                  <a:schemeClr val="bg1"/>
                </a:solidFill>
              </a:rPr>
              <a:t>Scale models of concept design to gather wind tunnel data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GB" sz="1800">
                <a:solidFill>
                  <a:schemeClr val="bg1"/>
                </a:solidFill>
              </a:rPr>
              <a:t>Gather all findings and finalise final designs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GB" sz="1800"/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GB" sz="18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DD7C436-9DF2-FBF4-0304-9126A5B985AF}"/>
              </a:ext>
            </a:extLst>
          </p:cNvPr>
          <p:cNvSpPr txBox="1"/>
          <p:nvPr/>
        </p:nvSpPr>
        <p:spPr>
          <a:xfrm>
            <a:off x="6096604" y="2490996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solidFill>
                  <a:schemeClr val="bg1"/>
                </a:solidFill>
              </a:rPr>
              <a:t>Morgan Plus 4 Team:</a:t>
            </a:r>
          </a:p>
          <a:p>
            <a:pPr algn="ctr"/>
            <a:endParaRPr lang="en-GB">
              <a:solidFill>
                <a:schemeClr val="bg1"/>
              </a:solidFill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B034236-3CE5-79CA-64BD-3DE615047542}"/>
              </a:ext>
            </a:extLst>
          </p:cNvPr>
          <p:cNvCxnSpPr/>
          <p:nvPr/>
        </p:nvCxnSpPr>
        <p:spPr>
          <a:xfrm>
            <a:off x="5978945" y="2488459"/>
            <a:ext cx="10026" cy="3439026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E54497D0-C4F1-84EF-C268-BAAB4816FEB5}"/>
              </a:ext>
            </a:extLst>
          </p:cNvPr>
          <p:cNvSpPr txBox="1"/>
          <p:nvPr/>
        </p:nvSpPr>
        <p:spPr>
          <a:xfrm>
            <a:off x="6190180" y="3089177"/>
            <a:ext cx="553795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r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Draw/Design a full concept (Multiple if Possible)</a:t>
            </a:r>
          </a:p>
          <a:p>
            <a:pPr marL="285750" indent="-285750" algn="r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Use Preliminary Numbers to target more precise drag and downforce targets</a:t>
            </a:r>
          </a:p>
          <a:p>
            <a:pPr marL="285750" indent="-285750" algn="r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Run and Analyze CFD simulations of Concepts</a:t>
            </a:r>
          </a:p>
          <a:p>
            <a:pPr marL="285750" indent="-285750" algn="r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Compare Results to Targets and Cost vs Performance</a:t>
            </a:r>
          </a:p>
          <a:p>
            <a:pPr marL="285750" indent="-285750" algn="r">
              <a:buFont typeface="Wingdings"/>
              <a:buChar char="Ø"/>
            </a:pPr>
            <a:r>
              <a:rPr lang="en-US">
                <a:solidFill>
                  <a:schemeClr val="bg1"/>
                </a:solidFill>
              </a:rPr>
              <a:t>Potentially Prototyping designs for real world testing</a:t>
            </a:r>
          </a:p>
          <a:p>
            <a:pPr algn="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888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315A4-20B1-E162-E118-51831CFDD2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gradient&#10;&#10;AI-generated content may be incorrect.">
            <a:extLst>
              <a:ext uri="{FF2B5EF4-FFF2-40B4-BE49-F238E27FC236}">
                <a16:creationId xmlns:a16="http://schemas.microsoft.com/office/drawing/2014/main" id="{CEFC6F50-17B0-75CF-DE5D-16CAE65747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18190"/>
            <a:ext cx="12191999" cy="6972760"/>
          </a:xfrm>
          <a:prstGeom prst="rect">
            <a:avLst/>
          </a:prstGeom>
        </p:spPr>
      </p:pic>
      <p:pic>
        <p:nvPicPr>
          <p:cNvPr id="7" name="Picture 6" descr="Swansea Campus Life | University of Wales Trinity Saint David">
            <a:extLst>
              <a:ext uri="{FF2B5EF4-FFF2-40B4-BE49-F238E27FC236}">
                <a16:creationId xmlns:a16="http://schemas.microsoft.com/office/drawing/2014/main" id="{5BF19338-A141-8D4C-12E3-0B0503F1A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58779" y="6346221"/>
            <a:ext cx="1729335" cy="513684"/>
          </a:xfrm>
          <a:prstGeom prst="rect">
            <a:avLst/>
          </a:prstGeom>
        </p:spPr>
      </p:pic>
      <p:pic>
        <p:nvPicPr>
          <p:cNvPr id="6" name="Picture 5" descr="A yellow and black car on a road&#10;&#10;AI-generated content may be incorrect.">
            <a:extLst>
              <a:ext uri="{FF2B5EF4-FFF2-40B4-BE49-F238E27FC236}">
                <a16:creationId xmlns:a16="http://schemas.microsoft.com/office/drawing/2014/main" id="{11E7BE05-2FCD-1C8C-8760-F0A57BFF4CD6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0000"/>
          </a:blip>
          <a:srcRect t="9988" b="5743"/>
          <a:stretch>
            <a:fillRect/>
          </a:stretch>
        </p:blipFill>
        <p:spPr>
          <a:xfrm>
            <a:off x="20" y="-115746"/>
            <a:ext cx="12314827" cy="69737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37D711-7B29-7009-16AA-FC3628992C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Thanks for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48338-0DFC-E8F0-64BF-F2EF5523F8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lIns="91440" tIns="45720" rIns="91440" bIns="45720" anchor="t"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2432906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AE1D5-7FCD-4883-E65F-484578882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A821D-2C04-8F4B-3AC1-8EA6B9769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130984"/>
            <a:ext cx="10653579" cy="4593828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r>
              <a:rPr lang="en-US" sz="2800">
                <a:solidFill>
                  <a:schemeClr val="bg1"/>
                </a:solidFill>
              </a:rPr>
              <a:t>(Thomas) Welsh Racing Drivers Association Ltd. (2025) </a:t>
            </a:r>
            <a:r>
              <a:rPr lang="en-US" sz="2800" i="1">
                <a:solidFill>
                  <a:schemeClr val="bg1"/>
                </a:solidFill>
              </a:rPr>
              <a:t>Welsh Sports &amp; Saloon Car Championship Sporting and Technical Regulations</a:t>
            </a:r>
            <a:r>
              <a:rPr lang="en-US" sz="2800">
                <a:solidFill>
                  <a:schemeClr val="bg1"/>
                </a:solidFill>
              </a:rPr>
              <a:t>.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https://wrda.co.uk/assets/files/2025%20Champ%20Regs%20%20Published%20Copy.pdf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 </a:t>
            </a:r>
            <a:endParaRPr lang="en-US" sz="280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Ferrari 250 GTO: The Definitive History, Specs, and Legacy</a:t>
            </a:r>
            <a:endParaRPr lang="en-US" sz="2800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Aerodynamic performances of rounded fastback vehicle</a:t>
            </a:r>
            <a:endParaRPr lang="en-US" sz="2800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all-new Mercedes-AMG GT Coupé: SO AMG, made in Affalterbach | Releases | Official Media Website - Mercedes-Benz Cars UK</a:t>
            </a:r>
            <a:endParaRPr lang="en-US" sz="2800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Are Wheel Spats, And Why Does Nobody Use Them Anymore? | Feature | CarThrottle</a:t>
            </a:r>
            <a:endParaRPr lang="en-US" sz="2800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Hood Vents: Performance Difference &amp; What's The Purpose?</a:t>
            </a:r>
            <a:endParaRPr lang="en-US" sz="2800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Optimizing Brake Cooling Systems for Improved Thermal Efficiency in context of brake thermal efficiency | True Geometry’s Blog</a:t>
            </a:r>
            <a:endParaRPr lang="en-US" sz="28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Side Skirts</a:t>
            </a:r>
            <a:endParaRPr lang="en-US" sz="2800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Blog: Why Race Cars Use Splitters, Diffusers, Canards, and Wings - Max Kuchen | Engineering Portfolio</a:t>
            </a:r>
            <a:endParaRPr lang="en-US" sz="28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Aerodynamic Floors and Diffusers in F1 - How do they work? - Fluid Jobs</a:t>
            </a:r>
            <a:endParaRPr lang="en-US" sz="28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Tech Talk: Wheel arch vents</a:t>
            </a:r>
            <a:endParaRPr lang="en-US" sz="28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Here's Why Porsche Uses The Swan Neck Rear Wing On Its GT Models</a:t>
            </a:r>
            <a:endParaRPr lang="en-US" sz="28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Strakes, bargeboards and holes: New Indy 500 tech explained - The Race</a:t>
            </a:r>
            <a:endParaRPr lang="en-US" sz="28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Air Dams: More Than Just a Cosmetic Upgrade - Rhonium™ - Innovative Auto Accessories &amp; Parts</a:t>
            </a:r>
            <a:endParaRPr lang="en-US" sz="2800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Aptos"/>
                <a:ea typeface="+mn-lt"/>
                <a:cs typeface="+mn-lt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Race-Louvers-Hood-Vent-Tech-Tips</a:t>
            </a:r>
            <a:endParaRPr lang="en-US" sz="2800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 u="sng">
                <a:solidFill>
                  <a:schemeClr val="bg1"/>
                </a:solidFill>
                <a:ea typeface="+mn-lt"/>
                <a:cs typeface="+mn-lt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https://www.sae.org/books/aerodynamics-road-vehicles-fifth-edition-r-430</a:t>
            </a:r>
            <a:endParaRPr lang="en-US" sz="2800" u="sng">
              <a:solidFill>
                <a:schemeClr val="bg1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 u="sng">
                <a:solidFill>
                  <a:schemeClr val="bg1"/>
                </a:solidFill>
                <a:ea typeface="+mn-lt"/>
                <a:cs typeface="+mn-lt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https://www.researchgate.net/publication/346204607_Drag_Reduction_by_Application_of_Aerodynamic_Devices_in_a_Race_Car/fulltext/5fbd6a3aa6fdcc6cc663b5a7/Drag-Reduction-by-Application-of-Aerodynamic-Devices-in-a-Race-Car.pdf</a:t>
            </a:r>
            <a:br>
              <a:rPr lang="en-US" sz="2800" u="sng">
                <a:ea typeface="+mn-lt"/>
                <a:cs typeface="+mn-lt"/>
              </a:rPr>
            </a:br>
            <a:endParaRPr lang="en-US" sz="2800" u="sng">
              <a:solidFill>
                <a:schemeClr val="bg1"/>
              </a:solidFill>
              <a:ea typeface="+mn-lt"/>
              <a:cs typeface="+mn-lt"/>
              <a:hlinkClick r:id="rId1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(Ryan) </a:t>
            </a:r>
            <a:r>
              <a:rPr lang="en-US" sz="2800" err="1">
                <a:solidFill>
                  <a:schemeClr val="bg1"/>
                </a:solidFill>
                <a:ea typeface="+mn-lt"/>
                <a:cs typeface="+mn-lt"/>
              </a:rPr>
              <a:t>Kurec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, K. </a:t>
            </a:r>
            <a:r>
              <a:rPr lang="en-US" sz="2800" i="1">
                <a:solidFill>
                  <a:schemeClr val="bg1"/>
                </a:solidFill>
                <a:ea typeface="+mn-lt"/>
                <a:cs typeface="+mn-lt"/>
              </a:rPr>
              <a:t>et al.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 (2019) ‘Flow control for a car-mounted rear wing’, </a:t>
            </a:r>
            <a:r>
              <a:rPr lang="en-US" sz="2800" i="1">
                <a:solidFill>
                  <a:schemeClr val="bg1"/>
                </a:solidFill>
                <a:ea typeface="+mn-lt"/>
                <a:cs typeface="+mn-lt"/>
              </a:rPr>
              <a:t>International Journal of Mechanical Sciences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, 152, pp. 384–399. 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https://doi.org/10.1016/j.ijmecsci.2018.12.034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2800" u="sng">
              <a:solidFill>
                <a:schemeClr val="bg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(Ryan ) </a:t>
            </a:r>
            <a:r>
              <a:rPr lang="en-US" sz="2800" err="1">
                <a:solidFill>
                  <a:schemeClr val="bg1"/>
                </a:solidFill>
                <a:ea typeface="+mn-lt"/>
                <a:cs typeface="+mn-lt"/>
              </a:rPr>
              <a:t>Bayindirli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, C. and </a:t>
            </a:r>
            <a:r>
              <a:rPr lang="en-US" sz="2800" err="1">
                <a:solidFill>
                  <a:schemeClr val="bg1"/>
                </a:solidFill>
                <a:ea typeface="+mn-lt"/>
                <a:cs typeface="+mn-lt"/>
              </a:rPr>
              <a:t>Çeli̇K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, M. (2020) ‘The determination of effect of windshield </a:t>
            </a:r>
            <a:r>
              <a:rPr lang="en-US" sz="2800" err="1">
                <a:solidFill>
                  <a:schemeClr val="bg1"/>
                </a:solidFill>
                <a:ea typeface="+mn-lt"/>
                <a:cs typeface="+mn-lt"/>
              </a:rPr>
              <a:t>ınclination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 angle on drag coefficient of a bus model by CFD method’, </a:t>
            </a:r>
            <a:r>
              <a:rPr lang="en-US" sz="2800" i="1">
                <a:solidFill>
                  <a:schemeClr val="bg1"/>
                </a:solidFill>
                <a:ea typeface="+mn-lt"/>
                <a:cs typeface="+mn-lt"/>
              </a:rPr>
              <a:t>International Journal of Automotive Engineering and Technologies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, 9(3), pp. 122–129. 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https://doi.org/10.18245/ijaet.723755</a:t>
            </a:r>
            <a:endParaRPr lang="en-US" sz="28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(Ryan) Li, J. </a:t>
            </a:r>
            <a:r>
              <a:rPr lang="en-US" sz="2800" i="1">
                <a:solidFill>
                  <a:schemeClr val="bg1"/>
                </a:solidFill>
                <a:ea typeface="+mn-lt"/>
                <a:cs typeface="+mn-lt"/>
              </a:rPr>
              <a:t>et al.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 (2025) ‘CFD Simulation of Passenger Car Aerodynamics and Body Parameter Optimization’, </a:t>
            </a:r>
            <a:r>
              <a:rPr lang="en-US" sz="2800" i="1">
                <a:solidFill>
                  <a:schemeClr val="bg1"/>
                </a:solidFill>
                <a:ea typeface="+mn-lt"/>
                <a:cs typeface="+mn-lt"/>
              </a:rPr>
              <a:t>Fluid dynamics &amp; materials processing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, 21(9), pp. 2305–2329. 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2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https://doi.org/10.32604/fdmp.2025.067087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(Luca) Car and Driver (2019) 'View Photos of the 2020 Morgan Plus 4' 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2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https://www.caranddriver.com/photos/g29800143/2020-morgan-plus-4-drive-gallery/</a:t>
            </a:r>
            <a:endParaRPr lang="en-US" sz="28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(Luca) Hazen, E. (2015) 'Air Dam or Splitter – A Closer Look' 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2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https://www.verus-engineering.com/blog/cfd-cases-4/air-dam-or-splitter-a-closer-look-12</a:t>
            </a:r>
            <a:endParaRPr lang="en-US" sz="28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(Luca) Lucas, P. et al (2020)  'Verus Engineering Hood Louver Testing &amp; Data – Mk5 Toyota Supra' 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2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https://www.verus-engineering.com/blog/informative-8/verus-engineering-hood-louver-testing-data-mk5-toyota-supra-104</a:t>
            </a:r>
            <a:endParaRPr lang="en-US" sz="28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ea typeface="+mn-lt"/>
                <a:cs typeface="+mn-lt"/>
              </a:rPr>
              <a:t>(Luca) McBeath, S. (2017) 'Competition Car Aerodynamics: 3rd Edition' pp.52-72. Available at: </a:t>
            </a:r>
            <a:r>
              <a:rPr lang="en-US" sz="2800">
                <a:solidFill>
                  <a:schemeClr val="bg1"/>
                </a:solidFill>
                <a:latin typeface="Neue Haas Grotesk Text Pro"/>
                <a:ea typeface="Source Sans Pro"/>
                <a:cs typeface="+mn-lt"/>
                <a:hlinkClick r:id="rId2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http://www.vlebooks.com/vleweb/product/openreader?id=none&amp;isbn=9781787110861.</a:t>
            </a:r>
            <a:endParaRPr lang="en-US" sz="2800">
              <a:solidFill>
                <a:schemeClr val="bg1"/>
              </a:solidFill>
              <a:latin typeface="Neue Haas Grotesk Text Pro"/>
              <a:ea typeface="Source Sans Pro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US" sz="2800">
                <a:solidFill>
                  <a:schemeClr val="bg1"/>
                </a:solidFill>
                <a:latin typeface="Neue Haas Grotesk Text Pro"/>
                <a:ea typeface="Source Sans Pro"/>
                <a:cs typeface="+mn-lt"/>
              </a:rPr>
              <a:t>(Luca) Rapid-racer (2011) 'Aerodynamic Upgrades' Available at: </a:t>
            </a:r>
            <a:r>
              <a:rPr lang="en-US" sz="2800">
                <a:solidFill>
                  <a:schemeClr val="bg1"/>
                </a:solidFill>
                <a:ea typeface="+mn-lt"/>
                <a:cs typeface="+mn-lt"/>
                <a:hlinkClick r:id="rId2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https://www.rapid-racer.com/tuning/aerodynamic-upgrades/</a:t>
            </a:r>
            <a:endParaRPr lang="en-US" sz="2800">
              <a:solidFill>
                <a:schemeClr val="bg1"/>
              </a:solidFill>
              <a:latin typeface="Neue Haas Grotesk Text Pro"/>
              <a:ea typeface="Source Sans Pro"/>
              <a:cs typeface="+mn-lt"/>
            </a:endParaRPr>
          </a:p>
          <a:p>
            <a:pPr>
              <a:lnSpc>
                <a:spcPct val="90000"/>
              </a:lnSpc>
            </a:pPr>
            <a:endParaRPr lang="en-US" sz="2800">
              <a:solidFill>
                <a:schemeClr val="bg1"/>
              </a:solidFill>
              <a:latin typeface="Neue Haas Grotesk Text Pro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US" sz="2800">
              <a:latin typeface="Neue Haas Grotesk Text Pro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US" sz="2800" u="sng">
              <a:latin typeface="Neue Haas Grotesk Text Pro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US" sz="2800" u="sng">
              <a:latin typeface="Neue Haas Grotesk Text Pro"/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endParaRPr lang="en-US" sz="2800">
              <a:latin typeface="Aptos"/>
              <a:ea typeface="+mn-lt"/>
              <a:cs typeface="+mn-lt"/>
            </a:endParaRPr>
          </a:p>
          <a:p>
            <a:br>
              <a:rPr lang="en-US" sz="1200">
                <a:ea typeface="+mn-lt"/>
                <a:cs typeface="+mn-lt"/>
              </a:rPr>
            </a:br>
            <a:br>
              <a:rPr lang="en-US" sz="1200">
                <a:ea typeface="+mn-lt"/>
                <a:cs typeface="+mn-lt"/>
              </a:rPr>
            </a:br>
            <a:r>
              <a:rPr lang="en-US" sz="1200">
                <a:ea typeface="+mn-lt"/>
                <a:cs typeface="+mn-lt"/>
              </a:rPr>
              <a:t> </a:t>
            </a:r>
            <a:endParaRPr lang="en-US" sz="12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B34B7-9894-3CF0-81B3-5CD3D3EEE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64B65-7237-4098-8EAD-C12AB22940C9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DE3FF-A0C0-6A78-86AF-936C6DDDC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9C9B09-1B5A-15BA-C7BF-FD423A1C1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70314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89609E6-3B38-DFA2-E1F8-5D3E0A9719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D570E-C934-19AB-1906-7B1126AD9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E9E8B-2B43-4161-AB83-A4E73EC5DE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(Ethan) Cfdland.com. (2024). Available at: </a:t>
            </a:r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https://cfdland.com/mesh-types-in-cfd-a-comprehensive-guide/</a:t>
            </a:r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 [Accessed 15 Nov. 2025].</a:t>
            </a:r>
            <a:endParaRPr lang="en-US" sz="700">
              <a:solidFill>
                <a:schemeClr val="bg1"/>
              </a:solidFill>
              <a:latin typeface="Neue Haas Grotesk Text Pro"/>
            </a:endParaRPr>
          </a:p>
          <a:p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(Ethan) Katz, A. and Sankaran, V. (2011). Mesh quality effects on the accuracy of CFD solutions on unstructured meshes. </a:t>
            </a:r>
            <a:r>
              <a:rPr lang="en-US" sz="700" i="1">
                <a:solidFill>
                  <a:schemeClr val="bg1"/>
                </a:solidFill>
                <a:latin typeface="Neue Haas Grotesk Text Pro"/>
                <a:cs typeface="Times New Roman"/>
              </a:rPr>
              <a:t>Journal of Computational Physics</a:t>
            </a:r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, 230(20), pp.7670–7686. </a:t>
            </a:r>
            <a:r>
              <a:rPr lang="en-US" sz="700" err="1">
                <a:solidFill>
                  <a:schemeClr val="bg1"/>
                </a:solidFill>
                <a:latin typeface="Neue Haas Grotesk Text Pro"/>
                <a:cs typeface="Times New Roman"/>
              </a:rPr>
              <a:t>doi:https</a:t>
            </a:r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://doi.org/10.1016/j.jcp.2011.06.023.</a:t>
            </a:r>
            <a:endParaRPr lang="en-US" sz="700">
              <a:solidFill>
                <a:schemeClr val="bg1"/>
              </a:solidFill>
              <a:latin typeface="Neue Haas Grotesk Text Pro"/>
            </a:endParaRPr>
          </a:p>
          <a:p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(Ethan) Wang, Z., Hu, X., Hui, Z., Yu, G., Lan, W. and Liu, F. (2022). Aerodynamic characteristics of MIRA automobile model based on fluid–structure coupling. </a:t>
            </a:r>
            <a:r>
              <a:rPr lang="en-US" sz="700" i="1">
                <a:solidFill>
                  <a:schemeClr val="bg1"/>
                </a:solidFill>
                <a:latin typeface="Neue Haas Grotesk Text Pro"/>
                <a:cs typeface="Times New Roman"/>
              </a:rPr>
              <a:t>AIP Advances</a:t>
            </a:r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, 12(3), p.035251. </a:t>
            </a:r>
            <a:r>
              <a:rPr lang="en-US" sz="700" err="1">
                <a:solidFill>
                  <a:schemeClr val="bg1"/>
                </a:solidFill>
                <a:latin typeface="Neue Haas Grotesk Text Pro"/>
                <a:cs typeface="Times New Roman"/>
              </a:rPr>
              <a:t>doi:https</a:t>
            </a:r>
            <a:r>
              <a:rPr lang="en-US" sz="700">
                <a:solidFill>
                  <a:schemeClr val="bg1"/>
                </a:solidFill>
                <a:latin typeface="Neue Haas Grotesk Text Pro"/>
                <a:cs typeface="Times New Roman"/>
              </a:rPr>
              <a:t>://doi.org/10.1063/5.0083618.</a:t>
            </a:r>
            <a:endParaRPr lang="en-US" sz="700">
              <a:solidFill>
                <a:schemeClr val="bg1"/>
              </a:solidFill>
              <a:latin typeface="Neue Haas Grotesk Text Pro"/>
            </a:endParaRPr>
          </a:p>
          <a:p>
            <a:r>
              <a:rPr lang="en-US" sz="700">
                <a:solidFill>
                  <a:schemeClr val="bg1"/>
                </a:solidFill>
                <a:cs typeface="Times New Roman"/>
              </a:rPr>
              <a:t>(Alex) </a:t>
            </a:r>
            <a:r>
              <a:rPr lang="en-US" sz="700" err="1">
                <a:solidFill>
                  <a:schemeClr val="bg1"/>
                </a:solidFill>
                <a:ea typeface="+mn-lt"/>
                <a:cs typeface="+mn-lt"/>
              </a:rPr>
              <a:t>Didane</a:t>
            </a:r>
            <a:r>
              <a:rPr lang="en-US" sz="700">
                <a:solidFill>
                  <a:schemeClr val="bg1"/>
                </a:solidFill>
                <a:ea typeface="+mn-lt"/>
                <a:cs typeface="+mn-lt"/>
              </a:rPr>
              <a:t>, D.H., Said, M.A.M., </a:t>
            </a:r>
            <a:r>
              <a:rPr lang="en-US" sz="700" err="1">
                <a:solidFill>
                  <a:schemeClr val="bg1"/>
                </a:solidFill>
                <a:ea typeface="+mn-lt"/>
                <a:cs typeface="+mn-lt"/>
              </a:rPr>
              <a:t>Sapit</a:t>
            </a:r>
            <a:r>
              <a:rPr lang="en-US" sz="700">
                <a:solidFill>
                  <a:schemeClr val="bg1"/>
                </a:solidFill>
                <a:ea typeface="+mn-lt"/>
                <a:cs typeface="+mn-lt"/>
              </a:rPr>
              <a:t>, A., Razali, M.A. and </a:t>
            </a:r>
            <a:r>
              <a:rPr lang="en-US" sz="700" err="1">
                <a:solidFill>
                  <a:schemeClr val="bg1"/>
                </a:solidFill>
                <a:ea typeface="+mn-lt"/>
                <a:cs typeface="+mn-lt"/>
              </a:rPr>
              <a:t>Manshoor</a:t>
            </a:r>
            <a:r>
              <a:rPr lang="en-US" sz="700">
                <a:solidFill>
                  <a:schemeClr val="bg1"/>
                </a:solidFill>
                <a:ea typeface="+mn-lt"/>
                <a:cs typeface="+mn-lt"/>
              </a:rPr>
              <a:t>, B., 2023. Effect of a spoiler on the aerodynamic performance of a race car on track using two different turbulence models. </a:t>
            </a:r>
            <a:r>
              <a:rPr lang="en-US" sz="700" i="1">
                <a:solidFill>
                  <a:schemeClr val="bg1"/>
                </a:solidFill>
                <a:ea typeface="+mn-lt"/>
                <a:cs typeface="+mn-lt"/>
              </a:rPr>
              <a:t>Journal of Advanced Research in Fluid Mechanics and Thermal Sciences</a:t>
            </a:r>
            <a:r>
              <a:rPr lang="en-US" sz="700">
                <a:solidFill>
                  <a:schemeClr val="bg1"/>
                </a:solidFill>
                <a:ea typeface="+mn-lt"/>
                <a:cs typeface="+mn-lt"/>
              </a:rPr>
              <a:t>, 109(2), pp. 40-50. </a:t>
            </a:r>
            <a:r>
              <a:rPr lang="en-US" sz="700">
                <a:solidFill>
                  <a:schemeClr val="bg1"/>
                </a:solidFill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https://doi.org/10.37934/arfmts.109.2.4050</a:t>
            </a:r>
          </a:p>
          <a:p>
            <a:r>
              <a:rPr lang="en-US" sz="700">
                <a:solidFill>
                  <a:schemeClr val="bg1"/>
                </a:solidFill>
                <a:ea typeface="+mn-lt"/>
                <a:cs typeface="+mn-lt"/>
              </a:rPr>
              <a:t>(Alex) Amenta, P., Lucadamo, A., and Marcarelli, G. (2010) ‘Comparing different approaches for design of experiments (DoE)’, in Lovric, M. (ed.) </a:t>
            </a:r>
            <a:r>
              <a:rPr lang="en-US" sz="700" i="1">
                <a:solidFill>
                  <a:schemeClr val="bg1"/>
                </a:solidFill>
                <a:ea typeface="+mn-lt"/>
                <a:cs typeface="+mn-lt"/>
              </a:rPr>
              <a:t>International Encyclopedia of Statistical Science</a:t>
            </a:r>
            <a:r>
              <a:rPr lang="en-US" sz="700">
                <a:solidFill>
                  <a:schemeClr val="bg1"/>
                </a:solidFill>
                <a:ea typeface="+mn-lt"/>
                <a:cs typeface="+mn-lt"/>
              </a:rPr>
              <a:t>. Berlin, Heidelberg: Springer, pp. 309-312. Available at: </a:t>
            </a:r>
            <a:r>
              <a:rPr lang="en-US" sz="700">
                <a:solidFill>
                  <a:schemeClr val="bg1"/>
                </a:solidFill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https://doi.org/10.1007/978-90-481-2311-7_52</a:t>
            </a:r>
          </a:p>
          <a:p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1348D3-604D-B259-7EFB-AF2E2B925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64B65-7237-4098-8EAD-C12AB22940C9}" type="datetime1">
              <a:t>12/9/2025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0FA769-01E2-C4F5-37BA-DAB79AEA7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10B01-4C79-0D22-1819-885500D14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95367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12" ma:contentTypeDescription="Create a new document." ma:contentTypeScope="" ma:versionID="23d91753ff14d185f2b69186822df542">
  <xsd:schema xmlns:xsd="http://www.w3.org/2001/XMLSchema" xmlns:xs="http://www.w3.org/2001/XMLSchema" xmlns:p="http://schemas.microsoft.com/office/2006/metadata/properties" xmlns:ns2="6dd1c96b-863d-4352-8496-166d9a9d3ee1" xmlns:ns3="88300f37-b0e0-4981-9a82-34132d376673" targetNamespace="http://schemas.microsoft.com/office/2006/metadata/properties" ma:root="true" ma:fieldsID="5038a6baa5cbe4d109d0eae75f0d70e3" ns2:_="" ns3:_="">
    <xsd:import namespace="6dd1c96b-863d-4352-8496-166d9a9d3ee1"/>
    <xsd:import namespace="88300f37-b0e0-4981-9a82-34132d376673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8300f37-b0e0-4981-9a82-34132d376673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929d86e2-8edc-41e0-b19f-ac10ea51fa1d}" ma:internalName="TaxCatchAll" ma:showField="CatchAllData" ma:web="88300f37-b0e0-4981-9a82-34132d376673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8300f37-b0e0-4981-9a82-34132d376673" xsi:nil="true"/>
    <lcf76f155ced4ddcb4097134ff3c332f xmlns="6dd1c96b-863d-4352-8496-166d9a9d3ee1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59A6A519-BB5B-4901-870D-B3DFF36BDC57}">
  <ds:schemaRefs>
    <ds:schemaRef ds:uri="6dd1c96b-863d-4352-8496-166d9a9d3ee1"/>
    <ds:schemaRef ds:uri="88300f37-b0e0-4981-9a82-34132d37667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82E18E55-9F0A-4FD6-BF24-5323A555F8E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AA2BEAE-63B1-420E-B607-CF286BF11130}">
  <ds:schemaRefs>
    <ds:schemaRef ds:uri="6dd1c96b-863d-4352-8496-166d9a9d3ee1"/>
    <ds:schemaRef ds:uri="88300f37-b0e0-4981-9a82-34132d37667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VanillaVTI</vt:lpstr>
      <vt:lpstr>2025 – MORGAN AERO GROUP PROJECT</vt:lpstr>
      <vt:lpstr>Why was this group created?</vt:lpstr>
      <vt:lpstr>Team Organisation</vt:lpstr>
      <vt:lpstr>Group Workflow</vt:lpstr>
      <vt:lpstr>Aims &amp; Objectives </vt:lpstr>
      <vt:lpstr>Project Timing</vt:lpstr>
      <vt:lpstr>Project Timing</vt:lpstr>
      <vt:lpstr>Initial Research </vt:lpstr>
      <vt:lpstr>Ansys</vt:lpstr>
      <vt:lpstr>Turbulence models </vt:lpstr>
      <vt:lpstr>Domain Sizes</vt:lpstr>
      <vt:lpstr>Review</vt:lpstr>
      <vt:lpstr>Mesh Study</vt:lpstr>
      <vt:lpstr>Mesh Study: Prism Layers</vt:lpstr>
      <vt:lpstr>Mesh Study</vt:lpstr>
      <vt:lpstr>Morgan CAD Roof Down: </vt:lpstr>
      <vt:lpstr>PowerPoint Presentation</vt:lpstr>
      <vt:lpstr>On going Work                                  Conclusion   </vt:lpstr>
      <vt:lpstr>Aero Device Research </vt:lpstr>
      <vt:lpstr>Front Aero Devices Research</vt:lpstr>
      <vt:lpstr>Front Aero Devices Research</vt:lpstr>
      <vt:lpstr>Side Skirts – Aero Effects on Morgan Plus 4</vt:lpstr>
      <vt:lpstr>Side Vents / Louvres – Pressure Relief &amp; Cooling</vt:lpstr>
      <vt:lpstr>Side Canards / Dive Planes – Flow Control &amp; Downforce</vt:lpstr>
      <vt:lpstr>Rear Aerodynamic Devices Research – Rear Wings</vt:lpstr>
      <vt:lpstr>Rear Aerodynamic Devices Research – Cockpit Airflow Management</vt:lpstr>
      <vt:lpstr>PowerPoint Presentation</vt:lpstr>
      <vt:lpstr>Body Work Research</vt:lpstr>
      <vt:lpstr>PowerPoint Presentation</vt:lpstr>
      <vt:lpstr>PowerPoint Presentation</vt:lpstr>
      <vt:lpstr>PowerPoint Presentation</vt:lpstr>
      <vt:lpstr>PowerPoint Presentation</vt:lpstr>
      <vt:lpstr>Going into 2026?</vt:lpstr>
      <vt:lpstr>Thanks for Listening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 Williams (2400990)</dc:creator>
  <cp:revision>23</cp:revision>
  <dcterms:created xsi:type="dcterms:W3CDTF">2025-11-13T09:50:55Z</dcterms:created>
  <dcterms:modified xsi:type="dcterms:W3CDTF">2025-12-09T21:38:17Z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  <property fmtid="{D5CDD505-2E9C-101B-9397-08002B2CF9AE}" pid="3" name="MediaServiceImageTags">
    <vt:lpwstr/>
  </property>
</Properties>
</file>