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9799638" cy="14355763"/>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662" y="-2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3" y="4954767"/>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8"/>
            <a:ext cx="16037719" cy="7309500"/>
          </a:xfrm>
        </p:spPr>
        <p:txBody>
          <a:bodyPr/>
          <a:lstStyle>
            <a:lvl1pPr marL="0" indent="0" algn="ctr">
              <a:buNone/>
              <a:defRPr sz="5612"/>
            </a:lvl1pPr>
            <a:lvl2pPr marL="1069140" indent="0" algn="ctr">
              <a:buNone/>
              <a:defRPr sz="4677"/>
            </a:lvl2pPr>
            <a:lvl3pPr marL="2138280" indent="0" algn="ctr">
              <a:buNone/>
              <a:defRPr sz="4209"/>
            </a:lvl3pPr>
            <a:lvl4pPr marL="3207421" indent="0" algn="ctr">
              <a:buNone/>
              <a:defRPr sz="3742"/>
            </a:lvl4pPr>
            <a:lvl5pPr marL="4276562" indent="0" algn="ctr">
              <a:buNone/>
              <a:defRPr sz="3742"/>
            </a:lvl5pPr>
            <a:lvl6pPr marL="5345701" indent="0" algn="ctr">
              <a:buNone/>
              <a:defRPr sz="3742"/>
            </a:lvl6pPr>
            <a:lvl7pPr marL="6414842" indent="0" algn="ctr">
              <a:buNone/>
              <a:defRPr sz="3742"/>
            </a:lvl7pPr>
            <a:lvl8pPr marL="7483982" indent="0" algn="ctr">
              <a:buNone/>
              <a:defRPr sz="3742"/>
            </a:lvl8pPr>
            <a:lvl9pPr marL="8553123"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9"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9" y="20260576"/>
            <a:ext cx="18443377" cy="6622701"/>
          </a:xfrm>
        </p:spPr>
        <p:txBody>
          <a:bodyPr/>
          <a:lstStyle>
            <a:lvl1pPr marL="0" indent="0">
              <a:buNone/>
              <a:defRPr sz="5612">
                <a:solidFill>
                  <a:schemeClr val="tx1"/>
                </a:solidFill>
              </a:defRPr>
            </a:lvl1pPr>
            <a:lvl2pPr marL="1069140" indent="0">
              <a:buNone/>
              <a:defRPr sz="4677">
                <a:solidFill>
                  <a:schemeClr val="tx1">
                    <a:tint val="75000"/>
                  </a:schemeClr>
                </a:solidFill>
              </a:defRPr>
            </a:lvl2pPr>
            <a:lvl3pPr marL="2138280" indent="0">
              <a:buNone/>
              <a:defRPr sz="4209">
                <a:solidFill>
                  <a:schemeClr val="tx1">
                    <a:tint val="75000"/>
                  </a:schemeClr>
                </a:solidFill>
              </a:defRPr>
            </a:lvl3pPr>
            <a:lvl4pPr marL="3207421" indent="0">
              <a:buNone/>
              <a:defRPr sz="3742">
                <a:solidFill>
                  <a:schemeClr val="tx1">
                    <a:tint val="75000"/>
                  </a:schemeClr>
                </a:solidFill>
              </a:defRPr>
            </a:lvl4pPr>
            <a:lvl5pPr marL="4276562" indent="0">
              <a:buNone/>
              <a:defRPr sz="3742">
                <a:solidFill>
                  <a:schemeClr val="tx1">
                    <a:tint val="75000"/>
                  </a:schemeClr>
                </a:solidFill>
              </a:defRPr>
            </a:lvl5pPr>
            <a:lvl6pPr marL="5345701" indent="0">
              <a:buNone/>
              <a:defRPr sz="3742">
                <a:solidFill>
                  <a:schemeClr val="tx1">
                    <a:tint val="75000"/>
                  </a:schemeClr>
                </a:solidFill>
              </a:defRPr>
            </a:lvl6pPr>
            <a:lvl7pPr marL="6414842" indent="0">
              <a:buNone/>
              <a:defRPr sz="3742">
                <a:solidFill>
                  <a:schemeClr val="tx1">
                    <a:tint val="75000"/>
                  </a:schemeClr>
                </a:solidFill>
              </a:defRPr>
            </a:lvl7pPr>
            <a:lvl8pPr marL="7483982" indent="0">
              <a:buNone/>
              <a:defRPr sz="3742">
                <a:solidFill>
                  <a:schemeClr val="tx1">
                    <a:tint val="75000"/>
                  </a:schemeClr>
                </a:solidFill>
              </a:defRPr>
            </a:lvl8pPr>
            <a:lvl9pPr marL="8553123"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5"/>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5"/>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3"/>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5"/>
            <a:ext cx="9046274" cy="3637228"/>
          </a:xfrm>
        </p:spPr>
        <p:txBody>
          <a:bodyPr anchor="b"/>
          <a:lstStyle>
            <a:lvl1pPr marL="0" indent="0">
              <a:buNone/>
              <a:defRPr sz="5612" b="1"/>
            </a:lvl1pPr>
            <a:lvl2pPr marL="1069140" indent="0">
              <a:buNone/>
              <a:defRPr sz="4677" b="1"/>
            </a:lvl2pPr>
            <a:lvl3pPr marL="2138280" indent="0">
              <a:buNone/>
              <a:defRPr sz="4209" b="1"/>
            </a:lvl3pPr>
            <a:lvl4pPr marL="3207421" indent="0">
              <a:buNone/>
              <a:defRPr sz="3742" b="1"/>
            </a:lvl4pPr>
            <a:lvl5pPr marL="4276562" indent="0">
              <a:buNone/>
              <a:defRPr sz="3742" b="1"/>
            </a:lvl5pPr>
            <a:lvl6pPr marL="5345701" indent="0">
              <a:buNone/>
              <a:defRPr sz="3742" b="1"/>
            </a:lvl6pPr>
            <a:lvl7pPr marL="6414842" indent="0">
              <a:buNone/>
              <a:defRPr sz="3742" b="1"/>
            </a:lvl7pPr>
            <a:lvl8pPr marL="7483982" indent="0">
              <a:buNone/>
              <a:defRPr sz="3742" b="1"/>
            </a:lvl8pPr>
            <a:lvl9pPr marL="8553123"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4"/>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5"/>
            <a:ext cx="9090826" cy="3637228"/>
          </a:xfrm>
        </p:spPr>
        <p:txBody>
          <a:bodyPr anchor="b"/>
          <a:lstStyle>
            <a:lvl1pPr marL="0" indent="0">
              <a:buNone/>
              <a:defRPr sz="5612" b="1"/>
            </a:lvl1pPr>
            <a:lvl2pPr marL="1069140" indent="0">
              <a:buNone/>
              <a:defRPr sz="4677" b="1"/>
            </a:lvl2pPr>
            <a:lvl3pPr marL="2138280" indent="0">
              <a:buNone/>
              <a:defRPr sz="4209" b="1"/>
            </a:lvl3pPr>
            <a:lvl4pPr marL="3207421" indent="0">
              <a:buNone/>
              <a:defRPr sz="3742" b="1"/>
            </a:lvl4pPr>
            <a:lvl5pPr marL="4276562" indent="0">
              <a:buNone/>
              <a:defRPr sz="3742" b="1"/>
            </a:lvl5pPr>
            <a:lvl6pPr marL="5345701" indent="0">
              <a:buNone/>
              <a:defRPr sz="3742" b="1"/>
            </a:lvl6pPr>
            <a:lvl7pPr marL="6414842" indent="0">
              <a:buNone/>
              <a:defRPr sz="3742" b="1"/>
            </a:lvl7pPr>
            <a:lvl8pPr marL="7483982" indent="0">
              <a:buNone/>
              <a:defRPr sz="3742" b="1"/>
            </a:lvl8pPr>
            <a:lvl9pPr marL="8553123"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4"/>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7"/>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8"/>
            <a:ext cx="10825460" cy="21515023"/>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5"/>
            <a:ext cx="6896776" cy="16826573"/>
          </a:xfrm>
        </p:spPr>
        <p:txBody>
          <a:bodyPr/>
          <a:lstStyle>
            <a:lvl1pPr marL="0" indent="0">
              <a:buNone/>
              <a:defRPr sz="3742"/>
            </a:lvl1pPr>
            <a:lvl2pPr marL="1069140" indent="0">
              <a:buNone/>
              <a:defRPr sz="3274"/>
            </a:lvl2pPr>
            <a:lvl3pPr marL="2138280" indent="0">
              <a:buNone/>
              <a:defRPr sz="2806"/>
            </a:lvl3pPr>
            <a:lvl4pPr marL="3207421" indent="0">
              <a:buNone/>
              <a:defRPr sz="2339"/>
            </a:lvl4pPr>
            <a:lvl5pPr marL="4276562" indent="0">
              <a:buNone/>
              <a:defRPr sz="2339"/>
            </a:lvl5pPr>
            <a:lvl6pPr marL="5345701" indent="0">
              <a:buNone/>
              <a:defRPr sz="2339"/>
            </a:lvl6pPr>
            <a:lvl7pPr marL="6414842" indent="0">
              <a:buNone/>
              <a:defRPr sz="2339"/>
            </a:lvl7pPr>
            <a:lvl8pPr marL="7483982" indent="0">
              <a:buNone/>
              <a:defRPr sz="2339"/>
            </a:lvl8pPr>
            <a:lvl9pPr marL="8553123"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7"/>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8"/>
            <a:ext cx="10825460" cy="21515023"/>
          </a:xfrm>
        </p:spPr>
        <p:txBody>
          <a:bodyPr anchor="t"/>
          <a:lstStyle>
            <a:lvl1pPr marL="0" indent="0">
              <a:buNone/>
              <a:defRPr sz="7483"/>
            </a:lvl1pPr>
            <a:lvl2pPr marL="1069140" indent="0">
              <a:buNone/>
              <a:defRPr sz="6548"/>
            </a:lvl2pPr>
            <a:lvl3pPr marL="2138280" indent="0">
              <a:buNone/>
              <a:defRPr sz="5612"/>
            </a:lvl3pPr>
            <a:lvl4pPr marL="3207421" indent="0">
              <a:buNone/>
              <a:defRPr sz="4677"/>
            </a:lvl4pPr>
            <a:lvl5pPr marL="4276562" indent="0">
              <a:buNone/>
              <a:defRPr sz="4677"/>
            </a:lvl5pPr>
            <a:lvl6pPr marL="5345701" indent="0">
              <a:buNone/>
              <a:defRPr sz="4677"/>
            </a:lvl6pPr>
            <a:lvl7pPr marL="6414842" indent="0">
              <a:buNone/>
              <a:defRPr sz="4677"/>
            </a:lvl7pPr>
            <a:lvl8pPr marL="7483982" indent="0">
              <a:buNone/>
              <a:defRPr sz="4677"/>
            </a:lvl8pPr>
            <a:lvl9pPr marL="8553123"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5"/>
            <a:ext cx="6896776" cy="16826573"/>
          </a:xfrm>
        </p:spPr>
        <p:txBody>
          <a:bodyPr/>
          <a:lstStyle>
            <a:lvl1pPr marL="0" indent="0">
              <a:buNone/>
              <a:defRPr sz="3742"/>
            </a:lvl1pPr>
            <a:lvl2pPr marL="1069140" indent="0">
              <a:buNone/>
              <a:defRPr sz="3274"/>
            </a:lvl2pPr>
            <a:lvl3pPr marL="2138280" indent="0">
              <a:buNone/>
              <a:defRPr sz="2806"/>
            </a:lvl3pPr>
            <a:lvl4pPr marL="3207421" indent="0">
              <a:buNone/>
              <a:defRPr sz="2339"/>
            </a:lvl4pPr>
            <a:lvl5pPr marL="4276562" indent="0">
              <a:buNone/>
              <a:defRPr sz="2339"/>
            </a:lvl5pPr>
            <a:lvl6pPr marL="5345701" indent="0">
              <a:buNone/>
              <a:defRPr sz="2339"/>
            </a:lvl6pPr>
            <a:lvl7pPr marL="6414842" indent="0">
              <a:buNone/>
              <a:defRPr sz="2339"/>
            </a:lvl7pPr>
            <a:lvl8pPr marL="7483982" indent="0">
              <a:buNone/>
              <a:defRPr sz="2339"/>
            </a:lvl8pPr>
            <a:lvl9pPr marL="8553123"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6"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3"/>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5"/>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5"/>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5/4/2022</a:t>
            </a:fld>
            <a:endParaRPr lang="en-US"/>
          </a:p>
        </p:txBody>
      </p:sp>
      <p:sp>
        <p:nvSpPr>
          <p:cNvPr id="5" name="Footer Placeholder 4"/>
          <p:cNvSpPr>
            <a:spLocks noGrp="1"/>
          </p:cNvSpPr>
          <p:nvPr>
            <p:ph type="ftr" sz="quarter" idx="3"/>
          </p:nvPr>
        </p:nvSpPr>
        <p:spPr>
          <a:xfrm>
            <a:off x="7083326" y="28060645"/>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5"/>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
        <p:nvSpPr>
          <p:cNvPr id="8" name="TextBox 7">
            <a:extLst>
              <a:ext uri="{FF2B5EF4-FFF2-40B4-BE49-F238E27FC236}">
                <a16:creationId xmlns:a16="http://schemas.microsoft.com/office/drawing/2014/main" id="{27405BDC-27A4-4CE1-889D-8E786A3F0E43}"/>
              </a:ext>
            </a:extLst>
          </p:cNvPr>
          <p:cNvSpPr txBox="1"/>
          <p:nvPr userDrawn="1">
            <p:extLst>
              <p:ext uri="{1162E1C5-73C7-4A58-AE30-91384D911F3F}">
                <p184:classification xmlns:p184="http://schemas.microsoft.com/office/powerpoint/2018/4/main" val="ftr"/>
              </p:ext>
            </p:extLst>
          </p:nvPr>
        </p:nvSpPr>
        <p:spPr>
          <a:xfrm>
            <a:off x="1" y="30153294"/>
            <a:ext cx="803275" cy="123111"/>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rPr>
              <a:t>Sensitivity: general</a:t>
            </a:r>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280"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70" indent="-534570" algn="l" defTabSz="2138280"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10" indent="-534570" algn="l" defTabSz="2138280"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851" indent="-534570" algn="l" defTabSz="2138280"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1992"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131"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272"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412"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553"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693" indent="-534570" algn="l" defTabSz="2138280"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280" rtl="0" eaLnBrk="1" latinLnBrk="0" hangingPunct="1">
        <a:defRPr sz="4209" kern="1200">
          <a:solidFill>
            <a:schemeClr val="tx1"/>
          </a:solidFill>
          <a:latin typeface="+mn-lt"/>
          <a:ea typeface="+mn-ea"/>
          <a:cs typeface="+mn-cs"/>
        </a:defRPr>
      </a:lvl1pPr>
      <a:lvl2pPr marL="1069140" algn="l" defTabSz="2138280" rtl="0" eaLnBrk="1" latinLnBrk="0" hangingPunct="1">
        <a:defRPr sz="4209" kern="1200">
          <a:solidFill>
            <a:schemeClr val="tx1"/>
          </a:solidFill>
          <a:latin typeface="+mn-lt"/>
          <a:ea typeface="+mn-ea"/>
          <a:cs typeface="+mn-cs"/>
        </a:defRPr>
      </a:lvl2pPr>
      <a:lvl3pPr marL="2138280" algn="l" defTabSz="2138280" rtl="0" eaLnBrk="1" latinLnBrk="0" hangingPunct="1">
        <a:defRPr sz="4209" kern="1200">
          <a:solidFill>
            <a:schemeClr val="tx1"/>
          </a:solidFill>
          <a:latin typeface="+mn-lt"/>
          <a:ea typeface="+mn-ea"/>
          <a:cs typeface="+mn-cs"/>
        </a:defRPr>
      </a:lvl3pPr>
      <a:lvl4pPr marL="3207421" algn="l" defTabSz="2138280" rtl="0" eaLnBrk="1" latinLnBrk="0" hangingPunct="1">
        <a:defRPr sz="4209" kern="1200">
          <a:solidFill>
            <a:schemeClr val="tx1"/>
          </a:solidFill>
          <a:latin typeface="+mn-lt"/>
          <a:ea typeface="+mn-ea"/>
          <a:cs typeface="+mn-cs"/>
        </a:defRPr>
      </a:lvl4pPr>
      <a:lvl5pPr marL="4276562" algn="l" defTabSz="2138280" rtl="0" eaLnBrk="1" latinLnBrk="0" hangingPunct="1">
        <a:defRPr sz="4209" kern="1200">
          <a:solidFill>
            <a:schemeClr val="tx1"/>
          </a:solidFill>
          <a:latin typeface="+mn-lt"/>
          <a:ea typeface="+mn-ea"/>
          <a:cs typeface="+mn-cs"/>
        </a:defRPr>
      </a:lvl5pPr>
      <a:lvl6pPr marL="5345701" algn="l" defTabSz="2138280" rtl="0" eaLnBrk="1" latinLnBrk="0" hangingPunct="1">
        <a:defRPr sz="4209" kern="1200">
          <a:solidFill>
            <a:schemeClr val="tx1"/>
          </a:solidFill>
          <a:latin typeface="+mn-lt"/>
          <a:ea typeface="+mn-ea"/>
          <a:cs typeface="+mn-cs"/>
        </a:defRPr>
      </a:lvl6pPr>
      <a:lvl7pPr marL="6414842" algn="l" defTabSz="2138280" rtl="0" eaLnBrk="1" latinLnBrk="0" hangingPunct="1">
        <a:defRPr sz="4209" kern="1200">
          <a:solidFill>
            <a:schemeClr val="tx1"/>
          </a:solidFill>
          <a:latin typeface="+mn-lt"/>
          <a:ea typeface="+mn-ea"/>
          <a:cs typeface="+mn-cs"/>
        </a:defRPr>
      </a:lvl7pPr>
      <a:lvl8pPr marL="7483982" algn="l" defTabSz="2138280" rtl="0" eaLnBrk="1" latinLnBrk="0" hangingPunct="1">
        <a:defRPr sz="4209" kern="1200">
          <a:solidFill>
            <a:schemeClr val="tx1"/>
          </a:solidFill>
          <a:latin typeface="+mn-lt"/>
          <a:ea typeface="+mn-ea"/>
          <a:cs typeface="+mn-cs"/>
        </a:defRPr>
      </a:lvl8pPr>
      <a:lvl9pPr marL="8553123" algn="l" defTabSz="2138280"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wmf"/><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14621"/>
            <a:ext cx="18109397" cy="3435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 exploration into creating a library of polymers for use to identify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specific areas of concern within the Cold Mill</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Courteney Peart</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 </a:t>
            </a:r>
            <a:r>
              <a:rPr lang="en-GB" altLang="en-US" sz="3600" dirty="0">
                <a:solidFill>
                  <a:srgbClr val="002060"/>
                </a:solidFill>
                <a:latin typeface="Calibri" charset="0"/>
                <a:ea typeface="Calibri" charset="0"/>
                <a:cs typeface="Calibri" charset="0"/>
              </a:rPr>
              <a:t>BEng (Hons) Material Science</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0093" y="5427394"/>
            <a:ext cx="641508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Introduction</a:t>
            </a:r>
          </a:p>
          <a:p>
            <a:pPr>
              <a:spcBef>
                <a:spcPct val="50000"/>
              </a:spcBef>
            </a:pPr>
            <a:r>
              <a:rPr lang="en-US" sz="2800" dirty="0">
                <a:latin typeface="Arial" panose="020B0604020202020204" pitchFamily="34" charset="0"/>
                <a:ea typeface="Calibri" panose="020F0502020204030204" pitchFamily="34" charset="0"/>
                <a:cs typeface="Times New Roman" panose="02020603050405020304" pitchFamily="18" charset="0"/>
              </a:rPr>
              <a:t>A Fourier Transform Infrared Spectrometer (FTIR) is a useful technique to easily and quickly identify polymer materials. </a:t>
            </a:r>
          </a:p>
          <a:p>
            <a:pPr>
              <a:spcBef>
                <a:spcPct val="50000"/>
              </a:spcBef>
            </a:pPr>
            <a:r>
              <a:rPr lang="en-GB" sz="2800" dirty="0">
                <a:latin typeface="Arial" panose="020B0604020202020204" pitchFamily="34" charset="0"/>
                <a:ea typeface="Calibri" panose="020F0502020204030204" pitchFamily="34" charset="0"/>
                <a:cs typeface="Times New Roman" panose="02020603050405020304" pitchFamily="18" charset="0"/>
              </a:rPr>
              <a:t>In 2021 Tata Steel commissioned a review to estimate the total cost to the organisation of rolled in polymer debris, along with laminations, and reported that it can cost the business “up to £1.8 million a year in rejections and customer complaints” </a:t>
            </a:r>
            <a:endParaRPr lang="en-GB" sz="4000" dirty="0">
              <a:latin typeface="Arial" panose="020B0604020202020204" pitchFamily="34" charset="0"/>
              <a:ea typeface="Calibri" panose="020F0502020204030204" pitchFamily="34" charset="0"/>
              <a:cs typeface="Times New Roman" panose="02020603050405020304" pitchFamily="18" charset="0"/>
            </a:endParaRPr>
          </a:p>
          <a:p>
            <a:pPr>
              <a:spcBef>
                <a:spcPct val="50000"/>
              </a:spcBef>
            </a:pPr>
            <a:r>
              <a:rPr lang="en-US" sz="2800" dirty="0">
                <a:latin typeface="Arial" panose="020B0604020202020204" pitchFamily="34" charset="0"/>
                <a:ea typeface="Calibri" panose="020F0502020204030204" pitchFamily="34" charset="0"/>
                <a:cs typeface="Times New Roman" panose="02020603050405020304" pitchFamily="18" charset="0"/>
              </a:rPr>
              <a:t>A reference polymer library utilising the Fourier Transform Infrared Spectrometer can be used to identify specific areas of concern in order to influence a revised maintenance schedule, to </a:t>
            </a:r>
            <a:r>
              <a:rPr lang="en-GB" sz="2800" dirty="0">
                <a:latin typeface="Arial" panose="020B0604020202020204" pitchFamily="34" charset="0"/>
                <a:ea typeface="Calibri" panose="020F0502020204030204" pitchFamily="34" charset="0"/>
                <a:cs typeface="Times New Roman" panose="02020603050405020304" pitchFamily="18" charset="0"/>
              </a:rPr>
              <a:t>maximise</a:t>
            </a:r>
            <a:r>
              <a:rPr lang="en-US" sz="2800" dirty="0">
                <a:latin typeface="Arial" panose="020B0604020202020204" pitchFamily="34" charset="0"/>
                <a:ea typeface="Calibri" panose="020F0502020204030204" pitchFamily="34" charset="0"/>
                <a:cs typeface="Times New Roman" panose="02020603050405020304" pitchFamily="18" charset="0"/>
              </a:rPr>
              <a:t> productivity whilst minimising waste and un-due cost to Tata Steel Port Talbot.</a:t>
            </a:r>
            <a:endParaRPr lang="en-US" altLang="en-US" sz="4000" dirty="0"/>
          </a:p>
          <a:p>
            <a:pPr>
              <a:spcBef>
                <a:spcPct val="50000"/>
              </a:spcBef>
            </a:pPr>
            <a:endParaRPr lang="en-US" altLang="en-US" sz="2800" dirty="0"/>
          </a:p>
        </p:txBody>
      </p:sp>
      <p:sp>
        <p:nvSpPr>
          <p:cNvPr id="14" name="Text Box 19"/>
          <p:cNvSpPr txBox="1">
            <a:spLocks noChangeArrowheads="1"/>
          </p:cNvSpPr>
          <p:nvPr/>
        </p:nvSpPr>
        <p:spPr bwMode="auto">
          <a:xfrm>
            <a:off x="6457790" y="27901928"/>
            <a:ext cx="6958157"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Pareto analysis of red indicators displaying 20% of the cases that cause 80% of the problems shown by the red line.</a:t>
            </a:r>
          </a:p>
        </p:txBody>
      </p:sp>
      <p:sp>
        <p:nvSpPr>
          <p:cNvPr id="16" name="Text Box 16"/>
          <p:cNvSpPr txBox="1">
            <a:spLocks noChangeArrowheads="1"/>
          </p:cNvSpPr>
          <p:nvPr/>
        </p:nvSpPr>
        <p:spPr bwMode="auto">
          <a:xfrm>
            <a:off x="6251723" y="13174441"/>
            <a:ext cx="7013234" cy="1129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sz="1800" i="1" dirty="0">
                <a:latin typeface="Times New Roman" panose="02020603050405020304" pitchFamily="18" charset="0"/>
                <a:ea typeface="Calibri" panose="020F0502020204030204" pitchFamily="34" charset="0"/>
                <a:cs typeface="Times New Roman" panose="02020603050405020304" pitchFamily="18" charset="0"/>
              </a:rPr>
              <a:t>Different material spectrums displayed in split view to demonstrate similarities and differences in spectrums</a:t>
            </a:r>
            <a:endParaRPr lang="en-GB" sz="1400" i="1" dirty="0">
              <a:latin typeface="Times New Roman" panose="02020603050405020304" pitchFamily="18" charset="0"/>
              <a:cs typeface="Times New Roman" panose="02020603050405020304" pitchFamily="18" charset="0"/>
            </a:endParaRPr>
          </a:p>
          <a:p>
            <a:pPr algn="ctr"/>
            <a:endParaRPr lang="en-AU" altLang="en-US" sz="2000" i="1" dirty="0">
              <a:latin typeface="Times New Roman" charset="0"/>
            </a:endParaRPr>
          </a:p>
        </p:txBody>
      </p:sp>
      <p:sp>
        <p:nvSpPr>
          <p:cNvPr id="17" name="Text Box 21"/>
          <p:cNvSpPr txBox="1">
            <a:spLocks noChangeArrowheads="1"/>
          </p:cNvSpPr>
          <p:nvPr/>
        </p:nvSpPr>
        <p:spPr bwMode="auto">
          <a:xfrm>
            <a:off x="11657908" y="15272337"/>
            <a:ext cx="2439556"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Unknown sample spectrum (black line) ran against a known polymer from reference library (blue line)</a:t>
            </a:r>
          </a:p>
        </p:txBody>
      </p:sp>
      <p:sp>
        <p:nvSpPr>
          <p:cNvPr id="18" name="Text Box 27"/>
          <p:cNvSpPr txBox="1">
            <a:spLocks noChangeArrowheads="1"/>
          </p:cNvSpPr>
          <p:nvPr/>
        </p:nvSpPr>
        <p:spPr bwMode="auto">
          <a:xfrm>
            <a:off x="4070054" y="25507456"/>
            <a:ext cx="2613025"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Photograph image of polymer debris fibres on side wall of coil, highlighted by red circle</a:t>
            </a:r>
          </a:p>
        </p:txBody>
      </p:sp>
      <p:sp>
        <p:nvSpPr>
          <p:cNvPr id="22" name="Text Box 10"/>
          <p:cNvSpPr txBox="1">
            <a:spLocks noChangeArrowheads="1"/>
          </p:cNvSpPr>
          <p:nvPr/>
        </p:nvSpPr>
        <p:spPr bwMode="auto">
          <a:xfrm>
            <a:off x="13622915" y="15876054"/>
            <a:ext cx="8055927" cy="14569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Conclusion</a:t>
            </a:r>
          </a:p>
          <a:p>
            <a:endParaRPr lang="en-GB" dirty="0"/>
          </a:p>
          <a:p>
            <a:r>
              <a:rPr lang="en-GB" i="1" dirty="0">
                <a:latin typeface="Arial" panose="020B0604020202020204" pitchFamily="34" charset="0"/>
                <a:cs typeface="Arial" panose="020B0604020202020204" pitchFamily="34" charset="0"/>
              </a:rPr>
              <a:t>The project resulted in a significant number of key recommendations, to be conducted over designated short-, medium- and long-term time periods which are currently under consideration.</a:t>
            </a:r>
          </a:p>
          <a:p>
            <a:endParaRPr lang="en-GB" dirty="0"/>
          </a:p>
          <a:p>
            <a:pPr marL="285744" indent="-285744">
              <a:buFont typeface="Arial" panose="020B0604020202020204" pitchFamily="34" charset="0"/>
              <a:buChar char="•"/>
            </a:pPr>
            <a:r>
              <a:rPr lang="en-GB" sz="2800" dirty="0"/>
              <a:t>Polymer library is now being utilised to influence the maintenance schedule improvements to ultimately improve productivity and reduce customer complaints and loss to Tata Steel.</a:t>
            </a:r>
          </a:p>
          <a:p>
            <a:pPr marL="285744" indent="-285744">
              <a:buFont typeface="Arial" panose="020B0604020202020204" pitchFamily="34" charset="0"/>
              <a:buChar char="•"/>
            </a:pPr>
            <a:endParaRPr lang="en-GB" sz="2800" dirty="0"/>
          </a:p>
          <a:p>
            <a:pPr marL="285744" indent="-285744">
              <a:buFont typeface="Arial" panose="020B0604020202020204" pitchFamily="34" charset="0"/>
              <a:buChar char="•"/>
            </a:pPr>
            <a:r>
              <a:rPr lang="en-GB" sz="2800" dirty="0"/>
              <a:t>Project will positively impact on the implementation of a revised maintenance process and the creation of a standardised operating procedure in respect to identifying unacceptable wear of polymer rollers.</a:t>
            </a:r>
          </a:p>
          <a:p>
            <a:pPr marL="285744" indent="-285744">
              <a:buFont typeface="Arial" panose="020B0604020202020204" pitchFamily="34" charset="0"/>
              <a:buChar char="•"/>
            </a:pPr>
            <a:endParaRPr lang="en-GB" sz="2800" dirty="0"/>
          </a:p>
          <a:p>
            <a:pPr marL="285744" indent="-285744">
              <a:buFont typeface="Arial" panose="020B0604020202020204" pitchFamily="34" charset="0"/>
              <a:buChar char="•"/>
            </a:pPr>
            <a:r>
              <a:rPr lang="en-GB" sz="2800" dirty="0"/>
              <a:t>Adoption of the project outcomes across the Tata Steel Network will have a major impact on the future sustainability of the organisation. </a:t>
            </a:r>
          </a:p>
          <a:p>
            <a:pPr marL="285744" indent="-285744">
              <a:buFont typeface="Arial" panose="020B0604020202020204" pitchFamily="34" charset="0"/>
              <a:buChar char="•"/>
            </a:pPr>
            <a:endParaRPr lang="en-GB" sz="2800" dirty="0"/>
          </a:p>
          <a:p>
            <a:pPr marL="285744" indent="-285744">
              <a:buFont typeface="Arial" panose="020B0604020202020204" pitchFamily="34" charset="0"/>
              <a:buChar char="•"/>
            </a:pPr>
            <a:r>
              <a:rPr lang="en-GB" sz="2800" dirty="0"/>
              <a:t>Additional beneficial outcome to Tata Steel Port Talbot could realise a cost benefit of approximately </a:t>
            </a:r>
            <a:r>
              <a:rPr lang="en-GB" sz="2800" b="1" dirty="0"/>
              <a:t>£1.3 million</a:t>
            </a:r>
            <a:r>
              <a:rPr lang="en-GB" sz="2800" dirty="0"/>
              <a:t>. </a:t>
            </a:r>
          </a:p>
          <a:p>
            <a:pPr marL="285744" indent="-285744">
              <a:buFont typeface="Arial" panose="020B0604020202020204" pitchFamily="34" charset="0"/>
              <a:buChar char="•"/>
            </a:pPr>
            <a:endParaRPr lang="en-GB" sz="2800" dirty="0"/>
          </a:p>
          <a:p>
            <a:pPr marL="285744" indent="-285744">
              <a:buFont typeface="Arial" panose="020B0604020202020204" pitchFamily="34" charset="0"/>
              <a:buChar char="•"/>
            </a:pPr>
            <a:r>
              <a:rPr lang="en-GB" sz="2800" dirty="0"/>
              <a:t>Tata Steel Port Talbot have published the project report and are currently reviewing the recommendations</a:t>
            </a:r>
            <a:r>
              <a:rPr lang="en-GB" dirty="0"/>
              <a:t>. </a:t>
            </a:r>
          </a:p>
          <a:p>
            <a:pPr marL="285744" indent="-285744">
              <a:buFont typeface="Arial" panose="020B0604020202020204" pitchFamily="34" charset="0"/>
              <a:buChar char="•"/>
            </a:pPr>
            <a:endParaRPr lang="en-GB" dirty="0"/>
          </a:p>
          <a:p>
            <a:pPr>
              <a:spcBef>
                <a:spcPct val="50000"/>
              </a:spcBef>
            </a:pPr>
            <a:endParaRPr lang="en-US" altLang="en-US" dirty="0"/>
          </a:p>
        </p:txBody>
      </p:sp>
      <p:sp>
        <p:nvSpPr>
          <p:cNvPr id="25" name="Text Box 25"/>
          <p:cNvSpPr txBox="1">
            <a:spLocks noChangeArrowheads="1"/>
          </p:cNvSpPr>
          <p:nvPr/>
        </p:nvSpPr>
        <p:spPr bwMode="auto">
          <a:xfrm>
            <a:off x="14107816" y="8444488"/>
            <a:ext cx="6918180"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Root Cause analysis to discover the reason the rollers are able to deteriorate to the metal core and cause damage to the strip.</a:t>
            </a:r>
          </a:p>
        </p:txBody>
      </p:sp>
      <p:sp>
        <p:nvSpPr>
          <p:cNvPr id="26" name="Text Box 28"/>
          <p:cNvSpPr txBox="1">
            <a:spLocks noChangeArrowheads="1"/>
          </p:cNvSpPr>
          <p:nvPr/>
        </p:nvSpPr>
        <p:spPr bwMode="auto">
          <a:xfrm>
            <a:off x="13975783" y="9328748"/>
            <a:ext cx="7407842"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dirty="0"/>
              <a:t>It was discovered that a significant issue in relation to maintenance and replacement of failing equipment was due to operators subjective assessment. A standardised benchmark of failure is therefore a key recommendation</a:t>
            </a:r>
            <a:r>
              <a:rPr lang="en-AU" altLang="en-US" i="1" dirty="0"/>
              <a:t>.</a:t>
            </a: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14481" y="2912176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368106"/>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pic>
        <p:nvPicPr>
          <p:cNvPr id="34" name="Picture 33">
            <a:extLst>
              <a:ext uri="{FF2B5EF4-FFF2-40B4-BE49-F238E27FC236}">
                <a16:creationId xmlns:a16="http://schemas.microsoft.com/office/drawing/2014/main" id="{BB78CF51-6004-4945-BE7D-5DB079CBC802}"/>
              </a:ext>
            </a:extLst>
          </p:cNvPr>
          <p:cNvPicPr>
            <a:picLocks noChangeAspect="1"/>
          </p:cNvPicPr>
          <p:nvPr/>
        </p:nvPicPr>
        <p:blipFill rotWithShape="1">
          <a:blip r:embed="rId4"/>
          <a:srcRect l="14628"/>
          <a:stretch/>
        </p:blipFill>
        <p:spPr>
          <a:xfrm>
            <a:off x="278746" y="2086259"/>
            <a:ext cx="2731154" cy="3373261"/>
          </a:xfrm>
          <a:prstGeom prst="rect">
            <a:avLst/>
          </a:prstGeom>
        </p:spPr>
      </p:pic>
      <p:pic>
        <p:nvPicPr>
          <p:cNvPr id="41" name="Picture 42" descr="Tata_Blue_RGB_A4">
            <a:extLst>
              <a:ext uri="{FF2B5EF4-FFF2-40B4-BE49-F238E27FC236}">
                <a16:creationId xmlns:a16="http://schemas.microsoft.com/office/drawing/2014/main" id="{F01D31F4-E024-4DC4-AFF4-1004CFC8BE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324" y="29174897"/>
            <a:ext cx="1171575"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40" descr="TataSteel_Blue_RGB_A4">
            <a:extLst>
              <a:ext uri="{FF2B5EF4-FFF2-40B4-BE49-F238E27FC236}">
                <a16:creationId xmlns:a16="http://schemas.microsoft.com/office/drawing/2014/main" id="{192A497E-246E-487E-ABFB-6663861ED1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82081" y="29442822"/>
            <a:ext cx="23622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43DD5CDE-DCEF-450D-B088-6D89C24E5F77}"/>
              </a:ext>
            </a:extLst>
          </p:cNvPr>
          <p:cNvPicPr>
            <a:picLocks noChangeAspect="1"/>
          </p:cNvPicPr>
          <p:nvPr/>
        </p:nvPicPr>
        <p:blipFill rotWithShape="1">
          <a:blip r:embed="rId7"/>
          <a:srcRect l="13769" t="43915" r="52770" b="29415"/>
          <a:stretch/>
        </p:blipFill>
        <p:spPr>
          <a:xfrm>
            <a:off x="6251723" y="10084580"/>
            <a:ext cx="7082531" cy="3045449"/>
          </a:xfrm>
          <a:prstGeom prst="rect">
            <a:avLst/>
          </a:prstGeom>
        </p:spPr>
      </p:pic>
      <p:pic>
        <p:nvPicPr>
          <p:cNvPr id="35" name="Picture 34">
            <a:extLst>
              <a:ext uri="{FF2B5EF4-FFF2-40B4-BE49-F238E27FC236}">
                <a16:creationId xmlns:a16="http://schemas.microsoft.com/office/drawing/2014/main" id="{F7773BD1-6570-4BF7-8357-7533BF35777F}"/>
              </a:ext>
            </a:extLst>
          </p:cNvPr>
          <p:cNvPicPr/>
          <p:nvPr/>
        </p:nvPicPr>
        <p:blipFill>
          <a:blip r:embed="rId8">
            <a:extLst>
              <a:ext uri="{28A0092B-C50C-407E-A947-70E740481C1C}">
                <a14:useLocalDpi xmlns:a14="http://schemas.microsoft.com/office/drawing/2010/main" val="0"/>
              </a:ext>
            </a:extLst>
          </a:blip>
          <a:stretch>
            <a:fillRect/>
          </a:stretch>
        </p:blipFill>
        <p:spPr bwMode="auto">
          <a:xfrm>
            <a:off x="6683079" y="14183827"/>
            <a:ext cx="5132216" cy="4057770"/>
          </a:xfrm>
          <a:prstGeom prst="rect">
            <a:avLst/>
          </a:prstGeom>
          <a:noFill/>
        </p:spPr>
      </p:pic>
      <p:pic>
        <p:nvPicPr>
          <p:cNvPr id="33" name="Picture 32">
            <a:extLst>
              <a:ext uri="{FF2B5EF4-FFF2-40B4-BE49-F238E27FC236}">
                <a16:creationId xmlns:a16="http://schemas.microsoft.com/office/drawing/2014/main" id="{7A62F1C5-06A7-4269-ACE8-3A42BCCF7D88}"/>
              </a:ext>
            </a:extLs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rot="5400000">
            <a:off x="498949" y="24879423"/>
            <a:ext cx="3957194" cy="3161696"/>
          </a:xfrm>
          <a:prstGeom prst="rect">
            <a:avLst/>
          </a:prstGeom>
          <a:noFill/>
          <a:ln>
            <a:noFill/>
          </a:ln>
        </p:spPr>
      </p:pic>
      <p:sp>
        <p:nvSpPr>
          <p:cNvPr id="3" name="Oval 2">
            <a:extLst>
              <a:ext uri="{FF2B5EF4-FFF2-40B4-BE49-F238E27FC236}">
                <a16:creationId xmlns:a16="http://schemas.microsoft.com/office/drawing/2014/main" id="{09533622-9C12-40F2-8A57-2D562C82C52D}"/>
              </a:ext>
            </a:extLst>
          </p:cNvPr>
          <p:cNvSpPr/>
          <p:nvPr/>
        </p:nvSpPr>
        <p:spPr>
          <a:xfrm rot="20409612">
            <a:off x="825871" y="25283253"/>
            <a:ext cx="3201023" cy="138034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Picture 39">
            <a:extLst>
              <a:ext uri="{FF2B5EF4-FFF2-40B4-BE49-F238E27FC236}">
                <a16:creationId xmlns:a16="http://schemas.microsoft.com/office/drawing/2014/main" id="{2640CD56-7629-4A34-A703-475CC455BEA6}"/>
              </a:ext>
            </a:extLst>
          </p:cNvPr>
          <p:cNvPicPr>
            <a:picLocks noChangeAspect="1"/>
          </p:cNvPicPr>
          <p:nvPr/>
        </p:nvPicPr>
        <p:blipFill rotWithShape="1">
          <a:blip r:embed="rId10"/>
          <a:srcRect l="37609" t="35500" r="15964" b="21021"/>
          <a:stretch/>
        </p:blipFill>
        <p:spPr>
          <a:xfrm>
            <a:off x="6457790" y="24592289"/>
            <a:ext cx="6807167" cy="3585862"/>
          </a:xfrm>
          <a:prstGeom prst="rect">
            <a:avLst/>
          </a:prstGeom>
        </p:spPr>
      </p:pic>
      <p:pic>
        <p:nvPicPr>
          <p:cNvPr id="49" name="Picture 48">
            <a:extLst>
              <a:ext uri="{FF2B5EF4-FFF2-40B4-BE49-F238E27FC236}">
                <a16:creationId xmlns:a16="http://schemas.microsoft.com/office/drawing/2014/main" id="{33E6831E-11CC-4DF5-A79D-5DD8B5377766}"/>
              </a:ext>
            </a:extLst>
          </p:cNvPr>
          <p:cNvPicPr>
            <a:picLocks noChangeAspect="1"/>
          </p:cNvPicPr>
          <p:nvPr/>
        </p:nvPicPr>
        <p:blipFill rotWithShape="1">
          <a:blip r:embed="rId11"/>
          <a:srcRect l="26980" t="32628" r="21517" b="14363"/>
          <a:stretch/>
        </p:blipFill>
        <p:spPr>
          <a:xfrm>
            <a:off x="13722171" y="5019150"/>
            <a:ext cx="7502133" cy="3704764"/>
          </a:xfrm>
          <a:prstGeom prst="rect">
            <a:avLst/>
          </a:prstGeom>
        </p:spPr>
      </p:pic>
      <p:graphicFrame>
        <p:nvGraphicFramePr>
          <p:cNvPr id="50" name="Table 49">
            <a:extLst>
              <a:ext uri="{FF2B5EF4-FFF2-40B4-BE49-F238E27FC236}">
                <a16:creationId xmlns:a16="http://schemas.microsoft.com/office/drawing/2014/main" id="{1BCBDFBA-3612-4E42-8770-4C8E162DD719}"/>
              </a:ext>
            </a:extLst>
          </p:cNvPr>
          <p:cNvGraphicFramePr>
            <a:graphicFrameLocks noGrp="1"/>
          </p:cNvGraphicFramePr>
          <p:nvPr>
            <p:extLst>
              <p:ext uri="{D42A27DB-BD31-4B8C-83A1-F6EECF244321}">
                <p14:modId xmlns:p14="http://schemas.microsoft.com/office/powerpoint/2010/main" val="3242377189"/>
              </p:ext>
            </p:extLst>
          </p:nvPr>
        </p:nvGraphicFramePr>
        <p:xfrm>
          <a:off x="14402767" y="11939542"/>
          <a:ext cx="6328278" cy="4057771"/>
        </p:xfrm>
        <a:graphic>
          <a:graphicData uri="http://schemas.openxmlformats.org/drawingml/2006/table">
            <a:tbl>
              <a:tblPr firstRow="1" firstCol="1" bandRow="1">
                <a:tableStyleId>{5C22544A-7EE6-4342-B048-85BDC9FD1C3A}</a:tableStyleId>
              </a:tblPr>
              <a:tblGrid>
                <a:gridCol w="1714063">
                  <a:extLst>
                    <a:ext uri="{9D8B030D-6E8A-4147-A177-3AD203B41FA5}">
                      <a16:colId xmlns:a16="http://schemas.microsoft.com/office/drawing/2014/main" val="1299544526"/>
                    </a:ext>
                  </a:extLst>
                </a:gridCol>
                <a:gridCol w="1527284">
                  <a:extLst>
                    <a:ext uri="{9D8B030D-6E8A-4147-A177-3AD203B41FA5}">
                      <a16:colId xmlns:a16="http://schemas.microsoft.com/office/drawing/2014/main" val="596437039"/>
                    </a:ext>
                  </a:extLst>
                </a:gridCol>
                <a:gridCol w="2007381">
                  <a:extLst>
                    <a:ext uri="{9D8B030D-6E8A-4147-A177-3AD203B41FA5}">
                      <a16:colId xmlns:a16="http://schemas.microsoft.com/office/drawing/2014/main" val="272774"/>
                    </a:ext>
                  </a:extLst>
                </a:gridCol>
                <a:gridCol w="1079550">
                  <a:extLst>
                    <a:ext uri="{9D8B030D-6E8A-4147-A177-3AD203B41FA5}">
                      <a16:colId xmlns:a16="http://schemas.microsoft.com/office/drawing/2014/main" val="283169036"/>
                    </a:ext>
                  </a:extLst>
                </a:gridCol>
              </a:tblGrid>
              <a:tr h="1280231">
                <a:tc>
                  <a:txBody>
                    <a:bodyPr/>
                    <a:lstStyle/>
                    <a:p>
                      <a:pPr algn="ctr">
                        <a:lnSpc>
                          <a:spcPct val="150000"/>
                        </a:lnSpc>
                        <a:spcAft>
                          <a:spcPts val="800"/>
                        </a:spcAft>
                      </a:pPr>
                      <a:r>
                        <a:rPr lang="en-GB" sz="1100" dirty="0">
                          <a:effectLst/>
                        </a:rPr>
                        <a:t>Roller Identification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Number of Assets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Cost of Replacement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Price to change roller per annum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84505086"/>
                  </a:ext>
                </a:extLst>
              </a:tr>
              <a:tr h="494311">
                <a:tc>
                  <a:txBody>
                    <a:bodyPr/>
                    <a:lstStyle/>
                    <a:p>
                      <a:pPr algn="ctr">
                        <a:lnSpc>
                          <a:spcPct val="150000"/>
                        </a:lnSpc>
                        <a:spcAft>
                          <a:spcPts val="800"/>
                        </a:spcAft>
                      </a:pPr>
                      <a:r>
                        <a:rPr lang="en-GB" sz="1100">
                          <a:effectLst/>
                        </a:rPr>
                        <a:t>Accumulator Carry Rolls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54</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560</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120,960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53741209"/>
                  </a:ext>
                </a:extLst>
              </a:tr>
              <a:tr h="298153">
                <a:tc>
                  <a:txBody>
                    <a:bodyPr/>
                    <a:lstStyle/>
                    <a:p>
                      <a:pPr algn="ctr">
                        <a:lnSpc>
                          <a:spcPct val="150000"/>
                        </a:lnSpc>
                        <a:spcAft>
                          <a:spcPts val="800"/>
                        </a:spcAft>
                      </a:pPr>
                      <a:r>
                        <a:rPr lang="en-GB" sz="1100">
                          <a:effectLst/>
                        </a:rPr>
                        <a:t>Bridle Rolls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8</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1,087.12</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34,787.84</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908404152"/>
                  </a:ext>
                </a:extLst>
              </a:tr>
              <a:tr h="298153">
                <a:tc>
                  <a:txBody>
                    <a:bodyPr/>
                    <a:lstStyle/>
                    <a:p>
                      <a:pPr algn="ctr">
                        <a:lnSpc>
                          <a:spcPct val="150000"/>
                        </a:lnSpc>
                        <a:spcAft>
                          <a:spcPts val="800"/>
                        </a:spcAft>
                      </a:pPr>
                      <a:r>
                        <a:rPr lang="en-GB" sz="1100">
                          <a:effectLst/>
                        </a:rPr>
                        <a:t>Centre Rolls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70</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500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140,000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62049352"/>
                  </a:ext>
                </a:extLst>
              </a:tr>
              <a:tr h="298153">
                <a:tc>
                  <a:txBody>
                    <a:bodyPr/>
                    <a:lstStyle/>
                    <a:p>
                      <a:pPr algn="ctr">
                        <a:lnSpc>
                          <a:spcPct val="150000"/>
                        </a:lnSpc>
                        <a:spcAft>
                          <a:spcPts val="800"/>
                        </a:spcAft>
                      </a:pPr>
                      <a:r>
                        <a:rPr lang="en-GB" sz="1100">
                          <a:effectLst/>
                        </a:rPr>
                        <a:t>PL Carry over Rolls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27</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625</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67,500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86191678"/>
                  </a:ext>
                </a:extLst>
              </a:tr>
              <a:tr h="298153">
                <a:tc>
                  <a:txBody>
                    <a:bodyPr/>
                    <a:lstStyle/>
                    <a:p>
                      <a:pPr algn="ctr">
                        <a:lnSpc>
                          <a:spcPct val="150000"/>
                        </a:lnSpc>
                        <a:spcAft>
                          <a:spcPts val="800"/>
                        </a:spcAft>
                      </a:pPr>
                      <a:r>
                        <a:rPr lang="en-GB" sz="1100">
                          <a:effectLst/>
                        </a:rPr>
                        <a:t>Wringer Rolls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22</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750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66,000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2843115"/>
                  </a:ext>
                </a:extLst>
              </a:tr>
              <a:tr h="494311">
                <a:tc>
                  <a:txBody>
                    <a:bodyPr/>
                    <a:lstStyle/>
                    <a:p>
                      <a:pPr algn="ctr">
                        <a:lnSpc>
                          <a:spcPct val="150000"/>
                        </a:lnSpc>
                        <a:spcAft>
                          <a:spcPts val="800"/>
                        </a:spcAft>
                      </a:pPr>
                      <a:r>
                        <a:rPr lang="en-GB" sz="1100">
                          <a:effectLst/>
                        </a:rPr>
                        <a:t>PL Exit Carry Over Rolls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3</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609</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dirty="0">
                          <a:effectLst/>
                        </a:rPr>
                        <a:t>7,308</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70511857"/>
                  </a:ext>
                </a:extLst>
              </a:tr>
              <a:tr h="298153">
                <a:tc>
                  <a:txBody>
                    <a:bodyPr/>
                    <a:lstStyle/>
                    <a:p>
                      <a:pPr algn="ctr">
                        <a:lnSpc>
                          <a:spcPct val="150000"/>
                        </a:lnSpc>
                        <a:spcAft>
                          <a:spcPts val="800"/>
                        </a:spcAft>
                      </a:pPr>
                      <a:r>
                        <a:rPr lang="en-GB" sz="1100">
                          <a:effectLst/>
                        </a:rPr>
                        <a:t>Table Carry Over Rolls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2</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585</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800"/>
                        </a:spcAft>
                      </a:pPr>
                      <a:r>
                        <a:rPr lang="en-GB" sz="1100">
                          <a:effectLst/>
                        </a:rPr>
                        <a:t>4,680</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89162175"/>
                  </a:ext>
                </a:extLst>
              </a:tr>
              <a:tr h="298153">
                <a:tc>
                  <a:txBody>
                    <a:bodyPr/>
                    <a:lstStyle/>
                    <a:p>
                      <a:pPr algn="ctr">
                        <a:lnSpc>
                          <a:spcPct val="150000"/>
                        </a:lnSpc>
                        <a:spcAft>
                          <a:spcPts val="800"/>
                        </a:spcAft>
                      </a:pPr>
                      <a:r>
                        <a:rPr lang="en-GB" sz="1100">
                          <a:effectLst/>
                        </a:rPr>
                        <a:t>Total </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algn="ctr">
                        <a:lnSpc>
                          <a:spcPct val="150000"/>
                        </a:lnSpc>
                        <a:spcAft>
                          <a:spcPts val="800"/>
                        </a:spcAft>
                      </a:pPr>
                      <a:r>
                        <a:rPr lang="en-GB" sz="1100">
                          <a:effectLst/>
                        </a:rPr>
                        <a: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hMerge="1">
                  <a:txBody>
                    <a:bodyPr/>
                    <a:lstStyle/>
                    <a:p>
                      <a:endParaRPr lang="en-GB"/>
                    </a:p>
                  </a:txBody>
                  <a:tcPr/>
                </a:tc>
                <a:tc>
                  <a:txBody>
                    <a:bodyPr/>
                    <a:lstStyle/>
                    <a:p>
                      <a:pPr algn="r">
                        <a:lnSpc>
                          <a:spcPct val="150000"/>
                        </a:lnSpc>
                        <a:spcAft>
                          <a:spcPts val="800"/>
                        </a:spcAft>
                      </a:pPr>
                      <a:r>
                        <a:rPr lang="en-GB" sz="1100" b="1" dirty="0">
                          <a:effectLst/>
                        </a:rPr>
                        <a:t>441,235.84</a:t>
                      </a:r>
                      <a:endParaRPr lang="en-GB" sz="1100" b="1"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620268509"/>
                  </a:ext>
                </a:extLst>
              </a:tr>
            </a:tbl>
          </a:graphicData>
        </a:graphic>
      </p:graphicFrame>
      <p:sp>
        <p:nvSpPr>
          <p:cNvPr id="51" name="Text Box 25">
            <a:extLst>
              <a:ext uri="{FF2B5EF4-FFF2-40B4-BE49-F238E27FC236}">
                <a16:creationId xmlns:a16="http://schemas.microsoft.com/office/drawing/2014/main" id="{A4DC1AB5-5EB2-4232-849A-90A299B40756}"/>
              </a:ext>
            </a:extLst>
          </p:cNvPr>
          <p:cNvSpPr txBox="1">
            <a:spLocks noChangeArrowheads="1"/>
          </p:cNvSpPr>
          <p:nvPr/>
        </p:nvSpPr>
        <p:spPr bwMode="auto">
          <a:xfrm>
            <a:off x="14179304" y="11317274"/>
            <a:ext cx="658786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displaying cost analysis of carrying out maintenance</a:t>
            </a:r>
          </a:p>
        </p:txBody>
      </p:sp>
      <p:sp>
        <p:nvSpPr>
          <p:cNvPr id="53" name="Text Box 6">
            <a:extLst>
              <a:ext uri="{FF2B5EF4-FFF2-40B4-BE49-F238E27FC236}">
                <a16:creationId xmlns:a16="http://schemas.microsoft.com/office/drawing/2014/main" id="{0B9289EA-5AEA-4AF9-914C-E34AC61ADB1E}"/>
              </a:ext>
            </a:extLst>
          </p:cNvPr>
          <p:cNvSpPr txBox="1">
            <a:spLocks noChangeArrowheads="1"/>
          </p:cNvSpPr>
          <p:nvPr/>
        </p:nvSpPr>
        <p:spPr bwMode="auto">
          <a:xfrm>
            <a:off x="-98935" y="15085966"/>
            <a:ext cx="6415087"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latin typeface="Arial" panose="020B0604020202020204" pitchFamily="34" charset="0"/>
                <a:cs typeface="Arial" panose="020B0604020202020204" pitchFamily="34" charset="0"/>
              </a:rPr>
              <a:t>Project Aims</a:t>
            </a:r>
          </a:p>
          <a:p>
            <a:pPr marL="457191" indent="-457191">
              <a:spcBef>
                <a:spcPct val="50000"/>
              </a:spcBef>
              <a:buFont typeface="Arial" panose="020B0604020202020204" pitchFamily="34" charset="0"/>
              <a:buChar char="•"/>
            </a:pPr>
            <a:r>
              <a:rPr lang="en-GB" sz="2800" i="1" dirty="0"/>
              <a:t>To establish the extent of the problem and identify and understand the root cause of main defects.</a:t>
            </a:r>
          </a:p>
          <a:p>
            <a:pPr marL="457191" indent="-457191">
              <a:spcBef>
                <a:spcPct val="50000"/>
              </a:spcBef>
              <a:buFont typeface="Arial" panose="020B0604020202020204" pitchFamily="34" charset="0"/>
              <a:buChar char="•"/>
            </a:pPr>
            <a:r>
              <a:rPr lang="en-GB" sz="2800" i="1" dirty="0"/>
              <a:t>To investigate the effect of conducting maintenance activities and the impact they have on the quality of the steel strip produced.</a:t>
            </a:r>
          </a:p>
          <a:p>
            <a:pPr marL="457191" indent="-457191">
              <a:spcBef>
                <a:spcPct val="50000"/>
              </a:spcBef>
              <a:buFont typeface="Arial" panose="020B0604020202020204" pitchFamily="34" charset="0"/>
              <a:buChar char="•"/>
            </a:pPr>
            <a:r>
              <a:rPr lang="en-GB" sz="2800" i="1" dirty="0"/>
              <a:t>To develop a polymer library accessible to all laboratory staff.</a:t>
            </a:r>
          </a:p>
          <a:p>
            <a:pPr marL="457191" indent="-457191">
              <a:spcBef>
                <a:spcPct val="50000"/>
              </a:spcBef>
              <a:buFont typeface="Arial" panose="020B0604020202020204" pitchFamily="34" charset="0"/>
              <a:buChar char="•"/>
            </a:pPr>
            <a:r>
              <a:rPr lang="en-GB" sz="2800" i="1" dirty="0"/>
              <a:t>Identify and implement how the polymer library will aid the maintenance schedule and the influence it has on the type of tasks carried out and time scale of when tasks are carried out.) steels.</a:t>
            </a:r>
          </a:p>
        </p:txBody>
      </p:sp>
      <p:sp>
        <p:nvSpPr>
          <p:cNvPr id="54" name="Text Box 6">
            <a:extLst>
              <a:ext uri="{FF2B5EF4-FFF2-40B4-BE49-F238E27FC236}">
                <a16:creationId xmlns:a16="http://schemas.microsoft.com/office/drawing/2014/main" id="{917F77DD-9523-49FE-B8AD-83C666E8C339}"/>
              </a:ext>
            </a:extLst>
          </p:cNvPr>
          <p:cNvSpPr txBox="1">
            <a:spLocks noChangeArrowheads="1"/>
          </p:cNvSpPr>
          <p:nvPr/>
        </p:nvSpPr>
        <p:spPr bwMode="auto">
          <a:xfrm>
            <a:off x="6316152" y="5323775"/>
            <a:ext cx="7521098"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GB" sz="2800" dirty="0"/>
              <a:t>Suitable polymer coated rollers were identified from the LINK unit in the Cold Mill.</a:t>
            </a:r>
          </a:p>
          <a:p>
            <a:pPr>
              <a:spcBef>
                <a:spcPct val="50000"/>
              </a:spcBef>
            </a:pPr>
            <a:r>
              <a:rPr lang="en-GB" sz="2800" dirty="0"/>
              <a:t>Samples were taken, and analysed on the FTIR  spectrometer to obtain reference spectrums of all known polymer material. These spectrum can be described as the materials “finger-print” and can be used to identify an unknown sample.</a:t>
            </a:r>
          </a:p>
        </p:txBody>
      </p:sp>
      <p:sp>
        <p:nvSpPr>
          <p:cNvPr id="55" name="Text Box 6">
            <a:extLst>
              <a:ext uri="{FF2B5EF4-FFF2-40B4-BE49-F238E27FC236}">
                <a16:creationId xmlns:a16="http://schemas.microsoft.com/office/drawing/2014/main" id="{79118DB4-EFAE-4314-801F-D133D3039281}"/>
              </a:ext>
            </a:extLst>
          </p:cNvPr>
          <p:cNvSpPr txBox="1">
            <a:spLocks noChangeArrowheads="1"/>
          </p:cNvSpPr>
          <p:nvPr/>
        </p:nvSpPr>
        <p:spPr bwMode="auto">
          <a:xfrm>
            <a:off x="6316152" y="18121878"/>
            <a:ext cx="7203562"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latin typeface="Arial" panose="020B0604020202020204" pitchFamily="34" charset="0"/>
                <a:cs typeface="Arial" panose="020B0604020202020204" pitchFamily="34" charset="0"/>
              </a:rPr>
              <a:t>Maintenance Analysis</a:t>
            </a:r>
          </a:p>
          <a:p>
            <a:pPr>
              <a:spcBef>
                <a:spcPct val="50000"/>
              </a:spcBef>
            </a:pPr>
            <a:r>
              <a:rPr lang="en-GB" sz="2800" dirty="0"/>
              <a:t>The polymer reference library is a great tool to identify where a fault has occurred after the fact so it can be rectified. It does not resolve the underlying issue that is the polymer rollers are degrading to a state that it significantly damages the strip edge. </a:t>
            </a:r>
          </a:p>
          <a:p>
            <a:pPr>
              <a:spcBef>
                <a:spcPct val="50000"/>
              </a:spcBef>
            </a:pPr>
            <a:r>
              <a:rPr lang="en-GB" sz="2800" dirty="0"/>
              <a:t>By reviewing 12 months of maintenance data, it was possible to use further analysis tools such as Pareto Analysis, Cause and Effect diagram and “5Whys” to gain an understanding of the root cause.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732</Words>
  <Application>Microsoft Office PowerPoint</Application>
  <PresentationFormat>Custom</PresentationFormat>
  <Paragraphs>76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Peart, Courteney</cp:lastModifiedBy>
  <cp:revision>40</cp:revision>
  <cp:lastPrinted>2022-05-04T08:47:43Z</cp:lastPrinted>
  <dcterms:created xsi:type="dcterms:W3CDTF">2016-02-25T08:27:32Z</dcterms:created>
  <dcterms:modified xsi:type="dcterms:W3CDTF">2022-05-04T16:04:36Z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2022-04-04T14:13:36Z</vt:lpwstr>
  </property>
  <property fmtid="{D5CDD505-2E9C-101B-9397-08002B2CF9AE}" pid="4" name="MSIP_Label_73aa366c-74b9-492b-a1b9-5472c41e7d31_Method">
    <vt:lpwstr>Privileged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b5fad918-4789-4824-b7b6-13a6eca62d39</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