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sldIdLst>
    <p:sldId id="256" r:id="rId2"/>
    <p:sldId id="258" r:id="rId3"/>
    <p:sldId id="264" r:id="rId4"/>
    <p:sldId id="259" r:id="rId5"/>
    <p:sldId id="260" r:id="rId6"/>
    <p:sldId id="261" r:id="rId7"/>
    <p:sldId id="262" r:id="rId8"/>
    <p:sldId id="263"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6340" autoAdjust="0"/>
  </p:normalViewPr>
  <p:slideViewPr>
    <p:cSldViewPr snapToGrid="0">
      <p:cViewPr varScale="1">
        <p:scale>
          <a:sx n="113" d="100"/>
          <a:sy n="113" d="100"/>
        </p:scale>
        <p:origin x="510" y="11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7F35C56-8C84-4D18-92C5-71AE32E0D677}" type="datetimeFigureOut">
              <a:rPr lang="en-GB" smtClean="0"/>
              <a:t>10/11/2024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8308B3C-ACFA-4B1D-AF93-1D56F05C8B7F}" type="slidenum">
              <a:rPr lang="en-GB" smtClean="0"/>
              <a:t>‹#›</a:t>
            </a:fld>
            <a:endParaRPr lang="en-GB"/>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2517869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7F35C56-8C84-4D18-92C5-71AE32E0D677}" type="datetimeFigureOut">
              <a:rPr lang="en-GB" smtClean="0"/>
              <a:t>10/11/2024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8308B3C-ACFA-4B1D-AF93-1D56F05C8B7F}" type="slidenum">
              <a:rPr lang="en-GB" smtClean="0"/>
              <a:t>‹#›</a:t>
            </a:fld>
            <a:endParaRPr lang="en-GB"/>
          </a:p>
        </p:txBody>
      </p:sp>
    </p:spTree>
    <p:extLst>
      <p:ext uri="{BB962C8B-B14F-4D97-AF65-F5344CB8AC3E}">
        <p14:creationId xmlns:p14="http://schemas.microsoft.com/office/powerpoint/2010/main" val="626657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7F35C56-8C84-4D18-92C5-71AE32E0D677}" type="datetimeFigureOut">
              <a:rPr lang="en-GB" smtClean="0"/>
              <a:t>10/11/2024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8308B3C-ACFA-4B1D-AF93-1D56F05C8B7F}" type="slidenum">
              <a:rPr lang="en-GB" smtClean="0"/>
              <a:t>‹#›</a:t>
            </a:fld>
            <a:endParaRPr lang="en-GB"/>
          </a:p>
        </p:txBody>
      </p:sp>
    </p:spTree>
    <p:extLst>
      <p:ext uri="{BB962C8B-B14F-4D97-AF65-F5344CB8AC3E}">
        <p14:creationId xmlns:p14="http://schemas.microsoft.com/office/powerpoint/2010/main" val="17434034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7F35C56-8C84-4D18-92C5-71AE32E0D677}" type="datetimeFigureOut">
              <a:rPr lang="en-GB" smtClean="0"/>
              <a:t>10/11/2024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8308B3C-ACFA-4B1D-AF93-1D56F05C8B7F}" type="slidenum">
              <a:rPr lang="en-GB" smtClean="0"/>
              <a:t>‹#›</a:t>
            </a:fld>
            <a:endParaRPr lang="en-GB"/>
          </a:p>
        </p:txBody>
      </p:sp>
    </p:spTree>
    <p:extLst>
      <p:ext uri="{BB962C8B-B14F-4D97-AF65-F5344CB8AC3E}">
        <p14:creationId xmlns:p14="http://schemas.microsoft.com/office/powerpoint/2010/main" val="26659597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7F35C56-8C84-4D18-92C5-71AE32E0D677}" type="datetimeFigureOut">
              <a:rPr lang="en-GB" smtClean="0"/>
              <a:t>10/11/2024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8308B3C-ACFA-4B1D-AF93-1D56F05C8B7F}" type="slidenum">
              <a:rPr lang="en-GB" smtClean="0"/>
              <a:t>‹#›</a:t>
            </a:fld>
            <a:endParaRPr lang="en-GB"/>
          </a:p>
        </p:txBody>
      </p:sp>
    </p:spTree>
    <p:extLst>
      <p:ext uri="{BB962C8B-B14F-4D97-AF65-F5344CB8AC3E}">
        <p14:creationId xmlns:p14="http://schemas.microsoft.com/office/powerpoint/2010/main" val="15976330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7F35C56-8C84-4D18-92C5-71AE32E0D677}" type="datetimeFigureOut">
              <a:rPr lang="en-GB" smtClean="0"/>
              <a:t>10/11/2024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8308B3C-ACFA-4B1D-AF93-1D56F05C8B7F}" type="slidenum">
              <a:rPr lang="en-GB" smtClean="0"/>
              <a:t>‹#›</a:t>
            </a:fld>
            <a:endParaRPr lang="en-GB"/>
          </a:p>
        </p:txBody>
      </p:sp>
    </p:spTree>
    <p:extLst>
      <p:ext uri="{BB962C8B-B14F-4D97-AF65-F5344CB8AC3E}">
        <p14:creationId xmlns:p14="http://schemas.microsoft.com/office/powerpoint/2010/main" val="34144636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7F35C56-8C84-4D18-92C5-71AE32E0D677}" type="datetimeFigureOut">
              <a:rPr lang="en-GB" smtClean="0"/>
              <a:t>10/11/2024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8308B3C-ACFA-4B1D-AF93-1D56F05C8B7F}" type="slidenum">
              <a:rPr lang="en-GB" smtClean="0"/>
              <a:t>‹#›</a:t>
            </a:fld>
            <a:endParaRPr lang="en-GB"/>
          </a:p>
        </p:txBody>
      </p:sp>
    </p:spTree>
    <p:extLst>
      <p:ext uri="{BB962C8B-B14F-4D97-AF65-F5344CB8AC3E}">
        <p14:creationId xmlns:p14="http://schemas.microsoft.com/office/powerpoint/2010/main" val="13903697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7F35C56-8C84-4D18-92C5-71AE32E0D677}" type="datetimeFigureOut">
              <a:rPr lang="en-GB" smtClean="0"/>
              <a:t>10/11/2024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8308B3C-ACFA-4B1D-AF93-1D56F05C8B7F}" type="slidenum">
              <a:rPr lang="en-GB" smtClean="0"/>
              <a:t>‹#›</a:t>
            </a:fld>
            <a:endParaRPr lang="en-GB"/>
          </a:p>
        </p:txBody>
      </p:sp>
    </p:spTree>
    <p:extLst>
      <p:ext uri="{BB962C8B-B14F-4D97-AF65-F5344CB8AC3E}">
        <p14:creationId xmlns:p14="http://schemas.microsoft.com/office/powerpoint/2010/main" val="37556441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7F35C56-8C84-4D18-92C5-71AE32E0D677}" type="datetimeFigureOut">
              <a:rPr lang="en-GB" smtClean="0"/>
              <a:t>10/11/2024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8308B3C-ACFA-4B1D-AF93-1D56F05C8B7F}" type="slidenum">
              <a:rPr lang="en-GB" smtClean="0"/>
              <a:t>‹#›</a:t>
            </a:fld>
            <a:endParaRPr lang="en-GB"/>
          </a:p>
        </p:txBody>
      </p:sp>
    </p:spTree>
    <p:extLst>
      <p:ext uri="{BB962C8B-B14F-4D97-AF65-F5344CB8AC3E}">
        <p14:creationId xmlns:p14="http://schemas.microsoft.com/office/powerpoint/2010/main" val="37229775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Date Placeholder 2"/>
          <p:cNvSpPr>
            <a:spLocks noGrp="1"/>
          </p:cNvSpPr>
          <p:nvPr>
            <p:ph type="dt" sz="half" idx="10"/>
          </p:nvPr>
        </p:nvSpPr>
        <p:spPr/>
        <p:txBody>
          <a:bodyPr/>
          <a:lstStyle/>
          <a:p>
            <a:fld id="{67F35C56-8C84-4D18-92C5-71AE32E0D677}" type="datetimeFigureOut">
              <a:rPr lang="en-GB" smtClean="0"/>
              <a:t>10/11/2024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8308B3C-ACFA-4B1D-AF93-1D56F05C8B7F}" type="slidenum">
              <a:rPr lang="en-GB" smtClean="0"/>
              <a:t>‹#›</a:t>
            </a:fld>
            <a:endParaRPr lang="en-GB"/>
          </a:p>
        </p:txBody>
      </p:sp>
    </p:spTree>
    <p:extLst>
      <p:ext uri="{BB962C8B-B14F-4D97-AF65-F5344CB8AC3E}">
        <p14:creationId xmlns:p14="http://schemas.microsoft.com/office/powerpoint/2010/main" val="34022457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7F35C56-8C84-4D18-92C5-71AE32E0D677}" type="datetimeFigureOut">
              <a:rPr lang="en-GB" smtClean="0"/>
              <a:t>10/11/2024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8308B3C-ACFA-4B1D-AF93-1D56F05C8B7F}" type="slidenum">
              <a:rPr lang="en-GB" smtClean="0"/>
              <a:t>‹#›</a:t>
            </a:fld>
            <a:endParaRPr lang="en-GB"/>
          </a:p>
        </p:txBody>
      </p:sp>
    </p:spTree>
    <p:extLst>
      <p:ext uri="{BB962C8B-B14F-4D97-AF65-F5344CB8AC3E}">
        <p14:creationId xmlns:p14="http://schemas.microsoft.com/office/powerpoint/2010/main" val="390643912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7F35C56-8C84-4D18-92C5-71AE32E0D677}" type="datetimeFigureOut">
              <a:rPr lang="en-GB" smtClean="0"/>
              <a:t>10/11/2024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8308B3C-ACFA-4B1D-AF93-1D56F05C8B7F}" type="slidenum">
              <a:rPr lang="en-GB" smtClean="0"/>
              <a:t>‹#›</a:t>
            </a:fld>
            <a:endParaRPr lang="en-GB"/>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28415990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7F35C56-8C84-4D18-92C5-71AE32E0D677}" type="datetimeFigureOut">
              <a:rPr lang="en-GB" smtClean="0"/>
              <a:t>10/11/2024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8308B3C-ACFA-4B1D-AF93-1D56F05C8B7F}" type="slidenum">
              <a:rPr lang="en-GB" smtClean="0"/>
              <a:t>‹#›</a:t>
            </a:fld>
            <a:endParaRPr lang="en-GB"/>
          </a:p>
        </p:txBody>
      </p:sp>
    </p:spTree>
    <p:extLst>
      <p:ext uri="{BB962C8B-B14F-4D97-AF65-F5344CB8AC3E}">
        <p14:creationId xmlns:p14="http://schemas.microsoft.com/office/powerpoint/2010/main" val="193751361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7F35C56-8C84-4D18-92C5-71AE32E0D677}" type="datetimeFigureOut">
              <a:rPr lang="en-GB" smtClean="0"/>
              <a:t>10/11/2024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8308B3C-ACFA-4B1D-AF93-1D56F05C8B7F}" type="slidenum">
              <a:rPr lang="en-GB" smtClean="0"/>
              <a:t>‹#›</a:t>
            </a:fld>
            <a:endParaRPr lang="en-GB"/>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246255939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7F35C56-8C84-4D18-92C5-71AE32E0D677}" type="datetimeFigureOut">
              <a:rPr lang="en-GB" smtClean="0"/>
              <a:t>10/11/2024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8308B3C-ACFA-4B1D-AF93-1D56F05C8B7F}" type="slidenum">
              <a:rPr lang="en-GB" smtClean="0"/>
              <a:t>‹#›</a:t>
            </a:fld>
            <a:endParaRPr lang="en-GB"/>
          </a:p>
        </p:txBody>
      </p:sp>
    </p:spTree>
    <p:extLst>
      <p:ext uri="{BB962C8B-B14F-4D97-AF65-F5344CB8AC3E}">
        <p14:creationId xmlns:p14="http://schemas.microsoft.com/office/powerpoint/2010/main" val="395212041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7F35C56-8C84-4D18-92C5-71AE32E0D677}" type="datetimeFigureOut">
              <a:rPr lang="en-GB" smtClean="0"/>
              <a:t>10/11/2024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8308B3C-ACFA-4B1D-AF93-1D56F05C8B7F}" type="slidenum">
              <a:rPr lang="en-GB" smtClean="0"/>
              <a:t>‹#›</a:t>
            </a:fld>
            <a:endParaRPr lang="en-GB"/>
          </a:p>
        </p:txBody>
      </p:sp>
    </p:spTree>
    <p:extLst>
      <p:ext uri="{BB962C8B-B14F-4D97-AF65-F5344CB8AC3E}">
        <p14:creationId xmlns:p14="http://schemas.microsoft.com/office/powerpoint/2010/main" val="400819873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7F35C56-8C84-4D18-92C5-71AE32E0D677}" type="datetimeFigureOut">
              <a:rPr lang="en-GB" smtClean="0"/>
              <a:t>10/11/2024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8308B3C-ACFA-4B1D-AF93-1D56F05C8B7F}" type="slidenum">
              <a:rPr lang="en-GB" smtClean="0"/>
              <a:t>‹#›</a:t>
            </a:fld>
            <a:endParaRPr lang="en-GB"/>
          </a:p>
        </p:txBody>
      </p:sp>
    </p:spTree>
    <p:extLst>
      <p:ext uri="{BB962C8B-B14F-4D97-AF65-F5344CB8AC3E}">
        <p14:creationId xmlns:p14="http://schemas.microsoft.com/office/powerpoint/2010/main" val="9294411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67F35C56-8C84-4D18-92C5-71AE32E0D677}" type="datetimeFigureOut">
              <a:rPr lang="en-GB" smtClean="0"/>
              <a:t>10/11/2024</a:t>
            </a:fld>
            <a:endParaRPr lang="en-GB"/>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GB"/>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88308B3C-ACFA-4B1D-AF93-1D56F05C8B7F}" type="slidenum">
              <a:rPr lang="en-GB" smtClean="0"/>
              <a:t>‹#›</a:t>
            </a:fld>
            <a:endParaRPr lang="en-GB"/>
          </a:p>
        </p:txBody>
      </p:sp>
    </p:spTree>
    <p:extLst>
      <p:ext uri="{BB962C8B-B14F-4D97-AF65-F5344CB8AC3E}">
        <p14:creationId xmlns:p14="http://schemas.microsoft.com/office/powerpoint/2010/main" val="4092099902"/>
      </p:ext>
    </p:extLst>
  </p:cSld>
  <p:clrMap bg1="dk1" tx1="lt1" bg2="dk2" tx2="lt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2C4CFE-D542-94F7-61FC-5A0084C8246F}"/>
              </a:ext>
            </a:extLst>
          </p:cNvPr>
          <p:cNvSpPr>
            <a:spLocks noGrp="1"/>
          </p:cNvSpPr>
          <p:nvPr>
            <p:ph type="title"/>
          </p:nvPr>
        </p:nvSpPr>
        <p:spPr>
          <a:xfrm>
            <a:off x="235477" y="338666"/>
            <a:ext cx="8070323" cy="3428998"/>
          </a:xfrm>
        </p:spPr>
        <p:txBody>
          <a:bodyPr>
            <a:normAutofit/>
          </a:bodyPr>
          <a:lstStyle/>
          <a:p>
            <a:r>
              <a:rPr lang="en-GB" sz="6000" b="1" dirty="0">
                <a:latin typeface="Times New Roman" panose="02020603050405020304" pitchFamily="18" charset="0"/>
                <a:cs typeface="Times New Roman" panose="02020603050405020304" pitchFamily="18" charset="0"/>
              </a:rPr>
              <a:t>Multiple Deprivation in Policing</a:t>
            </a:r>
            <a:br>
              <a:rPr lang="en-GB" sz="6000" b="1" dirty="0">
                <a:latin typeface="Times New Roman" panose="02020603050405020304" pitchFamily="18" charset="0"/>
                <a:cs typeface="Times New Roman" panose="02020603050405020304" pitchFamily="18" charset="0"/>
              </a:rPr>
            </a:br>
            <a:endParaRPr lang="en-GB" b="1" dirty="0">
              <a:latin typeface="Times New Roman" panose="02020603050405020304" pitchFamily="18" charset="0"/>
              <a:cs typeface="Times New Roman" panose="02020603050405020304" pitchFamily="18" charset="0"/>
            </a:endParaRPr>
          </a:p>
        </p:txBody>
      </p:sp>
      <p:sp>
        <p:nvSpPr>
          <p:cNvPr id="3" name="Subtitle 2">
            <a:extLst>
              <a:ext uri="{FF2B5EF4-FFF2-40B4-BE49-F238E27FC236}">
                <a16:creationId xmlns:a16="http://schemas.microsoft.com/office/drawing/2014/main" id="{DFD51856-6C49-0CDB-8CE5-5545BD773656}"/>
              </a:ext>
            </a:extLst>
          </p:cNvPr>
          <p:cNvSpPr>
            <a:spLocks noGrp="1"/>
          </p:cNvSpPr>
          <p:nvPr>
            <p:ph idx="1"/>
          </p:nvPr>
        </p:nvSpPr>
        <p:spPr>
          <a:xfrm>
            <a:off x="0" y="3429000"/>
            <a:ext cx="7628467" cy="3428999"/>
          </a:xfrm>
        </p:spPr>
        <p:txBody>
          <a:bodyPr>
            <a:normAutofit/>
          </a:bodyPr>
          <a:lstStyle/>
          <a:p>
            <a:pPr marL="0" indent="0">
              <a:buNone/>
            </a:pPr>
            <a:r>
              <a:rPr lang="en-US" sz="3600" dirty="0">
                <a:solidFill>
                  <a:schemeClr val="bg1">
                    <a:lumMod val="95000"/>
                    <a:lumOff val="5000"/>
                  </a:schemeClr>
                </a:solidFill>
                <a:latin typeface="Times New Roman" panose="02020603050405020304" pitchFamily="18" charset="0"/>
                <a:cs typeface="Times New Roman" panose="02020603050405020304" pitchFamily="18" charset="0"/>
              </a:rPr>
              <a:t>Historical Initiatives and Their Impact</a:t>
            </a:r>
            <a:endParaRPr lang="en-GB" sz="3600" dirty="0">
              <a:solidFill>
                <a:schemeClr val="bg1">
                  <a:lumMod val="95000"/>
                  <a:lumOff val="5000"/>
                </a:schemeClr>
              </a:solidFill>
              <a:latin typeface="Times New Roman" panose="02020603050405020304" pitchFamily="18" charset="0"/>
              <a:cs typeface="Times New Roman" panose="02020603050405020304" pitchFamily="18" charset="0"/>
            </a:endParaRPr>
          </a:p>
        </p:txBody>
      </p:sp>
      <p:sp>
        <p:nvSpPr>
          <p:cNvPr id="7" name="Text Placeholder 6">
            <a:extLst>
              <a:ext uri="{FF2B5EF4-FFF2-40B4-BE49-F238E27FC236}">
                <a16:creationId xmlns:a16="http://schemas.microsoft.com/office/drawing/2014/main" id="{9B76601F-9717-64DB-0B95-A89F21ABC572}"/>
              </a:ext>
            </a:extLst>
          </p:cNvPr>
          <p:cNvSpPr>
            <a:spLocks noGrp="1"/>
          </p:cNvSpPr>
          <p:nvPr>
            <p:ph type="body" sz="half" idx="2"/>
          </p:nvPr>
        </p:nvSpPr>
        <p:spPr>
          <a:xfrm>
            <a:off x="8534400" y="5825067"/>
            <a:ext cx="3657600" cy="1032933"/>
          </a:xfrm>
        </p:spPr>
        <p:txBody>
          <a:bodyPr/>
          <a:lstStyle/>
          <a:p>
            <a:pPr algn="ctr"/>
            <a:r>
              <a:rPr lang="en-GB" sz="2000" dirty="0">
                <a:solidFill>
                  <a:schemeClr val="bg1">
                    <a:lumMod val="95000"/>
                    <a:lumOff val="5000"/>
                  </a:schemeClr>
                </a:solidFill>
                <a:latin typeface="Times New Roman" panose="02020603050405020304" pitchFamily="18" charset="0"/>
                <a:cs typeface="Times New Roman" panose="02020603050405020304" pitchFamily="18" charset="0"/>
              </a:rPr>
              <a:t>Marian </a:t>
            </a:r>
            <a:r>
              <a:rPr lang="en-GB" sz="2000" dirty="0" err="1">
                <a:solidFill>
                  <a:schemeClr val="bg1">
                    <a:lumMod val="95000"/>
                    <a:lumOff val="5000"/>
                  </a:schemeClr>
                </a:solidFill>
                <a:latin typeface="Times New Roman" panose="02020603050405020304" pitchFamily="18" charset="0"/>
                <a:cs typeface="Times New Roman" panose="02020603050405020304" pitchFamily="18" charset="0"/>
              </a:rPr>
              <a:t>Ionut</a:t>
            </a:r>
            <a:r>
              <a:rPr lang="en-GB" sz="2000" dirty="0">
                <a:solidFill>
                  <a:schemeClr val="bg1">
                    <a:lumMod val="95000"/>
                    <a:lumOff val="5000"/>
                  </a:schemeClr>
                </a:solidFill>
                <a:latin typeface="Times New Roman" panose="02020603050405020304" pitchFamily="18" charset="0"/>
                <a:cs typeface="Times New Roman" panose="02020603050405020304" pitchFamily="18" charset="0"/>
              </a:rPr>
              <a:t> </a:t>
            </a:r>
            <a:r>
              <a:rPr lang="en-GB" sz="2000" dirty="0" err="1">
                <a:solidFill>
                  <a:schemeClr val="bg1">
                    <a:lumMod val="95000"/>
                    <a:lumOff val="5000"/>
                  </a:schemeClr>
                </a:solidFill>
                <a:latin typeface="Times New Roman" panose="02020603050405020304" pitchFamily="18" charset="0"/>
                <a:cs typeface="Times New Roman" panose="02020603050405020304" pitchFamily="18" charset="0"/>
              </a:rPr>
              <a:t>Malasincu</a:t>
            </a:r>
            <a:endParaRPr lang="en-GB" sz="2000" dirty="0">
              <a:solidFill>
                <a:schemeClr val="bg1">
                  <a:lumMod val="95000"/>
                  <a:lumOff val="5000"/>
                </a:schemeClr>
              </a:solidFill>
              <a:latin typeface="Times New Roman" panose="02020603050405020304" pitchFamily="18" charset="0"/>
              <a:cs typeface="Times New Roman" panose="02020603050405020304" pitchFamily="18" charset="0"/>
            </a:endParaRPr>
          </a:p>
          <a:p>
            <a:pPr algn="ctr"/>
            <a:r>
              <a:rPr lang="en-GB" sz="2000" dirty="0">
                <a:solidFill>
                  <a:schemeClr val="bg1">
                    <a:lumMod val="95000"/>
                    <a:lumOff val="5000"/>
                  </a:schemeClr>
                </a:solidFill>
                <a:latin typeface="Times New Roman" panose="02020603050405020304" pitchFamily="18" charset="0"/>
                <a:cs typeface="Times New Roman" panose="02020603050405020304" pitchFamily="18" charset="0"/>
              </a:rPr>
              <a:t>Student number 2312613</a:t>
            </a:r>
          </a:p>
          <a:p>
            <a:endParaRPr lang="en-GB" dirty="0">
              <a:solidFill>
                <a:schemeClr val="bg1">
                  <a:lumMod val="95000"/>
                  <a:lumOff val="5000"/>
                </a:schemeClr>
              </a:solidFill>
            </a:endParaRPr>
          </a:p>
        </p:txBody>
      </p:sp>
    </p:spTree>
    <p:extLst>
      <p:ext uri="{BB962C8B-B14F-4D97-AF65-F5344CB8AC3E}">
        <p14:creationId xmlns:p14="http://schemas.microsoft.com/office/powerpoint/2010/main" val="23142073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7">
                                            <p:txEl>
                                              <p:pRg st="0" end="0"/>
                                            </p:txEl>
                                          </p:spTgt>
                                        </p:tgtEl>
                                        <p:attrNameLst>
                                          <p:attrName>style.visibility</p:attrName>
                                        </p:attrNameLst>
                                      </p:cBhvr>
                                      <p:to>
                                        <p:strVal val="visible"/>
                                      </p:to>
                                    </p:set>
                                    <p:animEffect transition="in" filter="fade">
                                      <p:cBhvr>
                                        <p:cTn id="21" dur="1000"/>
                                        <p:tgtEl>
                                          <p:spTgt spid="7">
                                            <p:txEl>
                                              <p:pRg st="0" end="0"/>
                                            </p:txEl>
                                          </p:spTgt>
                                        </p:tgtEl>
                                      </p:cBhvr>
                                    </p:animEffect>
                                    <p:anim calcmode="lin" valueType="num">
                                      <p:cBhvr>
                                        <p:cTn id="22" dur="1000" fill="hold"/>
                                        <p:tgtEl>
                                          <p:spTgt spid="7">
                                            <p:txEl>
                                              <p:pRg st="0" end="0"/>
                                            </p:txEl>
                                          </p:spTgt>
                                        </p:tgtEl>
                                        <p:attrNameLst>
                                          <p:attrName>ppt_x</p:attrName>
                                        </p:attrNameLst>
                                      </p:cBhvr>
                                      <p:tavLst>
                                        <p:tav tm="0">
                                          <p:val>
                                            <p:strVal val="#ppt_x"/>
                                          </p:val>
                                        </p:tav>
                                        <p:tav tm="100000">
                                          <p:val>
                                            <p:strVal val="#ppt_x"/>
                                          </p:val>
                                        </p:tav>
                                      </p:tavLst>
                                    </p:anim>
                                    <p:anim calcmode="lin" valueType="num">
                                      <p:cBhvr>
                                        <p:cTn id="23" dur="1000" fill="hold"/>
                                        <p:tgtEl>
                                          <p:spTgt spid="7">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7">
                                            <p:txEl>
                                              <p:pRg st="1" end="1"/>
                                            </p:txEl>
                                          </p:spTgt>
                                        </p:tgtEl>
                                        <p:attrNameLst>
                                          <p:attrName>style.visibility</p:attrName>
                                        </p:attrNameLst>
                                      </p:cBhvr>
                                      <p:to>
                                        <p:strVal val="visible"/>
                                      </p:to>
                                    </p:set>
                                    <p:animEffect transition="in" filter="fade">
                                      <p:cBhvr>
                                        <p:cTn id="28" dur="1000"/>
                                        <p:tgtEl>
                                          <p:spTgt spid="7">
                                            <p:txEl>
                                              <p:pRg st="1" end="1"/>
                                            </p:txEl>
                                          </p:spTgt>
                                        </p:tgtEl>
                                      </p:cBhvr>
                                    </p:animEffect>
                                    <p:anim calcmode="lin" valueType="num">
                                      <p:cBhvr>
                                        <p:cTn id="29" dur="1000" fill="hold"/>
                                        <p:tgtEl>
                                          <p:spTgt spid="7">
                                            <p:txEl>
                                              <p:pRg st="1" end="1"/>
                                            </p:txEl>
                                          </p:spTgt>
                                        </p:tgtEl>
                                        <p:attrNameLst>
                                          <p:attrName>ppt_x</p:attrName>
                                        </p:attrNameLst>
                                      </p:cBhvr>
                                      <p:tavLst>
                                        <p:tav tm="0">
                                          <p:val>
                                            <p:strVal val="#ppt_x"/>
                                          </p:val>
                                        </p:tav>
                                        <p:tav tm="100000">
                                          <p:val>
                                            <p:strVal val="#ppt_x"/>
                                          </p:val>
                                        </p:tav>
                                      </p:tavLst>
                                    </p:anim>
                                    <p:anim calcmode="lin" valueType="num">
                                      <p:cBhvr>
                                        <p:cTn id="30" dur="1000" fill="hold"/>
                                        <p:tgtEl>
                                          <p:spTgt spid="7">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7"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A34C09-572C-18EB-99F8-6A270F49B732}"/>
              </a:ext>
            </a:extLst>
          </p:cNvPr>
          <p:cNvSpPr>
            <a:spLocks noGrp="1"/>
          </p:cNvSpPr>
          <p:nvPr>
            <p:ph type="title"/>
          </p:nvPr>
        </p:nvSpPr>
        <p:spPr>
          <a:xfrm>
            <a:off x="938398" y="0"/>
            <a:ext cx="6780213" cy="546847"/>
          </a:xfrm>
        </p:spPr>
        <p:txBody>
          <a:bodyPr/>
          <a:lstStyle/>
          <a:p>
            <a:pPr algn="ctr"/>
            <a:r>
              <a:rPr lang="en-US" b="1" dirty="0">
                <a:latin typeface="Times New Roman" panose="02020603050405020304" pitchFamily="18" charset="0"/>
                <a:cs typeface="Times New Roman" panose="02020603050405020304" pitchFamily="18" charset="0"/>
              </a:rPr>
              <a:t>Introduction</a:t>
            </a:r>
            <a:endParaRPr lang="en-GB" b="1" dirty="0">
              <a:latin typeface="Times New Roman" panose="02020603050405020304" pitchFamily="18" charset="0"/>
              <a:cs typeface="Times New Roman" panose="02020603050405020304" pitchFamily="18" charset="0"/>
            </a:endParaRPr>
          </a:p>
        </p:txBody>
      </p:sp>
      <p:pic>
        <p:nvPicPr>
          <p:cNvPr id="6149" name="Picture 5" descr="Meet Our Staff - Dumont Police Department">
            <a:extLst>
              <a:ext uri="{FF2B5EF4-FFF2-40B4-BE49-F238E27FC236}">
                <a16:creationId xmlns:a16="http://schemas.microsoft.com/office/drawing/2014/main" id="{B99DF103-034A-47AA-85FC-7F95AB6693A3}"/>
              </a:ext>
            </a:extLst>
          </p:cNvPr>
          <p:cNvPicPr>
            <a:picLocks noGrp="1" noChangeAspect="1" noChangeArrowheads="1"/>
          </p:cNvPicPr>
          <p:nvPr>
            <p:ph type="pic" idx="1"/>
          </p:nvPr>
        </p:nvPicPr>
        <p:blipFill>
          <a:blip r:embed="rId2">
            <a:extLst>
              <a:ext uri="{28A0092B-C50C-407E-A947-70E740481C1C}">
                <a14:useLocalDpi xmlns:a14="http://schemas.microsoft.com/office/drawing/2010/main" val="0"/>
              </a:ext>
            </a:extLst>
          </a:blip>
          <a:srcRect l="15831" r="15831"/>
          <a:stretch>
            <a:fillRect/>
          </a:stretch>
        </p:blipFill>
        <p:spPr bwMode="auto">
          <a:xfrm>
            <a:off x="8911026" y="1143000"/>
            <a:ext cx="3280974" cy="4572000"/>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1">
            <a:extLst>
              <a:ext uri="{FF2B5EF4-FFF2-40B4-BE49-F238E27FC236}">
                <a16:creationId xmlns:a16="http://schemas.microsoft.com/office/drawing/2014/main" id="{091859E5-8423-DD10-C9C1-3C36C843039A}"/>
              </a:ext>
            </a:extLst>
          </p:cNvPr>
          <p:cNvSpPr>
            <a:spLocks noGrp="1" noChangeArrowheads="1"/>
          </p:cNvSpPr>
          <p:nvPr>
            <p:ph type="body" sz="half" idx="2"/>
          </p:nvPr>
        </p:nvSpPr>
        <p:spPr bwMode="auto">
          <a:xfrm>
            <a:off x="0" y="777707"/>
            <a:ext cx="8161020" cy="63709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eaLnBrk="0" fontAlgn="base" hangingPunct="0">
              <a:lnSpc>
                <a:spcPct val="100000"/>
              </a:lnSpc>
              <a:spcBef>
                <a:spcPct val="0"/>
              </a:spcBef>
              <a:spcAft>
                <a:spcPct val="0"/>
              </a:spcAft>
            </a:pPr>
            <a:endParaRPr kumimoji="0" lang="en-US" altLang="en-US" sz="2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342900" indent="-342900" eaLnBrk="0" fontAlgn="base" hangingPunct="0">
              <a:lnSpc>
                <a:spcPct val="100000"/>
              </a:lnSpc>
              <a:spcBef>
                <a:spcPct val="0"/>
              </a:spcBef>
              <a:spcAft>
                <a:spcPct val="0"/>
              </a:spcAft>
              <a:buFont typeface="Wingdings" panose="05000000000000000000" pitchFamily="2" charset="2"/>
              <a:buChar char="Ø"/>
            </a:pPr>
            <a:r>
              <a:rPr kumimoji="0" lang="en-US" altLang="en-US" sz="2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The concept of multiple deprivation entails a number of related areas of living disadvantages that include income, employment, health, and housing as some of the complications in social problems (Department for Communities and Local Government, 2015).</a:t>
            </a:r>
          </a:p>
          <a:p>
            <a:pPr marL="342900" indent="-342900" eaLnBrk="0" fontAlgn="base" hangingPunct="0">
              <a:lnSpc>
                <a:spcPct val="100000"/>
              </a:lnSpc>
              <a:spcBef>
                <a:spcPct val="0"/>
              </a:spcBef>
              <a:spcAft>
                <a:spcPct val="0"/>
              </a:spcAft>
              <a:buFont typeface="Wingdings" panose="05000000000000000000" pitchFamily="2" charset="2"/>
              <a:buChar char="Ø"/>
            </a:pPr>
            <a:r>
              <a:rPr kumimoji="0" lang="en-US" altLang="en-US" sz="2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Policing is also complicated, as crime and anti-social behaviors are mostly concentrated in the deprived areas which have higher crime rates (Trust for London, 2023).</a:t>
            </a:r>
          </a:p>
          <a:p>
            <a:pPr marL="342900" indent="-342900" eaLnBrk="0" fontAlgn="base" hangingPunct="0">
              <a:lnSpc>
                <a:spcPct val="100000"/>
              </a:lnSpc>
              <a:spcBef>
                <a:spcPct val="0"/>
              </a:spcBef>
              <a:spcAft>
                <a:spcPct val="0"/>
              </a:spcAft>
              <a:buFont typeface="Wingdings" panose="05000000000000000000" pitchFamily="2" charset="2"/>
              <a:buChar char="Ø"/>
            </a:pPr>
            <a:r>
              <a:rPr kumimoji="0" lang="en-US" altLang="en-US" sz="2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Historical policing tactics that have been employed include community policies which were intended to address these factors (GOK.UK, 2012).</a:t>
            </a:r>
          </a:p>
          <a:p>
            <a:pPr marL="342900" indent="-342900" eaLnBrk="0" fontAlgn="base" hangingPunct="0">
              <a:lnSpc>
                <a:spcPct val="100000"/>
              </a:lnSpc>
              <a:spcBef>
                <a:spcPct val="0"/>
              </a:spcBef>
              <a:spcAft>
                <a:spcPct val="0"/>
              </a:spcAft>
              <a:buFont typeface="Wingdings" panose="05000000000000000000" pitchFamily="2" charset="2"/>
              <a:buChar char="Ø"/>
            </a:pPr>
            <a:r>
              <a:rPr kumimoji="0" lang="en-US" altLang="en-US" sz="2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Evaluating the outcomes of these past interventions aids in defining the measures for reducing crime rates and promoting social inclusion (Police Foundation, 2017). </a:t>
            </a:r>
          </a:p>
          <a:p>
            <a:pPr eaLnBrk="0" fontAlgn="base" hangingPunct="0">
              <a:lnSpc>
                <a:spcPct val="100000"/>
              </a:lnSpc>
              <a:spcBef>
                <a:spcPct val="0"/>
              </a:spcBef>
              <a:spcAft>
                <a:spcPct val="0"/>
              </a:spcAft>
            </a:pPr>
            <a:endParaRPr kumimoji="0" lang="en-US" altLang="en-US" sz="2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eaLnBrk="0" fontAlgn="base" hangingPunct="0">
              <a:lnSpc>
                <a:spcPct val="100000"/>
              </a:lnSpc>
              <a:spcBef>
                <a:spcPct val="0"/>
              </a:spcBef>
              <a:spcAft>
                <a:spcPct val="0"/>
              </a:spcAft>
            </a:pPr>
            <a:endParaRPr kumimoji="0" lang="en-US" altLang="en-US" sz="2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85928244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4">
                                            <p:txEl>
                                              <p:pRg st="1" end="1"/>
                                            </p:txEl>
                                          </p:spTgt>
                                        </p:tgtEl>
                                        <p:attrNameLst>
                                          <p:attrName>style.visibility</p:attrName>
                                        </p:attrNameLst>
                                      </p:cBhvr>
                                      <p:to>
                                        <p:strVal val="visible"/>
                                      </p:to>
                                    </p:set>
                                    <p:animEffect transition="in" filter="fade">
                                      <p:cBhvr>
                                        <p:cTn id="14" dur="1000"/>
                                        <p:tgtEl>
                                          <p:spTgt spid="4">
                                            <p:txEl>
                                              <p:pRg st="1" end="1"/>
                                            </p:txEl>
                                          </p:spTgt>
                                        </p:tgtEl>
                                      </p:cBhvr>
                                    </p:animEffect>
                                    <p:anim calcmode="lin" valueType="num">
                                      <p:cBhvr>
                                        <p:cTn id="15"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4">
                                            <p:txEl>
                                              <p:pRg st="2" end="2"/>
                                            </p:txEl>
                                          </p:spTgt>
                                        </p:tgtEl>
                                        <p:attrNameLst>
                                          <p:attrName>style.visibility</p:attrName>
                                        </p:attrNameLst>
                                      </p:cBhvr>
                                      <p:to>
                                        <p:strVal val="visible"/>
                                      </p:to>
                                    </p:set>
                                    <p:animEffect transition="in" filter="fade">
                                      <p:cBhvr>
                                        <p:cTn id="21" dur="1000"/>
                                        <p:tgtEl>
                                          <p:spTgt spid="4">
                                            <p:txEl>
                                              <p:pRg st="2" end="2"/>
                                            </p:txEl>
                                          </p:spTgt>
                                        </p:tgtEl>
                                      </p:cBhvr>
                                    </p:animEffect>
                                    <p:anim calcmode="lin" valueType="num">
                                      <p:cBhvr>
                                        <p:cTn id="22"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4">
                                            <p:txEl>
                                              <p:pRg st="3" end="3"/>
                                            </p:txEl>
                                          </p:spTgt>
                                        </p:tgtEl>
                                        <p:attrNameLst>
                                          <p:attrName>style.visibility</p:attrName>
                                        </p:attrNameLst>
                                      </p:cBhvr>
                                      <p:to>
                                        <p:strVal val="visible"/>
                                      </p:to>
                                    </p:set>
                                    <p:animEffect transition="in" filter="fade">
                                      <p:cBhvr>
                                        <p:cTn id="28" dur="1000"/>
                                        <p:tgtEl>
                                          <p:spTgt spid="4">
                                            <p:txEl>
                                              <p:pRg st="3" end="3"/>
                                            </p:txEl>
                                          </p:spTgt>
                                        </p:tgtEl>
                                      </p:cBhvr>
                                    </p:animEffect>
                                    <p:anim calcmode="lin" valueType="num">
                                      <p:cBhvr>
                                        <p:cTn id="29"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4">
                                            <p:txEl>
                                              <p:pRg st="4" end="4"/>
                                            </p:txEl>
                                          </p:spTgt>
                                        </p:tgtEl>
                                        <p:attrNameLst>
                                          <p:attrName>style.visibility</p:attrName>
                                        </p:attrNameLst>
                                      </p:cBhvr>
                                      <p:to>
                                        <p:strVal val="visible"/>
                                      </p:to>
                                    </p:set>
                                    <p:animEffect transition="in" filter="fade">
                                      <p:cBhvr>
                                        <p:cTn id="35" dur="1000"/>
                                        <p:tgtEl>
                                          <p:spTgt spid="4">
                                            <p:txEl>
                                              <p:pRg st="4" end="4"/>
                                            </p:txEl>
                                          </p:spTgt>
                                        </p:tgtEl>
                                      </p:cBhvr>
                                    </p:animEffect>
                                    <p:anim calcmode="lin" valueType="num">
                                      <p:cBhvr>
                                        <p:cTn id="36"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6149"/>
                                        </p:tgtEl>
                                        <p:attrNameLst>
                                          <p:attrName>style.visibility</p:attrName>
                                        </p:attrNameLst>
                                      </p:cBhvr>
                                      <p:to>
                                        <p:strVal val="visible"/>
                                      </p:to>
                                    </p:set>
                                    <p:animEffect transition="in" filter="fade">
                                      <p:cBhvr>
                                        <p:cTn id="42" dur="1000"/>
                                        <p:tgtEl>
                                          <p:spTgt spid="6149"/>
                                        </p:tgtEl>
                                      </p:cBhvr>
                                    </p:animEffect>
                                    <p:anim calcmode="lin" valueType="num">
                                      <p:cBhvr>
                                        <p:cTn id="43" dur="1000" fill="hold"/>
                                        <p:tgtEl>
                                          <p:spTgt spid="6149"/>
                                        </p:tgtEl>
                                        <p:attrNameLst>
                                          <p:attrName>ppt_x</p:attrName>
                                        </p:attrNameLst>
                                      </p:cBhvr>
                                      <p:tavLst>
                                        <p:tav tm="0">
                                          <p:val>
                                            <p:strVal val="#ppt_x"/>
                                          </p:val>
                                        </p:tav>
                                        <p:tav tm="100000">
                                          <p:val>
                                            <p:strVal val="#ppt_x"/>
                                          </p:val>
                                        </p:tav>
                                      </p:tavLst>
                                    </p:anim>
                                    <p:anim calcmode="lin" valueType="num">
                                      <p:cBhvr>
                                        <p:cTn id="44" dur="1000" fill="hold"/>
                                        <p:tgtEl>
                                          <p:spTgt spid="614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9465B6E7-9724-3D9E-EB53-88B408F05029}"/>
              </a:ext>
            </a:extLst>
          </p:cNvPr>
          <p:cNvSpPr>
            <a:spLocks noGrp="1"/>
          </p:cNvSpPr>
          <p:nvPr>
            <p:ph type="title"/>
          </p:nvPr>
        </p:nvSpPr>
        <p:spPr>
          <a:xfrm>
            <a:off x="1517930" y="0"/>
            <a:ext cx="8534400" cy="887606"/>
          </a:xfrm>
        </p:spPr>
        <p:txBody>
          <a:bodyPr/>
          <a:lstStyle/>
          <a:p>
            <a:pPr algn="ctr"/>
            <a:r>
              <a:rPr lang="en-US" b="1" dirty="0"/>
              <a:t>Deprivation Across England</a:t>
            </a:r>
            <a:endParaRPr lang="en-GB" b="1" dirty="0"/>
          </a:p>
        </p:txBody>
      </p:sp>
      <p:pic>
        <p:nvPicPr>
          <p:cNvPr id="12292" name="Picture 4" descr="Deprivation across England : r/ukpolitics">
            <a:extLst>
              <a:ext uri="{FF2B5EF4-FFF2-40B4-BE49-F238E27FC236}">
                <a16:creationId xmlns:a16="http://schemas.microsoft.com/office/drawing/2014/main" id="{1B724A36-B975-8B95-6335-1548827E792D}"/>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 y="2696528"/>
            <a:ext cx="6562165" cy="4161472"/>
          </a:xfrm>
          <a:prstGeom prst="rect">
            <a:avLst/>
          </a:prstGeom>
          <a:noFill/>
          <a:extLst>
            <a:ext uri="{909E8E84-426E-40DD-AFC4-6F175D3DCCD1}">
              <a14:hiddenFill xmlns:a14="http://schemas.microsoft.com/office/drawing/2010/main">
                <a:solidFill>
                  <a:srgbClr val="FFFFFF"/>
                </a:solidFill>
              </a14:hiddenFill>
            </a:ext>
          </a:extLst>
        </p:spPr>
      </p:pic>
      <p:pic>
        <p:nvPicPr>
          <p:cNvPr id="12294" name="Picture 6" descr="Community policing uk hi-res stock ...">
            <a:extLst>
              <a:ext uri="{FF2B5EF4-FFF2-40B4-BE49-F238E27FC236}">
                <a16:creationId xmlns:a16="http://schemas.microsoft.com/office/drawing/2014/main" id="{F9BDC573-346F-0547-9528-C2FAA2917B5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62165" y="2696528"/>
            <a:ext cx="5629835" cy="41614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6931022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12292"/>
                                        </p:tgtEl>
                                        <p:attrNameLst>
                                          <p:attrName>style.visibility</p:attrName>
                                        </p:attrNameLst>
                                      </p:cBhvr>
                                      <p:to>
                                        <p:strVal val="visible"/>
                                      </p:to>
                                    </p:set>
                                    <p:animEffect transition="in" filter="fade">
                                      <p:cBhvr>
                                        <p:cTn id="14" dur="1000"/>
                                        <p:tgtEl>
                                          <p:spTgt spid="12292"/>
                                        </p:tgtEl>
                                      </p:cBhvr>
                                    </p:animEffect>
                                    <p:anim calcmode="lin" valueType="num">
                                      <p:cBhvr>
                                        <p:cTn id="15" dur="1000" fill="hold"/>
                                        <p:tgtEl>
                                          <p:spTgt spid="12292"/>
                                        </p:tgtEl>
                                        <p:attrNameLst>
                                          <p:attrName>ppt_x</p:attrName>
                                        </p:attrNameLst>
                                      </p:cBhvr>
                                      <p:tavLst>
                                        <p:tav tm="0">
                                          <p:val>
                                            <p:strVal val="#ppt_x"/>
                                          </p:val>
                                        </p:tav>
                                        <p:tav tm="100000">
                                          <p:val>
                                            <p:strVal val="#ppt_x"/>
                                          </p:val>
                                        </p:tav>
                                      </p:tavLst>
                                    </p:anim>
                                    <p:anim calcmode="lin" valueType="num">
                                      <p:cBhvr>
                                        <p:cTn id="16" dur="1000" fill="hold"/>
                                        <p:tgtEl>
                                          <p:spTgt spid="12292"/>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12294"/>
                                        </p:tgtEl>
                                        <p:attrNameLst>
                                          <p:attrName>style.visibility</p:attrName>
                                        </p:attrNameLst>
                                      </p:cBhvr>
                                      <p:to>
                                        <p:strVal val="visible"/>
                                      </p:to>
                                    </p:set>
                                    <p:animEffect transition="in" filter="fade">
                                      <p:cBhvr>
                                        <p:cTn id="21" dur="1000"/>
                                        <p:tgtEl>
                                          <p:spTgt spid="12294"/>
                                        </p:tgtEl>
                                      </p:cBhvr>
                                    </p:animEffect>
                                    <p:anim calcmode="lin" valueType="num">
                                      <p:cBhvr>
                                        <p:cTn id="22" dur="1000" fill="hold"/>
                                        <p:tgtEl>
                                          <p:spTgt spid="12294"/>
                                        </p:tgtEl>
                                        <p:attrNameLst>
                                          <p:attrName>ppt_x</p:attrName>
                                        </p:attrNameLst>
                                      </p:cBhvr>
                                      <p:tavLst>
                                        <p:tav tm="0">
                                          <p:val>
                                            <p:strVal val="#ppt_x"/>
                                          </p:val>
                                        </p:tav>
                                        <p:tav tm="100000">
                                          <p:val>
                                            <p:strVal val="#ppt_x"/>
                                          </p:val>
                                        </p:tav>
                                      </p:tavLst>
                                    </p:anim>
                                    <p:anim calcmode="lin" valueType="num">
                                      <p:cBhvr>
                                        <p:cTn id="23" dur="1000" fill="hold"/>
                                        <p:tgtEl>
                                          <p:spTgt spid="1229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4CB6D4-3991-74E1-BB95-8D5172A3A620}"/>
              </a:ext>
            </a:extLst>
          </p:cNvPr>
          <p:cNvSpPr>
            <a:spLocks noGrp="1"/>
          </p:cNvSpPr>
          <p:nvPr>
            <p:ph type="title"/>
          </p:nvPr>
        </p:nvSpPr>
        <p:spPr>
          <a:xfrm>
            <a:off x="1828800" y="336674"/>
            <a:ext cx="8534400" cy="891492"/>
          </a:xfrm>
        </p:spPr>
        <p:txBody>
          <a:bodyPr>
            <a:normAutofit fontScale="90000"/>
          </a:bodyPr>
          <a:lstStyle/>
          <a:p>
            <a:pPr algn="ctr"/>
            <a:r>
              <a:rPr lang="en-GB" b="1" dirty="0">
                <a:latin typeface="Times New Roman" panose="02020603050405020304" pitchFamily="18" charset="0"/>
                <a:cs typeface="Times New Roman" panose="02020603050405020304" pitchFamily="18" charset="0"/>
              </a:rPr>
              <a:t>Community Policing Initiatives</a:t>
            </a:r>
          </a:p>
        </p:txBody>
      </p:sp>
      <p:sp>
        <p:nvSpPr>
          <p:cNvPr id="5" name="Rectangle 2">
            <a:extLst>
              <a:ext uri="{FF2B5EF4-FFF2-40B4-BE49-F238E27FC236}">
                <a16:creationId xmlns:a16="http://schemas.microsoft.com/office/drawing/2014/main" id="{A3A01E54-F9B6-BB11-AE4B-D35ACB9EBDA5}"/>
              </a:ext>
            </a:extLst>
          </p:cNvPr>
          <p:cNvSpPr>
            <a:spLocks noGrp="1" noChangeArrowheads="1"/>
          </p:cNvSpPr>
          <p:nvPr>
            <p:ph idx="1"/>
          </p:nvPr>
        </p:nvSpPr>
        <p:spPr bwMode="auto">
          <a:xfrm>
            <a:off x="1028700" y="1841242"/>
            <a:ext cx="10134600" cy="501675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eaLnBrk="0" fontAlgn="base" hangingPunct="0">
              <a:lnSpc>
                <a:spcPct val="100000"/>
              </a:lnSpc>
              <a:spcBef>
                <a:spcPct val="0"/>
              </a:spcBef>
              <a:spcAft>
                <a:spcPct val="0"/>
              </a:spcAft>
              <a:buFont typeface="Wingdings" panose="05000000000000000000" pitchFamily="2" charset="2"/>
              <a:buChar char="Ø"/>
            </a:pPr>
            <a:r>
              <a:rPr kumimoji="0" lang="en-US" altLang="en-US"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Community policing was adopted as a strategy to foster cooperation between members of the community and the police especially in areas of low socioeconomic status (College of Policing, 2018).</a:t>
            </a:r>
          </a:p>
          <a:p>
            <a:pPr eaLnBrk="0" fontAlgn="base" hangingPunct="0">
              <a:lnSpc>
                <a:spcPct val="100000"/>
              </a:lnSpc>
              <a:spcBef>
                <a:spcPct val="0"/>
              </a:spcBef>
              <a:spcAft>
                <a:spcPct val="0"/>
              </a:spcAft>
              <a:buFont typeface="Wingdings" panose="05000000000000000000" pitchFamily="2" charset="2"/>
              <a:buChar char="Ø"/>
            </a:pPr>
            <a:r>
              <a:rPr kumimoji="0" lang="en-US" altLang="en-US"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Neighborhood policing, which involved forming policing teams that tailored their operations to fit local problems and collaborating with community people (GOK.UK, 2012).</a:t>
            </a:r>
          </a:p>
          <a:p>
            <a:pPr eaLnBrk="0" fontAlgn="base" hangingPunct="0">
              <a:lnSpc>
                <a:spcPct val="100000"/>
              </a:lnSpc>
              <a:spcBef>
                <a:spcPct val="0"/>
              </a:spcBef>
              <a:spcAft>
                <a:spcPct val="0"/>
              </a:spcAft>
              <a:buFont typeface="Wingdings" panose="05000000000000000000" pitchFamily="2" charset="2"/>
              <a:buChar char="Ø"/>
            </a:pPr>
            <a:r>
              <a:rPr kumimoji="0" lang="en-US" altLang="en-US"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The benefits reported include better resident satisfaction, enhanced crime reporting, and increased prevention activities from the public (Department for Communities and Local Government, 2015).</a:t>
            </a:r>
          </a:p>
          <a:p>
            <a:pPr eaLnBrk="0" fontAlgn="base" hangingPunct="0">
              <a:lnSpc>
                <a:spcPct val="100000"/>
              </a:lnSpc>
              <a:spcBef>
                <a:spcPct val="0"/>
              </a:spcBef>
              <a:spcAft>
                <a:spcPct val="0"/>
              </a:spcAft>
              <a:buFont typeface="Wingdings" panose="05000000000000000000" pitchFamily="2" charset="2"/>
              <a:buChar char="Ø"/>
            </a:pPr>
            <a:r>
              <a:rPr kumimoji="0" lang="en-US" altLang="en-US"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The initiative also led to changes in the level of anti-social behavior by enhancing safety thus fostering security within communities (Trust for London, 2023).</a:t>
            </a:r>
          </a:p>
          <a:p>
            <a:pPr eaLnBrk="0" fontAlgn="base" hangingPunct="0">
              <a:lnSpc>
                <a:spcPct val="100000"/>
              </a:lnSpc>
              <a:spcBef>
                <a:spcPct val="0"/>
              </a:spcBef>
              <a:spcAft>
                <a:spcPct val="0"/>
              </a:spcAft>
              <a:buFont typeface="Wingdings" panose="05000000000000000000" pitchFamily="2" charset="2"/>
              <a:buChar char="Ø"/>
            </a:pPr>
            <a:r>
              <a:rPr kumimoji="0" lang="en-US" altLang="en-US"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The primary issue was resources, specifically how the lack of funding and other resources effectively hindered the consistency and expansion of community policing initiatives (Police Foundation, 2017).</a:t>
            </a:r>
          </a:p>
          <a:p>
            <a:pPr eaLnBrk="0" fontAlgn="base" hangingPunct="0">
              <a:lnSpc>
                <a:spcPct val="100000"/>
              </a:lnSpc>
              <a:spcBef>
                <a:spcPct val="0"/>
              </a:spcBef>
              <a:spcAft>
                <a:spcPct val="0"/>
              </a:spcAft>
              <a:buFont typeface="Wingdings" panose="05000000000000000000" pitchFamily="2" charset="2"/>
              <a:buChar char="Ø"/>
            </a:pPr>
            <a:r>
              <a:rPr kumimoji="0" lang="en-US" altLang="en-US"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Applying community policing was done in a disorganized way across the regions and this affected the efficiency of the initiative (College of Policing, 2018). </a:t>
            </a:r>
          </a:p>
          <a:p>
            <a:pPr eaLnBrk="0" fontAlgn="base" hangingPunct="0">
              <a:lnSpc>
                <a:spcPct val="100000"/>
              </a:lnSpc>
              <a:spcBef>
                <a:spcPct val="0"/>
              </a:spcBef>
              <a:spcAft>
                <a:spcPct val="0"/>
              </a:spcAft>
              <a:buFont typeface="Wingdings" panose="05000000000000000000" pitchFamily="2" charset="2"/>
              <a:buChar char="Ø"/>
            </a:pPr>
            <a:endParaRPr kumimoji="0" lang="en-US" altLang="en-US"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34099101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
                                            <p:txEl>
                                              <p:pRg st="0" end="0"/>
                                            </p:txEl>
                                          </p:spTgt>
                                        </p:tgtEl>
                                        <p:attrNameLst>
                                          <p:attrName>style.visibility</p:attrName>
                                        </p:attrNameLst>
                                      </p:cBhvr>
                                      <p:to>
                                        <p:strVal val="visible"/>
                                      </p:to>
                                    </p:set>
                                    <p:animEffect transition="in" filter="fade">
                                      <p:cBhvr>
                                        <p:cTn id="14" dur="1000"/>
                                        <p:tgtEl>
                                          <p:spTgt spid="5">
                                            <p:txEl>
                                              <p:pRg st="0" end="0"/>
                                            </p:txEl>
                                          </p:spTgt>
                                        </p:tgtEl>
                                      </p:cBhvr>
                                    </p:animEffect>
                                    <p:anim calcmode="lin" valueType="num">
                                      <p:cBhvr>
                                        <p:cTn id="15"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5">
                                            <p:txEl>
                                              <p:pRg st="1" end="1"/>
                                            </p:txEl>
                                          </p:spTgt>
                                        </p:tgtEl>
                                        <p:attrNameLst>
                                          <p:attrName>style.visibility</p:attrName>
                                        </p:attrNameLst>
                                      </p:cBhvr>
                                      <p:to>
                                        <p:strVal val="visible"/>
                                      </p:to>
                                    </p:set>
                                    <p:animEffect transition="in" filter="fade">
                                      <p:cBhvr>
                                        <p:cTn id="21" dur="1000"/>
                                        <p:tgtEl>
                                          <p:spTgt spid="5">
                                            <p:txEl>
                                              <p:pRg st="1" end="1"/>
                                            </p:txEl>
                                          </p:spTgt>
                                        </p:tgtEl>
                                      </p:cBhvr>
                                    </p:animEffect>
                                    <p:anim calcmode="lin" valueType="num">
                                      <p:cBhvr>
                                        <p:cTn id="22"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5">
                                            <p:txEl>
                                              <p:pRg st="2" end="2"/>
                                            </p:txEl>
                                          </p:spTgt>
                                        </p:tgtEl>
                                        <p:attrNameLst>
                                          <p:attrName>style.visibility</p:attrName>
                                        </p:attrNameLst>
                                      </p:cBhvr>
                                      <p:to>
                                        <p:strVal val="visible"/>
                                      </p:to>
                                    </p:set>
                                    <p:animEffect transition="in" filter="fade">
                                      <p:cBhvr>
                                        <p:cTn id="28" dur="1000"/>
                                        <p:tgtEl>
                                          <p:spTgt spid="5">
                                            <p:txEl>
                                              <p:pRg st="2" end="2"/>
                                            </p:txEl>
                                          </p:spTgt>
                                        </p:tgtEl>
                                      </p:cBhvr>
                                    </p:animEffect>
                                    <p:anim calcmode="lin" valueType="num">
                                      <p:cBhvr>
                                        <p:cTn id="29"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30" dur="10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5">
                                            <p:txEl>
                                              <p:pRg st="3" end="3"/>
                                            </p:txEl>
                                          </p:spTgt>
                                        </p:tgtEl>
                                        <p:attrNameLst>
                                          <p:attrName>style.visibility</p:attrName>
                                        </p:attrNameLst>
                                      </p:cBhvr>
                                      <p:to>
                                        <p:strVal val="visible"/>
                                      </p:to>
                                    </p:set>
                                    <p:animEffect transition="in" filter="fade">
                                      <p:cBhvr>
                                        <p:cTn id="35" dur="1000"/>
                                        <p:tgtEl>
                                          <p:spTgt spid="5">
                                            <p:txEl>
                                              <p:pRg st="3" end="3"/>
                                            </p:txEl>
                                          </p:spTgt>
                                        </p:tgtEl>
                                      </p:cBhvr>
                                    </p:animEffect>
                                    <p:anim calcmode="lin" valueType="num">
                                      <p:cBhvr>
                                        <p:cTn id="36"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37" dur="1000" fill="hold"/>
                                        <p:tgtEl>
                                          <p:spTgt spid="5">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5">
                                            <p:txEl>
                                              <p:pRg st="4" end="4"/>
                                            </p:txEl>
                                          </p:spTgt>
                                        </p:tgtEl>
                                        <p:attrNameLst>
                                          <p:attrName>style.visibility</p:attrName>
                                        </p:attrNameLst>
                                      </p:cBhvr>
                                      <p:to>
                                        <p:strVal val="visible"/>
                                      </p:to>
                                    </p:set>
                                    <p:animEffect transition="in" filter="fade">
                                      <p:cBhvr>
                                        <p:cTn id="42" dur="1000"/>
                                        <p:tgtEl>
                                          <p:spTgt spid="5">
                                            <p:txEl>
                                              <p:pRg st="4" end="4"/>
                                            </p:txEl>
                                          </p:spTgt>
                                        </p:tgtEl>
                                      </p:cBhvr>
                                    </p:animEffect>
                                    <p:anim calcmode="lin" valueType="num">
                                      <p:cBhvr>
                                        <p:cTn id="43" dur="1000" fill="hold"/>
                                        <p:tgtEl>
                                          <p:spTgt spid="5">
                                            <p:txEl>
                                              <p:pRg st="4" end="4"/>
                                            </p:txEl>
                                          </p:spTgt>
                                        </p:tgtEl>
                                        <p:attrNameLst>
                                          <p:attrName>ppt_x</p:attrName>
                                        </p:attrNameLst>
                                      </p:cBhvr>
                                      <p:tavLst>
                                        <p:tav tm="0">
                                          <p:val>
                                            <p:strVal val="#ppt_x"/>
                                          </p:val>
                                        </p:tav>
                                        <p:tav tm="100000">
                                          <p:val>
                                            <p:strVal val="#ppt_x"/>
                                          </p:val>
                                        </p:tav>
                                      </p:tavLst>
                                    </p:anim>
                                    <p:anim calcmode="lin" valueType="num">
                                      <p:cBhvr>
                                        <p:cTn id="44" dur="1000" fill="hold"/>
                                        <p:tgtEl>
                                          <p:spTgt spid="5">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5">
                                            <p:txEl>
                                              <p:pRg st="5" end="5"/>
                                            </p:txEl>
                                          </p:spTgt>
                                        </p:tgtEl>
                                        <p:attrNameLst>
                                          <p:attrName>style.visibility</p:attrName>
                                        </p:attrNameLst>
                                      </p:cBhvr>
                                      <p:to>
                                        <p:strVal val="visible"/>
                                      </p:to>
                                    </p:set>
                                    <p:animEffect transition="in" filter="fade">
                                      <p:cBhvr>
                                        <p:cTn id="49" dur="1000"/>
                                        <p:tgtEl>
                                          <p:spTgt spid="5">
                                            <p:txEl>
                                              <p:pRg st="5" end="5"/>
                                            </p:txEl>
                                          </p:spTgt>
                                        </p:tgtEl>
                                      </p:cBhvr>
                                    </p:animEffect>
                                    <p:anim calcmode="lin" valueType="num">
                                      <p:cBhvr>
                                        <p:cTn id="50" dur="1000" fill="hold"/>
                                        <p:tgtEl>
                                          <p:spTgt spid="5">
                                            <p:txEl>
                                              <p:pRg st="5" end="5"/>
                                            </p:txEl>
                                          </p:spTgt>
                                        </p:tgtEl>
                                        <p:attrNameLst>
                                          <p:attrName>ppt_x</p:attrName>
                                        </p:attrNameLst>
                                      </p:cBhvr>
                                      <p:tavLst>
                                        <p:tav tm="0">
                                          <p:val>
                                            <p:strVal val="#ppt_x"/>
                                          </p:val>
                                        </p:tav>
                                        <p:tav tm="100000">
                                          <p:val>
                                            <p:strVal val="#ppt_x"/>
                                          </p:val>
                                        </p:tav>
                                      </p:tavLst>
                                    </p:anim>
                                    <p:anim calcmode="lin" valueType="num">
                                      <p:cBhvr>
                                        <p:cTn id="51" dur="1000" fill="hold"/>
                                        <p:tgtEl>
                                          <p:spTgt spid="5">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E82336-0694-977E-8CBA-5C4E71877339}"/>
              </a:ext>
            </a:extLst>
          </p:cNvPr>
          <p:cNvSpPr>
            <a:spLocks noGrp="1"/>
          </p:cNvSpPr>
          <p:nvPr>
            <p:ph type="title"/>
          </p:nvPr>
        </p:nvSpPr>
        <p:spPr>
          <a:xfrm>
            <a:off x="1828800" y="1"/>
            <a:ext cx="8534400" cy="806824"/>
          </a:xfrm>
        </p:spPr>
        <p:txBody>
          <a:bodyPr/>
          <a:lstStyle/>
          <a:p>
            <a:pPr algn="ctr"/>
            <a:r>
              <a:rPr lang="en-GB" b="1" dirty="0">
                <a:latin typeface="Times New Roman" panose="02020603050405020304" pitchFamily="18" charset="0"/>
                <a:cs typeface="Times New Roman" panose="02020603050405020304" pitchFamily="18" charset="0"/>
              </a:rPr>
              <a:t>Multi-Agency Partnerships</a:t>
            </a:r>
          </a:p>
        </p:txBody>
      </p:sp>
      <p:sp>
        <p:nvSpPr>
          <p:cNvPr id="4" name="Rectangle 1">
            <a:extLst>
              <a:ext uri="{FF2B5EF4-FFF2-40B4-BE49-F238E27FC236}">
                <a16:creationId xmlns:a16="http://schemas.microsoft.com/office/drawing/2014/main" id="{F5DAF4D3-BF2D-26D6-2C7B-1723E33CC287}"/>
              </a:ext>
            </a:extLst>
          </p:cNvPr>
          <p:cNvSpPr>
            <a:spLocks noGrp="1" noChangeArrowheads="1"/>
          </p:cNvSpPr>
          <p:nvPr>
            <p:ph idx="1"/>
          </p:nvPr>
        </p:nvSpPr>
        <p:spPr bwMode="auto">
          <a:xfrm>
            <a:off x="937260" y="1841242"/>
            <a:ext cx="10317480" cy="501675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eaLnBrk="0" fontAlgn="base" hangingPunct="0">
              <a:lnSpc>
                <a:spcPct val="100000"/>
              </a:lnSpc>
              <a:spcBef>
                <a:spcPct val="0"/>
              </a:spcBef>
              <a:spcAft>
                <a:spcPct val="0"/>
              </a:spcAft>
              <a:buFont typeface="Wingdings" panose="05000000000000000000" pitchFamily="2" charset="2"/>
              <a:buChar char="Ø"/>
            </a:pPr>
            <a:r>
              <a:rPr kumimoji="0" lang="en-US" altLang="en-US"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The multi-agency thus was a conjunction of efforts from the police, social services, and local authorities aimed at addressing social issues associated with deprivation (GOK.UK, 2012).</a:t>
            </a:r>
          </a:p>
          <a:p>
            <a:pPr eaLnBrk="0" fontAlgn="base" hangingPunct="0">
              <a:lnSpc>
                <a:spcPct val="100000"/>
              </a:lnSpc>
              <a:spcBef>
                <a:spcPct val="0"/>
              </a:spcBef>
              <a:spcAft>
                <a:spcPct val="0"/>
              </a:spcAft>
              <a:buFont typeface="Wingdings" panose="05000000000000000000" pitchFamily="2" charset="2"/>
              <a:buChar char="Ø"/>
            </a:pPr>
            <a:r>
              <a:rPr kumimoji="0" lang="en-US" altLang="en-US"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It was understood that numerous social problems form the basis for crime and therefore it was common to find facilities like Safer Neighborhoods for tackling crime and social problems together (Home Office, 2010).</a:t>
            </a:r>
          </a:p>
          <a:p>
            <a:pPr eaLnBrk="0" fontAlgn="base" hangingPunct="0">
              <a:lnSpc>
                <a:spcPct val="100000"/>
              </a:lnSpc>
              <a:spcBef>
                <a:spcPct val="0"/>
              </a:spcBef>
              <a:spcAft>
                <a:spcPct val="0"/>
              </a:spcAft>
              <a:buFont typeface="Wingdings" panose="05000000000000000000" pitchFamily="2" charset="2"/>
              <a:buChar char="Ø"/>
            </a:pPr>
            <a:r>
              <a:rPr kumimoji="0" lang="en-US" altLang="en-US"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Such partnerships fostered improvements in information exchange and facilitated better and targeted prevention measures (College of Policing, 2018).</a:t>
            </a:r>
          </a:p>
          <a:p>
            <a:pPr eaLnBrk="0" fontAlgn="base" hangingPunct="0">
              <a:lnSpc>
                <a:spcPct val="100000"/>
              </a:lnSpc>
              <a:spcBef>
                <a:spcPct val="0"/>
              </a:spcBef>
              <a:spcAft>
                <a:spcPct val="0"/>
              </a:spcAft>
              <a:buFont typeface="Wingdings" panose="05000000000000000000" pitchFamily="2" charset="2"/>
              <a:buChar char="Ø"/>
            </a:pPr>
            <a:r>
              <a:rPr kumimoji="0" lang="en-US" altLang="en-US"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Integrated resources minimized overlapping services and enhanced the delivery of services to communities, especially in deprived areas (Police Foundation, 2017).</a:t>
            </a:r>
          </a:p>
          <a:p>
            <a:pPr eaLnBrk="0" fontAlgn="base" hangingPunct="0">
              <a:lnSpc>
                <a:spcPct val="100000"/>
              </a:lnSpc>
              <a:spcBef>
                <a:spcPct val="0"/>
              </a:spcBef>
              <a:spcAft>
                <a:spcPct val="0"/>
              </a:spcAft>
              <a:buFont typeface="Wingdings" panose="05000000000000000000" pitchFamily="2" charset="2"/>
              <a:buChar char="Ø"/>
            </a:pPr>
            <a:r>
              <a:rPr kumimoji="0" lang="en-US" altLang="en-US"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This suggests that although, overall, there was a commitment to the partnership, its manifestation in terms of the quality and strength of implementation of interventions was indeed erratic across different regions (Trust for London, 2023).</a:t>
            </a:r>
          </a:p>
          <a:p>
            <a:pPr eaLnBrk="0" fontAlgn="base" hangingPunct="0">
              <a:lnSpc>
                <a:spcPct val="100000"/>
              </a:lnSpc>
              <a:spcBef>
                <a:spcPct val="0"/>
              </a:spcBef>
              <a:spcAft>
                <a:spcPct val="0"/>
              </a:spcAft>
              <a:buFont typeface="Wingdings" panose="05000000000000000000" pitchFamily="2" charset="2"/>
              <a:buChar char="Ø"/>
            </a:pPr>
            <a:r>
              <a:rPr kumimoji="0" lang="en-US" altLang="en-US"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What is more partnerships helped to increase engagement but for success, it was necessary to involve the community members which was at times difficult to maintain (Department for Communities and Local Government, 2015). </a:t>
            </a:r>
          </a:p>
          <a:p>
            <a:pPr eaLnBrk="0" fontAlgn="base" hangingPunct="0">
              <a:lnSpc>
                <a:spcPct val="100000"/>
              </a:lnSpc>
              <a:spcBef>
                <a:spcPct val="0"/>
              </a:spcBef>
              <a:spcAft>
                <a:spcPct val="0"/>
              </a:spcAft>
              <a:buFont typeface="Wingdings" panose="05000000000000000000" pitchFamily="2" charset="2"/>
              <a:buChar char="Ø"/>
            </a:pPr>
            <a:endParaRPr kumimoji="0" lang="en-US" altLang="en-US"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97306303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4">
                                            <p:txEl>
                                              <p:pRg st="0" end="0"/>
                                            </p:txEl>
                                          </p:spTgt>
                                        </p:tgtEl>
                                        <p:attrNameLst>
                                          <p:attrName>style.visibility</p:attrName>
                                        </p:attrNameLst>
                                      </p:cBhvr>
                                      <p:to>
                                        <p:strVal val="visible"/>
                                      </p:to>
                                    </p:set>
                                    <p:animEffect transition="in" filter="fade">
                                      <p:cBhvr>
                                        <p:cTn id="14" dur="1000"/>
                                        <p:tgtEl>
                                          <p:spTgt spid="4">
                                            <p:txEl>
                                              <p:pRg st="0" end="0"/>
                                            </p:txEl>
                                          </p:spTgt>
                                        </p:tgtEl>
                                      </p:cBhvr>
                                    </p:animEffect>
                                    <p:anim calcmode="lin" valueType="num">
                                      <p:cBhvr>
                                        <p:cTn id="15"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4">
                                            <p:txEl>
                                              <p:pRg st="1" end="1"/>
                                            </p:txEl>
                                          </p:spTgt>
                                        </p:tgtEl>
                                        <p:attrNameLst>
                                          <p:attrName>style.visibility</p:attrName>
                                        </p:attrNameLst>
                                      </p:cBhvr>
                                      <p:to>
                                        <p:strVal val="visible"/>
                                      </p:to>
                                    </p:set>
                                    <p:animEffect transition="in" filter="fade">
                                      <p:cBhvr>
                                        <p:cTn id="21" dur="1000"/>
                                        <p:tgtEl>
                                          <p:spTgt spid="4">
                                            <p:txEl>
                                              <p:pRg st="1" end="1"/>
                                            </p:txEl>
                                          </p:spTgt>
                                        </p:tgtEl>
                                      </p:cBhvr>
                                    </p:animEffect>
                                    <p:anim calcmode="lin" valueType="num">
                                      <p:cBhvr>
                                        <p:cTn id="22"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4">
                                            <p:txEl>
                                              <p:pRg st="2" end="2"/>
                                            </p:txEl>
                                          </p:spTgt>
                                        </p:tgtEl>
                                        <p:attrNameLst>
                                          <p:attrName>style.visibility</p:attrName>
                                        </p:attrNameLst>
                                      </p:cBhvr>
                                      <p:to>
                                        <p:strVal val="visible"/>
                                      </p:to>
                                    </p:set>
                                    <p:animEffect transition="in" filter="fade">
                                      <p:cBhvr>
                                        <p:cTn id="28" dur="1000"/>
                                        <p:tgtEl>
                                          <p:spTgt spid="4">
                                            <p:txEl>
                                              <p:pRg st="2" end="2"/>
                                            </p:txEl>
                                          </p:spTgt>
                                        </p:tgtEl>
                                      </p:cBhvr>
                                    </p:animEffect>
                                    <p:anim calcmode="lin" valueType="num">
                                      <p:cBhvr>
                                        <p:cTn id="29"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30"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4">
                                            <p:txEl>
                                              <p:pRg st="3" end="3"/>
                                            </p:txEl>
                                          </p:spTgt>
                                        </p:tgtEl>
                                        <p:attrNameLst>
                                          <p:attrName>style.visibility</p:attrName>
                                        </p:attrNameLst>
                                      </p:cBhvr>
                                      <p:to>
                                        <p:strVal val="visible"/>
                                      </p:to>
                                    </p:set>
                                    <p:animEffect transition="in" filter="fade">
                                      <p:cBhvr>
                                        <p:cTn id="35" dur="1000"/>
                                        <p:tgtEl>
                                          <p:spTgt spid="4">
                                            <p:txEl>
                                              <p:pRg st="3" end="3"/>
                                            </p:txEl>
                                          </p:spTgt>
                                        </p:tgtEl>
                                      </p:cBhvr>
                                    </p:animEffect>
                                    <p:anim calcmode="lin" valueType="num">
                                      <p:cBhvr>
                                        <p:cTn id="36"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37"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4">
                                            <p:txEl>
                                              <p:pRg st="4" end="4"/>
                                            </p:txEl>
                                          </p:spTgt>
                                        </p:tgtEl>
                                        <p:attrNameLst>
                                          <p:attrName>style.visibility</p:attrName>
                                        </p:attrNameLst>
                                      </p:cBhvr>
                                      <p:to>
                                        <p:strVal val="visible"/>
                                      </p:to>
                                    </p:set>
                                    <p:animEffect transition="in" filter="fade">
                                      <p:cBhvr>
                                        <p:cTn id="42" dur="1000"/>
                                        <p:tgtEl>
                                          <p:spTgt spid="4">
                                            <p:txEl>
                                              <p:pRg st="4" end="4"/>
                                            </p:txEl>
                                          </p:spTgt>
                                        </p:tgtEl>
                                      </p:cBhvr>
                                    </p:animEffect>
                                    <p:anim calcmode="lin" valueType="num">
                                      <p:cBhvr>
                                        <p:cTn id="43"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44"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4">
                                            <p:txEl>
                                              <p:pRg st="5" end="5"/>
                                            </p:txEl>
                                          </p:spTgt>
                                        </p:tgtEl>
                                        <p:attrNameLst>
                                          <p:attrName>style.visibility</p:attrName>
                                        </p:attrNameLst>
                                      </p:cBhvr>
                                      <p:to>
                                        <p:strVal val="visible"/>
                                      </p:to>
                                    </p:set>
                                    <p:animEffect transition="in" filter="fade">
                                      <p:cBhvr>
                                        <p:cTn id="49" dur="1000"/>
                                        <p:tgtEl>
                                          <p:spTgt spid="4">
                                            <p:txEl>
                                              <p:pRg st="5" end="5"/>
                                            </p:txEl>
                                          </p:spTgt>
                                        </p:tgtEl>
                                      </p:cBhvr>
                                    </p:animEffect>
                                    <p:anim calcmode="lin" valueType="num">
                                      <p:cBhvr>
                                        <p:cTn id="50" dur="1000" fill="hold"/>
                                        <p:tgtEl>
                                          <p:spTgt spid="4">
                                            <p:txEl>
                                              <p:pRg st="5" end="5"/>
                                            </p:txEl>
                                          </p:spTgt>
                                        </p:tgtEl>
                                        <p:attrNameLst>
                                          <p:attrName>ppt_x</p:attrName>
                                        </p:attrNameLst>
                                      </p:cBhvr>
                                      <p:tavLst>
                                        <p:tav tm="0">
                                          <p:val>
                                            <p:strVal val="#ppt_x"/>
                                          </p:val>
                                        </p:tav>
                                        <p:tav tm="100000">
                                          <p:val>
                                            <p:strVal val="#ppt_x"/>
                                          </p:val>
                                        </p:tav>
                                      </p:tavLst>
                                    </p:anim>
                                    <p:anim calcmode="lin" valueType="num">
                                      <p:cBhvr>
                                        <p:cTn id="51" dur="1000" fill="hold"/>
                                        <p:tgtEl>
                                          <p:spTgt spid="4">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61C5B8-5A31-BFD8-E636-23A019E1AE00}"/>
              </a:ext>
            </a:extLst>
          </p:cNvPr>
          <p:cNvSpPr>
            <a:spLocks noGrp="1"/>
          </p:cNvSpPr>
          <p:nvPr>
            <p:ph type="title"/>
          </p:nvPr>
        </p:nvSpPr>
        <p:spPr>
          <a:xfrm>
            <a:off x="1828800" y="0"/>
            <a:ext cx="8534400" cy="1507067"/>
          </a:xfrm>
        </p:spPr>
        <p:txBody>
          <a:bodyPr/>
          <a:lstStyle/>
          <a:p>
            <a:pPr algn="ctr"/>
            <a:r>
              <a:rPr lang="en-GB" b="1" dirty="0">
                <a:latin typeface="Times New Roman" panose="02020603050405020304" pitchFamily="18" charset="0"/>
                <a:cs typeface="Times New Roman" panose="02020603050405020304" pitchFamily="18" charset="0"/>
              </a:rPr>
              <a:t>Targeted Funding and Resources</a:t>
            </a:r>
          </a:p>
        </p:txBody>
      </p:sp>
      <p:sp>
        <p:nvSpPr>
          <p:cNvPr id="4" name="Rectangle 1">
            <a:extLst>
              <a:ext uri="{FF2B5EF4-FFF2-40B4-BE49-F238E27FC236}">
                <a16:creationId xmlns:a16="http://schemas.microsoft.com/office/drawing/2014/main" id="{36F690AB-D327-2CD8-6923-1BFDF8F2F2E6}"/>
              </a:ext>
            </a:extLst>
          </p:cNvPr>
          <p:cNvSpPr>
            <a:spLocks noGrp="1" noChangeArrowheads="1"/>
          </p:cNvSpPr>
          <p:nvPr>
            <p:ph idx="1"/>
          </p:nvPr>
        </p:nvSpPr>
        <p:spPr bwMode="auto">
          <a:xfrm>
            <a:off x="969856" y="1649486"/>
            <a:ext cx="10066020" cy="470898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eaLnBrk="0" fontAlgn="base" hangingPunct="0">
              <a:lnSpc>
                <a:spcPct val="100000"/>
              </a:lnSpc>
              <a:spcBef>
                <a:spcPct val="0"/>
              </a:spcBef>
              <a:spcAft>
                <a:spcPct val="0"/>
              </a:spcAft>
              <a:buFont typeface="Wingdings" panose="05000000000000000000" pitchFamily="2" charset="2"/>
              <a:buChar char="Ø"/>
            </a:pPr>
            <a:r>
              <a:rPr kumimoji="0" lang="en-US" altLang="en-US"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Specific grants assigned for policing activities and community schemes were meant to address disparities in funding between deprived neighborhoods (Department for Communities and Local Government, 2015).</a:t>
            </a:r>
          </a:p>
          <a:p>
            <a:pPr eaLnBrk="0" fontAlgn="base" hangingPunct="0">
              <a:lnSpc>
                <a:spcPct val="100000"/>
              </a:lnSpc>
              <a:spcBef>
                <a:spcPct val="0"/>
              </a:spcBef>
              <a:spcAft>
                <a:spcPct val="0"/>
              </a:spcAft>
              <a:buFont typeface="Wingdings" panose="05000000000000000000" pitchFamily="2" charset="2"/>
              <a:buChar char="Ø"/>
            </a:pPr>
            <a:r>
              <a:rPr kumimoji="0" lang="en-US" altLang="en-US"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The Neighborhood Renewal Fund distributed funds toward infrastructure and community development to tackle inequalities (Department for Communities and Local Government, 2008).</a:t>
            </a:r>
          </a:p>
          <a:p>
            <a:pPr eaLnBrk="0" fontAlgn="base" hangingPunct="0">
              <a:lnSpc>
                <a:spcPct val="100000"/>
              </a:lnSpc>
              <a:spcBef>
                <a:spcPct val="0"/>
              </a:spcBef>
              <a:spcAft>
                <a:spcPct val="0"/>
              </a:spcAft>
              <a:buFont typeface="Wingdings" panose="05000000000000000000" pitchFamily="2" charset="2"/>
              <a:buChar char="Ø"/>
            </a:pPr>
            <a:r>
              <a:rPr kumimoji="0" lang="en-US" altLang="en-US"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Police funding was also used to support local practices that aimed to reduce crime while enhancing the participation and well-being of the public (Police Foundation, 2017).</a:t>
            </a:r>
          </a:p>
          <a:p>
            <a:pPr eaLnBrk="0" fontAlgn="base" hangingPunct="0">
              <a:lnSpc>
                <a:spcPct val="100000"/>
              </a:lnSpc>
              <a:spcBef>
                <a:spcPct val="0"/>
              </a:spcBef>
              <a:spcAft>
                <a:spcPct val="0"/>
              </a:spcAft>
              <a:buFont typeface="Wingdings" panose="05000000000000000000" pitchFamily="2" charset="2"/>
              <a:buChar char="Ø"/>
            </a:pPr>
            <a:r>
              <a:rPr kumimoji="0" lang="en-US" altLang="en-US"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This helped in increasing light on the streets, bettering the maintenance of parks and other public spaces, and reducing crime rates (Trust for London, 2023).</a:t>
            </a:r>
          </a:p>
          <a:p>
            <a:pPr eaLnBrk="0" fontAlgn="base" hangingPunct="0">
              <a:lnSpc>
                <a:spcPct val="100000"/>
              </a:lnSpc>
              <a:spcBef>
                <a:spcPct val="0"/>
              </a:spcBef>
              <a:spcAft>
                <a:spcPct val="0"/>
              </a:spcAft>
              <a:buFont typeface="Wingdings" panose="05000000000000000000" pitchFamily="2" charset="2"/>
              <a:buChar char="Ø"/>
            </a:pPr>
            <a:r>
              <a:rPr kumimoji="0" lang="en-US" altLang="en-US"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Some critics emphasized that funding was usually temporary; this did not allow for building lasting effects on the communities (Department for Communities and Local Government, 2015).</a:t>
            </a:r>
          </a:p>
          <a:p>
            <a:pPr eaLnBrk="0" fontAlgn="base" hangingPunct="0">
              <a:lnSpc>
                <a:spcPct val="100000"/>
              </a:lnSpc>
              <a:spcBef>
                <a:spcPct val="0"/>
              </a:spcBef>
              <a:spcAft>
                <a:spcPct val="0"/>
              </a:spcAft>
              <a:buFont typeface="Wingdings" panose="05000000000000000000" pitchFamily="2" charset="2"/>
              <a:buChar char="Ø"/>
            </a:pPr>
            <a:r>
              <a:rPr kumimoji="0" lang="en-US" altLang="en-US"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Funding should be a long-term investment targeting impoverished locations as well as being guided by the priorities of communities and policemen (College of Policing, 2018). </a:t>
            </a:r>
          </a:p>
        </p:txBody>
      </p:sp>
    </p:spTree>
    <p:extLst>
      <p:ext uri="{BB962C8B-B14F-4D97-AF65-F5344CB8AC3E}">
        <p14:creationId xmlns:p14="http://schemas.microsoft.com/office/powerpoint/2010/main" val="101145102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4">
                                            <p:txEl>
                                              <p:pRg st="0" end="0"/>
                                            </p:txEl>
                                          </p:spTgt>
                                        </p:tgtEl>
                                        <p:attrNameLst>
                                          <p:attrName>style.visibility</p:attrName>
                                        </p:attrNameLst>
                                      </p:cBhvr>
                                      <p:to>
                                        <p:strVal val="visible"/>
                                      </p:to>
                                    </p:set>
                                    <p:animEffect transition="in" filter="fade">
                                      <p:cBhvr>
                                        <p:cTn id="14" dur="1000"/>
                                        <p:tgtEl>
                                          <p:spTgt spid="4">
                                            <p:txEl>
                                              <p:pRg st="0" end="0"/>
                                            </p:txEl>
                                          </p:spTgt>
                                        </p:tgtEl>
                                      </p:cBhvr>
                                    </p:animEffect>
                                    <p:anim calcmode="lin" valueType="num">
                                      <p:cBhvr>
                                        <p:cTn id="15"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4">
                                            <p:txEl>
                                              <p:pRg st="1" end="1"/>
                                            </p:txEl>
                                          </p:spTgt>
                                        </p:tgtEl>
                                        <p:attrNameLst>
                                          <p:attrName>style.visibility</p:attrName>
                                        </p:attrNameLst>
                                      </p:cBhvr>
                                      <p:to>
                                        <p:strVal val="visible"/>
                                      </p:to>
                                    </p:set>
                                    <p:animEffect transition="in" filter="fade">
                                      <p:cBhvr>
                                        <p:cTn id="21" dur="1000"/>
                                        <p:tgtEl>
                                          <p:spTgt spid="4">
                                            <p:txEl>
                                              <p:pRg st="1" end="1"/>
                                            </p:txEl>
                                          </p:spTgt>
                                        </p:tgtEl>
                                      </p:cBhvr>
                                    </p:animEffect>
                                    <p:anim calcmode="lin" valueType="num">
                                      <p:cBhvr>
                                        <p:cTn id="22"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4">
                                            <p:txEl>
                                              <p:pRg st="2" end="2"/>
                                            </p:txEl>
                                          </p:spTgt>
                                        </p:tgtEl>
                                        <p:attrNameLst>
                                          <p:attrName>style.visibility</p:attrName>
                                        </p:attrNameLst>
                                      </p:cBhvr>
                                      <p:to>
                                        <p:strVal val="visible"/>
                                      </p:to>
                                    </p:set>
                                    <p:animEffect transition="in" filter="fade">
                                      <p:cBhvr>
                                        <p:cTn id="28" dur="1000"/>
                                        <p:tgtEl>
                                          <p:spTgt spid="4">
                                            <p:txEl>
                                              <p:pRg st="2" end="2"/>
                                            </p:txEl>
                                          </p:spTgt>
                                        </p:tgtEl>
                                      </p:cBhvr>
                                    </p:animEffect>
                                    <p:anim calcmode="lin" valueType="num">
                                      <p:cBhvr>
                                        <p:cTn id="29"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30"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4">
                                            <p:txEl>
                                              <p:pRg st="3" end="3"/>
                                            </p:txEl>
                                          </p:spTgt>
                                        </p:tgtEl>
                                        <p:attrNameLst>
                                          <p:attrName>style.visibility</p:attrName>
                                        </p:attrNameLst>
                                      </p:cBhvr>
                                      <p:to>
                                        <p:strVal val="visible"/>
                                      </p:to>
                                    </p:set>
                                    <p:animEffect transition="in" filter="fade">
                                      <p:cBhvr>
                                        <p:cTn id="35" dur="1000"/>
                                        <p:tgtEl>
                                          <p:spTgt spid="4">
                                            <p:txEl>
                                              <p:pRg st="3" end="3"/>
                                            </p:txEl>
                                          </p:spTgt>
                                        </p:tgtEl>
                                      </p:cBhvr>
                                    </p:animEffect>
                                    <p:anim calcmode="lin" valueType="num">
                                      <p:cBhvr>
                                        <p:cTn id="36"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37"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4">
                                            <p:txEl>
                                              <p:pRg st="4" end="4"/>
                                            </p:txEl>
                                          </p:spTgt>
                                        </p:tgtEl>
                                        <p:attrNameLst>
                                          <p:attrName>style.visibility</p:attrName>
                                        </p:attrNameLst>
                                      </p:cBhvr>
                                      <p:to>
                                        <p:strVal val="visible"/>
                                      </p:to>
                                    </p:set>
                                    <p:animEffect transition="in" filter="fade">
                                      <p:cBhvr>
                                        <p:cTn id="42" dur="1000"/>
                                        <p:tgtEl>
                                          <p:spTgt spid="4">
                                            <p:txEl>
                                              <p:pRg st="4" end="4"/>
                                            </p:txEl>
                                          </p:spTgt>
                                        </p:tgtEl>
                                      </p:cBhvr>
                                    </p:animEffect>
                                    <p:anim calcmode="lin" valueType="num">
                                      <p:cBhvr>
                                        <p:cTn id="43"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44"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4">
                                            <p:txEl>
                                              <p:pRg st="5" end="5"/>
                                            </p:txEl>
                                          </p:spTgt>
                                        </p:tgtEl>
                                        <p:attrNameLst>
                                          <p:attrName>style.visibility</p:attrName>
                                        </p:attrNameLst>
                                      </p:cBhvr>
                                      <p:to>
                                        <p:strVal val="visible"/>
                                      </p:to>
                                    </p:set>
                                    <p:animEffect transition="in" filter="fade">
                                      <p:cBhvr>
                                        <p:cTn id="49" dur="1000"/>
                                        <p:tgtEl>
                                          <p:spTgt spid="4">
                                            <p:txEl>
                                              <p:pRg st="5" end="5"/>
                                            </p:txEl>
                                          </p:spTgt>
                                        </p:tgtEl>
                                      </p:cBhvr>
                                    </p:animEffect>
                                    <p:anim calcmode="lin" valueType="num">
                                      <p:cBhvr>
                                        <p:cTn id="50" dur="1000" fill="hold"/>
                                        <p:tgtEl>
                                          <p:spTgt spid="4">
                                            <p:txEl>
                                              <p:pRg st="5" end="5"/>
                                            </p:txEl>
                                          </p:spTgt>
                                        </p:tgtEl>
                                        <p:attrNameLst>
                                          <p:attrName>ppt_x</p:attrName>
                                        </p:attrNameLst>
                                      </p:cBhvr>
                                      <p:tavLst>
                                        <p:tav tm="0">
                                          <p:val>
                                            <p:strVal val="#ppt_x"/>
                                          </p:val>
                                        </p:tav>
                                        <p:tav tm="100000">
                                          <p:val>
                                            <p:strVal val="#ppt_x"/>
                                          </p:val>
                                        </p:tav>
                                      </p:tavLst>
                                    </p:anim>
                                    <p:anim calcmode="lin" valueType="num">
                                      <p:cBhvr>
                                        <p:cTn id="51" dur="1000" fill="hold"/>
                                        <p:tgtEl>
                                          <p:spTgt spid="4">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E2C9C9-5F8F-9C8B-8FFC-97A1FFA77E30}"/>
              </a:ext>
            </a:extLst>
          </p:cNvPr>
          <p:cNvSpPr>
            <a:spLocks noGrp="1"/>
          </p:cNvSpPr>
          <p:nvPr>
            <p:ph type="title"/>
          </p:nvPr>
        </p:nvSpPr>
        <p:spPr>
          <a:xfrm>
            <a:off x="1828800" y="112555"/>
            <a:ext cx="8534400" cy="530912"/>
          </a:xfrm>
        </p:spPr>
        <p:txBody>
          <a:bodyPr>
            <a:normAutofit fontScale="90000"/>
          </a:bodyPr>
          <a:lstStyle/>
          <a:p>
            <a:pPr algn="ctr"/>
            <a:r>
              <a:rPr lang="en-GB" b="1" dirty="0">
                <a:latin typeface="Times New Roman" panose="02020603050405020304" pitchFamily="18" charset="0"/>
                <a:cs typeface="Times New Roman" panose="02020603050405020304" pitchFamily="18" charset="0"/>
              </a:rPr>
              <a:t>Conclusion</a:t>
            </a:r>
          </a:p>
        </p:txBody>
      </p:sp>
      <p:sp>
        <p:nvSpPr>
          <p:cNvPr id="5" name="Rectangle 2">
            <a:extLst>
              <a:ext uri="{FF2B5EF4-FFF2-40B4-BE49-F238E27FC236}">
                <a16:creationId xmlns:a16="http://schemas.microsoft.com/office/drawing/2014/main" id="{EC1166CB-81FA-B8C7-649B-ED296D7C48BD}"/>
              </a:ext>
            </a:extLst>
          </p:cNvPr>
          <p:cNvSpPr>
            <a:spLocks noGrp="1" noChangeArrowheads="1"/>
          </p:cNvSpPr>
          <p:nvPr>
            <p:ph idx="1"/>
          </p:nvPr>
        </p:nvSpPr>
        <p:spPr bwMode="auto">
          <a:xfrm>
            <a:off x="711200" y="643467"/>
            <a:ext cx="10515600" cy="470898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eaLnBrk="0" fontAlgn="base" hangingPunct="0">
              <a:lnSpc>
                <a:spcPct val="100000"/>
              </a:lnSpc>
              <a:spcBef>
                <a:spcPct val="0"/>
              </a:spcBef>
              <a:spcAft>
                <a:spcPct val="0"/>
              </a:spcAft>
              <a:buFont typeface="Wingdings" panose="05000000000000000000" pitchFamily="2" charset="2"/>
              <a:buChar char="Ø"/>
            </a:pPr>
            <a:endPar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eaLnBrk="0" fontAlgn="base" hangingPunct="0">
              <a:lnSpc>
                <a:spcPct val="100000"/>
              </a:lnSpc>
              <a:spcBef>
                <a:spcPct val="0"/>
              </a:spcBef>
              <a:spcAft>
                <a:spcPct val="0"/>
              </a:spcAft>
              <a:buFont typeface="Wingdings" panose="05000000000000000000" pitchFamily="2" charset="2"/>
              <a:buChar char="Ø"/>
            </a:pP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Some partnerships and targeted funding as well as training initiatives regarding community policing demonstrated the first promising effects for the increase of safety and trust of deprived communities (Home Office, 2010).</a:t>
            </a:r>
          </a:p>
          <a:p>
            <a:pPr eaLnBrk="0" fontAlgn="base" hangingPunct="0">
              <a:lnSpc>
                <a:spcPct val="100000"/>
              </a:lnSpc>
              <a:spcBef>
                <a:spcPct val="0"/>
              </a:spcBef>
              <a:spcAft>
                <a:spcPct val="0"/>
              </a:spcAft>
              <a:buFont typeface="Wingdings" panose="05000000000000000000" pitchFamily="2" charset="2"/>
              <a:buChar char="Ø"/>
            </a:pP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Strategic parties emphasized the rationale behind working together; however, this area also has drawbacks because the agencies’ resources and commitment may vary (College of Policing, 2018).</a:t>
            </a:r>
          </a:p>
          <a:p>
            <a:pPr eaLnBrk="0" fontAlgn="base" hangingPunct="0">
              <a:lnSpc>
                <a:spcPct val="100000"/>
              </a:lnSpc>
              <a:spcBef>
                <a:spcPct val="0"/>
              </a:spcBef>
              <a:spcAft>
                <a:spcPct val="0"/>
              </a:spcAft>
              <a:buFont typeface="Wingdings" panose="05000000000000000000" pitchFamily="2" charset="2"/>
              <a:buChar char="Ø"/>
            </a:pP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Continuity of these programs was stopped by resource limitations and they showed that they are less effective in some areas than what was expected (Police Foundation, 2017).</a:t>
            </a:r>
          </a:p>
          <a:p>
            <a:pPr eaLnBrk="0" fontAlgn="base" hangingPunct="0">
              <a:lnSpc>
                <a:spcPct val="100000"/>
              </a:lnSpc>
              <a:spcBef>
                <a:spcPct val="0"/>
              </a:spcBef>
              <a:spcAft>
                <a:spcPct val="0"/>
              </a:spcAft>
              <a:buFont typeface="Wingdings" panose="05000000000000000000" pitchFamily="2" charset="2"/>
              <a:buChar char="Ø"/>
            </a:pP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There thus continues to be lots of challenges to policing around multiple deprivation, which requires the continued reappraisal and reinvention of strategy (Department for Communities and Local Government, 2015).</a:t>
            </a:r>
          </a:p>
          <a:p>
            <a:pPr eaLnBrk="0" fontAlgn="base" hangingPunct="0">
              <a:lnSpc>
                <a:spcPct val="100000"/>
              </a:lnSpc>
              <a:spcBef>
                <a:spcPct val="0"/>
              </a:spcBef>
              <a:spcAft>
                <a:spcPct val="0"/>
              </a:spcAft>
              <a:buFont typeface="Wingdings" panose="05000000000000000000" pitchFamily="2" charset="2"/>
              <a:buChar char="Ø"/>
            </a:pP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Such gains require clear and significant investment as well as collaborative effort and an inclusive agenda that leads towards the eradication of deprivation-related crime (Trust for London, 2023).</a:t>
            </a:r>
          </a:p>
          <a:p>
            <a:pPr eaLnBrk="0" fontAlgn="base" hangingPunct="0">
              <a:lnSpc>
                <a:spcPct val="100000"/>
              </a:lnSpc>
              <a:spcBef>
                <a:spcPct val="0"/>
              </a:spcBef>
              <a:spcAft>
                <a:spcPct val="0"/>
              </a:spcAft>
              <a:buFont typeface="Wingdings" panose="05000000000000000000" pitchFamily="2" charset="2"/>
              <a:buChar char="Ø"/>
            </a:pP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Reflection on previous approaches can later help in developing efficient future actions targeting the deprived communities (College of Policing, 2018). </a:t>
            </a:r>
          </a:p>
        </p:txBody>
      </p:sp>
    </p:spTree>
    <p:extLst>
      <p:ext uri="{BB962C8B-B14F-4D97-AF65-F5344CB8AC3E}">
        <p14:creationId xmlns:p14="http://schemas.microsoft.com/office/powerpoint/2010/main" val="218175319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
                                            <p:txEl>
                                              <p:pRg st="1" end="1"/>
                                            </p:txEl>
                                          </p:spTgt>
                                        </p:tgtEl>
                                        <p:attrNameLst>
                                          <p:attrName>style.visibility</p:attrName>
                                        </p:attrNameLst>
                                      </p:cBhvr>
                                      <p:to>
                                        <p:strVal val="visible"/>
                                      </p:to>
                                    </p:set>
                                    <p:animEffect transition="in" filter="fade">
                                      <p:cBhvr>
                                        <p:cTn id="14" dur="1000"/>
                                        <p:tgtEl>
                                          <p:spTgt spid="5">
                                            <p:txEl>
                                              <p:pRg st="1" end="1"/>
                                            </p:txEl>
                                          </p:spTgt>
                                        </p:tgtEl>
                                      </p:cBhvr>
                                    </p:animEffect>
                                    <p:anim calcmode="lin" valueType="num">
                                      <p:cBhvr>
                                        <p:cTn id="15"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5">
                                            <p:txEl>
                                              <p:pRg st="2" end="2"/>
                                            </p:txEl>
                                          </p:spTgt>
                                        </p:tgtEl>
                                        <p:attrNameLst>
                                          <p:attrName>style.visibility</p:attrName>
                                        </p:attrNameLst>
                                      </p:cBhvr>
                                      <p:to>
                                        <p:strVal val="visible"/>
                                      </p:to>
                                    </p:set>
                                    <p:animEffect transition="in" filter="fade">
                                      <p:cBhvr>
                                        <p:cTn id="21" dur="1000"/>
                                        <p:tgtEl>
                                          <p:spTgt spid="5">
                                            <p:txEl>
                                              <p:pRg st="2" end="2"/>
                                            </p:txEl>
                                          </p:spTgt>
                                        </p:tgtEl>
                                      </p:cBhvr>
                                    </p:animEffect>
                                    <p:anim calcmode="lin" valueType="num">
                                      <p:cBhvr>
                                        <p:cTn id="22"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5">
                                            <p:txEl>
                                              <p:pRg st="3" end="3"/>
                                            </p:txEl>
                                          </p:spTgt>
                                        </p:tgtEl>
                                        <p:attrNameLst>
                                          <p:attrName>style.visibility</p:attrName>
                                        </p:attrNameLst>
                                      </p:cBhvr>
                                      <p:to>
                                        <p:strVal val="visible"/>
                                      </p:to>
                                    </p:set>
                                    <p:animEffect transition="in" filter="fade">
                                      <p:cBhvr>
                                        <p:cTn id="28" dur="1000"/>
                                        <p:tgtEl>
                                          <p:spTgt spid="5">
                                            <p:txEl>
                                              <p:pRg st="3" end="3"/>
                                            </p:txEl>
                                          </p:spTgt>
                                        </p:tgtEl>
                                      </p:cBhvr>
                                    </p:animEffect>
                                    <p:anim calcmode="lin" valueType="num">
                                      <p:cBhvr>
                                        <p:cTn id="29"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5">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5">
                                            <p:txEl>
                                              <p:pRg st="4" end="4"/>
                                            </p:txEl>
                                          </p:spTgt>
                                        </p:tgtEl>
                                        <p:attrNameLst>
                                          <p:attrName>style.visibility</p:attrName>
                                        </p:attrNameLst>
                                      </p:cBhvr>
                                      <p:to>
                                        <p:strVal val="visible"/>
                                      </p:to>
                                    </p:set>
                                    <p:animEffect transition="in" filter="fade">
                                      <p:cBhvr>
                                        <p:cTn id="35" dur="1000"/>
                                        <p:tgtEl>
                                          <p:spTgt spid="5">
                                            <p:txEl>
                                              <p:pRg st="4" end="4"/>
                                            </p:txEl>
                                          </p:spTgt>
                                        </p:tgtEl>
                                      </p:cBhvr>
                                    </p:animEffect>
                                    <p:anim calcmode="lin" valueType="num">
                                      <p:cBhvr>
                                        <p:cTn id="36" dur="1000" fill="hold"/>
                                        <p:tgtEl>
                                          <p:spTgt spid="5">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5">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5">
                                            <p:txEl>
                                              <p:pRg st="5" end="5"/>
                                            </p:txEl>
                                          </p:spTgt>
                                        </p:tgtEl>
                                        <p:attrNameLst>
                                          <p:attrName>style.visibility</p:attrName>
                                        </p:attrNameLst>
                                      </p:cBhvr>
                                      <p:to>
                                        <p:strVal val="visible"/>
                                      </p:to>
                                    </p:set>
                                    <p:animEffect transition="in" filter="fade">
                                      <p:cBhvr>
                                        <p:cTn id="42" dur="1000"/>
                                        <p:tgtEl>
                                          <p:spTgt spid="5">
                                            <p:txEl>
                                              <p:pRg st="5" end="5"/>
                                            </p:txEl>
                                          </p:spTgt>
                                        </p:tgtEl>
                                      </p:cBhvr>
                                    </p:animEffect>
                                    <p:anim calcmode="lin" valueType="num">
                                      <p:cBhvr>
                                        <p:cTn id="43" dur="1000" fill="hold"/>
                                        <p:tgtEl>
                                          <p:spTgt spid="5">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5">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5">
                                            <p:txEl>
                                              <p:pRg st="6" end="6"/>
                                            </p:txEl>
                                          </p:spTgt>
                                        </p:tgtEl>
                                        <p:attrNameLst>
                                          <p:attrName>style.visibility</p:attrName>
                                        </p:attrNameLst>
                                      </p:cBhvr>
                                      <p:to>
                                        <p:strVal val="visible"/>
                                      </p:to>
                                    </p:set>
                                    <p:animEffect transition="in" filter="fade">
                                      <p:cBhvr>
                                        <p:cTn id="49" dur="1000"/>
                                        <p:tgtEl>
                                          <p:spTgt spid="5">
                                            <p:txEl>
                                              <p:pRg st="6" end="6"/>
                                            </p:txEl>
                                          </p:spTgt>
                                        </p:tgtEl>
                                      </p:cBhvr>
                                    </p:animEffect>
                                    <p:anim calcmode="lin" valueType="num">
                                      <p:cBhvr>
                                        <p:cTn id="50" dur="1000" fill="hold"/>
                                        <p:tgtEl>
                                          <p:spTgt spid="5">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5">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B5133B-6E56-69CA-06AF-C6DA5BA4F929}"/>
              </a:ext>
            </a:extLst>
          </p:cNvPr>
          <p:cNvSpPr>
            <a:spLocks noGrp="1"/>
          </p:cNvSpPr>
          <p:nvPr>
            <p:ph type="title"/>
          </p:nvPr>
        </p:nvSpPr>
        <p:spPr>
          <a:xfrm>
            <a:off x="838200" y="365126"/>
            <a:ext cx="10515600" cy="973902"/>
          </a:xfrm>
        </p:spPr>
        <p:txBody>
          <a:bodyPr/>
          <a:lstStyle/>
          <a:p>
            <a:pPr algn="ctr"/>
            <a:r>
              <a:rPr lang="en-US" b="1" dirty="0">
                <a:latin typeface="Times New Roman" panose="02020603050405020304" pitchFamily="18" charset="0"/>
                <a:cs typeface="Times New Roman" panose="02020603050405020304" pitchFamily="18" charset="0"/>
              </a:rPr>
              <a:t>References </a:t>
            </a:r>
            <a:endParaRPr lang="en-GB" b="1" dirty="0">
              <a:latin typeface="Times New Roman" panose="02020603050405020304" pitchFamily="18" charset="0"/>
              <a:cs typeface="Times New Roman" panose="02020603050405020304" pitchFamily="18" charset="0"/>
            </a:endParaRPr>
          </a:p>
        </p:txBody>
      </p:sp>
      <p:sp>
        <p:nvSpPr>
          <p:cNvPr id="5" name="Rectangle 2">
            <a:extLst>
              <a:ext uri="{FF2B5EF4-FFF2-40B4-BE49-F238E27FC236}">
                <a16:creationId xmlns:a16="http://schemas.microsoft.com/office/drawing/2014/main" id="{C8139A1A-2FB5-B20A-506A-BF60C22D43F9}"/>
              </a:ext>
            </a:extLst>
          </p:cNvPr>
          <p:cNvSpPr>
            <a:spLocks noGrp="1" noChangeArrowheads="1"/>
          </p:cNvSpPr>
          <p:nvPr>
            <p:ph idx="1"/>
          </p:nvPr>
        </p:nvSpPr>
        <p:spPr bwMode="auto">
          <a:xfrm>
            <a:off x="838200" y="1339027"/>
            <a:ext cx="10203180" cy="532453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eaLnBrk="0" fontAlgn="base" hangingPunct="0">
              <a:lnSpc>
                <a:spcPct val="100000"/>
              </a:lnSpc>
              <a:spcBef>
                <a:spcPct val="0"/>
              </a:spcBef>
              <a:spcAft>
                <a:spcPct val="0"/>
              </a:spcAft>
              <a:buFont typeface="Wingdings" panose="05000000000000000000" pitchFamily="2" charset="2"/>
              <a:buChar char="Ø"/>
            </a:pPr>
            <a:endParaRPr kumimoji="0" lang="en-US" altLang="en-US"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eaLnBrk="0" fontAlgn="base" hangingPunct="0">
              <a:lnSpc>
                <a:spcPct val="100000"/>
              </a:lnSpc>
              <a:spcBef>
                <a:spcPct val="0"/>
              </a:spcBef>
              <a:spcAft>
                <a:spcPct val="0"/>
              </a:spcAft>
              <a:buFont typeface="Wingdings" panose="05000000000000000000" pitchFamily="2" charset="2"/>
              <a:buChar char="Ø"/>
            </a:pPr>
            <a:r>
              <a:rPr kumimoji="0" lang="en-US" altLang="en-US"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College of Policing. (2018). </a:t>
            </a:r>
            <a:r>
              <a:rPr kumimoji="0" lang="en-US" altLang="en-US" sz="20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Neighborhood policing guidelines</a:t>
            </a:r>
            <a:r>
              <a:rPr kumimoji="0" lang="en-US" altLang="en-US"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Retrieved from https://www.college.police.uk/guidance/neighbourhood-policing</a:t>
            </a:r>
          </a:p>
          <a:p>
            <a:pPr eaLnBrk="0" fontAlgn="base" hangingPunct="0">
              <a:lnSpc>
                <a:spcPct val="100000"/>
              </a:lnSpc>
              <a:spcBef>
                <a:spcPct val="0"/>
              </a:spcBef>
              <a:spcAft>
                <a:spcPct val="0"/>
              </a:spcAft>
              <a:buFont typeface="Wingdings" panose="05000000000000000000" pitchFamily="2" charset="2"/>
              <a:buChar char="Ø"/>
            </a:pPr>
            <a:r>
              <a:rPr kumimoji="0" lang="en-US" altLang="en-US"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Department for Communities and Local Government. (2008). </a:t>
            </a:r>
            <a:r>
              <a:rPr kumimoji="0" lang="en-US" altLang="en-US" sz="20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The Neighborhood Renewal Fund: A Review</a:t>
            </a:r>
            <a:r>
              <a:rPr kumimoji="0" lang="en-US" altLang="en-US"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Retrieved from https://assets.publishing.service.gov.uk/government/uploads/system/uploads/attachment_data/file/238728/7394.pdf</a:t>
            </a:r>
          </a:p>
          <a:p>
            <a:pPr eaLnBrk="0" fontAlgn="base" hangingPunct="0">
              <a:lnSpc>
                <a:spcPct val="100000"/>
              </a:lnSpc>
              <a:spcBef>
                <a:spcPct val="0"/>
              </a:spcBef>
              <a:spcAft>
                <a:spcPct val="0"/>
              </a:spcAft>
              <a:buFont typeface="Wingdings" panose="05000000000000000000" pitchFamily="2" charset="2"/>
              <a:buChar char="Ø"/>
            </a:pPr>
            <a:r>
              <a:rPr kumimoji="0" lang="en-US" altLang="en-US"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Department for Communities and Local Government. (2015). </a:t>
            </a:r>
            <a:r>
              <a:rPr kumimoji="0" lang="en-US" altLang="en-US" sz="20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The English Indices of Deprivation 2015</a:t>
            </a:r>
            <a:r>
              <a:rPr kumimoji="0" lang="en-US" altLang="en-US"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Retrieved from https://www.gov.uk/government/statistics/english-indices-of-deprivation-2015</a:t>
            </a:r>
          </a:p>
          <a:p>
            <a:pPr eaLnBrk="0" fontAlgn="base" hangingPunct="0">
              <a:lnSpc>
                <a:spcPct val="100000"/>
              </a:lnSpc>
              <a:spcBef>
                <a:spcPct val="0"/>
              </a:spcBef>
              <a:spcAft>
                <a:spcPct val="0"/>
              </a:spcAft>
              <a:buFont typeface="Wingdings" panose="05000000000000000000" pitchFamily="2" charset="2"/>
              <a:buChar char="Ø"/>
            </a:pPr>
            <a:r>
              <a:rPr lang="en-US" altLang="en-US" sz="2000" dirty="0">
                <a:latin typeface="Times New Roman" panose="02020603050405020304" pitchFamily="18" charset="0"/>
                <a:cs typeface="Times New Roman" panose="02020603050405020304" pitchFamily="18" charset="0"/>
              </a:rPr>
              <a:t>GOV.UK</a:t>
            </a:r>
            <a:r>
              <a:rPr kumimoji="0" lang="en-US" altLang="en-US"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(2012). </a:t>
            </a:r>
            <a:r>
              <a:rPr kumimoji="0" lang="en-US" altLang="en-US" sz="20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Safer Neighborhoods: A Guide to Effective Partnership Working</a:t>
            </a:r>
            <a:r>
              <a:rPr kumimoji="0" lang="en-US" altLang="en-US"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https://www.gov.uk/government/publications/delivering-neighbourhood-policing-in-partnership</a:t>
            </a:r>
          </a:p>
          <a:p>
            <a:pPr eaLnBrk="0" fontAlgn="base" hangingPunct="0">
              <a:lnSpc>
                <a:spcPct val="100000"/>
              </a:lnSpc>
              <a:spcBef>
                <a:spcPct val="0"/>
              </a:spcBef>
              <a:spcAft>
                <a:spcPct val="0"/>
              </a:spcAft>
              <a:buFont typeface="Wingdings" panose="05000000000000000000" pitchFamily="2" charset="2"/>
              <a:buChar char="Ø"/>
            </a:pPr>
            <a:r>
              <a:rPr kumimoji="0" lang="en-US" altLang="en-US"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Police Foundation. (2017). </a:t>
            </a:r>
            <a:r>
              <a:rPr kumimoji="0" lang="en-US" altLang="en-US" sz="20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Neighborhood policing: Past, present and future</a:t>
            </a:r>
            <a:r>
              <a:rPr kumimoji="0" lang="en-US" altLang="en-US"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Retrieved from https://www.police-foundation.org.uk/publication/neighbourhood-policing-past-present-and-future/</a:t>
            </a:r>
          </a:p>
          <a:p>
            <a:pPr eaLnBrk="0" fontAlgn="base" hangingPunct="0">
              <a:lnSpc>
                <a:spcPct val="100000"/>
              </a:lnSpc>
              <a:spcBef>
                <a:spcPct val="0"/>
              </a:spcBef>
              <a:spcAft>
                <a:spcPct val="0"/>
              </a:spcAft>
              <a:buFont typeface="Wingdings" panose="05000000000000000000" pitchFamily="2" charset="2"/>
              <a:buChar char="Ø"/>
            </a:pPr>
            <a:r>
              <a:rPr kumimoji="0" lang="en-US" altLang="en-US"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Trust for London. (2023). </a:t>
            </a:r>
            <a:r>
              <a:rPr kumimoji="0" lang="en-US" altLang="en-US" sz="20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Crime and income deprivation</a:t>
            </a:r>
            <a:r>
              <a:rPr kumimoji="0" lang="en-US" altLang="en-US"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Retrieved from https://trustforlondon.org.uk/data/crime-and-income-deprivation/</a:t>
            </a:r>
          </a:p>
        </p:txBody>
      </p:sp>
    </p:spTree>
    <p:extLst>
      <p:ext uri="{BB962C8B-B14F-4D97-AF65-F5344CB8AC3E}">
        <p14:creationId xmlns:p14="http://schemas.microsoft.com/office/powerpoint/2010/main" val="13775629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
                                            <p:txEl>
                                              <p:pRg st="1" end="1"/>
                                            </p:txEl>
                                          </p:spTgt>
                                        </p:tgtEl>
                                        <p:attrNameLst>
                                          <p:attrName>style.visibility</p:attrName>
                                        </p:attrNameLst>
                                      </p:cBhvr>
                                      <p:to>
                                        <p:strVal val="visible"/>
                                      </p:to>
                                    </p:set>
                                    <p:animEffect transition="in" filter="fade">
                                      <p:cBhvr>
                                        <p:cTn id="14" dur="1000"/>
                                        <p:tgtEl>
                                          <p:spTgt spid="5">
                                            <p:txEl>
                                              <p:pRg st="1" end="1"/>
                                            </p:txEl>
                                          </p:spTgt>
                                        </p:tgtEl>
                                      </p:cBhvr>
                                    </p:animEffect>
                                    <p:anim calcmode="lin" valueType="num">
                                      <p:cBhvr>
                                        <p:cTn id="15"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5">
                                            <p:txEl>
                                              <p:pRg st="2" end="2"/>
                                            </p:txEl>
                                          </p:spTgt>
                                        </p:tgtEl>
                                        <p:attrNameLst>
                                          <p:attrName>style.visibility</p:attrName>
                                        </p:attrNameLst>
                                      </p:cBhvr>
                                      <p:to>
                                        <p:strVal val="visible"/>
                                      </p:to>
                                    </p:set>
                                    <p:animEffect transition="in" filter="fade">
                                      <p:cBhvr>
                                        <p:cTn id="21" dur="1000"/>
                                        <p:tgtEl>
                                          <p:spTgt spid="5">
                                            <p:txEl>
                                              <p:pRg st="2" end="2"/>
                                            </p:txEl>
                                          </p:spTgt>
                                        </p:tgtEl>
                                      </p:cBhvr>
                                    </p:animEffect>
                                    <p:anim calcmode="lin" valueType="num">
                                      <p:cBhvr>
                                        <p:cTn id="22"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5">
                                            <p:txEl>
                                              <p:pRg st="3" end="3"/>
                                            </p:txEl>
                                          </p:spTgt>
                                        </p:tgtEl>
                                        <p:attrNameLst>
                                          <p:attrName>style.visibility</p:attrName>
                                        </p:attrNameLst>
                                      </p:cBhvr>
                                      <p:to>
                                        <p:strVal val="visible"/>
                                      </p:to>
                                    </p:set>
                                    <p:animEffect transition="in" filter="fade">
                                      <p:cBhvr>
                                        <p:cTn id="28" dur="1000"/>
                                        <p:tgtEl>
                                          <p:spTgt spid="5">
                                            <p:txEl>
                                              <p:pRg st="3" end="3"/>
                                            </p:txEl>
                                          </p:spTgt>
                                        </p:tgtEl>
                                      </p:cBhvr>
                                    </p:animEffect>
                                    <p:anim calcmode="lin" valueType="num">
                                      <p:cBhvr>
                                        <p:cTn id="29"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5">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5">
                                            <p:txEl>
                                              <p:pRg st="4" end="4"/>
                                            </p:txEl>
                                          </p:spTgt>
                                        </p:tgtEl>
                                        <p:attrNameLst>
                                          <p:attrName>style.visibility</p:attrName>
                                        </p:attrNameLst>
                                      </p:cBhvr>
                                      <p:to>
                                        <p:strVal val="visible"/>
                                      </p:to>
                                    </p:set>
                                    <p:animEffect transition="in" filter="fade">
                                      <p:cBhvr>
                                        <p:cTn id="35" dur="1000"/>
                                        <p:tgtEl>
                                          <p:spTgt spid="5">
                                            <p:txEl>
                                              <p:pRg st="4" end="4"/>
                                            </p:txEl>
                                          </p:spTgt>
                                        </p:tgtEl>
                                      </p:cBhvr>
                                    </p:animEffect>
                                    <p:anim calcmode="lin" valueType="num">
                                      <p:cBhvr>
                                        <p:cTn id="36" dur="1000" fill="hold"/>
                                        <p:tgtEl>
                                          <p:spTgt spid="5">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5">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5">
                                            <p:txEl>
                                              <p:pRg st="5" end="5"/>
                                            </p:txEl>
                                          </p:spTgt>
                                        </p:tgtEl>
                                        <p:attrNameLst>
                                          <p:attrName>style.visibility</p:attrName>
                                        </p:attrNameLst>
                                      </p:cBhvr>
                                      <p:to>
                                        <p:strVal val="visible"/>
                                      </p:to>
                                    </p:set>
                                    <p:animEffect transition="in" filter="fade">
                                      <p:cBhvr>
                                        <p:cTn id="42" dur="1000"/>
                                        <p:tgtEl>
                                          <p:spTgt spid="5">
                                            <p:txEl>
                                              <p:pRg st="5" end="5"/>
                                            </p:txEl>
                                          </p:spTgt>
                                        </p:tgtEl>
                                      </p:cBhvr>
                                    </p:animEffect>
                                    <p:anim calcmode="lin" valueType="num">
                                      <p:cBhvr>
                                        <p:cTn id="43" dur="1000" fill="hold"/>
                                        <p:tgtEl>
                                          <p:spTgt spid="5">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5">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5">
                                            <p:txEl>
                                              <p:pRg st="6" end="6"/>
                                            </p:txEl>
                                          </p:spTgt>
                                        </p:tgtEl>
                                        <p:attrNameLst>
                                          <p:attrName>style.visibility</p:attrName>
                                        </p:attrNameLst>
                                      </p:cBhvr>
                                      <p:to>
                                        <p:strVal val="visible"/>
                                      </p:to>
                                    </p:set>
                                    <p:animEffect transition="in" filter="fade">
                                      <p:cBhvr>
                                        <p:cTn id="49" dur="1000"/>
                                        <p:tgtEl>
                                          <p:spTgt spid="5">
                                            <p:txEl>
                                              <p:pRg st="6" end="6"/>
                                            </p:txEl>
                                          </p:spTgt>
                                        </p:tgtEl>
                                      </p:cBhvr>
                                    </p:animEffect>
                                    <p:anim calcmode="lin" valueType="num">
                                      <p:cBhvr>
                                        <p:cTn id="50" dur="1000" fill="hold"/>
                                        <p:tgtEl>
                                          <p:spTgt spid="5">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5">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build="p"/>
    </p:bldLst>
  </p:timing>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docProps/app.xml><?xml version="1.0" encoding="utf-8"?>
<Properties xmlns="http://schemas.openxmlformats.org/officeDocument/2006/extended-properties" xmlns:vt="http://schemas.openxmlformats.org/officeDocument/2006/docPropsVTypes">
  <Template>Slice</Template>
  <TotalTime>196</TotalTime>
  <Words>1065</Words>
  <Application>Microsoft Office PowerPoint</Application>
  <PresentationFormat>Widescreen</PresentationFormat>
  <Paragraphs>48</Paragraphs>
  <Slides>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Century Gothic</vt:lpstr>
      <vt:lpstr>Times New Roman</vt:lpstr>
      <vt:lpstr>Wingdings</vt:lpstr>
      <vt:lpstr>Wingdings 3</vt:lpstr>
      <vt:lpstr>Slice</vt:lpstr>
      <vt:lpstr>Multiple Deprivation in Policing </vt:lpstr>
      <vt:lpstr>Introduction</vt:lpstr>
      <vt:lpstr>Deprivation Across England</vt:lpstr>
      <vt:lpstr>Community Policing Initiatives</vt:lpstr>
      <vt:lpstr>Multi-Agency Partnerships</vt:lpstr>
      <vt:lpstr>Targeted Funding and Resources</vt:lpstr>
      <vt:lpstr>Conclusion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254792976070</dc:creator>
  <cp:lastModifiedBy>ANUNAKI</cp:lastModifiedBy>
  <cp:revision>5</cp:revision>
  <dcterms:created xsi:type="dcterms:W3CDTF">2024-11-08T14:00:54Z</dcterms:created>
  <dcterms:modified xsi:type="dcterms:W3CDTF">2024-11-10T21:59:48Z</dcterms:modified>
</cp:coreProperties>
</file>