
<file path=[Content_Types].xml><?xml version="1.0" encoding="utf-8"?>
<Types xmlns="http://schemas.openxmlformats.org/package/2006/content-types">
  <Default Extension="fntdata" ContentType="application/x-fontdata"/>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5" r:id="rId9"/>
    <p:sldId id="263" r:id="rId10"/>
    <p:sldId id="264" r:id="rId11"/>
  </p:sldIdLst>
  <p:sldSz cx="18288000" cy="10287000"/>
  <p:notesSz cx="6858000" cy="9144000"/>
  <p:embeddedFontLst>
    <p:embeddedFont>
      <p:font typeface="Archivo Black" panose="020B0A03020202020B04" pitchFamily="34" charset="77"/>
      <p:regular r:id="rId13"/>
    </p:embeddedFont>
    <p:embeddedFont>
      <p:font typeface="Canva Sans" panose="020B0503030501040103" pitchFamily="34" charset="0"/>
      <p:regular r:id="rId14"/>
    </p:embeddedFont>
    <p:embeddedFont>
      <p:font typeface="Canva Sans Bold" panose="020B0803030501040103" pitchFamily="34" charset="0"/>
      <p:regular r:id="rId15"/>
      <p:bold r:id="rId16"/>
    </p:embeddedFont>
    <p:embeddedFont>
      <p:font typeface="Space Cowboy" pitchFamily="2" charset="77"/>
      <p:regular r:id="rId1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0ADAA82-99F5-544C-A143-841DB86C8920}" v="1" dt="2025-03-20T02:22:50.19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autoAdjust="0"/>
    <p:restoredTop sz="94654" autoAdjust="0"/>
  </p:normalViewPr>
  <p:slideViewPr>
    <p:cSldViewPr>
      <p:cViewPr varScale="1">
        <p:scale>
          <a:sx n="60" d="100"/>
          <a:sy n="60" d="100"/>
        </p:scale>
        <p:origin x="200" y="4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font" Target="fonts/font5.fntdata"/><Relationship Id="rId2" Type="http://schemas.openxmlformats.org/officeDocument/2006/relationships/slide" Target="slides/slide1.xml"/><Relationship Id="rId16" Type="http://schemas.openxmlformats.org/officeDocument/2006/relationships/font" Target="fonts/font4.fntdata"/><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3.fntdata"/><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ao Jones (2302087)" userId="afc19bdc-a09d-4e74-9f7f-bbea3de8af7b" providerId="ADAL" clId="{90ADAA82-99F5-544C-A143-841DB86C8920}"/>
    <pc:docChg chg="custSel addSld modSld">
      <pc:chgData name="Tao Jones (2302087)" userId="afc19bdc-a09d-4e74-9f7f-bbea3de8af7b" providerId="ADAL" clId="{90ADAA82-99F5-544C-A143-841DB86C8920}" dt="2025-03-20T02:24:39.001" v="76" actId="20577"/>
      <pc:docMkLst>
        <pc:docMk/>
      </pc:docMkLst>
      <pc:sldChg chg="modSp mod">
        <pc:chgData name="Tao Jones (2302087)" userId="afc19bdc-a09d-4e74-9f7f-bbea3de8af7b" providerId="ADAL" clId="{90ADAA82-99F5-544C-A143-841DB86C8920}" dt="2025-03-20T02:15:50.578" v="13" actId="14100"/>
        <pc:sldMkLst>
          <pc:docMk/>
          <pc:sldMk cId="0" sldId="256"/>
        </pc:sldMkLst>
        <pc:spChg chg="mod">
          <ac:chgData name="Tao Jones (2302087)" userId="afc19bdc-a09d-4e74-9f7f-bbea3de8af7b" providerId="ADAL" clId="{90ADAA82-99F5-544C-A143-841DB86C8920}" dt="2025-03-20T02:15:50.578" v="13" actId="14100"/>
          <ac:spMkLst>
            <pc:docMk/>
            <pc:sldMk cId="0" sldId="256"/>
            <ac:spMk id="4" creationId="{00000000-0000-0000-0000-000000000000}"/>
          </ac:spMkLst>
        </pc:spChg>
      </pc:sldChg>
      <pc:sldChg chg="modSp mod">
        <pc:chgData name="Tao Jones (2302087)" userId="afc19bdc-a09d-4e74-9f7f-bbea3de8af7b" providerId="ADAL" clId="{90ADAA82-99F5-544C-A143-841DB86C8920}" dt="2025-03-20T02:24:39.001" v="76" actId="20577"/>
        <pc:sldMkLst>
          <pc:docMk/>
          <pc:sldMk cId="0" sldId="263"/>
        </pc:sldMkLst>
        <pc:spChg chg="mod">
          <ac:chgData name="Tao Jones (2302087)" userId="afc19bdc-a09d-4e74-9f7f-bbea3de8af7b" providerId="ADAL" clId="{90ADAA82-99F5-544C-A143-841DB86C8920}" dt="2025-03-20T02:24:39.001" v="76" actId="20577"/>
          <ac:spMkLst>
            <pc:docMk/>
            <pc:sldMk cId="0" sldId="263"/>
            <ac:spMk id="6" creationId="{00000000-0000-0000-0000-000000000000}"/>
          </ac:spMkLst>
        </pc:spChg>
      </pc:sldChg>
      <pc:sldChg chg="delSp modSp mod">
        <pc:chgData name="Tao Jones (2302087)" userId="afc19bdc-a09d-4e74-9f7f-bbea3de8af7b" providerId="ADAL" clId="{90ADAA82-99F5-544C-A143-841DB86C8920}" dt="2025-03-20T02:15:25.124" v="8" actId="20577"/>
        <pc:sldMkLst>
          <pc:docMk/>
          <pc:sldMk cId="0" sldId="264"/>
        </pc:sldMkLst>
        <pc:spChg chg="mod">
          <ac:chgData name="Tao Jones (2302087)" userId="afc19bdc-a09d-4e74-9f7f-bbea3de8af7b" providerId="ADAL" clId="{90ADAA82-99F5-544C-A143-841DB86C8920}" dt="2025-03-20T02:15:25.124" v="8" actId="20577"/>
          <ac:spMkLst>
            <pc:docMk/>
            <pc:sldMk cId="0" sldId="264"/>
            <ac:spMk id="3" creationId="{00000000-0000-0000-0000-000000000000}"/>
          </ac:spMkLst>
        </pc:spChg>
        <pc:spChg chg="del mod">
          <ac:chgData name="Tao Jones (2302087)" userId="afc19bdc-a09d-4e74-9f7f-bbea3de8af7b" providerId="ADAL" clId="{90ADAA82-99F5-544C-A143-841DB86C8920}" dt="2025-03-20T02:15:04.017" v="2" actId="478"/>
          <ac:spMkLst>
            <pc:docMk/>
            <pc:sldMk cId="0" sldId="264"/>
            <ac:spMk id="4" creationId="{00000000-0000-0000-0000-000000000000}"/>
          </ac:spMkLst>
        </pc:spChg>
      </pc:sldChg>
      <pc:sldChg chg="addSp modSp new mod">
        <pc:chgData name="Tao Jones (2302087)" userId="afc19bdc-a09d-4e74-9f7f-bbea3de8af7b" providerId="ADAL" clId="{90ADAA82-99F5-544C-A143-841DB86C8920}" dt="2025-03-20T02:23:19.573" v="25" actId="14100"/>
        <pc:sldMkLst>
          <pc:docMk/>
          <pc:sldMk cId="4109185901" sldId="265"/>
        </pc:sldMkLst>
        <pc:picChg chg="add mod modCrop">
          <ac:chgData name="Tao Jones (2302087)" userId="afc19bdc-a09d-4e74-9f7f-bbea3de8af7b" providerId="ADAL" clId="{90ADAA82-99F5-544C-A143-841DB86C8920}" dt="2025-03-20T02:23:19.573" v="25" actId="14100"/>
          <ac:picMkLst>
            <pc:docMk/>
            <pc:sldMk cId="4109185901" sldId="265"/>
            <ac:picMk id="3" creationId="{241CBE56-E6CF-6B68-E7E0-DBE7854C15D8}"/>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5EFC1A2-3B5C-A040-93EC-AC3EE24A0670}" type="datetimeFigureOut">
              <a:rPr lang="en-US" smtClean="0"/>
              <a:t>3/20/25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0D77D6-0E7C-0844-B225-A1FEDDD66B21}" type="slidenum">
              <a:rPr lang="en-US" smtClean="0"/>
              <a:t>‹#›</a:t>
            </a:fld>
            <a:endParaRPr lang="en-US"/>
          </a:p>
        </p:txBody>
      </p:sp>
    </p:spTree>
    <p:extLst>
      <p:ext uri="{BB962C8B-B14F-4D97-AF65-F5344CB8AC3E}">
        <p14:creationId xmlns:p14="http://schemas.microsoft.com/office/powerpoint/2010/main" val="37188477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B0D77D6-0E7C-0844-B225-A1FEDDD66B21}" type="slidenum">
              <a:rPr lang="en-US" smtClean="0"/>
              <a:t>8</a:t>
            </a:fld>
            <a:endParaRPr lang="en-US"/>
          </a:p>
        </p:txBody>
      </p:sp>
    </p:spTree>
    <p:extLst>
      <p:ext uri="{BB962C8B-B14F-4D97-AF65-F5344CB8AC3E}">
        <p14:creationId xmlns:p14="http://schemas.microsoft.com/office/powerpoint/2010/main" val="38766588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3/20/25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jpeg"/><Relationship Id="rId4" Type="http://schemas.openxmlformats.org/officeDocument/2006/relationships/image" Target="../media/image3.jpeg"/><Relationship Id="rId9" Type="http://schemas.openxmlformats.org/officeDocument/2006/relationships/image" Target="../media/image8.jpeg"/></Relationships>
</file>

<file path=ppt/slides/_rels/slide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png"/><Relationship Id="rId1" Type="http://schemas.openxmlformats.org/officeDocument/2006/relationships/slideLayout" Target="../slideLayouts/slideLayout7.xml"/><Relationship Id="rId4" Type="http://schemas.openxmlformats.org/officeDocument/2006/relationships/image" Target="../media/image11.jpeg"/></Relationships>
</file>

<file path=ppt/slides/_rels/slide3.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jpeg"/><Relationship Id="rId1" Type="http://schemas.openxmlformats.org/officeDocument/2006/relationships/slideLayout" Target="../slideLayouts/slideLayout7.xml"/><Relationship Id="rId4" Type="http://schemas.openxmlformats.org/officeDocument/2006/relationships/image" Target="../media/image18.png"/></Relationships>
</file>

<file path=ppt/slides/_rels/slide6.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7.xml"/><Relationship Id="rId4" Type="http://schemas.openxmlformats.org/officeDocument/2006/relationships/image" Target="../media/image21.jpeg"/></Relationships>
</file>

<file path=ppt/slides/_rels/slide7.xml.rels><?xml version="1.0" encoding="UTF-8" standalone="yes"?>
<Relationships xmlns="http://schemas.openxmlformats.org/package/2006/relationships"><Relationship Id="rId3" Type="http://schemas.openxmlformats.org/officeDocument/2006/relationships/image" Target="../media/image23.gif"/><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Layout" Target="../slideLayouts/slideLayout7.xml"/><Relationship Id="rId4" Type="http://schemas.openxmlformats.org/officeDocument/2006/relationships/image" Target="../media/image27.jpeg"/></Relationships>
</file>

<file path=ppt/slides/_rels/slide10.xml.rels><?xml version="1.0" encoding="UTF-8" standalone="yes"?>
<Relationships xmlns="http://schemas.openxmlformats.org/package/2006/relationships"><Relationship Id="rId3" Type="http://schemas.openxmlformats.org/officeDocument/2006/relationships/hyperlink" Target="https://sproutsocial.com/insights/social-media-metrics/" TargetMode="External"/><Relationship Id="rId2" Type="http://schemas.openxmlformats.org/officeDocument/2006/relationships/hyperlink" Target="https://www.smartinsights.com/digital-marketing-strategy/race-a-practical-framework-to-improve-your-digital-marketing/" TargetMode="External"/><Relationship Id="rId1" Type="http://schemas.openxmlformats.org/officeDocument/2006/relationships/slideLayout" Target="../slideLayouts/slideLayout7.xml"/><Relationship Id="rId4" Type="http://schemas.openxmlformats.org/officeDocument/2006/relationships/hyperlink" Target="https://sproutsocial.com/insights/new-social-media-demographic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A67958"/>
        </a:solidFill>
        <a:effectLst/>
      </p:bgPr>
    </p:bg>
    <p:spTree>
      <p:nvGrpSpPr>
        <p:cNvPr id="1" name=""/>
        <p:cNvGrpSpPr/>
        <p:nvPr/>
      </p:nvGrpSpPr>
      <p:grpSpPr>
        <a:xfrm>
          <a:off x="0" y="0"/>
          <a:ext cx="0" cy="0"/>
          <a:chOff x="0" y="0"/>
          <a:chExt cx="0" cy="0"/>
        </a:xfrm>
      </p:grpSpPr>
      <p:sp>
        <p:nvSpPr>
          <p:cNvPr id="2" name="Freeform 2"/>
          <p:cNvSpPr/>
          <p:nvPr/>
        </p:nvSpPr>
        <p:spPr>
          <a:xfrm>
            <a:off x="-817125" y="6024888"/>
            <a:ext cx="4127444" cy="5079931"/>
          </a:xfrm>
          <a:custGeom>
            <a:avLst/>
            <a:gdLst/>
            <a:ahLst/>
            <a:cxnLst/>
            <a:rect l="l" t="t" r="r" b="b"/>
            <a:pathLst>
              <a:path w="4127444" h="5079931">
                <a:moveTo>
                  <a:pt x="0" y="0"/>
                </a:moveTo>
                <a:lnTo>
                  <a:pt x="4127444" y="0"/>
                </a:lnTo>
                <a:lnTo>
                  <a:pt x="4127444" y="5079930"/>
                </a:lnTo>
                <a:lnTo>
                  <a:pt x="0" y="507993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3" name="Freeform 3"/>
          <p:cNvSpPr/>
          <p:nvPr/>
        </p:nvSpPr>
        <p:spPr>
          <a:xfrm>
            <a:off x="0" y="-113116"/>
            <a:ext cx="6022179" cy="5802639"/>
          </a:xfrm>
          <a:custGeom>
            <a:avLst/>
            <a:gdLst/>
            <a:ahLst/>
            <a:cxnLst/>
            <a:rect l="l" t="t" r="r" b="b"/>
            <a:pathLst>
              <a:path w="6022179" h="5802639">
                <a:moveTo>
                  <a:pt x="0" y="0"/>
                </a:moveTo>
                <a:lnTo>
                  <a:pt x="6022179" y="0"/>
                </a:lnTo>
                <a:lnTo>
                  <a:pt x="6022179" y="5802639"/>
                </a:lnTo>
                <a:lnTo>
                  <a:pt x="0" y="5802639"/>
                </a:lnTo>
                <a:lnTo>
                  <a:pt x="0" y="0"/>
                </a:lnTo>
                <a:close/>
              </a:path>
            </a:pathLst>
          </a:custGeom>
          <a:blipFill>
            <a:blip r:embed="rId4"/>
            <a:stretch>
              <a:fillRect t="-23347" b="-15030"/>
            </a:stretch>
          </a:blipFill>
        </p:spPr>
        <p:txBody>
          <a:bodyPr/>
          <a:lstStyle/>
          <a:p>
            <a:endParaRPr lang="en-US"/>
          </a:p>
        </p:txBody>
      </p:sp>
      <p:sp>
        <p:nvSpPr>
          <p:cNvPr id="4" name="Freeform 4"/>
          <p:cNvSpPr/>
          <p:nvPr/>
        </p:nvSpPr>
        <p:spPr>
          <a:xfrm>
            <a:off x="15543539" y="-87077"/>
            <a:ext cx="2901092" cy="5974179"/>
          </a:xfrm>
          <a:custGeom>
            <a:avLst/>
            <a:gdLst/>
            <a:ahLst/>
            <a:cxnLst/>
            <a:rect l="l" t="t" r="r" b="b"/>
            <a:pathLst>
              <a:path w="4767719" h="6356958">
                <a:moveTo>
                  <a:pt x="0" y="0"/>
                </a:moveTo>
                <a:lnTo>
                  <a:pt x="4767719" y="0"/>
                </a:lnTo>
                <a:lnTo>
                  <a:pt x="4767719" y="6356959"/>
                </a:lnTo>
                <a:lnTo>
                  <a:pt x="0" y="6356959"/>
                </a:lnTo>
                <a:lnTo>
                  <a:pt x="0" y="0"/>
                </a:lnTo>
                <a:close/>
              </a:path>
            </a:pathLst>
          </a:custGeom>
          <a:blipFill>
            <a:blip r:embed="rId5"/>
            <a:stretch>
              <a:fillRect/>
            </a:stretch>
          </a:blipFill>
        </p:spPr>
        <p:txBody>
          <a:bodyPr/>
          <a:lstStyle/>
          <a:p>
            <a:endParaRPr lang="en-US"/>
          </a:p>
        </p:txBody>
      </p:sp>
      <p:sp>
        <p:nvSpPr>
          <p:cNvPr id="5" name="Freeform 5"/>
          <p:cNvSpPr/>
          <p:nvPr/>
        </p:nvSpPr>
        <p:spPr>
          <a:xfrm>
            <a:off x="15105676" y="7743303"/>
            <a:ext cx="3338955" cy="2543697"/>
          </a:xfrm>
          <a:custGeom>
            <a:avLst/>
            <a:gdLst/>
            <a:ahLst/>
            <a:cxnLst/>
            <a:rect l="l" t="t" r="r" b="b"/>
            <a:pathLst>
              <a:path w="3338955" h="2543697">
                <a:moveTo>
                  <a:pt x="0" y="0"/>
                </a:moveTo>
                <a:lnTo>
                  <a:pt x="3338955" y="0"/>
                </a:lnTo>
                <a:lnTo>
                  <a:pt x="3338955" y="2543697"/>
                </a:lnTo>
                <a:lnTo>
                  <a:pt x="0" y="2543697"/>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US"/>
          </a:p>
        </p:txBody>
      </p:sp>
      <p:sp>
        <p:nvSpPr>
          <p:cNvPr id="6" name="Freeform 6"/>
          <p:cNvSpPr/>
          <p:nvPr/>
        </p:nvSpPr>
        <p:spPr>
          <a:xfrm>
            <a:off x="6022179" y="49233"/>
            <a:ext cx="5638847" cy="5640290"/>
          </a:xfrm>
          <a:custGeom>
            <a:avLst/>
            <a:gdLst/>
            <a:ahLst/>
            <a:cxnLst/>
            <a:rect l="l" t="t" r="r" b="b"/>
            <a:pathLst>
              <a:path w="5638847" h="5640290">
                <a:moveTo>
                  <a:pt x="0" y="0"/>
                </a:moveTo>
                <a:lnTo>
                  <a:pt x="5638847" y="0"/>
                </a:lnTo>
                <a:lnTo>
                  <a:pt x="5638847" y="5640290"/>
                </a:lnTo>
                <a:lnTo>
                  <a:pt x="0" y="5640290"/>
                </a:lnTo>
                <a:lnTo>
                  <a:pt x="0" y="0"/>
                </a:lnTo>
                <a:close/>
              </a:path>
            </a:pathLst>
          </a:custGeom>
          <a:blipFill>
            <a:blip r:embed="rId8"/>
            <a:stretch>
              <a:fillRect l="-2219" r="-2219"/>
            </a:stretch>
          </a:blipFill>
        </p:spPr>
        <p:txBody>
          <a:bodyPr/>
          <a:lstStyle/>
          <a:p>
            <a:endParaRPr lang="en-US"/>
          </a:p>
        </p:txBody>
      </p:sp>
      <p:sp>
        <p:nvSpPr>
          <p:cNvPr id="7" name="Freeform 7"/>
          <p:cNvSpPr/>
          <p:nvPr/>
        </p:nvSpPr>
        <p:spPr>
          <a:xfrm>
            <a:off x="11661026" y="0"/>
            <a:ext cx="3981235" cy="5689523"/>
          </a:xfrm>
          <a:custGeom>
            <a:avLst/>
            <a:gdLst/>
            <a:ahLst/>
            <a:cxnLst/>
            <a:rect l="l" t="t" r="r" b="b"/>
            <a:pathLst>
              <a:path w="3981235" h="5689523">
                <a:moveTo>
                  <a:pt x="0" y="0"/>
                </a:moveTo>
                <a:lnTo>
                  <a:pt x="3981235" y="0"/>
                </a:lnTo>
                <a:lnTo>
                  <a:pt x="3981235" y="5689523"/>
                </a:lnTo>
                <a:lnTo>
                  <a:pt x="0" y="5689523"/>
                </a:lnTo>
                <a:lnTo>
                  <a:pt x="0" y="0"/>
                </a:lnTo>
                <a:close/>
              </a:path>
            </a:pathLst>
          </a:custGeom>
          <a:blipFill>
            <a:blip r:embed="rId9"/>
            <a:stretch>
              <a:fillRect l="-3590" r="-3590"/>
            </a:stretch>
          </a:blipFill>
        </p:spPr>
        <p:txBody>
          <a:bodyPr/>
          <a:lstStyle/>
          <a:p>
            <a:endParaRPr lang="en-US"/>
          </a:p>
        </p:txBody>
      </p:sp>
      <p:sp>
        <p:nvSpPr>
          <p:cNvPr id="8" name="TextBox 8"/>
          <p:cNvSpPr txBox="1"/>
          <p:nvPr/>
        </p:nvSpPr>
        <p:spPr>
          <a:xfrm>
            <a:off x="2139666" y="5546648"/>
            <a:ext cx="14635487" cy="2583163"/>
          </a:xfrm>
          <a:prstGeom prst="rect">
            <a:avLst/>
          </a:prstGeom>
        </p:spPr>
        <p:txBody>
          <a:bodyPr lIns="0" tIns="0" rIns="0" bIns="0" rtlCol="0" anchor="t">
            <a:spAutoFit/>
          </a:bodyPr>
          <a:lstStyle/>
          <a:p>
            <a:pPr algn="ctr">
              <a:lnSpc>
                <a:spcPts val="10395"/>
              </a:lnSpc>
            </a:pPr>
            <a:r>
              <a:rPr lang="en-US" sz="7425" spc="311">
                <a:solidFill>
                  <a:srgbClr val="FFFFFF"/>
                </a:solidFill>
                <a:latin typeface="Space Cowboy"/>
                <a:ea typeface="Space Cowboy"/>
                <a:cs typeface="Space Cowboy"/>
                <a:sym typeface="Space Cowboy"/>
              </a:rPr>
              <a:t>Cowboys &amp; Cocktails</a:t>
            </a:r>
          </a:p>
          <a:p>
            <a:pPr algn="ctr">
              <a:lnSpc>
                <a:spcPts val="10395"/>
              </a:lnSpc>
            </a:pPr>
            <a:r>
              <a:rPr lang="en-US" sz="7425" spc="311">
                <a:solidFill>
                  <a:srgbClr val="FFFFFF"/>
                </a:solidFill>
                <a:latin typeface="Space Cowboy"/>
                <a:ea typeface="Space Cowboy"/>
                <a:cs typeface="Space Cowboy"/>
                <a:sym typeface="Space Cowboy"/>
              </a:rPr>
              <a:t>2025</a:t>
            </a:r>
          </a:p>
        </p:txBody>
      </p:sp>
      <p:sp>
        <p:nvSpPr>
          <p:cNvPr id="9" name="TextBox 9"/>
          <p:cNvSpPr txBox="1"/>
          <p:nvPr/>
        </p:nvSpPr>
        <p:spPr>
          <a:xfrm>
            <a:off x="5094201" y="7033174"/>
            <a:ext cx="10011475" cy="5110027"/>
          </a:xfrm>
          <a:prstGeom prst="rect">
            <a:avLst/>
          </a:prstGeom>
        </p:spPr>
        <p:txBody>
          <a:bodyPr lIns="0" tIns="0" rIns="0" bIns="0" rtlCol="0" anchor="t">
            <a:spAutoFit/>
          </a:bodyPr>
          <a:lstStyle/>
          <a:p>
            <a:pPr algn="l">
              <a:lnSpc>
                <a:spcPts val="8144"/>
              </a:lnSpc>
            </a:pPr>
            <a:r>
              <a:rPr lang="en-US" sz="5817">
                <a:solidFill>
                  <a:srgbClr val="FFFFFF"/>
                </a:solidFill>
                <a:latin typeface="Archivo Black"/>
                <a:ea typeface="Archivo Black"/>
                <a:cs typeface="Archivo Black"/>
                <a:sym typeface="Archivo Black"/>
              </a:rPr>
              <a:t>                                     LIVE EVENT REVIEW </a:t>
            </a:r>
          </a:p>
          <a:p>
            <a:pPr algn="l">
              <a:lnSpc>
                <a:spcPts val="8144"/>
              </a:lnSpc>
            </a:pPr>
            <a:endParaRPr lang="en-US" sz="5817">
              <a:solidFill>
                <a:srgbClr val="FFFFFF"/>
              </a:solidFill>
              <a:latin typeface="Archivo Black"/>
              <a:ea typeface="Archivo Black"/>
              <a:cs typeface="Archivo Black"/>
              <a:sym typeface="Archivo Black"/>
            </a:endParaRPr>
          </a:p>
          <a:p>
            <a:pPr algn="l">
              <a:lnSpc>
                <a:spcPts val="8144"/>
              </a:lnSpc>
            </a:pPr>
            <a:endParaRPr lang="en-US" sz="5817">
              <a:solidFill>
                <a:srgbClr val="FFFFFF"/>
              </a:solidFill>
              <a:latin typeface="Archivo Black"/>
              <a:ea typeface="Archivo Black"/>
              <a:cs typeface="Archivo Black"/>
              <a:sym typeface="Archivo Black"/>
            </a:endParaRPr>
          </a:p>
          <a:p>
            <a:pPr algn="ctr">
              <a:lnSpc>
                <a:spcPts val="8144"/>
              </a:lnSpc>
            </a:pPr>
            <a:endParaRPr lang="en-US" sz="5817">
              <a:solidFill>
                <a:srgbClr val="FFFFFF"/>
              </a:solidFill>
              <a:latin typeface="Archivo Black"/>
              <a:ea typeface="Archivo Black"/>
              <a:cs typeface="Archivo Black"/>
              <a:sym typeface="Archivo Black"/>
            </a:endParaRPr>
          </a:p>
        </p:txBody>
      </p:sp>
      <p:sp>
        <p:nvSpPr>
          <p:cNvPr id="10" name="TextBox 10"/>
          <p:cNvSpPr txBox="1"/>
          <p:nvPr/>
        </p:nvSpPr>
        <p:spPr>
          <a:xfrm>
            <a:off x="877330" y="9324255"/>
            <a:ext cx="16533341" cy="565965"/>
          </a:xfrm>
          <a:prstGeom prst="rect">
            <a:avLst/>
          </a:prstGeom>
        </p:spPr>
        <p:txBody>
          <a:bodyPr lIns="0" tIns="0" rIns="0" bIns="0" rtlCol="0" anchor="t">
            <a:spAutoFit/>
          </a:bodyPr>
          <a:lstStyle/>
          <a:p>
            <a:pPr algn="ctr">
              <a:lnSpc>
                <a:spcPts val="4505"/>
              </a:lnSpc>
              <a:spcBef>
                <a:spcPct val="0"/>
              </a:spcBef>
            </a:pPr>
            <a:r>
              <a:rPr lang="en-US" sz="3217">
                <a:solidFill>
                  <a:srgbClr val="FFFFFF"/>
                </a:solidFill>
                <a:latin typeface="Archivo Black"/>
                <a:ea typeface="Archivo Black"/>
                <a:cs typeface="Archivo Black"/>
                <a:sym typeface="Archivo Black"/>
              </a:rPr>
              <a:t>BY ELIJAH, TAO, RILEY, CHARLIE AND JAYDEN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A67958"/>
        </a:solidFill>
        <a:effectLst/>
      </p:bgPr>
    </p:bg>
    <p:spTree>
      <p:nvGrpSpPr>
        <p:cNvPr id="1" name=""/>
        <p:cNvGrpSpPr/>
        <p:nvPr/>
      </p:nvGrpSpPr>
      <p:grpSpPr>
        <a:xfrm>
          <a:off x="0" y="0"/>
          <a:ext cx="0" cy="0"/>
          <a:chOff x="0" y="0"/>
          <a:chExt cx="0" cy="0"/>
        </a:xfrm>
      </p:grpSpPr>
      <p:sp>
        <p:nvSpPr>
          <p:cNvPr id="2" name="Freeform 2"/>
          <p:cNvSpPr/>
          <p:nvPr/>
        </p:nvSpPr>
        <p:spPr>
          <a:xfrm>
            <a:off x="13776715" y="4066986"/>
            <a:ext cx="4195927" cy="3652536"/>
          </a:xfrm>
          <a:custGeom>
            <a:avLst/>
            <a:gdLst/>
            <a:ahLst/>
            <a:cxnLst/>
            <a:rect l="l" t="t" r="r" b="b"/>
            <a:pathLst>
              <a:path w="4195927" h="3652536">
                <a:moveTo>
                  <a:pt x="0" y="0"/>
                </a:moveTo>
                <a:lnTo>
                  <a:pt x="4195927" y="0"/>
                </a:lnTo>
                <a:lnTo>
                  <a:pt x="4195927" y="3652535"/>
                </a:lnTo>
                <a:lnTo>
                  <a:pt x="0" y="3652535"/>
                </a:lnTo>
                <a:lnTo>
                  <a:pt x="0" y="0"/>
                </a:lnTo>
                <a:close/>
              </a:path>
            </a:pathLst>
          </a:custGeom>
          <a:blipFill>
            <a:blip r:embed="rId2"/>
            <a:stretch>
              <a:fillRect/>
            </a:stretch>
          </a:blipFill>
        </p:spPr>
        <p:txBody>
          <a:bodyPr/>
          <a:lstStyle/>
          <a:p>
            <a:endParaRPr lang="en-US"/>
          </a:p>
        </p:txBody>
      </p:sp>
      <p:sp>
        <p:nvSpPr>
          <p:cNvPr id="3" name="Freeform 3"/>
          <p:cNvSpPr/>
          <p:nvPr/>
        </p:nvSpPr>
        <p:spPr>
          <a:xfrm>
            <a:off x="14693449" y="384754"/>
            <a:ext cx="2769244" cy="3682232"/>
          </a:xfrm>
          <a:custGeom>
            <a:avLst/>
            <a:gdLst/>
            <a:ahLst/>
            <a:cxnLst/>
            <a:rect l="l" t="t" r="r" b="b"/>
            <a:pathLst>
              <a:path w="2769244" h="3682232">
                <a:moveTo>
                  <a:pt x="0" y="0"/>
                </a:moveTo>
                <a:lnTo>
                  <a:pt x="2769243" y="0"/>
                </a:lnTo>
                <a:lnTo>
                  <a:pt x="2769243" y="3682232"/>
                </a:lnTo>
                <a:lnTo>
                  <a:pt x="0" y="3682232"/>
                </a:lnTo>
                <a:lnTo>
                  <a:pt x="0" y="0"/>
                </a:lnTo>
                <a:close/>
              </a:path>
            </a:pathLst>
          </a:custGeom>
          <a:blipFill>
            <a:blip r:embed="rId3"/>
            <a:stretch>
              <a:fillRect t="-16849" b="-16849"/>
            </a:stretch>
          </a:blipFill>
        </p:spPr>
        <p:txBody>
          <a:bodyPr/>
          <a:lstStyle/>
          <a:p>
            <a:endParaRPr lang="en-US"/>
          </a:p>
        </p:txBody>
      </p:sp>
      <p:sp>
        <p:nvSpPr>
          <p:cNvPr id="4" name="Freeform 4"/>
          <p:cNvSpPr/>
          <p:nvPr/>
        </p:nvSpPr>
        <p:spPr>
          <a:xfrm>
            <a:off x="14183499" y="7719521"/>
            <a:ext cx="3789142" cy="2372950"/>
          </a:xfrm>
          <a:custGeom>
            <a:avLst/>
            <a:gdLst/>
            <a:ahLst/>
            <a:cxnLst/>
            <a:rect l="l" t="t" r="r" b="b"/>
            <a:pathLst>
              <a:path w="3789142" h="2372950">
                <a:moveTo>
                  <a:pt x="0" y="0"/>
                </a:moveTo>
                <a:lnTo>
                  <a:pt x="3789143" y="0"/>
                </a:lnTo>
                <a:lnTo>
                  <a:pt x="3789143" y="2372951"/>
                </a:lnTo>
                <a:lnTo>
                  <a:pt x="0" y="2372951"/>
                </a:lnTo>
                <a:lnTo>
                  <a:pt x="0" y="0"/>
                </a:lnTo>
                <a:close/>
              </a:path>
            </a:pathLst>
          </a:custGeom>
          <a:blipFill>
            <a:blip r:embed="rId4"/>
            <a:stretch>
              <a:fillRect/>
            </a:stretch>
          </a:blipFill>
        </p:spPr>
        <p:txBody>
          <a:bodyPr/>
          <a:lstStyle/>
          <a:p>
            <a:endParaRPr lang="en-US"/>
          </a:p>
        </p:txBody>
      </p:sp>
      <p:sp>
        <p:nvSpPr>
          <p:cNvPr id="5" name="TextBox 5"/>
          <p:cNvSpPr txBox="1"/>
          <p:nvPr/>
        </p:nvSpPr>
        <p:spPr>
          <a:xfrm>
            <a:off x="0" y="1903616"/>
            <a:ext cx="13261878" cy="16547062"/>
          </a:xfrm>
          <a:prstGeom prst="rect">
            <a:avLst/>
          </a:prstGeom>
        </p:spPr>
        <p:txBody>
          <a:bodyPr lIns="0" tIns="0" rIns="0" bIns="0" rtlCol="0" anchor="t">
            <a:spAutoFit/>
          </a:bodyPr>
          <a:lstStyle/>
          <a:p>
            <a:pPr marL="548570" lvl="1" indent="-274285" algn="l">
              <a:lnSpc>
                <a:spcPts val="3557"/>
              </a:lnSpc>
              <a:buFont typeface="Arial"/>
              <a:buChar char="•"/>
            </a:pPr>
            <a:r>
              <a:rPr lang="en-US" sz="2540" b="1">
                <a:solidFill>
                  <a:srgbClr val="FFFFFF"/>
                </a:solidFill>
                <a:latin typeface="Canva Sans Bold"/>
                <a:ea typeface="Canva Sans Bold"/>
                <a:cs typeface="Canva Sans Bold"/>
                <a:sym typeface="Canva Sans Bold"/>
              </a:rPr>
              <a:t>My main role and contribution to the team of Cowboys and Cocktails was being the event marketing director. </a:t>
            </a:r>
          </a:p>
          <a:p>
            <a:pPr algn="l">
              <a:lnSpc>
                <a:spcPts val="3557"/>
              </a:lnSpc>
            </a:pPr>
            <a:endParaRPr lang="en-US" sz="2540" b="1">
              <a:solidFill>
                <a:srgbClr val="FFFFFF"/>
              </a:solidFill>
              <a:latin typeface="Canva Sans Bold"/>
              <a:ea typeface="Canva Sans Bold"/>
              <a:cs typeface="Canva Sans Bold"/>
              <a:sym typeface="Canva Sans Bold"/>
            </a:endParaRPr>
          </a:p>
          <a:p>
            <a:pPr marL="548570" lvl="1" indent="-274285" algn="l">
              <a:lnSpc>
                <a:spcPts val="3557"/>
              </a:lnSpc>
              <a:buFont typeface="Arial"/>
              <a:buChar char="•"/>
            </a:pPr>
            <a:r>
              <a:rPr lang="en-US" sz="2540" b="1">
                <a:solidFill>
                  <a:srgbClr val="FFFFFF"/>
                </a:solidFill>
                <a:latin typeface="Canva Sans Bold"/>
                <a:ea typeface="Canva Sans Bold"/>
                <a:cs typeface="Canva Sans Bold"/>
                <a:sym typeface="Canva Sans Bold"/>
              </a:rPr>
              <a:t> Keller (2019) Says that a marketing director are responsbile for developing and implementing marketing materials that help to promote your brand/event, attract intended target audience by  using different channels of communication including both  digital  and traditional marketing.  </a:t>
            </a:r>
          </a:p>
          <a:p>
            <a:pPr algn="l">
              <a:lnSpc>
                <a:spcPts val="3557"/>
              </a:lnSpc>
            </a:pPr>
            <a:endParaRPr lang="en-US" sz="2540" b="1">
              <a:solidFill>
                <a:srgbClr val="FFFFFF"/>
              </a:solidFill>
              <a:latin typeface="Canva Sans Bold"/>
              <a:ea typeface="Canva Sans Bold"/>
              <a:cs typeface="Canva Sans Bold"/>
              <a:sym typeface="Canva Sans Bold"/>
            </a:endParaRPr>
          </a:p>
          <a:p>
            <a:pPr marL="548570" lvl="1" indent="-274285" algn="l">
              <a:lnSpc>
                <a:spcPts val="3557"/>
              </a:lnSpc>
              <a:buFont typeface="Arial"/>
              <a:buChar char="•"/>
            </a:pPr>
            <a:r>
              <a:rPr lang="en-US" sz="2540" b="1">
                <a:solidFill>
                  <a:srgbClr val="FFFFFF"/>
                </a:solidFill>
                <a:latin typeface="Canva Sans Bold"/>
                <a:ea typeface="Canva Sans Bold"/>
                <a:cs typeface="Canva Sans Bold"/>
                <a:sym typeface="Canva Sans Bold"/>
              </a:rPr>
              <a:t>Marketing plays a cruical role in the success of planning and running a event like Cowboys and Cocktails, without the marketing, the event would have  struggle to attract atteendees, generate ticket sales and revenue. </a:t>
            </a:r>
          </a:p>
          <a:p>
            <a:pPr algn="l">
              <a:lnSpc>
                <a:spcPts val="3557"/>
              </a:lnSpc>
            </a:pPr>
            <a:endParaRPr lang="en-US" sz="2540" b="1">
              <a:solidFill>
                <a:srgbClr val="FFFFFF"/>
              </a:solidFill>
              <a:latin typeface="Canva Sans Bold"/>
              <a:ea typeface="Canva Sans Bold"/>
              <a:cs typeface="Canva Sans Bold"/>
              <a:sym typeface="Canva Sans Bold"/>
            </a:endParaRPr>
          </a:p>
          <a:p>
            <a:pPr algn="l">
              <a:lnSpc>
                <a:spcPts val="3557"/>
              </a:lnSpc>
            </a:pPr>
            <a:endParaRPr lang="en-US" sz="2540" b="1">
              <a:solidFill>
                <a:srgbClr val="FFFFFF"/>
              </a:solidFill>
              <a:latin typeface="Canva Sans Bold"/>
              <a:ea typeface="Canva Sans Bold"/>
              <a:cs typeface="Canva Sans Bold"/>
              <a:sym typeface="Canva Sans Bold"/>
            </a:endParaRPr>
          </a:p>
          <a:p>
            <a:pPr marL="548570" lvl="1" indent="-274285" algn="l">
              <a:lnSpc>
                <a:spcPts val="3557"/>
              </a:lnSpc>
              <a:buFont typeface="Arial"/>
              <a:buChar char="•"/>
            </a:pPr>
            <a:r>
              <a:rPr lang="en-US" sz="2540" b="1">
                <a:solidFill>
                  <a:srgbClr val="FFFFFF"/>
                </a:solidFill>
                <a:latin typeface="Canva Sans Bold"/>
                <a:ea typeface="Canva Sans Bold"/>
                <a:cs typeface="Canva Sans Bold"/>
                <a:sym typeface="Canva Sans Bold"/>
              </a:rPr>
              <a:t>  Kotler. et.al (2017) emphasizes that  the role of  marketing helps to create awarness, build-up exicment and drive ticket sales.   in which, having this role i had to come up with marketing plan on how i will promote this event effectively and how it will reach our target auidence, students.</a:t>
            </a:r>
          </a:p>
          <a:p>
            <a:pPr algn="l">
              <a:lnSpc>
                <a:spcPts val="3557"/>
              </a:lnSpc>
            </a:pPr>
            <a:endParaRPr lang="en-US" sz="2540" b="1">
              <a:solidFill>
                <a:srgbClr val="FFFFFF"/>
              </a:solidFill>
              <a:latin typeface="Canva Sans Bold"/>
              <a:ea typeface="Canva Sans Bold"/>
              <a:cs typeface="Canva Sans Bold"/>
              <a:sym typeface="Canva Sans Bold"/>
            </a:endParaRPr>
          </a:p>
          <a:p>
            <a:pPr algn="l">
              <a:lnSpc>
                <a:spcPts val="3557"/>
              </a:lnSpc>
            </a:pPr>
            <a:endParaRPr lang="en-US" sz="2540" b="1">
              <a:solidFill>
                <a:srgbClr val="FFFFFF"/>
              </a:solidFill>
              <a:latin typeface="Canva Sans Bold"/>
              <a:ea typeface="Canva Sans Bold"/>
              <a:cs typeface="Canva Sans Bold"/>
              <a:sym typeface="Canva Sans Bold"/>
            </a:endParaRPr>
          </a:p>
          <a:p>
            <a:pPr algn="l">
              <a:lnSpc>
                <a:spcPts val="3557"/>
              </a:lnSpc>
            </a:pPr>
            <a:endParaRPr lang="en-US" sz="2540" b="1">
              <a:solidFill>
                <a:srgbClr val="FFFFFF"/>
              </a:solidFill>
              <a:latin typeface="Canva Sans Bold"/>
              <a:ea typeface="Canva Sans Bold"/>
              <a:cs typeface="Canva Sans Bold"/>
              <a:sym typeface="Canva Sans Bold"/>
            </a:endParaRPr>
          </a:p>
          <a:p>
            <a:pPr algn="l">
              <a:lnSpc>
                <a:spcPts val="3557"/>
              </a:lnSpc>
            </a:pPr>
            <a:endParaRPr lang="en-US" sz="2540" b="1">
              <a:solidFill>
                <a:srgbClr val="FFFFFF"/>
              </a:solidFill>
              <a:latin typeface="Canva Sans Bold"/>
              <a:ea typeface="Canva Sans Bold"/>
              <a:cs typeface="Canva Sans Bold"/>
              <a:sym typeface="Canva Sans Bold"/>
            </a:endParaRPr>
          </a:p>
          <a:p>
            <a:pPr algn="l">
              <a:lnSpc>
                <a:spcPts val="3557"/>
              </a:lnSpc>
            </a:pPr>
            <a:endParaRPr lang="en-US" sz="2540" b="1">
              <a:solidFill>
                <a:srgbClr val="FFFFFF"/>
              </a:solidFill>
              <a:latin typeface="Canva Sans Bold"/>
              <a:ea typeface="Canva Sans Bold"/>
              <a:cs typeface="Canva Sans Bold"/>
              <a:sym typeface="Canva Sans Bold"/>
            </a:endParaRPr>
          </a:p>
          <a:p>
            <a:pPr algn="l">
              <a:lnSpc>
                <a:spcPts val="3557"/>
              </a:lnSpc>
            </a:pPr>
            <a:endParaRPr lang="en-US" sz="2540" b="1">
              <a:solidFill>
                <a:srgbClr val="FFFFFF"/>
              </a:solidFill>
              <a:latin typeface="Canva Sans Bold"/>
              <a:ea typeface="Canva Sans Bold"/>
              <a:cs typeface="Canva Sans Bold"/>
              <a:sym typeface="Canva Sans Bold"/>
            </a:endParaRPr>
          </a:p>
          <a:p>
            <a:pPr algn="l">
              <a:lnSpc>
                <a:spcPts val="3557"/>
              </a:lnSpc>
            </a:pPr>
            <a:endParaRPr lang="en-US" sz="2540" b="1">
              <a:solidFill>
                <a:srgbClr val="FFFFFF"/>
              </a:solidFill>
              <a:latin typeface="Canva Sans Bold"/>
              <a:ea typeface="Canva Sans Bold"/>
              <a:cs typeface="Canva Sans Bold"/>
              <a:sym typeface="Canva Sans Bold"/>
            </a:endParaRPr>
          </a:p>
          <a:p>
            <a:pPr algn="l">
              <a:lnSpc>
                <a:spcPts val="3557"/>
              </a:lnSpc>
            </a:pPr>
            <a:endParaRPr lang="en-US" sz="2540" b="1">
              <a:solidFill>
                <a:srgbClr val="FFFFFF"/>
              </a:solidFill>
              <a:latin typeface="Canva Sans Bold"/>
              <a:ea typeface="Canva Sans Bold"/>
              <a:cs typeface="Canva Sans Bold"/>
              <a:sym typeface="Canva Sans Bold"/>
            </a:endParaRPr>
          </a:p>
          <a:p>
            <a:pPr algn="l">
              <a:lnSpc>
                <a:spcPts val="3557"/>
              </a:lnSpc>
            </a:pPr>
            <a:endParaRPr lang="en-US" sz="2540" b="1">
              <a:solidFill>
                <a:srgbClr val="FFFFFF"/>
              </a:solidFill>
              <a:latin typeface="Canva Sans Bold"/>
              <a:ea typeface="Canva Sans Bold"/>
              <a:cs typeface="Canva Sans Bold"/>
              <a:sym typeface="Canva Sans Bold"/>
            </a:endParaRPr>
          </a:p>
          <a:p>
            <a:pPr algn="l">
              <a:lnSpc>
                <a:spcPts val="3557"/>
              </a:lnSpc>
            </a:pPr>
            <a:endParaRPr lang="en-US" sz="2540" b="1">
              <a:solidFill>
                <a:srgbClr val="FFFFFF"/>
              </a:solidFill>
              <a:latin typeface="Canva Sans Bold"/>
              <a:ea typeface="Canva Sans Bold"/>
              <a:cs typeface="Canva Sans Bold"/>
              <a:sym typeface="Canva Sans Bold"/>
            </a:endParaRPr>
          </a:p>
          <a:p>
            <a:pPr algn="l">
              <a:lnSpc>
                <a:spcPts val="3557"/>
              </a:lnSpc>
            </a:pPr>
            <a:endParaRPr lang="en-US" sz="2540" b="1">
              <a:solidFill>
                <a:srgbClr val="FFFFFF"/>
              </a:solidFill>
              <a:latin typeface="Canva Sans Bold"/>
              <a:ea typeface="Canva Sans Bold"/>
              <a:cs typeface="Canva Sans Bold"/>
              <a:sym typeface="Canva Sans Bold"/>
            </a:endParaRPr>
          </a:p>
          <a:p>
            <a:pPr algn="l">
              <a:lnSpc>
                <a:spcPts val="3557"/>
              </a:lnSpc>
            </a:pPr>
            <a:endParaRPr lang="en-US" sz="2540" b="1">
              <a:solidFill>
                <a:srgbClr val="FFFFFF"/>
              </a:solidFill>
              <a:latin typeface="Canva Sans Bold"/>
              <a:ea typeface="Canva Sans Bold"/>
              <a:cs typeface="Canva Sans Bold"/>
              <a:sym typeface="Canva Sans Bold"/>
            </a:endParaRPr>
          </a:p>
          <a:p>
            <a:pPr algn="l">
              <a:lnSpc>
                <a:spcPts val="3557"/>
              </a:lnSpc>
            </a:pPr>
            <a:endParaRPr lang="en-US" sz="2540" b="1">
              <a:solidFill>
                <a:srgbClr val="FFFFFF"/>
              </a:solidFill>
              <a:latin typeface="Canva Sans Bold"/>
              <a:ea typeface="Canva Sans Bold"/>
              <a:cs typeface="Canva Sans Bold"/>
              <a:sym typeface="Canva Sans Bold"/>
            </a:endParaRPr>
          </a:p>
          <a:p>
            <a:pPr algn="l">
              <a:lnSpc>
                <a:spcPts val="3557"/>
              </a:lnSpc>
            </a:pPr>
            <a:endParaRPr lang="en-US" sz="2540" b="1">
              <a:solidFill>
                <a:srgbClr val="FFFFFF"/>
              </a:solidFill>
              <a:latin typeface="Canva Sans Bold"/>
              <a:ea typeface="Canva Sans Bold"/>
              <a:cs typeface="Canva Sans Bold"/>
              <a:sym typeface="Canva Sans Bold"/>
            </a:endParaRPr>
          </a:p>
          <a:p>
            <a:pPr algn="l">
              <a:lnSpc>
                <a:spcPts val="3557"/>
              </a:lnSpc>
            </a:pPr>
            <a:endParaRPr lang="en-US" sz="2540" b="1">
              <a:solidFill>
                <a:srgbClr val="FFFFFF"/>
              </a:solidFill>
              <a:latin typeface="Canva Sans Bold"/>
              <a:ea typeface="Canva Sans Bold"/>
              <a:cs typeface="Canva Sans Bold"/>
              <a:sym typeface="Canva Sans Bold"/>
            </a:endParaRPr>
          </a:p>
          <a:p>
            <a:pPr algn="l">
              <a:lnSpc>
                <a:spcPts val="3557"/>
              </a:lnSpc>
            </a:pPr>
            <a:r>
              <a:rPr lang="en-US" sz="2540">
                <a:solidFill>
                  <a:srgbClr val="FFFFFF"/>
                </a:solidFill>
                <a:latin typeface="Canva Sans"/>
                <a:ea typeface="Canva Sans"/>
                <a:cs typeface="Canva Sans"/>
                <a:sym typeface="Canva Sans"/>
              </a:rPr>
              <a:t>made social posts</a:t>
            </a:r>
          </a:p>
          <a:p>
            <a:pPr algn="l">
              <a:lnSpc>
                <a:spcPts val="3557"/>
              </a:lnSpc>
            </a:pPr>
            <a:r>
              <a:rPr lang="en-US" sz="2540">
                <a:solidFill>
                  <a:srgbClr val="FFFFFF"/>
                </a:solidFill>
                <a:latin typeface="Canva Sans"/>
                <a:ea typeface="Canva Sans"/>
                <a:cs typeface="Canva Sans"/>
                <a:sym typeface="Canva Sans"/>
              </a:rPr>
              <a:t>ticket link </a:t>
            </a:r>
          </a:p>
          <a:p>
            <a:pPr algn="l">
              <a:lnSpc>
                <a:spcPts val="3557"/>
              </a:lnSpc>
            </a:pPr>
            <a:r>
              <a:rPr lang="en-US" sz="2540">
                <a:solidFill>
                  <a:srgbClr val="FFFFFF"/>
                </a:solidFill>
                <a:latin typeface="Canva Sans"/>
                <a:ea typeface="Canva Sans"/>
                <a:cs typeface="Canva Sans"/>
                <a:sym typeface="Canva Sans"/>
              </a:rPr>
              <a:t>instagram </a:t>
            </a:r>
          </a:p>
          <a:p>
            <a:pPr algn="l">
              <a:lnSpc>
                <a:spcPts val="3557"/>
              </a:lnSpc>
            </a:pPr>
            <a:endParaRPr lang="en-US" sz="2540">
              <a:solidFill>
                <a:srgbClr val="FFFFFF"/>
              </a:solidFill>
              <a:latin typeface="Canva Sans"/>
              <a:ea typeface="Canva Sans"/>
              <a:cs typeface="Canva Sans"/>
              <a:sym typeface="Canva Sans"/>
            </a:endParaRPr>
          </a:p>
          <a:p>
            <a:pPr algn="l">
              <a:lnSpc>
                <a:spcPts val="3557"/>
              </a:lnSpc>
            </a:pPr>
            <a:r>
              <a:rPr lang="en-US" sz="2540">
                <a:solidFill>
                  <a:srgbClr val="FFFFFF"/>
                </a:solidFill>
                <a:latin typeface="Canva Sans"/>
                <a:ea typeface="Canva Sans"/>
                <a:cs typeface="Canva Sans"/>
                <a:sym typeface="Canva Sans"/>
              </a:rPr>
              <a:t>in order to market this event effectlivly and reach target auidenc e</a:t>
            </a:r>
          </a:p>
        </p:txBody>
      </p:sp>
      <p:sp>
        <p:nvSpPr>
          <p:cNvPr id="6" name="TextBox 6"/>
          <p:cNvSpPr txBox="1"/>
          <p:nvPr/>
        </p:nvSpPr>
        <p:spPr>
          <a:xfrm>
            <a:off x="-1080465" y="473937"/>
            <a:ext cx="15922541" cy="995227"/>
          </a:xfrm>
          <a:prstGeom prst="rect">
            <a:avLst/>
          </a:prstGeom>
        </p:spPr>
        <p:txBody>
          <a:bodyPr lIns="0" tIns="0" rIns="0" bIns="0" rtlCol="0" anchor="t">
            <a:spAutoFit/>
          </a:bodyPr>
          <a:lstStyle/>
          <a:p>
            <a:pPr algn="ctr">
              <a:lnSpc>
                <a:spcPts val="8144"/>
              </a:lnSpc>
              <a:spcBef>
                <a:spcPct val="0"/>
              </a:spcBef>
            </a:pPr>
            <a:r>
              <a:rPr lang="en-US" sz="5817">
                <a:solidFill>
                  <a:srgbClr val="FFFFFF"/>
                </a:solidFill>
                <a:latin typeface="Space Cowboy"/>
                <a:ea typeface="Space Cowboy"/>
                <a:cs typeface="Space Cowboy"/>
                <a:sym typeface="Space Cowboy"/>
              </a:rPr>
              <a:t>TAO JONES- MARKETING DIRECTOR</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A67958"/>
        </a:solidFill>
        <a:effectLst/>
      </p:bgPr>
    </p:bg>
    <p:spTree>
      <p:nvGrpSpPr>
        <p:cNvPr id="1" name=""/>
        <p:cNvGrpSpPr/>
        <p:nvPr/>
      </p:nvGrpSpPr>
      <p:grpSpPr>
        <a:xfrm>
          <a:off x="0" y="0"/>
          <a:ext cx="0" cy="0"/>
          <a:chOff x="0" y="0"/>
          <a:chExt cx="0" cy="0"/>
        </a:xfrm>
      </p:grpSpPr>
      <p:sp>
        <p:nvSpPr>
          <p:cNvPr id="2" name="TextBox 2"/>
          <p:cNvSpPr txBox="1"/>
          <p:nvPr/>
        </p:nvSpPr>
        <p:spPr>
          <a:xfrm>
            <a:off x="1792649" y="52523"/>
            <a:ext cx="14039963" cy="3444421"/>
          </a:xfrm>
          <a:prstGeom prst="rect">
            <a:avLst/>
          </a:prstGeom>
        </p:spPr>
        <p:txBody>
          <a:bodyPr lIns="0" tIns="0" rIns="0" bIns="0" rtlCol="0" anchor="t">
            <a:spAutoFit/>
          </a:bodyPr>
          <a:lstStyle/>
          <a:p>
            <a:pPr algn="ctr">
              <a:lnSpc>
                <a:spcPts val="7025"/>
              </a:lnSpc>
            </a:pPr>
            <a:r>
              <a:rPr lang="en-US" sz="5017">
                <a:solidFill>
                  <a:srgbClr val="FFFFFF"/>
                </a:solidFill>
                <a:latin typeface="Space Cowboy"/>
                <a:ea typeface="Space Cowboy"/>
                <a:cs typeface="Space Cowboy"/>
                <a:sym typeface="Space Cowboy"/>
              </a:rPr>
              <a:t>MY RESPONSIBLITIES AND TASKS</a:t>
            </a:r>
          </a:p>
          <a:p>
            <a:pPr algn="l">
              <a:lnSpc>
                <a:spcPts val="6465"/>
              </a:lnSpc>
            </a:pPr>
            <a:endParaRPr lang="en-US" sz="5017">
              <a:solidFill>
                <a:srgbClr val="FFFFFF"/>
              </a:solidFill>
              <a:latin typeface="Space Cowboy"/>
              <a:ea typeface="Space Cowboy"/>
              <a:cs typeface="Space Cowboy"/>
              <a:sym typeface="Space Cowboy"/>
            </a:endParaRPr>
          </a:p>
          <a:p>
            <a:pPr algn="l">
              <a:lnSpc>
                <a:spcPts val="7025"/>
              </a:lnSpc>
            </a:pPr>
            <a:endParaRPr lang="en-US" sz="5017">
              <a:solidFill>
                <a:srgbClr val="FFFFFF"/>
              </a:solidFill>
              <a:latin typeface="Space Cowboy"/>
              <a:ea typeface="Space Cowboy"/>
              <a:cs typeface="Space Cowboy"/>
              <a:sym typeface="Space Cowboy"/>
            </a:endParaRPr>
          </a:p>
          <a:p>
            <a:pPr algn="l">
              <a:lnSpc>
                <a:spcPts val="7025"/>
              </a:lnSpc>
            </a:pPr>
            <a:endParaRPr lang="en-US" sz="5017">
              <a:solidFill>
                <a:srgbClr val="FFFFFF"/>
              </a:solidFill>
              <a:latin typeface="Space Cowboy"/>
              <a:ea typeface="Space Cowboy"/>
              <a:cs typeface="Space Cowboy"/>
              <a:sym typeface="Space Cowboy"/>
            </a:endParaRPr>
          </a:p>
        </p:txBody>
      </p:sp>
      <p:sp>
        <p:nvSpPr>
          <p:cNvPr id="3" name="TextBox 3"/>
          <p:cNvSpPr txBox="1"/>
          <p:nvPr/>
        </p:nvSpPr>
        <p:spPr>
          <a:xfrm>
            <a:off x="9245681" y="962025"/>
            <a:ext cx="8864588" cy="13858240"/>
          </a:xfrm>
          <a:prstGeom prst="rect">
            <a:avLst/>
          </a:prstGeom>
        </p:spPr>
        <p:txBody>
          <a:bodyPr lIns="0" tIns="0" rIns="0" bIns="0" rtlCol="0" anchor="t">
            <a:spAutoFit/>
          </a:bodyPr>
          <a:lstStyle/>
          <a:p>
            <a:pPr algn="ctr">
              <a:lnSpc>
                <a:spcPts val="4759"/>
              </a:lnSpc>
            </a:pPr>
            <a:r>
              <a:rPr lang="en-US" sz="3399" b="1">
                <a:solidFill>
                  <a:srgbClr val="FFFFFF"/>
                </a:solidFill>
                <a:latin typeface="Canva Sans Bold"/>
                <a:ea typeface="Canva Sans Bold"/>
                <a:cs typeface="Canva Sans Bold"/>
                <a:sym typeface="Canva Sans Bold"/>
              </a:rPr>
              <a:t>Day of the event:</a:t>
            </a:r>
          </a:p>
          <a:p>
            <a:pPr algn="ctr">
              <a:lnSpc>
                <a:spcPts val="4759"/>
              </a:lnSpc>
            </a:pPr>
            <a:endParaRPr lang="en-US" sz="3399" b="1">
              <a:solidFill>
                <a:srgbClr val="FFFFFF"/>
              </a:solidFill>
              <a:latin typeface="Canva Sans Bold"/>
              <a:ea typeface="Canva Sans Bold"/>
              <a:cs typeface="Canva Sans Bold"/>
              <a:sym typeface="Canva Sans Bold"/>
            </a:endParaRPr>
          </a:p>
          <a:p>
            <a:pPr algn="ctr">
              <a:lnSpc>
                <a:spcPts val="4340"/>
              </a:lnSpc>
            </a:pPr>
            <a:endParaRPr lang="en-US" sz="3399" b="1">
              <a:solidFill>
                <a:srgbClr val="FFFFFF"/>
              </a:solidFill>
              <a:latin typeface="Canva Sans Bold"/>
              <a:ea typeface="Canva Sans Bold"/>
              <a:cs typeface="Canva Sans Bold"/>
              <a:sym typeface="Canva Sans Bold"/>
            </a:endParaRPr>
          </a:p>
          <a:p>
            <a:pPr marL="647702" lvl="1" indent="-323851" algn="l">
              <a:lnSpc>
                <a:spcPts val="4200"/>
              </a:lnSpc>
              <a:buFont typeface="Arial"/>
              <a:buChar char="•"/>
            </a:pPr>
            <a:r>
              <a:rPr lang="en-US" sz="3000" b="1">
                <a:solidFill>
                  <a:srgbClr val="FFFFFF"/>
                </a:solidFill>
                <a:latin typeface="Canva Sans Bold"/>
                <a:ea typeface="Canva Sans Bold"/>
                <a:cs typeface="Canva Sans Bold"/>
                <a:sym typeface="Canva Sans Bold"/>
              </a:rPr>
              <a:t>Pushed last minute ticket sales</a:t>
            </a:r>
          </a:p>
          <a:p>
            <a:pPr algn="l">
              <a:lnSpc>
                <a:spcPts val="4200"/>
              </a:lnSpc>
            </a:pPr>
            <a:endParaRPr lang="en-US" sz="3000" b="1">
              <a:solidFill>
                <a:srgbClr val="FFFFFF"/>
              </a:solidFill>
              <a:latin typeface="Canva Sans Bold"/>
              <a:ea typeface="Canva Sans Bold"/>
              <a:cs typeface="Canva Sans Bold"/>
              <a:sym typeface="Canva Sans Bold"/>
            </a:endParaRPr>
          </a:p>
          <a:p>
            <a:pPr marL="647702" lvl="1" indent="-323851" algn="l">
              <a:lnSpc>
                <a:spcPts val="4200"/>
              </a:lnSpc>
              <a:buFont typeface="Arial"/>
              <a:buChar char="•"/>
            </a:pPr>
            <a:r>
              <a:rPr lang="en-US" sz="3000" b="1">
                <a:solidFill>
                  <a:srgbClr val="FFFFFF"/>
                </a:solidFill>
                <a:latin typeface="Canva Sans Bold"/>
                <a:ea typeface="Canva Sans Bold"/>
                <a:cs typeface="Canva Sans Bold"/>
                <a:sym typeface="Canva Sans Bold"/>
              </a:rPr>
              <a:t>Post all behind the scene the  of event  set up, from decorations, etc.</a:t>
            </a:r>
          </a:p>
          <a:p>
            <a:pPr algn="l">
              <a:lnSpc>
                <a:spcPts val="4200"/>
              </a:lnSpc>
            </a:pPr>
            <a:endParaRPr lang="en-US" sz="3000" b="1">
              <a:solidFill>
                <a:srgbClr val="FFFFFF"/>
              </a:solidFill>
              <a:latin typeface="Canva Sans Bold"/>
              <a:ea typeface="Canva Sans Bold"/>
              <a:cs typeface="Canva Sans Bold"/>
              <a:sym typeface="Canva Sans Bold"/>
            </a:endParaRPr>
          </a:p>
          <a:p>
            <a:pPr marL="647702" lvl="1" indent="-323851" algn="l">
              <a:lnSpc>
                <a:spcPts val="4200"/>
              </a:lnSpc>
              <a:buFont typeface="Arial"/>
              <a:buChar char="•"/>
            </a:pPr>
            <a:r>
              <a:rPr lang="en-US" sz="3000" b="1">
                <a:solidFill>
                  <a:srgbClr val="FFFFFF"/>
                </a:solidFill>
                <a:latin typeface="Canva Sans Bold"/>
                <a:ea typeface="Canva Sans Bold"/>
                <a:cs typeface="Canva Sans Bold"/>
                <a:sym typeface="Canva Sans Bold"/>
              </a:rPr>
              <a:t>Capturing content  by taking photos and videos of event and attendees, to post on our platforms for highlights </a:t>
            </a:r>
          </a:p>
          <a:p>
            <a:pPr algn="l">
              <a:lnSpc>
                <a:spcPts val="4200"/>
              </a:lnSpc>
            </a:pPr>
            <a:endParaRPr lang="en-US" sz="3000" b="1">
              <a:solidFill>
                <a:srgbClr val="FFFFFF"/>
              </a:solidFill>
              <a:latin typeface="Canva Sans Bold"/>
              <a:ea typeface="Canva Sans Bold"/>
              <a:cs typeface="Canva Sans Bold"/>
              <a:sym typeface="Canva Sans Bold"/>
            </a:endParaRPr>
          </a:p>
          <a:p>
            <a:pPr algn="l">
              <a:lnSpc>
                <a:spcPts val="4340"/>
              </a:lnSpc>
            </a:pPr>
            <a:endParaRPr lang="en-US" sz="3000" b="1">
              <a:solidFill>
                <a:srgbClr val="FFFFFF"/>
              </a:solidFill>
              <a:latin typeface="Canva Sans Bold"/>
              <a:ea typeface="Canva Sans Bold"/>
              <a:cs typeface="Canva Sans Bold"/>
              <a:sym typeface="Canva Sans Bold"/>
            </a:endParaRPr>
          </a:p>
          <a:p>
            <a:pPr algn="l">
              <a:lnSpc>
                <a:spcPts val="4340"/>
              </a:lnSpc>
            </a:pPr>
            <a:endParaRPr lang="en-US" sz="3000" b="1">
              <a:solidFill>
                <a:srgbClr val="FFFFFF"/>
              </a:solidFill>
              <a:latin typeface="Canva Sans Bold"/>
              <a:ea typeface="Canva Sans Bold"/>
              <a:cs typeface="Canva Sans Bold"/>
              <a:sym typeface="Canva Sans Bold"/>
            </a:endParaRPr>
          </a:p>
          <a:p>
            <a:pPr algn="l">
              <a:lnSpc>
                <a:spcPts val="4340"/>
              </a:lnSpc>
            </a:pPr>
            <a:endParaRPr lang="en-US" sz="3000" b="1">
              <a:solidFill>
                <a:srgbClr val="FFFFFF"/>
              </a:solidFill>
              <a:latin typeface="Canva Sans Bold"/>
              <a:ea typeface="Canva Sans Bold"/>
              <a:cs typeface="Canva Sans Bold"/>
              <a:sym typeface="Canva Sans Bold"/>
            </a:endParaRPr>
          </a:p>
          <a:p>
            <a:pPr algn="l">
              <a:lnSpc>
                <a:spcPts val="4340"/>
              </a:lnSpc>
            </a:pPr>
            <a:endParaRPr lang="en-US" sz="3000" b="1">
              <a:solidFill>
                <a:srgbClr val="FFFFFF"/>
              </a:solidFill>
              <a:latin typeface="Canva Sans Bold"/>
              <a:ea typeface="Canva Sans Bold"/>
              <a:cs typeface="Canva Sans Bold"/>
              <a:sym typeface="Canva Sans Bold"/>
            </a:endParaRPr>
          </a:p>
          <a:p>
            <a:pPr algn="l">
              <a:lnSpc>
                <a:spcPts val="4340"/>
              </a:lnSpc>
            </a:pPr>
            <a:endParaRPr lang="en-US" sz="3000" b="1">
              <a:solidFill>
                <a:srgbClr val="FFFFFF"/>
              </a:solidFill>
              <a:latin typeface="Canva Sans Bold"/>
              <a:ea typeface="Canva Sans Bold"/>
              <a:cs typeface="Canva Sans Bold"/>
              <a:sym typeface="Canva Sans Bold"/>
            </a:endParaRPr>
          </a:p>
          <a:p>
            <a:pPr algn="l">
              <a:lnSpc>
                <a:spcPts val="4340"/>
              </a:lnSpc>
            </a:pPr>
            <a:endParaRPr lang="en-US" sz="3000" b="1">
              <a:solidFill>
                <a:srgbClr val="FFFFFF"/>
              </a:solidFill>
              <a:latin typeface="Canva Sans Bold"/>
              <a:ea typeface="Canva Sans Bold"/>
              <a:cs typeface="Canva Sans Bold"/>
              <a:sym typeface="Canva Sans Bold"/>
            </a:endParaRPr>
          </a:p>
          <a:p>
            <a:pPr algn="l">
              <a:lnSpc>
                <a:spcPts val="4759"/>
              </a:lnSpc>
            </a:pPr>
            <a:endParaRPr lang="en-US" sz="3000" b="1">
              <a:solidFill>
                <a:srgbClr val="FFFFFF"/>
              </a:solidFill>
              <a:latin typeface="Canva Sans Bold"/>
              <a:ea typeface="Canva Sans Bold"/>
              <a:cs typeface="Canva Sans Bold"/>
              <a:sym typeface="Canva Sans Bold"/>
            </a:endParaRPr>
          </a:p>
          <a:p>
            <a:pPr algn="l">
              <a:lnSpc>
                <a:spcPts val="4759"/>
              </a:lnSpc>
            </a:pPr>
            <a:endParaRPr lang="en-US" sz="3000" b="1">
              <a:solidFill>
                <a:srgbClr val="FFFFFF"/>
              </a:solidFill>
              <a:latin typeface="Canva Sans Bold"/>
              <a:ea typeface="Canva Sans Bold"/>
              <a:cs typeface="Canva Sans Bold"/>
              <a:sym typeface="Canva Sans Bold"/>
            </a:endParaRPr>
          </a:p>
          <a:p>
            <a:pPr algn="l">
              <a:lnSpc>
                <a:spcPts val="4759"/>
              </a:lnSpc>
            </a:pPr>
            <a:endParaRPr lang="en-US" sz="3000" b="1">
              <a:solidFill>
                <a:srgbClr val="FFFFFF"/>
              </a:solidFill>
              <a:latin typeface="Canva Sans Bold"/>
              <a:ea typeface="Canva Sans Bold"/>
              <a:cs typeface="Canva Sans Bold"/>
              <a:sym typeface="Canva Sans Bold"/>
            </a:endParaRPr>
          </a:p>
          <a:p>
            <a:pPr algn="l">
              <a:lnSpc>
                <a:spcPts val="4759"/>
              </a:lnSpc>
            </a:pPr>
            <a:endParaRPr lang="en-US" sz="3000" b="1">
              <a:solidFill>
                <a:srgbClr val="FFFFFF"/>
              </a:solidFill>
              <a:latin typeface="Canva Sans Bold"/>
              <a:ea typeface="Canva Sans Bold"/>
              <a:cs typeface="Canva Sans Bold"/>
              <a:sym typeface="Canva Sans Bold"/>
            </a:endParaRPr>
          </a:p>
          <a:p>
            <a:pPr algn="l">
              <a:lnSpc>
                <a:spcPts val="3780"/>
              </a:lnSpc>
            </a:pPr>
            <a:endParaRPr lang="en-US" sz="3000" b="1">
              <a:solidFill>
                <a:srgbClr val="FFFFFF"/>
              </a:solidFill>
              <a:latin typeface="Canva Sans Bold"/>
              <a:ea typeface="Canva Sans Bold"/>
              <a:cs typeface="Canva Sans Bold"/>
              <a:sym typeface="Canva Sans Bold"/>
            </a:endParaRPr>
          </a:p>
          <a:p>
            <a:pPr algn="l">
              <a:lnSpc>
                <a:spcPts val="4759"/>
              </a:lnSpc>
            </a:pPr>
            <a:endParaRPr lang="en-US" sz="3000" b="1">
              <a:solidFill>
                <a:srgbClr val="FFFFFF"/>
              </a:solidFill>
              <a:latin typeface="Canva Sans Bold"/>
              <a:ea typeface="Canva Sans Bold"/>
              <a:cs typeface="Canva Sans Bold"/>
              <a:sym typeface="Canva Sans Bold"/>
            </a:endParaRPr>
          </a:p>
          <a:p>
            <a:pPr algn="l">
              <a:lnSpc>
                <a:spcPts val="4759"/>
              </a:lnSpc>
            </a:pPr>
            <a:endParaRPr lang="en-US" sz="3000" b="1">
              <a:solidFill>
                <a:srgbClr val="FFFFFF"/>
              </a:solidFill>
              <a:latin typeface="Canva Sans Bold"/>
              <a:ea typeface="Canva Sans Bold"/>
              <a:cs typeface="Canva Sans Bold"/>
              <a:sym typeface="Canva Sans Bold"/>
            </a:endParaRPr>
          </a:p>
        </p:txBody>
      </p:sp>
      <p:sp>
        <p:nvSpPr>
          <p:cNvPr id="4" name="AutoShape 4"/>
          <p:cNvSpPr/>
          <p:nvPr/>
        </p:nvSpPr>
        <p:spPr>
          <a:xfrm flipH="1" flipV="1">
            <a:off x="9442462" y="1028700"/>
            <a:ext cx="0" cy="9258300"/>
          </a:xfrm>
          <a:prstGeom prst="line">
            <a:avLst/>
          </a:prstGeom>
          <a:ln w="38100" cap="flat">
            <a:solidFill>
              <a:srgbClr val="FFFFFF"/>
            </a:solidFill>
            <a:prstDash val="solid"/>
            <a:headEnd type="none" w="sm" len="sm"/>
            <a:tailEnd type="none" w="sm" len="sm"/>
          </a:ln>
        </p:spPr>
        <p:txBody>
          <a:bodyPr/>
          <a:lstStyle/>
          <a:p>
            <a:endParaRPr lang="en-US"/>
          </a:p>
        </p:txBody>
      </p:sp>
      <p:sp>
        <p:nvSpPr>
          <p:cNvPr id="5" name="Freeform 5"/>
          <p:cNvSpPr/>
          <p:nvPr/>
        </p:nvSpPr>
        <p:spPr>
          <a:xfrm>
            <a:off x="13677975" y="7833859"/>
            <a:ext cx="4309275" cy="3474353"/>
          </a:xfrm>
          <a:custGeom>
            <a:avLst/>
            <a:gdLst/>
            <a:ahLst/>
            <a:cxnLst/>
            <a:rect l="l" t="t" r="r" b="b"/>
            <a:pathLst>
              <a:path w="4309275" h="3474353">
                <a:moveTo>
                  <a:pt x="0" y="0"/>
                </a:moveTo>
                <a:lnTo>
                  <a:pt x="4309275" y="0"/>
                </a:lnTo>
                <a:lnTo>
                  <a:pt x="4309275" y="3474353"/>
                </a:lnTo>
                <a:lnTo>
                  <a:pt x="0" y="347435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6" name="TextBox 6"/>
          <p:cNvSpPr txBox="1"/>
          <p:nvPr/>
        </p:nvSpPr>
        <p:spPr>
          <a:xfrm>
            <a:off x="5579008" y="1983649"/>
            <a:ext cx="9525" cy="995227"/>
          </a:xfrm>
          <a:prstGeom prst="rect">
            <a:avLst/>
          </a:prstGeom>
        </p:spPr>
        <p:txBody>
          <a:bodyPr lIns="0" tIns="0" rIns="0" bIns="0" rtlCol="0" anchor="t">
            <a:spAutoFit/>
          </a:bodyPr>
          <a:lstStyle/>
          <a:p>
            <a:pPr algn="ctr">
              <a:lnSpc>
                <a:spcPts val="8144"/>
              </a:lnSpc>
              <a:spcBef>
                <a:spcPct val="0"/>
              </a:spcBef>
            </a:pPr>
            <a:endParaRPr/>
          </a:p>
        </p:txBody>
      </p:sp>
      <p:sp>
        <p:nvSpPr>
          <p:cNvPr id="7" name="TextBox 7"/>
          <p:cNvSpPr txBox="1"/>
          <p:nvPr/>
        </p:nvSpPr>
        <p:spPr>
          <a:xfrm>
            <a:off x="0" y="962025"/>
            <a:ext cx="9144000" cy="10391140"/>
          </a:xfrm>
          <a:prstGeom prst="rect">
            <a:avLst/>
          </a:prstGeom>
        </p:spPr>
        <p:txBody>
          <a:bodyPr lIns="0" tIns="0" rIns="0" bIns="0" rtlCol="0" anchor="t">
            <a:spAutoFit/>
          </a:bodyPr>
          <a:lstStyle/>
          <a:p>
            <a:pPr algn="ctr">
              <a:lnSpc>
                <a:spcPts val="4759"/>
              </a:lnSpc>
            </a:pPr>
            <a:r>
              <a:rPr lang="en-US" sz="3399" b="1">
                <a:solidFill>
                  <a:srgbClr val="FFFFFF"/>
                </a:solidFill>
                <a:latin typeface="Canva Sans Bold"/>
                <a:ea typeface="Canva Sans Bold"/>
                <a:cs typeface="Canva Sans Bold"/>
                <a:sym typeface="Canva Sans Bold"/>
              </a:rPr>
              <a:t>Leading up to the  event:</a:t>
            </a:r>
          </a:p>
          <a:p>
            <a:pPr algn="ctr">
              <a:lnSpc>
                <a:spcPts val="4200"/>
              </a:lnSpc>
            </a:pPr>
            <a:endParaRPr lang="en-US" sz="3399" b="1">
              <a:solidFill>
                <a:srgbClr val="FFFFFF"/>
              </a:solidFill>
              <a:latin typeface="Canva Sans Bold"/>
              <a:ea typeface="Canva Sans Bold"/>
              <a:cs typeface="Canva Sans Bold"/>
              <a:sym typeface="Canva Sans Bold"/>
            </a:endParaRPr>
          </a:p>
          <a:p>
            <a:pPr marL="496572" lvl="1" indent="-248286" algn="l">
              <a:lnSpc>
                <a:spcPts val="3220"/>
              </a:lnSpc>
              <a:buFont typeface="Arial"/>
              <a:buChar char="•"/>
            </a:pPr>
            <a:r>
              <a:rPr lang="en-US" sz="2300" b="1">
                <a:solidFill>
                  <a:srgbClr val="FFFFFF"/>
                </a:solidFill>
                <a:latin typeface="Canva Sans Bold"/>
                <a:ea typeface="Canva Sans Bold"/>
                <a:cs typeface="Canva Sans Bold"/>
                <a:sym typeface="Canva Sans Bold"/>
              </a:rPr>
              <a:t>Creating marketing plan, marketing timeline etc to align with event goals</a:t>
            </a:r>
          </a:p>
          <a:p>
            <a:pPr algn="ctr">
              <a:lnSpc>
                <a:spcPts val="3220"/>
              </a:lnSpc>
            </a:pPr>
            <a:endParaRPr lang="en-US" sz="2300" b="1">
              <a:solidFill>
                <a:srgbClr val="FFFFFF"/>
              </a:solidFill>
              <a:latin typeface="Canva Sans Bold"/>
              <a:ea typeface="Canva Sans Bold"/>
              <a:cs typeface="Canva Sans Bold"/>
              <a:sym typeface="Canva Sans Bold"/>
            </a:endParaRPr>
          </a:p>
          <a:p>
            <a:pPr marL="496572" lvl="1" indent="-248286" algn="l">
              <a:lnSpc>
                <a:spcPts val="3220"/>
              </a:lnSpc>
              <a:buFont typeface="Arial"/>
              <a:buChar char="•"/>
            </a:pPr>
            <a:r>
              <a:rPr lang="en-US" sz="2300" b="1">
                <a:solidFill>
                  <a:srgbClr val="FFFFFF"/>
                </a:solidFill>
                <a:latin typeface="Canva Sans Bold"/>
                <a:ea typeface="Canva Sans Bold"/>
                <a:cs typeface="Canva Sans Bold"/>
                <a:sym typeface="Canva Sans Bold"/>
              </a:rPr>
              <a:t>Creating and setting up social media accounts on different platforms, eg, instagram, facebook </a:t>
            </a:r>
          </a:p>
          <a:p>
            <a:pPr algn="l">
              <a:lnSpc>
                <a:spcPts val="3220"/>
              </a:lnSpc>
            </a:pPr>
            <a:endParaRPr lang="en-US" sz="2300" b="1">
              <a:solidFill>
                <a:srgbClr val="FFFFFF"/>
              </a:solidFill>
              <a:latin typeface="Canva Sans Bold"/>
              <a:ea typeface="Canva Sans Bold"/>
              <a:cs typeface="Canva Sans Bold"/>
              <a:sym typeface="Canva Sans Bold"/>
            </a:endParaRPr>
          </a:p>
          <a:p>
            <a:pPr marL="496572" lvl="1" indent="-248286" algn="l">
              <a:lnSpc>
                <a:spcPts val="3220"/>
              </a:lnSpc>
              <a:buFont typeface="Arial"/>
              <a:buChar char="•"/>
            </a:pPr>
            <a:r>
              <a:rPr lang="en-US" sz="2300" b="1">
                <a:solidFill>
                  <a:srgbClr val="FFFFFF"/>
                </a:solidFill>
                <a:latin typeface="Canva Sans Bold"/>
                <a:ea typeface="Canva Sans Bold"/>
                <a:cs typeface="Canva Sans Bold"/>
                <a:sym typeface="Canva Sans Bold"/>
              </a:rPr>
              <a:t>Developing and designing effective marketing materials and digital content like posts, flyers, posters reels etc.</a:t>
            </a:r>
          </a:p>
          <a:p>
            <a:pPr algn="l">
              <a:lnSpc>
                <a:spcPts val="3220"/>
              </a:lnSpc>
            </a:pPr>
            <a:endParaRPr lang="en-US" sz="2300" b="1">
              <a:solidFill>
                <a:srgbClr val="FFFFFF"/>
              </a:solidFill>
              <a:latin typeface="Canva Sans Bold"/>
              <a:ea typeface="Canva Sans Bold"/>
              <a:cs typeface="Canva Sans Bold"/>
              <a:sym typeface="Canva Sans Bold"/>
            </a:endParaRPr>
          </a:p>
          <a:p>
            <a:pPr marL="496572" lvl="1" indent="-248286" algn="l">
              <a:lnSpc>
                <a:spcPts val="3220"/>
              </a:lnSpc>
              <a:buFont typeface="Arial"/>
              <a:buChar char="•"/>
            </a:pPr>
            <a:r>
              <a:rPr lang="en-US" sz="2300" b="1">
                <a:solidFill>
                  <a:srgbClr val="FFFFFF"/>
                </a:solidFill>
                <a:latin typeface="Canva Sans Bold"/>
                <a:ea typeface="Canva Sans Bold"/>
                <a:cs typeface="Canva Sans Bold"/>
                <a:sym typeface="Canva Sans Bold"/>
              </a:rPr>
              <a:t>Working closely with F&amp;B Collegue with marketing our cocktail and food menu</a:t>
            </a:r>
          </a:p>
          <a:p>
            <a:pPr algn="l">
              <a:lnSpc>
                <a:spcPts val="3220"/>
              </a:lnSpc>
            </a:pPr>
            <a:endParaRPr lang="en-US" sz="2300" b="1">
              <a:solidFill>
                <a:srgbClr val="FFFFFF"/>
              </a:solidFill>
              <a:latin typeface="Canva Sans Bold"/>
              <a:ea typeface="Canva Sans Bold"/>
              <a:cs typeface="Canva Sans Bold"/>
              <a:sym typeface="Canva Sans Bold"/>
            </a:endParaRPr>
          </a:p>
          <a:p>
            <a:pPr marL="496572" lvl="1" indent="-248286" algn="l">
              <a:lnSpc>
                <a:spcPts val="3220"/>
              </a:lnSpc>
              <a:buFont typeface="Arial"/>
              <a:buChar char="•"/>
            </a:pPr>
            <a:r>
              <a:rPr lang="en-US" sz="2300" b="1">
                <a:solidFill>
                  <a:srgbClr val="FFFFFF"/>
                </a:solidFill>
                <a:latin typeface="Canva Sans Bold"/>
                <a:ea typeface="Canva Sans Bold"/>
                <a:cs typeface="Canva Sans Bold"/>
                <a:sym typeface="Canva Sans Bold"/>
              </a:rPr>
              <a:t>Consistenly running and posting on different social media channels, with posting countdowns, key features of the events, etc.</a:t>
            </a:r>
          </a:p>
          <a:p>
            <a:pPr algn="l">
              <a:lnSpc>
                <a:spcPts val="3220"/>
              </a:lnSpc>
            </a:pPr>
            <a:endParaRPr lang="en-US" sz="2300" b="1">
              <a:solidFill>
                <a:srgbClr val="FFFFFF"/>
              </a:solidFill>
              <a:latin typeface="Canva Sans Bold"/>
              <a:ea typeface="Canva Sans Bold"/>
              <a:cs typeface="Canva Sans Bold"/>
              <a:sym typeface="Canva Sans Bold"/>
            </a:endParaRPr>
          </a:p>
          <a:p>
            <a:pPr marL="496572" lvl="1" indent="-248286" algn="l">
              <a:lnSpc>
                <a:spcPts val="3220"/>
              </a:lnSpc>
              <a:buFont typeface="Arial"/>
              <a:buChar char="•"/>
            </a:pPr>
            <a:r>
              <a:rPr lang="en-US" sz="2300" b="1">
                <a:solidFill>
                  <a:srgbClr val="FFFFFF"/>
                </a:solidFill>
                <a:latin typeface="Canva Sans Bold"/>
                <a:ea typeface="Canva Sans Bold"/>
                <a:cs typeface="Canva Sans Bold"/>
                <a:sym typeface="Canva Sans Bold"/>
              </a:rPr>
              <a:t>Mointoring  KPI like ticket sales and follower engagment likes, shares, to see if any of the marketing need to be altred to push for increase of ticket sales. (Hill 2025)</a:t>
            </a:r>
          </a:p>
          <a:p>
            <a:pPr algn="l">
              <a:lnSpc>
                <a:spcPts val="3780"/>
              </a:lnSpc>
            </a:pPr>
            <a:endParaRPr lang="en-US" sz="2300" b="1">
              <a:solidFill>
                <a:srgbClr val="FFFFFF"/>
              </a:solidFill>
              <a:latin typeface="Canva Sans Bold"/>
              <a:ea typeface="Canva Sans Bold"/>
              <a:cs typeface="Canva Sans Bold"/>
              <a:sym typeface="Canva Sans Bold"/>
            </a:endParaRPr>
          </a:p>
          <a:p>
            <a:pPr algn="l">
              <a:lnSpc>
                <a:spcPts val="4759"/>
              </a:lnSpc>
            </a:pPr>
            <a:endParaRPr lang="en-US" sz="2300" b="1">
              <a:solidFill>
                <a:srgbClr val="FFFFFF"/>
              </a:solidFill>
              <a:latin typeface="Canva Sans Bold"/>
              <a:ea typeface="Canva Sans Bold"/>
              <a:cs typeface="Canva Sans Bold"/>
              <a:sym typeface="Canva Sans Bold"/>
            </a:endParaRPr>
          </a:p>
          <a:p>
            <a:pPr algn="l">
              <a:lnSpc>
                <a:spcPts val="4759"/>
              </a:lnSpc>
            </a:pPr>
            <a:endParaRPr lang="en-US" sz="2300" b="1">
              <a:solidFill>
                <a:srgbClr val="FFFFFF"/>
              </a:solidFill>
              <a:latin typeface="Canva Sans Bold"/>
              <a:ea typeface="Canva Sans Bold"/>
              <a:cs typeface="Canva Sans Bold"/>
              <a:sym typeface="Canva Sans Bold"/>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A67958"/>
        </a:solidFill>
        <a:effectLst/>
      </p:bgPr>
    </p:bg>
    <p:spTree>
      <p:nvGrpSpPr>
        <p:cNvPr id="1" name=""/>
        <p:cNvGrpSpPr/>
        <p:nvPr/>
      </p:nvGrpSpPr>
      <p:grpSpPr>
        <a:xfrm>
          <a:off x="0" y="0"/>
          <a:ext cx="0" cy="0"/>
          <a:chOff x="0" y="0"/>
          <a:chExt cx="0" cy="0"/>
        </a:xfrm>
      </p:grpSpPr>
      <p:sp>
        <p:nvSpPr>
          <p:cNvPr id="2" name="Freeform 2"/>
          <p:cNvSpPr/>
          <p:nvPr/>
        </p:nvSpPr>
        <p:spPr>
          <a:xfrm>
            <a:off x="13341798" y="467132"/>
            <a:ext cx="4592626" cy="7813779"/>
          </a:xfrm>
          <a:custGeom>
            <a:avLst/>
            <a:gdLst/>
            <a:ahLst/>
            <a:cxnLst/>
            <a:rect l="l" t="t" r="r" b="b"/>
            <a:pathLst>
              <a:path w="4592626" h="7813779">
                <a:moveTo>
                  <a:pt x="0" y="0"/>
                </a:moveTo>
                <a:lnTo>
                  <a:pt x="4592626" y="0"/>
                </a:lnTo>
                <a:lnTo>
                  <a:pt x="4592626" y="7813779"/>
                </a:lnTo>
                <a:lnTo>
                  <a:pt x="0" y="7813779"/>
                </a:lnTo>
                <a:lnTo>
                  <a:pt x="0" y="0"/>
                </a:lnTo>
                <a:close/>
              </a:path>
            </a:pathLst>
          </a:custGeom>
          <a:blipFill>
            <a:blip r:embed="rId2"/>
            <a:stretch>
              <a:fillRect t="-19114" b="-8313"/>
            </a:stretch>
          </a:blipFill>
        </p:spPr>
        <p:txBody>
          <a:bodyPr/>
          <a:lstStyle/>
          <a:p>
            <a:endParaRPr lang="en-US"/>
          </a:p>
        </p:txBody>
      </p:sp>
      <p:sp>
        <p:nvSpPr>
          <p:cNvPr id="3" name="Freeform 3"/>
          <p:cNvSpPr/>
          <p:nvPr/>
        </p:nvSpPr>
        <p:spPr>
          <a:xfrm>
            <a:off x="9651805" y="7047581"/>
            <a:ext cx="3689993" cy="2995059"/>
          </a:xfrm>
          <a:custGeom>
            <a:avLst/>
            <a:gdLst/>
            <a:ahLst/>
            <a:cxnLst/>
            <a:rect l="l" t="t" r="r" b="b"/>
            <a:pathLst>
              <a:path w="3689993" h="2995059">
                <a:moveTo>
                  <a:pt x="0" y="0"/>
                </a:moveTo>
                <a:lnTo>
                  <a:pt x="3689993" y="0"/>
                </a:lnTo>
                <a:lnTo>
                  <a:pt x="3689993" y="2995059"/>
                </a:lnTo>
                <a:lnTo>
                  <a:pt x="0" y="2995059"/>
                </a:lnTo>
                <a:lnTo>
                  <a:pt x="0" y="0"/>
                </a:lnTo>
                <a:close/>
              </a:path>
            </a:pathLst>
          </a:custGeom>
          <a:blipFill>
            <a:blip r:embed="rId3"/>
            <a:stretch>
              <a:fillRect t="-48591" b="-23243"/>
            </a:stretch>
          </a:blipFill>
        </p:spPr>
        <p:txBody>
          <a:bodyPr/>
          <a:lstStyle/>
          <a:p>
            <a:endParaRPr lang="en-US"/>
          </a:p>
        </p:txBody>
      </p:sp>
      <p:sp>
        <p:nvSpPr>
          <p:cNvPr id="4" name="TextBox 4"/>
          <p:cNvSpPr txBox="1"/>
          <p:nvPr/>
        </p:nvSpPr>
        <p:spPr>
          <a:xfrm>
            <a:off x="694741" y="362357"/>
            <a:ext cx="13387930" cy="2945947"/>
          </a:xfrm>
          <a:prstGeom prst="rect">
            <a:avLst/>
          </a:prstGeom>
        </p:spPr>
        <p:txBody>
          <a:bodyPr lIns="0" tIns="0" rIns="0" bIns="0" rtlCol="0" anchor="t">
            <a:spAutoFit/>
          </a:bodyPr>
          <a:lstStyle/>
          <a:p>
            <a:pPr algn="just">
              <a:lnSpc>
                <a:spcPts val="7304"/>
              </a:lnSpc>
            </a:pPr>
            <a:r>
              <a:rPr lang="en-US" sz="5217">
                <a:solidFill>
                  <a:srgbClr val="FFFFFF"/>
                </a:solidFill>
                <a:latin typeface="Space Cowboy"/>
                <a:ea typeface="Space Cowboy"/>
                <a:cs typeface="Space Cowboy"/>
                <a:sym typeface="Space Cowboy"/>
              </a:rPr>
              <a:t>MARKETING MATERIALS</a:t>
            </a:r>
          </a:p>
          <a:p>
            <a:pPr algn="just">
              <a:lnSpc>
                <a:spcPts val="8144"/>
              </a:lnSpc>
            </a:pPr>
            <a:endParaRPr lang="en-US" sz="5217">
              <a:solidFill>
                <a:srgbClr val="FFFFFF"/>
              </a:solidFill>
              <a:latin typeface="Space Cowboy"/>
              <a:ea typeface="Space Cowboy"/>
              <a:cs typeface="Space Cowboy"/>
              <a:sym typeface="Space Cowboy"/>
            </a:endParaRPr>
          </a:p>
          <a:p>
            <a:pPr algn="just">
              <a:lnSpc>
                <a:spcPts val="8144"/>
              </a:lnSpc>
            </a:pPr>
            <a:endParaRPr lang="en-US" sz="5217">
              <a:solidFill>
                <a:srgbClr val="FFFFFF"/>
              </a:solidFill>
              <a:latin typeface="Space Cowboy"/>
              <a:ea typeface="Space Cowboy"/>
              <a:cs typeface="Space Cowboy"/>
              <a:sym typeface="Space Cowboy"/>
            </a:endParaRPr>
          </a:p>
        </p:txBody>
      </p:sp>
      <p:sp>
        <p:nvSpPr>
          <p:cNvPr id="5" name="TextBox 5"/>
          <p:cNvSpPr txBox="1"/>
          <p:nvPr/>
        </p:nvSpPr>
        <p:spPr>
          <a:xfrm>
            <a:off x="-191570" y="1830568"/>
            <a:ext cx="12351784" cy="3714475"/>
          </a:xfrm>
          <a:prstGeom prst="rect">
            <a:avLst/>
          </a:prstGeom>
        </p:spPr>
        <p:txBody>
          <a:bodyPr lIns="0" tIns="0" rIns="0" bIns="0" rtlCol="0" anchor="t">
            <a:spAutoFit/>
          </a:bodyPr>
          <a:lstStyle/>
          <a:p>
            <a:pPr marL="650035" lvl="1" indent="-325017" algn="l">
              <a:lnSpc>
                <a:spcPts val="4215"/>
              </a:lnSpc>
              <a:buFont typeface="Arial"/>
              <a:buChar char="•"/>
            </a:pPr>
            <a:r>
              <a:rPr lang="en-US" sz="3010">
                <a:solidFill>
                  <a:srgbClr val="FFFFFF"/>
                </a:solidFill>
                <a:latin typeface="Canva Sans"/>
                <a:ea typeface="Canva Sans"/>
                <a:cs typeface="Canva Sans"/>
                <a:sym typeface="Canva Sans"/>
              </a:rPr>
              <a:t>Social media and digital advertising has become an essential componment for event marketing, Bladen et al (2018). I utlilized platforms such as instagram and Facebook because it cost effective way but also that this demographic are considered to be the most active on social media that spends significant amount of time on these platforms. Sheikh (2025)</a:t>
            </a:r>
          </a:p>
          <a:p>
            <a:pPr algn="l">
              <a:lnSpc>
                <a:spcPts val="4215"/>
              </a:lnSpc>
            </a:pPr>
            <a:endParaRPr lang="en-US" sz="3010">
              <a:solidFill>
                <a:srgbClr val="FFFFFF"/>
              </a:solidFill>
              <a:latin typeface="Canva Sans"/>
              <a:ea typeface="Canva Sans"/>
              <a:cs typeface="Canva Sans"/>
              <a:sym typeface="Canva Sans"/>
            </a:endParaRPr>
          </a:p>
        </p:txBody>
      </p:sp>
      <p:sp>
        <p:nvSpPr>
          <p:cNvPr id="6" name="TextBox 6"/>
          <p:cNvSpPr txBox="1"/>
          <p:nvPr/>
        </p:nvSpPr>
        <p:spPr>
          <a:xfrm>
            <a:off x="210149" y="5919415"/>
            <a:ext cx="9826477" cy="5703990"/>
          </a:xfrm>
          <a:prstGeom prst="rect">
            <a:avLst/>
          </a:prstGeom>
        </p:spPr>
        <p:txBody>
          <a:bodyPr lIns="0" tIns="0" rIns="0" bIns="0" rtlCol="0" anchor="t">
            <a:spAutoFit/>
          </a:bodyPr>
          <a:lstStyle/>
          <a:p>
            <a:pPr algn="l">
              <a:lnSpc>
                <a:spcPts val="3756"/>
              </a:lnSpc>
            </a:pPr>
            <a:r>
              <a:rPr lang="en-US" sz="2683" b="1">
                <a:solidFill>
                  <a:srgbClr val="FFFFFF"/>
                </a:solidFill>
                <a:latin typeface="Canva Sans Bold"/>
                <a:ea typeface="Canva Sans Bold"/>
                <a:cs typeface="Canva Sans Bold"/>
                <a:sym typeface="Canva Sans Bold"/>
              </a:rPr>
              <a:t>Relating to  Race Framework Chaffey (2010), i applied to the marketing approach for this event </a:t>
            </a:r>
          </a:p>
          <a:p>
            <a:pPr algn="l">
              <a:lnSpc>
                <a:spcPts val="3756"/>
              </a:lnSpc>
            </a:pPr>
            <a:endParaRPr lang="en-US" sz="2683" b="1">
              <a:solidFill>
                <a:srgbClr val="FFFFFF"/>
              </a:solidFill>
              <a:latin typeface="Canva Sans Bold"/>
              <a:ea typeface="Canva Sans Bold"/>
              <a:cs typeface="Canva Sans Bold"/>
              <a:sym typeface="Canva Sans Bold"/>
            </a:endParaRPr>
          </a:p>
          <a:p>
            <a:pPr algn="l">
              <a:lnSpc>
                <a:spcPts val="3756"/>
              </a:lnSpc>
            </a:pPr>
            <a:r>
              <a:rPr lang="en-US" sz="2683" b="1">
                <a:solidFill>
                  <a:srgbClr val="FFFFFF"/>
                </a:solidFill>
                <a:latin typeface="Canva Sans Bold"/>
                <a:ea typeface="Canva Sans Bold"/>
                <a:cs typeface="Canva Sans Bold"/>
                <a:sym typeface="Canva Sans Bold"/>
              </a:rPr>
              <a:t>REACH- launching promotional post to create awareness</a:t>
            </a:r>
          </a:p>
          <a:p>
            <a:pPr algn="l">
              <a:lnSpc>
                <a:spcPts val="3756"/>
              </a:lnSpc>
            </a:pPr>
            <a:r>
              <a:rPr lang="en-US" sz="2683" b="1">
                <a:solidFill>
                  <a:srgbClr val="FFFFFF"/>
                </a:solidFill>
                <a:latin typeface="Canva Sans Bold"/>
                <a:ea typeface="Canva Sans Bold"/>
                <a:cs typeface="Canva Sans Bold"/>
                <a:sym typeface="Canva Sans Bold"/>
              </a:rPr>
              <a:t>ACT-Encourage engagment by doing interactive polls</a:t>
            </a:r>
          </a:p>
          <a:p>
            <a:pPr algn="l">
              <a:lnSpc>
                <a:spcPts val="3756"/>
              </a:lnSpc>
            </a:pPr>
            <a:r>
              <a:rPr lang="en-US" sz="2683" b="1">
                <a:solidFill>
                  <a:srgbClr val="FFFFFF"/>
                </a:solidFill>
                <a:latin typeface="Canva Sans Bold"/>
                <a:ea typeface="Canva Sans Bold"/>
                <a:cs typeface="Canva Sans Bold"/>
                <a:sym typeface="Canva Sans Bold"/>
              </a:rPr>
              <a:t>CONVERT- using urgency tactics  like promoting free cocktails tasters</a:t>
            </a:r>
          </a:p>
          <a:p>
            <a:pPr algn="l">
              <a:lnSpc>
                <a:spcPts val="3756"/>
              </a:lnSpc>
            </a:pPr>
            <a:r>
              <a:rPr lang="en-US" sz="2683" b="1">
                <a:solidFill>
                  <a:srgbClr val="FFFFFF"/>
                </a:solidFill>
                <a:latin typeface="Canva Sans Bold"/>
                <a:ea typeface="Canva Sans Bold"/>
                <a:cs typeface="Canva Sans Bold"/>
                <a:sym typeface="Canva Sans Bold"/>
              </a:rPr>
              <a:t>ENGAGE- Post event highlights, sending out attendee survey</a:t>
            </a:r>
          </a:p>
          <a:p>
            <a:pPr algn="l">
              <a:lnSpc>
                <a:spcPts val="3756"/>
              </a:lnSpc>
            </a:pPr>
            <a:endParaRPr lang="en-US" sz="2683" b="1">
              <a:solidFill>
                <a:srgbClr val="FFFFFF"/>
              </a:solidFill>
              <a:latin typeface="Canva Sans Bold"/>
              <a:ea typeface="Canva Sans Bold"/>
              <a:cs typeface="Canva Sans Bold"/>
              <a:sym typeface="Canva Sans Bold"/>
            </a:endParaRPr>
          </a:p>
          <a:p>
            <a:pPr algn="l">
              <a:lnSpc>
                <a:spcPts val="3756"/>
              </a:lnSpc>
            </a:pPr>
            <a:endParaRPr lang="en-US" sz="2683" b="1">
              <a:solidFill>
                <a:srgbClr val="FFFFFF"/>
              </a:solidFill>
              <a:latin typeface="Canva Sans Bold"/>
              <a:ea typeface="Canva Sans Bold"/>
              <a:cs typeface="Canva Sans Bold"/>
              <a:sym typeface="Canva Sans Bold"/>
            </a:endParaRPr>
          </a:p>
          <a:p>
            <a:pPr algn="ctr">
              <a:lnSpc>
                <a:spcPts val="3756"/>
              </a:lnSpc>
            </a:pPr>
            <a:endParaRPr lang="en-US" sz="2683" b="1">
              <a:solidFill>
                <a:srgbClr val="FFFFFF"/>
              </a:solidFill>
              <a:latin typeface="Canva Sans Bold"/>
              <a:ea typeface="Canva Sans Bold"/>
              <a:cs typeface="Canva Sans Bold"/>
              <a:sym typeface="Canva Sans Bold"/>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A67958"/>
        </a:solidFill>
        <a:effectLst/>
      </p:bgPr>
    </p:bg>
    <p:spTree>
      <p:nvGrpSpPr>
        <p:cNvPr id="1" name=""/>
        <p:cNvGrpSpPr/>
        <p:nvPr/>
      </p:nvGrpSpPr>
      <p:grpSpPr>
        <a:xfrm>
          <a:off x="0" y="0"/>
          <a:ext cx="0" cy="0"/>
          <a:chOff x="0" y="0"/>
          <a:chExt cx="0" cy="0"/>
        </a:xfrm>
      </p:grpSpPr>
      <p:sp>
        <p:nvSpPr>
          <p:cNvPr id="2" name="Freeform 2"/>
          <p:cNvSpPr/>
          <p:nvPr/>
        </p:nvSpPr>
        <p:spPr>
          <a:xfrm>
            <a:off x="149242" y="1815952"/>
            <a:ext cx="5941587" cy="6263596"/>
          </a:xfrm>
          <a:custGeom>
            <a:avLst/>
            <a:gdLst/>
            <a:ahLst/>
            <a:cxnLst/>
            <a:rect l="l" t="t" r="r" b="b"/>
            <a:pathLst>
              <a:path w="5941587" h="6263596">
                <a:moveTo>
                  <a:pt x="0" y="0"/>
                </a:moveTo>
                <a:lnTo>
                  <a:pt x="5941587" y="0"/>
                </a:lnTo>
                <a:lnTo>
                  <a:pt x="5941587" y="6263596"/>
                </a:lnTo>
                <a:lnTo>
                  <a:pt x="0" y="6263596"/>
                </a:lnTo>
                <a:lnTo>
                  <a:pt x="0" y="0"/>
                </a:lnTo>
                <a:close/>
              </a:path>
            </a:pathLst>
          </a:custGeom>
          <a:blipFill>
            <a:blip r:embed="rId2"/>
            <a:stretch>
              <a:fillRect t="-33961" b="-71695"/>
            </a:stretch>
          </a:blipFill>
        </p:spPr>
        <p:txBody>
          <a:bodyPr/>
          <a:lstStyle/>
          <a:p>
            <a:endParaRPr lang="en-US"/>
          </a:p>
        </p:txBody>
      </p:sp>
      <p:sp>
        <p:nvSpPr>
          <p:cNvPr id="3" name="Freeform 3"/>
          <p:cNvSpPr/>
          <p:nvPr/>
        </p:nvSpPr>
        <p:spPr>
          <a:xfrm>
            <a:off x="6715195" y="1028700"/>
            <a:ext cx="4544242" cy="8229600"/>
          </a:xfrm>
          <a:custGeom>
            <a:avLst/>
            <a:gdLst/>
            <a:ahLst/>
            <a:cxnLst/>
            <a:rect l="l" t="t" r="r" b="b"/>
            <a:pathLst>
              <a:path w="4544242" h="8229600">
                <a:moveTo>
                  <a:pt x="0" y="0"/>
                </a:moveTo>
                <a:lnTo>
                  <a:pt x="4544243" y="0"/>
                </a:lnTo>
                <a:lnTo>
                  <a:pt x="4544243" y="8229600"/>
                </a:lnTo>
                <a:lnTo>
                  <a:pt x="0" y="8229600"/>
                </a:lnTo>
                <a:lnTo>
                  <a:pt x="0" y="0"/>
                </a:lnTo>
                <a:close/>
              </a:path>
            </a:pathLst>
          </a:custGeom>
          <a:blipFill>
            <a:blip r:embed="rId3"/>
            <a:stretch>
              <a:fillRect t="-9857" b="-9857"/>
            </a:stretch>
          </a:blipFill>
        </p:spPr>
        <p:txBody>
          <a:bodyPr/>
          <a:lstStyle/>
          <a:p>
            <a:endParaRPr lang="en-US"/>
          </a:p>
        </p:txBody>
      </p:sp>
      <p:sp>
        <p:nvSpPr>
          <p:cNvPr id="4" name="Freeform 4"/>
          <p:cNvSpPr/>
          <p:nvPr/>
        </p:nvSpPr>
        <p:spPr>
          <a:xfrm>
            <a:off x="11883805" y="142673"/>
            <a:ext cx="5133825" cy="8295958"/>
          </a:xfrm>
          <a:custGeom>
            <a:avLst/>
            <a:gdLst/>
            <a:ahLst/>
            <a:cxnLst/>
            <a:rect l="l" t="t" r="r" b="b"/>
            <a:pathLst>
              <a:path w="5133825" h="8295958">
                <a:moveTo>
                  <a:pt x="0" y="0"/>
                </a:moveTo>
                <a:lnTo>
                  <a:pt x="5133825" y="0"/>
                </a:lnTo>
                <a:lnTo>
                  <a:pt x="5133825" y="8295959"/>
                </a:lnTo>
                <a:lnTo>
                  <a:pt x="0" y="8295959"/>
                </a:lnTo>
                <a:lnTo>
                  <a:pt x="0" y="0"/>
                </a:lnTo>
                <a:close/>
              </a:path>
            </a:pathLst>
          </a:custGeom>
          <a:blipFill>
            <a:blip r:embed="rId4"/>
            <a:stretch>
              <a:fillRect t="-14370" b="-19794"/>
            </a:stretch>
          </a:blipFill>
        </p:spPr>
        <p:txBody>
          <a:bodyPr/>
          <a:lstStyle/>
          <a:p>
            <a:endParaRPr lang="en-US"/>
          </a:p>
        </p:txBody>
      </p:sp>
      <p:sp>
        <p:nvSpPr>
          <p:cNvPr id="5" name="TextBox 5"/>
          <p:cNvSpPr txBox="1"/>
          <p:nvPr/>
        </p:nvSpPr>
        <p:spPr>
          <a:xfrm>
            <a:off x="329368" y="528229"/>
            <a:ext cx="13387930" cy="896166"/>
          </a:xfrm>
          <a:prstGeom prst="rect">
            <a:avLst/>
          </a:prstGeom>
        </p:spPr>
        <p:txBody>
          <a:bodyPr lIns="0" tIns="0" rIns="0" bIns="0" rtlCol="0" anchor="t">
            <a:spAutoFit/>
          </a:bodyPr>
          <a:lstStyle/>
          <a:p>
            <a:pPr algn="just">
              <a:lnSpc>
                <a:spcPts val="7304"/>
              </a:lnSpc>
            </a:pPr>
            <a:r>
              <a:rPr lang="en-US" sz="5217">
                <a:solidFill>
                  <a:srgbClr val="FFFFFF"/>
                </a:solidFill>
                <a:latin typeface="Space Cowboy"/>
                <a:ea typeface="Space Cowboy"/>
                <a:cs typeface="Space Cowboy"/>
                <a:sym typeface="Space Cowboy"/>
              </a:rPr>
              <a:t>EXAMPLES</a:t>
            </a:r>
          </a:p>
        </p:txBody>
      </p:sp>
      <p:sp>
        <p:nvSpPr>
          <p:cNvPr id="6" name="TextBox 6"/>
          <p:cNvSpPr txBox="1"/>
          <p:nvPr/>
        </p:nvSpPr>
        <p:spPr>
          <a:xfrm>
            <a:off x="-628181" y="7984298"/>
            <a:ext cx="7496432" cy="813418"/>
          </a:xfrm>
          <a:prstGeom prst="rect">
            <a:avLst/>
          </a:prstGeom>
        </p:spPr>
        <p:txBody>
          <a:bodyPr lIns="0" tIns="0" rIns="0" bIns="0" rtlCol="0" anchor="t">
            <a:spAutoFit/>
          </a:bodyPr>
          <a:lstStyle/>
          <a:p>
            <a:pPr algn="ctr">
              <a:lnSpc>
                <a:spcPts val="6630"/>
              </a:lnSpc>
            </a:pPr>
            <a:r>
              <a:rPr lang="en-US" sz="4735" b="1">
                <a:solidFill>
                  <a:srgbClr val="FFFFFF"/>
                </a:solidFill>
                <a:latin typeface="Canva Sans Bold"/>
                <a:ea typeface="Canva Sans Bold"/>
                <a:cs typeface="Canva Sans Bold"/>
                <a:sym typeface="Canva Sans Bold"/>
              </a:rPr>
              <a:t>Promotional posters</a:t>
            </a:r>
          </a:p>
        </p:txBody>
      </p:sp>
      <p:sp>
        <p:nvSpPr>
          <p:cNvPr id="7" name="TextBox 7"/>
          <p:cNvSpPr txBox="1"/>
          <p:nvPr/>
        </p:nvSpPr>
        <p:spPr>
          <a:xfrm>
            <a:off x="4903333" y="9092991"/>
            <a:ext cx="7496432" cy="813418"/>
          </a:xfrm>
          <a:prstGeom prst="rect">
            <a:avLst/>
          </a:prstGeom>
        </p:spPr>
        <p:txBody>
          <a:bodyPr lIns="0" tIns="0" rIns="0" bIns="0" rtlCol="0" anchor="t">
            <a:spAutoFit/>
          </a:bodyPr>
          <a:lstStyle/>
          <a:p>
            <a:pPr algn="ctr">
              <a:lnSpc>
                <a:spcPts val="6630"/>
              </a:lnSpc>
            </a:pPr>
            <a:r>
              <a:rPr lang="en-US" sz="4735" b="1">
                <a:solidFill>
                  <a:srgbClr val="FFFFFF"/>
                </a:solidFill>
                <a:latin typeface="Canva Sans Bold"/>
                <a:ea typeface="Canva Sans Bold"/>
                <a:cs typeface="Canva Sans Bold"/>
                <a:sym typeface="Canva Sans Bold"/>
              </a:rPr>
              <a:t>Reels </a:t>
            </a:r>
          </a:p>
        </p:txBody>
      </p:sp>
      <p:sp>
        <p:nvSpPr>
          <p:cNvPr id="8" name="TextBox 8"/>
          <p:cNvSpPr txBox="1"/>
          <p:nvPr/>
        </p:nvSpPr>
        <p:spPr>
          <a:xfrm>
            <a:off x="11883805" y="8480953"/>
            <a:ext cx="5888235" cy="1478493"/>
          </a:xfrm>
          <a:prstGeom prst="rect">
            <a:avLst/>
          </a:prstGeom>
        </p:spPr>
        <p:txBody>
          <a:bodyPr lIns="0" tIns="0" rIns="0" bIns="0" rtlCol="0" anchor="t">
            <a:spAutoFit/>
          </a:bodyPr>
          <a:lstStyle/>
          <a:p>
            <a:pPr algn="ctr">
              <a:lnSpc>
                <a:spcPts val="5973"/>
              </a:lnSpc>
            </a:pPr>
            <a:r>
              <a:rPr lang="en-US" sz="4266" b="1">
                <a:solidFill>
                  <a:srgbClr val="FFFFFF"/>
                </a:solidFill>
                <a:latin typeface="Canva Sans Bold"/>
                <a:ea typeface="Canva Sans Bold"/>
                <a:cs typeface="Canva Sans Bold"/>
                <a:sym typeface="Canva Sans Bold"/>
              </a:rPr>
              <a:t>Uploading on stories to prompt ticket sales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A67958"/>
        </a:solidFill>
        <a:effectLst/>
      </p:bgPr>
    </p:bg>
    <p:spTree>
      <p:nvGrpSpPr>
        <p:cNvPr id="1" name=""/>
        <p:cNvGrpSpPr/>
        <p:nvPr/>
      </p:nvGrpSpPr>
      <p:grpSpPr>
        <a:xfrm>
          <a:off x="0" y="0"/>
          <a:ext cx="0" cy="0"/>
          <a:chOff x="0" y="0"/>
          <a:chExt cx="0" cy="0"/>
        </a:xfrm>
      </p:grpSpPr>
      <p:sp>
        <p:nvSpPr>
          <p:cNvPr id="2" name="Freeform 2"/>
          <p:cNvSpPr/>
          <p:nvPr/>
        </p:nvSpPr>
        <p:spPr>
          <a:xfrm>
            <a:off x="-237250" y="0"/>
            <a:ext cx="6790498" cy="11153963"/>
          </a:xfrm>
          <a:custGeom>
            <a:avLst/>
            <a:gdLst/>
            <a:ahLst/>
            <a:cxnLst/>
            <a:rect l="l" t="t" r="r" b="b"/>
            <a:pathLst>
              <a:path w="6790498" h="11153963">
                <a:moveTo>
                  <a:pt x="0" y="0"/>
                </a:moveTo>
                <a:lnTo>
                  <a:pt x="6790498" y="0"/>
                </a:lnTo>
                <a:lnTo>
                  <a:pt x="6790498" y="11153963"/>
                </a:lnTo>
                <a:lnTo>
                  <a:pt x="0" y="11153963"/>
                </a:lnTo>
                <a:lnTo>
                  <a:pt x="0" y="0"/>
                </a:lnTo>
                <a:close/>
              </a:path>
            </a:pathLst>
          </a:custGeom>
          <a:blipFill>
            <a:blip r:embed="rId2"/>
            <a:stretch>
              <a:fillRect t="-24831" b="-7157"/>
            </a:stretch>
          </a:blipFill>
        </p:spPr>
        <p:txBody>
          <a:bodyPr/>
          <a:lstStyle/>
          <a:p>
            <a:endParaRPr lang="en-US"/>
          </a:p>
        </p:txBody>
      </p:sp>
      <p:sp>
        <p:nvSpPr>
          <p:cNvPr id="3" name="Freeform 3"/>
          <p:cNvSpPr/>
          <p:nvPr/>
        </p:nvSpPr>
        <p:spPr>
          <a:xfrm>
            <a:off x="6586688" y="0"/>
            <a:ext cx="5114624" cy="10287000"/>
          </a:xfrm>
          <a:custGeom>
            <a:avLst/>
            <a:gdLst/>
            <a:ahLst/>
            <a:cxnLst/>
            <a:rect l="l" t="t" r="r" b="b"/>
            <a:pathLst>
              <a:path w="5114624" h="10287000">
                <a:moveTo>
                  <a:pt x="0" y="0"/>
                </a:moveTo>
                <a:lnTo>
                  <a:pt x="5114624" y="0"/>
                </a:lnTo>
                <a:lnTo>
                  <a:pt x="5114624" y="10287000"/>
                </a:lnTo>
                <a:lnTo>
                  <a:pt x="0" y="10287000"/>
                </a:lnTo>
                <a:lnTo>
                  <a:pt x="0" y="0"/>
                </a:lnTo>
                <a:close/>
              </a:path>
            </a:pathLst>
          </a:custGeom>
          <a:blipFill>
            <a:blip r:embed="rId3"/>
            <a:stretch>
              <a:fillRect l="-1926" t="-11945" r="-1926"/>
            </a:stretch>
          </a:blipFill>
        </p:spPr>
        <p:txBody>
          <a:bodyPr/>
          <a:lstStyle/>
          <a:p>
            <a:endParaRPr lang="en-US"/>
          </a:p>
        </p:txBody>
      </p:sp>
      <p:sp>
        <p:nvSpPr>
          <p:cNvPr id="4" name="Freeform 4"/>
          <p:cNvSpPr/>
          <p:nvPr/>
        </p:nvSpPr>
        <p:spPr>
          <a:xfrm>
            <a:off x="11691628" y="0"/>
            <a:ext cx="6356511" cy="7279926"/>
          </a:xfrm>
          <a:custGeom>
            <a:avLst/>
            <a:gdLst/>
            <a:ahLst/>
            <a:cxnLst/>
            <a:rect l="l" t="t" r="r" b="b"/>
            <a:pathLst>
              <a:path w="6356511" h="7279926">
                <a:moveTo>
                  <a:pt x="0" y="0"/>
                </a:moveTo>
                <a:lnTo>
                  <a:pt x="6356510" y="0"/>
                </a:lnTo>
                <a:lnTo>
                  <a:pt x="6356510" y="7279926"/>
                </a:lnTo>
                <a:lnTo>
                  <a:pt x="0" y="7279926"/>
                </a:lnTo>
                <a:lnTo>
                  <a:pt x="0" y="0"/>
                </a:lnTo>
                <a:close/>
              </a:path>
            </a:pathLst>
          </a:custGeom>
          <a:blipFill>
            <a:blip r:embed="rId4"/>
            <a:stretch>
              <a:fillRect t="-8647" b="-80655"/>
            </a:stretch>
          </a:blipFill>
        </p:spPr>
        <p:txBody>
          <a:bodyPr/>
          <a:lstStyle/>
          <a:p>
            <a:endParaRPr lang="en-US"/>
          </a:p>
        </p:txBody>
      </p:sp>
      <p:sp>
        <p:nvSpPr>
          <p:cNvPr id="5" name="TextBox 5"/>
          <p:cNvSpPr txBox="1"/>
          <p:nvPr/>
        </p:nvSpPr>
        <p:spPr>
          <a:xfrm>
            <a:off x="11739412" y="7581912"/>
            <a:ext cx="6308727" cy="2378934"/>
          </a:xfrm>
          <a:prstGeom prst="rect">
            <a:avLst/>
          </a:prstGeom>
        </p:spPr>
        <p:txBody>
          <a:bodyPr lIns="0" tIns="0" rIns="0" bIns="0" rtlCol="0" anchor="t">
            <a:spAutoFit/>
          </a:bodyPr>
          <a:lstStyle/>
          <a:p>
            <a:pPr algn="ctr">
              <a:lnSpc>
                <a:spcPts val="4704"/>
              </a:lnSpc>
            </a:pPr>
            <a:r>
              <a:rPr lang="en-US" sz="3360" b="1">
                <a:solidFill>
                  <a:srgbClr val="FFFFFF"/>
                </a:solidFill>
                <a:latin typeface="Canva Sans Bold"/>
                <a:ea typeface="Canva Sans Bold"/>
                <a:cs typeface="Canva Sans Bold"/>
                <a:sym typeface="Canva Sans Bold"/>
              </a:rPr>
              <a:t>Posts to drive ticket sales offering tasters, and countdowns to create that urgency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A67958"/>
        </a:solidFill>
        <a:effectLst/>
      </p:bgPr>
    </p:bg>
    <p:spTree>
      <p:nvGrpSpPr>
        <p:cNvPr id="1" name=""/>
        <p:cNvGrpSpPr/>
        <p:nvPr/>
      </p:nvGrpSpPr>
      <p:grpSpPr>
        <a:xfrm>
          <a:off x="0" y="0"/>
          <a:ext cx="0" cy="0"/>
          <a:chOff x="0" y="0"/>
          <a:chExt cx="0" cy="0"/>
        </a:xfrm>
      </p:grpSpPr>
      <p:sp>
        <p:nvSpPr>
          <p:cNvPr id="2" name="TextBox 2"/>
          <p:cNvSpPr txBox="1"/>
          <p:nvPr/>
        </p:nvSpPr>
        <p:spPr>
          <a:xfrm>
            <a:off x="11043770" y="81098"/>
            <a:ext cx="7688429" cy="579935"/>
          </a:xfrm>
          <a:prstGeom prst="rect">
            <a:avLst/>
          </a:prstGeom>
        </p:spPr>
        <p:txBody>
          <a:bodyPr lIns="0" tIns="0" rIns="0" bIns="0" rtlCol="0" anchor="t">
            <a:spAutoFit/>
          </a:bodyPr>
          <a:lstStyle/>
          <a:p>
            <a:pPr algn="l">
              <a:lnSpc>
                <a:spcPts val="4785"/>
              </a:lnSpc>
              <a:spcBef>
                <a:spcPct val="0"/>
              </a:spcBef>
            </a:pPr>
            <a:r>
              <a:rPr lang="en-US" sz="3417">
                <a:solidFill>
                  <a:srgbClr val="FFFFFF"/>
                </a:solidFill>
                <a:latin typeface="Archivo Black"/>
                <a:ea typeface="Archivo Black"/>
                <a:cs typeface="Archivo Black"/>
                <a:sym typeface="Archivo Black"/>
              </a:rPr>
              <a:t>WHAT WORKED WELL? </a:t>
            </a:r>
          </a:p>
        </p:txBody>
      </p:sp>
      <p:sp>
        <p:nvSpPr>
          <p:cNvPr id="3" name="AutoShape 3"/>
          <p:cNvSpPr/>
          <p:nvPr/>
        </p:nvSpPr>
        <p:spPr>
          <a:xfrm flipH="1" flipV="1">
            <a:off x="10700742" y="1028700"/>
            <a:ext cx="0" cy="9258300"/>
          </a:xfrm>
          <a:prstGeom prst="line">
            <a:avLst/>
          </a:prstGeom>
          <a:ln w="38100" cap="flat">
            <a:solidFill>
              <a:srgbClr val="FFFFFF"/>
            </a:solidFill>
            <a:prstDash val="solid"/>
            <a:headEnd type="none" w="sm" len="sm"/>
            <a:tailEnd type="none" w="sm" len="sm"/>
          </a:ln>
        </p:spPr>
        <p:txBody>
          <a:bodyPr/>
          <a:lstStyle/>
          <a:p>
            <a:endParaRPr lang="en-US"/>
          </a:p>
        </p:txBody>
      </p:sp>
      <p:sp>
        <p:nvSpPr>
          <p:cNvPr id="4" name="Freeform 4"/>
          <p:cNvSpPr/>
          <p:nvPr/>
        </p:nvSpPr>
        <p:spPr>
          <a:xfrm>
            <a:off x="5059904" y="1236910"/>
            <a:ext cx="5260585" cy="8563064"/>
          </a:xfrm>
          <a:custGeom>
            <a:avLst/>
            <a:gdLst/>
            <a:ahLst/>
            <a:cxnLst/>
            <a:rect l="l" t="t" r="r" b="b"/>
            <a:pathLst>
              <a:path w="5260585" h="8563064">
                <a:moveTo>
                  <a:pt x="0" y="0"/>
                </a:moveTo>
                <a:lnTo>
                  <a:pt x="5260585" y="0"/>
                </a:lnTo>
                <a:lnTo>
                  <a:pt x="5260585" y="8563063"/>
                </a:lnTo>
                <a:lnTo>
                  <a:pt x="0" y="8563063"/>
                </a:lnTo>
                <a:lnTo>
                  <a:pt x="0" y="0"/>
                </a:lnTo>
                <a:close/>
              </a:path>
            </a:pathLst>
          </a:custGeom>
          <a:blipFill>
            <a:blip r:embed="rId2"/>
            <a:stretch>
              <a:fillRect l="-1173" t="-17181" r="-1173" b="-19134"/>
            </a:stretch>
          </a:blipFill>
        </p:spPr>
        <p:txBody>
          <a:bodyPr/>
          <a:lstStyle/>
          <a:p>
            <a:endParaRPr lang="en-US"/>
          </a:p>
        </p:txBody>
      </p:sp>
      <p:pic>
        <p:nvPicPr>
          <p:cNvPr id="5" name="Picture 5"/>
          <p:cNvPicPr>
            <a:picLocks noChangeAspect="1"/>
          </p:cNvPicPr>
          <p:nvPr/>
        </p:nvPicPr>
        <p:blipFill>
          <a:blip r:embed="rId3"/>
          <a:srcRect/>
          <a:stretch>
            <a:fillRect/>
          </a:stretch>
        </p:blipFill>
        <p:spPr>
          <a:xfrm>
            <a:off x="6455020" y="8511018"/>
            <a:ext cx="2470353" cy="1494564"/>
          </a:xfrm>
          <a:prstGeom prst="rect">
            <a:avLst/>
          </a:prstGeom>
        </p:spPr>
      </p:pic>
      <p:sp>
        <p:nvSpPr>
          <p:cNvPr id="6" name="TextBox 6"/>
          <p:cNvSpPr txBox="1"/>
          <p:nvPr/>
        </p:nvSpPr>
        <p:spPr>
          <a:xfrm>
            <a:off x="212826" y="812761"/>
            <a:ext cx="4998732" cy="8619743"/>
          </a:xfrm>
          <a:prstGeom prst="rect">
            <a:avLst/>
          </a:prstGeom>
        </p:spPr>
        <p:txBody>
          <a:bodyPr lIns="0" tIns="0" rIns="0" bIns="0" rtlCol="0" anchor="t">
            <a:spAutoFit/>
          </a:bodyPr>
          <a:lstStyle/>
          <a:p>
            <a:pPr algn="ctr">
              <a:lnSpc>
                <a:spcPts val="3946"/>
              </a:lnSpc>
            </a:pPr>
            <a:endParaRPr/>
          </a:p>
          <a:p>
            <a:pPr algn="l">
              <a:lnSpc>
                <a:spcPts val="3445"/>
              </a:lnSpc>
            </a:pPr>
            <a:r>
              <a:rPr lang="en-US" sz="2461" b="1">
                <a:solidFill>
                  <a:srgbClr val="FFFFFF"/>
                </a:solidFill>
                <a:latin typeface="Canva Sans Bold"/>
                <a:ea typeface="Canva Sans Bold"/>
                <a:cs typeface="Canva Sans Bold"/>
                <a:sym typeface="Canva Sans Bold"/>
              </a:rPr>
              <a:t>Overall, i think my marketing efforts was effective because our aim and objectives were met for example increase drive for ticket sale in which   over 50+ students  bought a ticket. i also think my marketing was effective as our platform gained followers, created strong presence, and post-event engagement was strong with attendees sharing their postive  experiences </a:t>
            </a:r>
          </a:p>
          <a:p>
            <a:pPr algn="l">
              <a:lnSpc>
                <a:spcPts val="3445"/>
              </a:lnSpc>
            </a:pPr>
            <a:endParaRPr lang="en-US" sz="2461" b="1">
              <a:solidFill>
                <a:srgbClr val="FFFFFF"/>
              </a:solidFill>
              <a:latin typeface="Canva Sans Bold"/>
              <a:ea typeface="Canva Sans Bold"/>
              <a:cs typeface="Canva Sans Bold"/>
              <a:sym typeface="Canva Sans Bold"/>
            </a:endParaRPr>
          </a:p>
          <a:p>
            <a:pPr algn="l">
              <a:lnSpc>
                <a:spcPts val="3445"/>
              </a:lnSpc>
            </a:pPr>
            <a:r>
              <a:rPr lang="en-US" sz="2461" b="1">
                <a:solidFill>
                  <a:srgbClr val="FFFFFF"/>
                </a:solidFill>
                <a:latin typeface="Canva Sans Bold"/>
                <a:ea typeface="Canva Sans Bold"/>
                <a:cs typeface="Canva Sans Bold"/>
                <a:sym typeface="Canva Sans Bold"/>
              </a:rPr>
              <a:t>one example, one post on instagram had 1.2k views with having 60 likes, 12 shares which led to increase in sales, that night when posted.</a:t>
            </a:r>
          </a:p>
        </p:txBody>
      </p:sp>
      <p:sp>
        <p:nvSpPr>
          <p:cNvPr id="7" name="TextBox 7"/>
          <p:cNvSpPr txBox="1"/>
          <p:nvPr/>
        </p:nvSpPr>
        <p:spPr>
          <a:xfrm>
            <a:off x="11084830" y="5269854"/>
            <a:ext cx="7606308" cy="1039369"/>
          </a:xfrm>
          <a:prstGeom prst="rect">
            <a:avLst/>
          </a:prstGeom>
        </p:spPr>
        <p:txBody>
          <a:bodyPr lIns="0" tIns="0" rIns="0" bIns="0" rtlCol="0" anchor="t">
            <a:spAutoFit/>
          </a:bodyPr>
          <a:lstStyle/>
          <a:p>
            <a:pPr algn="l">
              <a:lnSpc>
                <a:spcPts val="4136"/>
              </a:lnSpc>
            </a:pPr>
            <a:r>
              <a:rPr lang="en-US" sz="2954">
                <a:solidFill>
                  <a:srgbClr val="FFFFFF"/>
                </a:solidFill>
                <a:latin typeface="Archivo Black"/>
                <a:ea typeface="Archivo Black"/>
                <a:cs typeface="Archivo Black"/>
                <a:sym typeface="Archivo Black"/>
              </a:rPr>
              <a:t>CHALLENGES AND AREAS OF IMPROVEMENT </a:t>
            </a:r>
          </a:p>
        </p:txBody>
      </p:sp>
      <p:sp>
        <p:nvSpPr>
          <p:cNvPr id="8" name="TextBox 8"/>
          <p:cNvSpPr txBox="1"/>
          <p:nvPr/>
        </p:nvSpPr>
        <p:spPr>
          <a:xfrm>
            <a:off x="361548" y="33473"/>
            <a:ext cx="12155668" cy="995227"/>
          </a:xfrm>
          <a:prstGeom prst="rect">
            <a:avLst/>
          </a:prstGeom>
        </p:spPr>
        <p:txBody>
          <a:bodyPr lIns="0" tIns="0" rIns="0" bIns="0" rtlCol="0" anchor="t">
            <a:spAutoFit/>
          </a:bodyPr>
          <a:lstStyle/>
          <a:p>
            <a:pPr algn="just">
              <a:lnSpc>
                <a:spcPts val="8144"/>
              </a:lnSpc>
            </a:pPr>
            <a:r>
              <a:rPr lang="en-US" sz="5817">
                <a:solidFill>
                  <a:srgbClr val="FFFFFF"/>
                </a:solidFill>
                <a:latin typeface="Space Cowboy"/>
                <a:ea typeface="Space Cowboy"/>
                <a:cs typeface="Space Cowboy"/>
                <a:sym typeface="Space Cowboy"/>
              </a:rPr>
              <a:t>MARKETING EVAULATION</a:t>
            </a:r>
          </a:p>
        </p:txBody>
      </p:sp>
      <p:sp>
        <p:nvSpPr>
          <p:cNvPr id="9" name="TextBox 9"/>
          <p:cNvSpPr txBox="1"/>
          <p:nvPr/>
        </p:nvSpPr>
        <p:spPr>
          <a:xfrm>
            <a:off x="10804571" y="822286"/>
            <a:ext cx="7193490" cy="6599977"/>
          </a:xfrm>
          <a:prstGeom prst="rect">
            <a:avLst/>
          </a:prstGeom>
        </p:spPr>
        <p:txBody>
          <a:bodyPr lIns="0" tIns="0" rIns="0" bIns="0" rtlCol="0" anchor="t">
            <a:spAutoFit/>
          </a:bodyPr>
          <a:lstStyle/>
          <a:p>
            <a:pPr marL="473459" lvl="1" indent="-236729" algn="l">
              <a:lnSpc>
                <a:spcPts val="3070"/>
              </a:lnSpc>
              <a:buFont typeface="Arial"/>
              <a:buChar char="•"/>
            </a:pPr>
            <a:r>
              <a:rPr lang="en-US" sz="2192" b="1">
                <a:solidFill>
                  <a:srgbClr val="FFFFFF"/>
                </a:solidFill>
                <a:latin typeface="Canva Sans Bold"/>
                <a:ea typeface="Canva Sans Bold"/>
                <a:cs typeface="Canva Sans Bold"/>
                <a:sym typeface="Canva Sans Bold"/>
              </a:rPr>
              <a:t>Instagram and Facebook campaigns generated high engagement, with interactive posts like polls, countdowns</a:t>
            </a:r>
          </a:p>
          <a:p>
            <a:pPr algn="l">
              <a:lnSpc>
                <a:spcPts val="3070"/>
              </a:lnSpc>
            </a:pPr>
            <a:endParaRPr lang="en-US" sz="2192" b="1">
              <a:solidFill>
                <a:srgbClr val="FFFFFF"/>
              </a:solidFill>
              <a:latin typeface="Canva Sans Bold"/>
              <a:ea typeface="Canva Sans Bold"/>
              <a:cs typeface="Canva Sans Bold"/>
              <a:sym typeface="Canva Sans Bold"/>
            </a:endParaRPr>
          </a:p>
          <a:p>
            <a:pPr marL="473459" lvl="1" indent="-236729" algn="l">
              <a:lnSpc>
                <a:spcPts val="3070"/>
              </a:lnSpc>
              <a:buFont typeface="Arial"/>
              <a:buChar char="•"/>
            </a:pPr>
            <a:r>
              <a:rPr lang="en-US" sz="2192" b="1">
                <a:solidFill>
                  <a:srgbClr val="FFFFFF"/>
                </a:solidFill>
                <a:latin typeface="Canva Sans Bold"/>
                <a:ea typeface="Canva Sans Bold"/>
                <a:cs typeface="Canva Sans Bold"/>
                <a:sym typeface="Canva Sans Bold"/>
              </a:rPr>
              <a:t>Being consistent and keeping with specific aestheitic with colours, elements etc to ensure visability of the event theme </a:t>
            </a:r>
          </a:p>
          <a:p>
            <a:pPr algn="l">
              <a:lnSpc>
                <a:spcPts val="3070"/>
              </a:lnSpc>
            </a:pPr>
            <a:endParaRPr lang="en-US" sz="2192" b="1">
              <a:solidFill>
                <a:srgbClr val="FFFFFF"/>
              </a:solidFill>
              <a:latin typeface="Canva Sans Bold"/>
              <a:ea typeface="Canva Sans Bold"/>
              <a:cs typeface="Canva Sans Bold"/>
              <a:sym typeface="Canva Sans Bold"/>
            </a:endParaRPr>
          </a:p>
          <a:p>
            <a:pPr marL="473459" lvl="1" indent="-236729" algn="l">
              <a:lnSpc>
                <a:spcPts val="3070"/>
              </a:lnSpc>
              <a:buFont typeface="Arial"/>
              <a:buChar char="•"/>
            </a:pPr>
            <a:r>
              <a:rPr lang="en-US" sz="2192" b="1">
                <a:solidFill>
                  <a:srgbClr val="FFFFFF"/>
                </a:solidFill>
                <a:latin typeface="Canva Sans Bold"/>
                <a:ea typeface="Canva Sans Bold"/>
                <a:cs typeface="Canva Sans Bold"/>
                <a:sym typeface="Canva Sans Bold"/>
              </a:rPr>
              <a:t>using social media  to promote the event was cost effective which kept the marketing costs low. </a:t>
            </a:r>
          </a:p>
          <a:p>
            <a:pPr algn="l">
              <a:lnSpc>
                <a:spcPts val="3070"/>
              </a:lnSpc>
            </a:pPr>
            <a:endParaRPr lang="en-US" sz="2192" b="1">
              <a:solidFill>
                <a:srgbClr val="FFFFFF"/>
              </a:solidFill>
              <a:latin typeface="Canva Sans Bold"/>
              <a:ea typeface="Canva Sans Bold"/>
              <a:cs typeface="Canva Sans Bold"/>
              <a:sym typeface="Canva Sans Bold"/>
            </a:endParaRPr>
          </a:p>
          <a:p>
            <a:pPr algn="l">
              <a:lnSpc>
                <a:spcPts val="3070"/>
              </a:lnSpc>
            </a:pPr>
            <a:endParaRPr lang="en-US" sz="2192" b="1">
              <a:solidFill>
                <a:srgbClr val="FFFFFF"/>
              </a:solidFill>
              <a:latin typeface="Canva Sans Bold"/>
              <a:ea typeface="Canva Sans Bold"/>
              <a:cs typeface="Canva Sans Bold"/>
              <a:sym typeface="Canva Sans Bold"/>
            </a:endParaRPr>
          </a:p>
          <a:p>
            <a:pPr algn="l">
              <a:lnSpc>
                <a:spcPts val="3070"/>
              </a:lnSpc>
            </a:pPr>
            <a:endParaRPr lang="en-US" sz="2192" b="1">
              <a:solidFill>
                <a:srgbClr val="FFFFFF"/>
              </a:solidFill>
              <a:latin typeface="Canva Sans Bold"/>
              <a:ea typeface="Canva Sans Bold"/>
              <a:cs typeface="Canva Sans Bold"/>
              <a:sym typeface="Canva Sans Bold"/>
            </a:endParaRPr>
          </a:p>
          <a:p>
            <a:pPr algn="l">
              <a:lnSpc>
                <a:spcPts val="3070"/>
              </a:lnSpc>
            </a:pPr>
            <a:endParaRPr lang="en-US" sz="2192" b="1">
              <a:solidFill>
                <a:srgbClr val="FFFFFF"/>
              </a:solidFill>
              <a:latin typeface="Canva Sans Bold"/>
              <a:ea typeface="Canva Sans Bold"/>
              <a:cs typeface="Canva Sans Bold"/>
              <a:sym typeface="Canva Sans Bold"/>
            </a:endParaRPr>
          </a:p>
          <a:p>
            <a:pPr algn="l">
              <a:lnSpc>
                <a:spcPts val="3070"/>
              </a:lnSpc>
            </a:pPr>
            <a:endParaRPr lang="en-US" sz="2192" b="1">
              <a:solidFill>
                <a:srgbClr val="FFFFFF"/>
              </a:solidFill>
              <a:latin typeface="Canva Sans Bold"/>
              <a:ea typeface="Canva Sans Bold"/>
              <a:cs typeface="Canva Sans Bold"/>
              <a:sym typeface="Canva Sans Bold"/>
            </a:endParaRPr>
          </a:p>
          <a:p>
            <a:pPr algn="l">
              <a:lnSpc>
                <a:spcPts val="3070"/>
              </a:lnSpc>
            </a:pPr>
            <a:endParaRPr lang="en-US" sz="2192" b="1">
              <a:solidFill>
                <a:srgbClr val="FFFFFF"/>
              </a:solidFill>
              <a:latin typeface="Canva Sans Bold"/>
              <a:ea typeface="Canva Sans Bold"/>
              <a:cs typeface="Canva Sans Bold"/>
              <a:sym typeface="Canva Sans Bold"/>
            </a:endParaRPr>
          </a:p>
        </p:txBody>
      </p:sp>
      <p:sp>
        <p:nvSpPr>
          <p:cNvPr id="10" name="TextBox 10"/>
          <p:cNvSpPr txBox="1"/>
          <p:nvPr/>
        </p:nvSpPr>
        <p:spPr>
          <a:xfrm>
            <a:off x="10804571" y="6610369"/>
            <a:ext cx="7576095" cy="3589654"/>
          </a:xfrm>
          <a:prstGeom prst="rect">
            <a:avLst/>
          </a:prstGeom>
        </p:spPr>
        <p:txBody>
          <a:bodyPr lIns="0" tIns="0" rIns="0" bIns="0" rtlCol="0" anchor="t">
            <a:spAutoFit/>
          </a:bodyPr>
          <a:lstStyle/>
          <a:p>
            <a:pPr marL="496575" lvl="1" indent="-248288" algn="l">
              <a:lnSpc>
                <a:spcPts val="3220"/>
              </a:lnSpc>
              <a:buFont typeface="Arial"/>
              <a:buChar char="•"/>
            </a:pPr>
            <a:r>
              <a:rPr lang="en-US" sz="2300" b="1">
                <a:solidFill>
                  <a:srgbClr val="FFFFFF"/>
                </a:solidFill>
                <a:latin typeface="Canva Sans Bold"/>
                <a:ea typeface="Canva Sans Bold"/>
                <a:cs typeface="Canva Sans Bold"/>
                <a:sym typeface="Canva Sans Bold"/>
              </a:rPr>
              <a:t>To start a longer promotional period  which could have built more awarness, more ticket sales</a:t>
            </a:r>
          </a:p>
          <a:p>
            <a:pPr algn="l">
              <a:lnSpc>
                <a:spcPts val="3220"/>
              </a:lnSpc>
            </a:pPr>
            <a:endParaRPr lang="en-US" sz="2300" b="1">
              <a:solidFill>
                <a:srgbClr val="FFFFFF"/>
              </a:solidFill>
              <a:latin typeface="Canva Sans Bold"/>
              <a:ea typeface="Canva Sans Bold"/>
              <a:cs typeface="Canva Sans Bold"/>
              <a:sym typeface="Canva Sans Bold"/>
            </a:endParaRPr>
          </a:p>
          <a:p>
            <a:pPr marL="496575" lvl="1" indent="-248288" algn="l">
              <a:lnSpc>
                <a:spcPts val="3220"/>
              </a:lnSpc>
              <a:buFont typeface="Arial"/>
              <a:buChar char="•"/>
            </a:pPr>
            <a:r>
              <a:rPr lang="en-US" sz="2300" b="1">
                <a:solidFill>
                  <a:srgbClr val="FFFFFF"/>
                </a:solidFill>
                <a:latin typeface="Canva Sans Bold"/>
                <a:ea typeface="Canva Sans Bold"/>
                <a:cs typeface="Canva Sans Bold"/>
                <a:sym typeface="Canva Sans Bold"/>
              </a:rPr>
              <a:t>instagram and Facebook performed well, platforms like TikTok could have further increased engagement.</a:t>
            </a:r>
          </a:p>
          <a:p>
            <a:pPr algn="l">
              <a:lnSpc>
                <a:spcPts val="3220"/>
              </a:lnSpc>
            </a:pPr>
            <a:endParaRPr lang="en-US" sz="2300" b="1">
              <a:solidFill>
                <a:srgbClr val="FFFFFF"/>
              </a:solidFill>
              <a:latin typeface="Canva Sans Bold"/>
              <a:ea typeface="Canva Sans Bold"/>
              <a:cs typeface="Canva Sans Bold"/>
              <a:sym typeface="Canva Sans Bold"/>
            </a:endParaRPr>
          </a:p>
          <a:p>
            <a:pPr marL="496575" lvl="1" indent="-248288" algn="l">
              <a:lnSpc>
                <a:spcPts val="3220"/>
              </a:lnSpc>
              <a:buFont typeface="Arial"/>
              <a:buChar char="•"/>
            </a:pPr>
            <a:r>
              <a:rPr lang="en-US" sz="2300" b="1">
                <a:solidFill>
                  <a:srgbClr val="FFFFFF"/>
                </a:solidFill>
                <a:latin typeface="Canva Sans Bold"/>
                <a:ea typeface="Canva Sans Bold"/>
                <a:cs typeface="Canva Sans Bold"/>
                <a:sym typeface="Canva Sans Bold"/>
              </a:rPr>
              <a:t>Potenitally could have  invested in paid advetising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omputer&#10;&#10;AI-generated content may be incorrect.">
            <a:extLst>
              <a:ext uri="{FF2B5EF4-FFF2-40B4-BE49-F238E27FC236}">
                <a16:creationId xmlns:a16="http://schemas.microsoft.com/office/drawing/2014/main" id="{241CBE56-E6CF-6B68-E7E0-DBE7854C15D8}"/>
              </a:ext>
            </a:extLst>
          </p:cNvPr>
          <p:cNvPicPr>
            <a:picLocks noChangeAspect="1"/>
          </p:cNvPicPr>
          <p:nvPr/>
        </p:nvPicPr>
        <p:blipFill>
          <a:blip r:embed="rId3">
            <a:extLst>
              <a:ext uri="{28A0092B-C50C-407E-A947-70E740481C1C}">
                <a14:useLocalDpi xmlns:a14="http://schemas.microsoft.com/office/drawing/2010/main" val="0"/>
              </a:ext>
            </a:extLst>
          </a:blip>
          <a:srcRect l="15789" t="25966" r="23683" b="20701"/>
          <a:stretch/>
        </p:blipFill>
        <p:spPr>
          <a:xfrm>
            <a:off x="-19494" y="-1"/>
            <a:ext cx="18307493" cy="10477501"/>
          </a:xfrm>
          <a:prstGeom prst="rect">
            <a:avLst/>
          </a:prstGeom>
        </p:spPr>
      </p:pic>
    </p:spTree>
    <p:extLst>
      <p:ext uri="{BB962C8B-B14F-4D97-AF65-F5344CB8AC3E}">
        <p14:creationId xmlns:p14="http://schemas.microsoft.com/office/powerpoint/2010/main" val="41091859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A67958"/>
        </a:solidFill>
        <a:effectLst/>
      </p:bgPr>
    </p:bg>
    <p:spTree>
      <p:nvGrpSpPr>
        <p:cNvPr id="1" name=""/>
        <p:cNvGrpSpPr/>
        <p:nvPr/>
      </p:nvGrpSpPr>
      <p:grpSpPr>
        <a:xfrm>
          <a:off x="0" y="0"/>
          <a:ext cx="0" cy="0"/>
          <a:chOff x="0" y="0"/>
          <a:chExt cx="0" cy="0"/>
        </a:xfrm>
      </p:grpSpPr>
      <p:sp>
        <p:nvSpPr>
          <p:cNvPr id="2" name="Freeform 2"/>
          <p:cNvSpPr/>
          <p:nvPr/>
        </p:nvSpPr>
        <p:spPr>
          <a:xfrm>
            <a:off x="13420182" y="4771081"/>
            <a:ext cx="4867818" cy="7322157"/>
          </a:xfrm>
          <a:custGeom>
            <a:avLst/>
            <a:gdLst/>
            <a:ahLst/>
            <a:cxnLst/>
            <a:rect l="l" t="t" r="r" b="b"/>
            <a:pathLst>
              <a:path w="4867818" h="7322157">
                <a:moveTo>
                  <a:pt x="0" y="0"/>
                </a:moveTo>
                <a:lnTo>
                  <a:pt x="4867818" y="0"/>
                </a:lnTo>
                <a:lnTo>
                  <a:pt x="4867818" y="7322157"/>
                </a:lnTo>
                <a:lnTo>
                  <a:pt x="0" y="7322157"/>
                </a:lnTo>
                <a:lnTo>
                  <a:pt x="0" y="0"/>
                </a:lnTo>
                <a:close/>
              </a:path>
            </a:pathLst>
          </a:custGeom>
          <a:blipFill>
            <a:blip r:embed="rId2"/>
            <a:stretch>
              <a:fillRect t="-14250" b="-3937"/>
            </a:stretch>
          </a:blipFill>
        </p:spPr>
        <p:txBody>
          <a:bodyPr/>
          <a:lstStyle/>
          <a:p>
            <a:endParaRPr lang="en-US"/>
          </a:p>
        </p:txBody>
      </p:sp>
      <p:sp>
        <p:nvSpPr>
          <p:cNvPr id="3" name="Freeform 3"/>
          <p:cNvSpPr/>
          <p:nvPr/>
        </p:nvSpPr>
        <p:spPr>
          <a:xfrm>
            <a:off x="13420182" y="-434602"/>
            <a:ext cx="5064167" cy="5578102"/>
          </a:xfrm>
          <a:custGeom>
            <a:avLst/>
            <a:gdLst/>
            <a:ahLst/>
            <a:cxnLst/>
            <a:rect l="l" t="t" r="r" b="b"/>
            <a:pathLst>
              <a:path w="5064167" h="5578102">
                <a:moveTo>
                  <a:pt x="0" y="0"/>
                </a:moveTo>
                <a:lnTo>
                  <a:pt x="5064167" y="0"/>
                </a:lnTo>
                <a:lnTo>
                  <a:pt x="5064167" y="5578102"/>
                </a:lnTo>
                <a:lnTo>
                  <a:pt x="0" y="5578102"/>
                </a:lnTo>
                <a:lnTo>
                  <a:pt x="0" y="0"/>
                </a:lnTo>
                <a:close/>
              </a:path>
            </a:pathLst>
          </a:custGeom>
          <a:blipFill>
            <a:blip r:embed="rId3"/>
            <a:stretch>
              <a:fillRect t="-49362" b="-47464"/>
            </a:stretch>
          </a:blipFill>
        </p:spPr>
        <p:txBody>
          <a:bodyPr/>
          <a:lstStyle/>
          <a:p>
            <a:endParaRPr lang="en-US"/>
          </a:p>
        </p:txBody>
      </p:sp>
      <p:sp>
        <p:nvSpPr>
          <p:cNvPr id="4" name="Freeform 4"/>
          <p:cNvSpPr/>
          <p:nvPr/>
        </p:nvSpPr>
        <p:spPr>
          <a:xfrm>
            <a:off x="9826323" y="0"/>
            <a:ext cx="3593859" cy="4771081"/>
          </a:xfrm>
          <a:custGeom>
            <a:avLst/>
            <a:gdLst/>
            <a:ahLst/>
            <a:cxnLst/>
            <a:rect l="l" t="t" r="r" b="b"/>
            <a:pathLst>
              <a:path w="3593859" h="4771081">
                <a:moveTo>
                  <a:pt x="0" y="0"/>
                </a:moveTo>
                <a:lnTo>
                  <a:pt x="3593859" y="0"/>
                </a:lnTo>
                <a:lnTo>
                  <a:pt x="3593859" y="4771081"/>
                </a:lnTo>
                <a:lnTo>
                  <a:pt x="0" y="4771081"/>
                </a:lnTo>
                <a:lnTo>
                  <a:pt x="0" y="0"/>
                </a:lnTo>
                <a:close/>
              </a:path>
            </a:pathLst>
          </a:custGeom>
          <a:blipFill>
            <a:blip r:embed="rId4"/>
            <a:stretch>
              <a:fillRect l="-5908" t="-59320" r="-5908" b="-23286"/>
            </a:stretch>
          </a:blipFill>
        </p:spPr>
        <p:txBody>
          <a:bodyPr/>
          <a:lstStyle/>
          <a:p>
            <a:endParaRPr lang="en-US"/>
          </a:p>
        </p:txBody>
      </p:sp>
      <p:sp>
        <p:nvSpPr>
          <p:cNvPr id="5" name="TextBox 5"/>
          <p:cNvSpPr txBox="1"/>
          <p:nvPr/>
        </p:nvSpPr>
        <p:spPr>
          <a:xfrm>
            <a:off x="214946" y="349572"/>
            <a:ext cx="7132510" cy="837111"/>
          </a:xfrm>
          <a:prstGeom prst="rect">
            <a:avLst/>
          </a:prstGeom>
        </p:spPr>
        <p:txBody>
          <a:bodyPr lIns="0" tIns="0" rIns="0" bIns="0" rtlCol="0" anchor="t">
            <a:spAutoFit/>
          </a:bodyPr>
          <a:lstStyle/>
          <a:p>
            <a:pPr algn="l">
              <a:lnSpc>
                <a:spcPts val="6885"/>
              </a:lnSpc>
              <a:spcBef>
                <a:spcPct val="0"/>
              </a:spcBef>
            </a:pPr>
            <a:r>
              <a:rPr lang="en-US" sz="4917">
                <a:solidFill>
                  <a:srgbClr val="FFFFFF"/>
                </a:solidFill>
                <a:latin typeface="Archivo Black"/>
                <a:ea typeface="Archivo Black"/>
                <a:cs typeface="Archivo Black"/>
                <a:sym typeface="Archivo Black"/>
              </a:rPr>
              <a:t> TAO NOTES</a:t>
            </a:r>
          </a:p>
        </p:txBody>
      </p:sp>
      <p:sp>
        <p:nvSpPr>
          <p:cNvPr id="6" name="TextBox 6"/>
          <p:cNvSpPr txBox="1"/>
          <p:nvPr/>
        </p:nvSpPr>
        <p:spPr>
          <a:xfrm>
            <a:off x="0" y="1207770"/>
            <a:ext cx="9610779" cy="9178282"/>
          </a:xfrm>
          <a:prstGeom prst="rect">
            <a:avLst/>
          </a:prstGeom>
        </p:spPr>
        <p:txBody>
          <a:bodyPr lIns="0" tIns="0" rIns="0" bIns="0" rtlCol="0" anchor="t">
            <a:spAutoFit/>
          </a:bodyPr>
          <a:lstStyle/>
          <a:p>
            <a:pPr algn="ctr">
              <a:lnSpc>
                <a:spcPts val="3920"/>
              </a:lnSpc>
            </a:pPr>
            <a:endParaRPr dirty="0"/>
          </a:p>
          <a:p>
            <a:pPr marL="561344" lvl="1" indent="-280672" algn="l">
              <a:lnSpc>
                <a:spcPts val="3640"/>
              </a:lnSpc>
              <a:buFont typeface="Arial"/>
              <a:buChar char="•"/>
            </a:pPr>
            <a:r>
              <a:rPr lang="en-US" sz="2600" dirty="0">
                <a:solidFill>
                  <a:srgbClr val="FFFFFF"/>
                </a:solidFill>
                <a:latin typeface="Canva Sans"/>
                <a:ea typeface="Canva Sans"/>
                <a:cs typeface="Canva Sans"/>
                <a:sym typeface="Canva Sans"/>
              </a:rPr>
              <a:t>Our  team of Cowboys &amp; Cocktails worked well together, with our communication, but also each member dedication and hard work , which ensured the  planning of the event, went smoothly. </a:t>
            </a:r>
          </a:p>
          <a:p>
            <a:pPr algn="l">
              <a:lnSpc>
                <a:spcPts val="3640"/>
              </a:lnSpc>
            </a:pPr>
            <a:endParaRPr lang="en-US" sz="2600" dirty="0">
              <a:solidFill>
                <a:srgbClr val="FFFFFF"/>
              </a:solidFill>
              <a:latin typeface="Canva Sans"/>
              <a:ea typeface="Canva Sans"/>
              <a:cs typeface="Canva Sans"/>
              <a:sym typeface="Canva Sans"/>
            </a:endParaRPr>
          </a:p>
          <a:p>
            <a:pPr marL="561344" lvl="1" indent="-280672" algn="l">
              <a:lnSpc>
                <a:spcPts val="3640"/>
              </a:lnSpc>
              <a:buFont typeface="Arial"/>
              <a:buChar char="•"/>
            </a:pPr>
            <a:r>
              <a:rPr lang="en-US" sz="2600" dirty="0">
                <a:solidFill>
                  <a:srgbClr val="FFFFFF"/>
                </a:solidFill>
                <a:latin typeface="Canva Sans"/>
                <a:ea typeface="Canva Sans"/>
                <a:cs typeface="Canva Sans"/>
                <a:sym typeface="Canva Sans"/>
              </a:rPr>
              <a:t>I think the event was overall success, as from attendees responses to me were very </a:t>
            </a:r>
            <a:r>
              <a:rPr lang="en-US" sz="2600" dirty="0" err="1">
                <a:solidFill>
                  <a:srgbClr val="FFFFFF"/>
                </a:solidFill>
                <a:latin typeface="Canva Sans"/>
                <a:ea typeface="Canva Sans"/>
                <a:cs typeface="Canva Sans"/>
                <a:sym typeface="Canva Sans"/>
              </a:rPr>
              <a:t>postive</a:t>
            </a:r>
            <a:r>
              <a:rPr lang="en-US" sz="2600" dirty="0">
                <a:solidFill>
                  <a:srgbClr val="FFFFFF"/>
                </a:solidFill>
                <a:latin typeface="Canva Sans"/>
                <a:ea typeface="Canva Sans"/>
                <a:cs typeface="Canva Sans"/>
                <a:sym typeface="Canva Sans"/>
              </a:rPr>
              <a:t>, where everyone did have night of fun which was </a:t>
            </a:r>
            <a:r>
              <a:rPr lang="en-US" sz="2600" dirty="0" err="1">
                <a:solidFill>
                  <a:srgbClr val="FFFFFF"/>
                </a:solidFill>
                <a:latin typeface="Canva Sans"/>
                <a:ea typeface="Canva Sans"/>
                <a:cs typeface="Canva Sans"/>
                <a:sym typeface="Canva Sans"/>
              </a:rPr>
              <a:t>gaurateed</a:t>
            </a:r>
            <a:r>
              <a:rPr lang="en-US" sz="2600" dirty="0">
                <a:solidFill>
                  <a:srgbClr val="FFFFFF"/>
                </a:solidFill>
                <a:latin typeface="Canva Sans"/>
                <a:ea typeface="Canva Sans"/>
                <a:cs typeface="Canva Sans"/>
                <a:sym typeface="Canva Sans"/>
              </a:rPr>
              <a:t> in the marketing aspect. </a:t>
            </a:r>
          </a:p>
          <a:p>
            <a:pPr algn="l">
              <a:lnSpc>
                <a:spcPts val="3640"/>
              </a:lnSpc>
            </a:pPr>
            <a:endParaRPr lang="en-US" sz="2600" dirty="0">
              <a:solidFill>
                <a:srgbClr val="FFFFFF"/>
              </a:solidFill>
              <a:latin typeface="Canva Sans"/>
              <a:ea typeface="Canva Sans"/>
              <a:cs typeface="Canva Sans"/>
              <a:sym typeface="Canva Sans"/>
            </a:endParaRPr>
          </a:p>
          <a:p>
            <a:pPr marL="561344" lvl="1" indent="-280672" algn="l">
              <a:lnSpc>
                <a:spcPts val="3640"/>
              </a:lnSpc>
              <a:buFont typeface="Arial"/>
              <a:buChar char="•"/>
            </a:pPr>
            <a:r>
              <a:rPr lang="en-US" sz="2600" dirty="0">
                <a:solidFill>
                  <a:srgbClr val="FFFFFF"/>
                </a:solidFill>
                <a:latin typeface="Canva Sans"/>
                <a:ea typeface="Canva Sans"/>
                <a:cs typeface="Canva Sans"/>
                <a:sym typeface="Canva Sans"/>
              </a:rPr>
              <a:t>We had good selection of cocktails </a:t>
            </a:r>
          </a:p>
          <a:p>
            <a:pPr algn="l">
              <a:lnSpc>
                <a:spcPts val="3640"/>
              </a:lnSpc>
            </a:pPr>
            <a:endParaRPr lang="en-US" sz="2600" dirty="0">
              <a:solidFill>
                <a:srgbClr val="FFFFFF"/>
              </a:solidFill>
              <a:latin typeface="Canva Sans"/>
              <a:ea typeface="Canva Sans"/>
              <a:cs typeface="Canva Sans"/>
              <a:sym typeface="Canva Sans"/>
            </a:endParaRPr>
          </a:p>
          <a:p>
            <a:pPr marL="561344" lvl="1" indent="-280672" algn="l">
              <a:lnSpc>
                <a:spcPts val="3640"/>
              </a:lnSpc>
              <a:buFont typeface="Arial"/>
              <a:buChar char="•"/>
            </a:pPr>
            <a:r>
              <a:rPr lang="en-US" sz="2600" dirty="0">
                <a:solidFill>
                  <a:srgbClr val="FFFFFF"/>
                </a:solidFill>
                <a:latin typeface="Canva Sans"/>
                <a:ea typeface="Canva Sans"/>
                <a:cs typeface="Canva Sans"/>
                <a:sym typeface="Canva Sans"/>
              </a:rPr>
              <a:t>Few improvements could been made, if we were to do it again such as moving the cocktail station in the hall rather than the bar area, as at times it was difficult to keep everyone in the hall as they wanted cocktails.</a:t>
            </a:r>
          </a:p>
          <a:p>
            <a:pPr algn="l">
              <a:lnSpc>
                <a:spcPts val="3780"/>
              </a:lnSpc>
            </a:pPr>
            <a:endParaRPr lang="en-US" sz="2600" dirty="0">
              <a:solidFill>
                <a:srgbClr val="FFFFFF"/>
              </a:solidFill>
              <a:latin typeface="Canva Sans"/>
              <a:ea typeface="Canva Sans"/>
              <a:cs typeface="Canva Sans"/>
              <a:sym typeface="Canva Sans"/>
            </a:endParaRPr>
          </a:p>
          <a:p>
            <a:pPr algn="l">
              <a:lnSpc>
                <a:spcPts val="3220"/>
              </a:lnSpc>
            </a:pPr>
            <a:endParaRPr lang="en-US" sz="2600" dirty="0">
              <a:solidFill>
                <a:srgbClr val="FFFFFF"/>
              </a:solidFill>
              <a:latin typeface="Canva Sans"/>
              <a:ea typeface="Canva Sans"/>
              <a:cs typeface="Canva Sans"/>
              <a:sym typeface="Canva Sans"/>
            </a:endParaRPr>
          </a:p>
          <a:p>
            <a:pPr algn="l">
              <a:lnSpc>
                <a:spcPts val="3220"/>
              </a:lnSpc>
            </a:pPr>
            <a:endParaRPr lang="en-US" sz="2600" dirty="0">
              <a:solidFill>
                <a:srgbClr val="FFFFFF"/>
              </a:solidFill>
              <a:latin typeface="Canva Sans"/>
              <a:ea typeface="Canva Sans"/>
              <a:cs typeface="Canva Sans"/>
              <a:sym typeface="Canva Sans"/>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A67958"/>
        </a:solidFill>
        <a:effectLst/>
      </p:bgPr>
    </p:bg>
    <p:spTree>
      <p:nvGrpSpPr>
        <p:cNvPr id="1" name=""/>
        <p:cNvGrpSpPr/>
        <p:nvPr/>
      </p:nvGrpSpPr>
      <p:grpSpPr>
        <a:xfrm>
          <a:off x="0" y="0"/>
          <a:ext cx="0" cy="0"/>
          <a:chOff x="0" y="0"/>
          <a:chExt cx="0" cy="0"/>
        </a:xfrm>
      </p:grpSpPr>
      <p:sp>
        <p:nvSpPr>
          <p:cNvPr id="2" name="TextBox 2"/>
          <p:cNvSpPr txBox="1"/>
          <p:nvPr/>
        </p:nvSpPr>
        <p:spPr>
          <a:xfrm>
            <a:off x="734244" y="914400"/>
            <a:ext cx="9171756" cy="978717"/>
          </a:xfrm>
          <a:prstGeom prst="rect">
            <a:avLst/>
          </a:prstGeom>
        </p:spPr>
        <p:txBody>
          <a:bodyPr wrap="square" lIns="0" tIns="0" rIns="0" bIns="0" rtlCol="0" anchor="t">
            <a:spAutoFit/>
          </a:bodyPr>
          <a:lstStyle/>
          <a:p>
            <a:pPr algn="ctr">
              <a:lnSpc>
                <a:spcPts val="8004"/>
              </a:lnSpc>
              <a:spcBef>
                <a:spcPct val="0"/>
              </a:spcBef>
            </a:pPr>
            <a:r>
              <a:rPr lang="en-US" sz="5717" b="1" dirty="0">
                <a:solidFill>
                  <a:srgbClr val="000000"/>
                </a:solidFill>
                <a:latin typeface="Canva Sans Bold"/>
                <a:ea typeface="Canva Sans Bold"/>
                <a:cs typeface="Canva Sans Bold"/>
                <a:sym typeface="Canva Sans Bold"/>
              </a:rPr>
              <a:t>REFERENCE LIST- TAO</a:t>
            </a:r>
          </a:p>
        </p:txBody>
      </p:sp>
      <p:sp>
        <p:nvSpPr>
          <p:cNvPr id="3" name="TextBox 3"/>
          <p:cNvSpPr txBox="1"/>
          <p:nvPr/>
        </p:nvSpPr>
        <p:spPr>
          <a:xfrm>
            <a:off x="525092" y="2079025"/>
            <a:ext cx="16734208" cy="6998391"/>
          </a:xfrm>
          <a:prstGeom prst="rect">
            <a:avLst/>
          </a:prstGeom>
        </p:spPr>
        <p:txBody>
          <a:bodyPr lIns="0" tIns="0" rIns="0" bIns="0" rtlCol="0" anchor="t">
            <a:spAutoFit/>
          </a:bodyPr>
          <a:lstStyle/>
          <a:p>
            <a:r>
              <a:rPr lang="en-GB" sz="2400" b="1" dirty="0"/>
              <a:t>Bladen, C., Kennell, J., </a:t>
            </a:r>
            <a:r>
              <a:rPr lang="en-GB" sz="2400" b="1" dirty="0" err="1"/>
              <a:t>Abson</a:t>
            </a:r>
            <a:r>
              <a:rPr lang="en-GB" sz="2400" b="1" dirty="0"/>
              <a:t>, E., &amp; Wilde, N. (2018).</a:t>
            </a:r>
            <a:r>
              <a:rPr lang="en-GB" sz="2400" dirty="0"/>
              <a:t> </a:t>
            </a:r>
            <a:r>
              <a:rPr lang="en-GB" sz="2400" i="1" dirty="0"/>
              <a:t>Events Management: An Introduction (2nd ed.).</a:t>
            </a:r>
            <a:r>
              <a:rPr lang="en-GB" sz="2400" dirty="0"/>
              <a:t> Routledge.</a:t>
            </a:r>
          </a:p>
          <a:p>
            <a:endParaRPr lang="en-GB" sz="2400" dirty="0"/>
          </a:p>
          <a:p>
            <a:r>
              <a:rPr lang="en-GB" sz="2400" b="1" dirty="0"/>
              <a:t>Chaffey, D. (2024).</a:t>
            </a:r>
            <a:r>
              <a:rPr lang="en-GB" sz="2400" dirty="0"/>
              <a:t> </a:t>
            </a:r>
            <a:r>
              <a:rPr lang="en-GB" sz="2400" i="1" dirty="0"/>
              <a:t>The RACE Framework: A Practical Digital Marketing Strategy Framework.</a:t>
            </a:r>
            <a:r>
              <a:rPr lang="en-GB" sz="2400" dirty="0"/>
              <a:t> (Online) Available at: </a:t>
            </a:r>
            <a:r>
              <a:rPr lang="en-GB" sz="2400" dirty="0">
                <a:hlinkClick r:id="rId2"/>
              </a:rPr>
              <a:t>https://www.smartinsights.com/digital-marketing-strategy/race-a-practical-framework-to-improve-your-digital-marketing/</a:t>
            </a:r>
            <a:r>
              <a:rPr lang="en-GB" sz="2400" dirty="0"/>
              <a:t>. (Accessed 17th March 2025).</a:t>
            </a:r>
          </a:p>
          <a:p>
            <a:endParaRPr lang="en-GB" sz="2400" dirty="0"/>
          </a:p>
          <a:p>
            <a:r>
              <a:rPr lang="en-GB" sz="2400" b="1" dirty="0"/>
              <a:t>Hill, C. (2025).</a:t>
            </a:r>
            <a:r>
              <a:rPr lang="en-GB" sz="2400" dirty="0"/>
              <a:t> </a:t>
            </a:r>
            <a:r>
              <a:rPr lang="en-GB" sz="2400" i="1" dirty="0"/>
              <a:t>The Social Media Metrics to Track in 2025 (and Why).</a:t>
            </a:r>
            <a:r>
              <a:rPr lang="en-GB" sz="2400" dirty="0"/>
              <a:t> (Online). Available at: </a:t>
            </a:r>
            <a:r>
              <a:rPr lang="en-GB" sz="2400" dirty="0">
                <a:hlinkClick r:id="rId3"/>
              </a:rPr>
              <a:t>https://sproutsocial.com/insights/social-media-metrics/</a:t>
            </a:r>
            <a:r>
              <a:rPr lang="en-GB" sz="2400" dirty="0"/>
              <a:t>. (Accessed 18th March 2025).</a:t>
            </a:r>
          </a:p>
          <a:p>
            <a:endParaRPr lang="en-GB" sz="2400" dirty="0"/>
          </a:p>
          <a:p>
            <a:r>
              <a:rPr lang="en-GB" sz="2400" b="1" dirty="0" err="1"/>
              <a:t>Kartajaya</a:t>
            </a:r>
            <a:r>
              <a:rPr lang="en-GB" sz="2400" b="1" dirty="0"/>
              <a:t>, H., Kotler, P., &amp; </a:t>
            </a:r>
            <a:r>
              <a:rPr lang="en-GB" sz="2400" b="1" dirty="0" err="1"/>
              <a:t>Hooi</a:t>
            </a:r>
            <a:r>
              <a:rPr lang="en-GB" sz="2400" b="1" dirty="0"/>
              <a:t>, D. H. (2019).</a:t>
            </a:r>
            <a:r>
              <a:rPr lang="en-GB" sz="2400" dirty="0"/>
              <a:t> </a:t>
            </a:r>
            <a:r>
              <a:rPr lang="en-GB" sz="2400" i="1" dirty="0"/>
              <a:t>Marketing 4.0: Moving from Traditional to Digital.</a:t>
            </a:r>
            <a:r>
              <a:rPr lang="en-GB" sz="2400" dirty="0"/>
              <a:t> World Scientific Book Chapters, pp.99-123.</a:t>
            </a:r>
          </a:p>
          <a:p>
            <a:r>
              <a:rPr lang="en-GB" sz="2400" b="1" dirty="0"/>
              <a:t>Keller, K. L. (2019).</a:t>
            </a:r>
            <a:r>
              <a:rPr lang="en-GB" sz="2400" dirty="0"/>
              <a:t> </a:t>
            </a:r>
            <a:r>
              <a:rPr lang="en-GB" sz="2400" i="1" dirty="0"/>
              <a:t>Strategic Brand Management: Building, Measuring, and Managing Brand Equity (4th ed.).</a:t>
            </a:r>
            <a:r>
              <a:rPr lang="en-GB" sz="2400" dirty="0"/>
              <a:t> Pearson.</a:t>
            </a:r>
          </a:p>
          <a:p>
            <a:endParaRPr lang="en-GB" sz="2400" dirty="0"/>
          </a:p>
          <a:p>
            <a:r>
              <a:rPr lang="en-GB" sz="2400" b="1" dirty="0"/>
              <a:t>Sheikh, M. (2025).</a:t>
            </a:r>
            <a:r>
              <a:rPr lang="en-GB" sz="2400" dirty="0"/>
              <a:t> </a:t>
            </a:r>
            <a:r>
              <a:rPr lang="en-GB" sz="2400" i="1" dirty="0"/>
              <a:t>Social Media Demographics to Inform Your 2025 Strategy.</a:t>
            </a:r>
            <a:r>
              <a:rPr lang="en-GB" sz="2400" dirty="0"/>
              <a:t> (Online). Available at: </a:t>
            </a:r>
            <a:r>
              <a:rPr lang="en-GB" sz="2400" dirty="0">
                <a:hlinkClick r:id="rId4"/>
              </a:rPr>
              <a:t>https://sproutsocial.com/insights/new-social-media-demographics</a:t>
            </a:r>
            <a:r>
              <a:rPr lang="en-GB" sz="2400" dirty="0"/>
              <a:t>. (Accessed 15th March 2025).</a:t>
            </a:r>
          </a:p>
          <a:p>
            <a:pPr algn="l">
              <a:lnSpc>
                <a:spcPts val="3105"/>
              </a:lnSpc>
              <a:spcBef>
                <a:spcPct val="0"/>
              </a:spcBef>
            </a:pPr>
            <a:endParaRPr lang="en-US" sz="2217" b="1" dirty="0">
              <a:solidFill>
                <a:srgbClr val="000000"/>
              </a:solidFill>
              <a:latin typeface="Canva Sans Bold"/>
              <a:ea typeface="Canva Sans Bold"/>
              <a:cs typeface="Canva Sans Bold"/>
              <a:sym typeface="Canva Sans Bold"/>
            </a:endParaRPr>
          </a:p>
          <a:p>
            <a:pPr algn="l">
              <a:lnSpc>
                <a:spcPts val="4365"/>
              </a:lnSpc>
              <a:spcBef>
                <a:spcPct val="0"/>
              </a:spcBef>
            </a:pPr>
            <a:endParaRPr lang="en-US" sz="2217" b="1" dirty="0">
              <a:solidFill>
                <a:srgbClr val="000000"/>
              </a:solidFill>
              <a:latin typeface="Canva Sans Bold"/>
              <a:ea typeface="Canva Sans Bold"/>
              <a:cs typeface="Canva Sans Bold"/>
              <a:sym typeface="Canva Sans Bold"/>
            </a:endParaRPr>
          </a:p>
          <a:p>
            <a:pPr algn="l">
              <a:lnSpc>
                <a:spcPts val="4365"/>
              </a:lnSpc>
              <a:spcBef>
                <a:spcPct val="0"/>
              </a:spcBef>
            </a:pPr>
            <a:endParaRPr lang="en-US" sz="2217" b="1" dirty="0">
              <a:solidFill>
                <a:srgbClr val="000000"/>
              </a:solidFill>
              <a:latin typeface="Canva Sans Bold"/>
              <a:ea typeface="Canva Sans Bold"/>
              <a:cs typeface="Canva Sans Bold"/>
              <a:sym typeface="Canva Sans Bold"/>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6</TotalTime>
  <Words>1041</Words>
  <Application>Microsoft Macintosh PowerPoint</Application>
  <PresentationFormat>Custom</PresentationFormat>
  <Paragraphs>128</Paragraphs>
  <Slides>10</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10</vt:i4>
      </vt:variant>
    </vt:vector>
  </HeadingPairs>
  <TitlesOfParts>
    <vt:vector size="18" baseType="lpstr">
      <vt:lpstr>Space Cowboy</vt:lpstr>
      <vt:lpstr>Archivo Black</vt:lpstr>
      <vt:lpstr>Calibri</vt:lpstr>
      <vt:lpstr>Aptos</vt:lpstr>
      <vt:lpstr>Canva Sans Bold</vt:lpstr>
      <vt:lpstr>Arial</vt:lpstr>
      <vt:lpstr>Canva Sans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Cowboys &amp; Cocktails</dc:title>
  <cp:lastModifiedBy>Tao Jones (2302087)</cp:lastModifiedBy>
  <cp:revision>2</cp:revision>
  <dcterms:created xsi:type="dcterms:W3CDTF">2006-08-16T00:00:00Z</dcterms:created>
  <dcterms:modified xsi:type="dcterms:W3CDTF">2025-03-20T02:24:41Z</dcterms:modified>
  <dc:identifier>DAGiFZOhxdg</dc:identifier>
</cp:coreProperties>
</file>