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notesMasterIdLst>
    <p:notesMasterId r:id="rId55"/>
  </p:notesMasterIdLst>
  <p:sldIdLst>
    <p:sldId id="276" r:id="rId2"/>
    <p:sldId id="277" r:id="rId3"/>
    <p:sldId id="422" r:id="rId4"/>
    <p:sldId id="282" r:id="rId5"/>
    <p:sldId id="283" r:id="rId6"/>
    <p:sldId id="269" r:id="rId7"/>
    <p:sldId id="284" r:id="rId8"/>
    <p:sldId id="436" r:id="rId9"/>
    <p:sldId id="438" r:id="rId10"/>
    <p:sldId id="266" r:id="rId11"/>
    <p:sldId id="267" r:id="rId12"/>
    <p:sldId id="258" r:id="rId13"/>
    <p:sldId id="259" r:id="rId14"/>
    <p:sldId id="260" r:id="rId15"/>
    <p:sldId id="445" r:id="rId16"/>
    <p:sldId id="275" r:id="rId17"/>
    <p:sldId id="448" r:id="rId18"/>
    <p:sldId id="261" r:id="rId19"/>
    <p:sldId id="262" r:id="rId20"/>
    <p:sldId id="449" r:id="rId21"/>
    <p:sldId id="287" r:id="rId22"/>
    <p:sldId id="288" r:id="rId23"/>
    <p:sldId id="450" r:id="rId24"/>
    <p:sldId id="278" r:id="rId25"/>
    <p:sldId id="419" r:id="rId26"/>
    <p:sldId id="421" r:id="rId27"/>
    <p:sldId id="451" r:id="rId28"/>
    <p:sldId id="440" r:id="rId29"/>
    <p:sldId id="441" r:id="rId30"/>
    <p:sldId id="443" r:id="rId31"/>
    <p:sldId id="444" r:id="rId32"/>
    <p:sldId id="270" r:id="rId33"/>
    <p:sldId id="279" r:id="rId34"/>
    <p:sldId id="375" r:id="rId35"/>
    <p:sldId id="376" r:id="rId36"/>
    <p:sldId id="397" r:id="rId37"/>
    <p:sldId id="280" r:id="rId38"/>
    <p:sldId id="452" r:id="rId39"/>
    <p:sldId id="446" r:id="rId40"/>
    <p:sldId id="456" r:id="rId41"/>
    <p:sldId id="457" r:id="rId42"/>
    <p:sldId id="281" r:id="rId43"/>
    <p:sldId id="442" r:id="rId44"/>
    <p:sldId id="453" r:id="rId45"/>
    <p:sldId id="268" r:id="rId46"/>
    <p:sldId id="286" r:id="rId47"/>
    <p:sldId id="273" r:id="rId48"/>
    <p:sldId id="274" r:id="rId49"/>
    <p:sldId id="265" r:id="rId50"/>
    <p:sldId id="454" r:id="rId51"/>
    <p:sldId id="455" r:id="rId52"/>
    <p:sldId id="447" r:id="rId53"/>
    <p:sldId id="285" r:id="rId5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5236"/>
    <p:restoredTop sz="94592"/>
  </p:normalViewPr>
  <p:slideViewPr>
    <p:cSldViewPr snapToGrid="0">
      <p:cViewPr varScale="1">
        <p:scale>
          <a:sx n="91" d="100"/>
          <a:sy n="91" d="100"/>
        </p:scale>
        <p:origin x="208" y="3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20A300-7A05-4B9D-B0B7-3A6E33626BC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FD7490C-7C11-4585-89BA-82C65160C3AF}">
      <dgm:prSet/>
      <dgm:spPr/>
      <dgm:t>
        <a:bodyPr/>
        <a:lstStyle/>
        <a:p>
          <a:r>
            <a:rPr lang="en-US"/>
            <a:t>Glen Adamson</a:t>
          </a:r>
        </a:p>
      </dgm:t>
    </dgm:pt>
    <dgm:pt modelId="{DE9BF8F0-1694-41E0-9105-D4DF6F10ACFB}" type="parTrans" cxnId="{1A6AF4D8-34B7-48BB-ADFC-A8649F16A91A}">
      <dgm:prSet/>
      <dgm:spPr/>
      <dgm:t>
        <a:bodyPr/>
        <a:lstStyle/>
        <a:p>
          <a:endParaRPr lang="en-US"/>
        </a:p>
      </dgm:t>
    </dgm:pt>
    <dgm:pt modelId="{05F72468-AE87-40DE-A0C4-DE033DD13543}" type="sibTrans" cxnId="{1A6AF4D8-34B7-48BB-ADFC-A8649F16A91A}">
      <dgm:prSet/>
      <dgm:spPr/>
      <dgm:t>
        <a:bodyPr/>
        <a:lstStyle/>
        <a:p>
          <a:endParaRPr lang="en-US"/>
        </a:p>
      </dgm:t>
    </dgm:pt>
    <dgm:pt modelId="{EED70926-72FC-4BF1-B3BE-100DBF46D4AE}">
      <dgm:prSet/>
      <dgm:spPr/>
      <dgm:t>
        <a:bodyPr/>
        <a:lstStyle/>
        <a:p>
          <a:r>
            <a:rPr lang="en-US"/>
            <a:t>Richard Sennett</a:t>
          </a:r>
        </a:p>
      </dgm:t>
    </dgm:pt>
    <dgm:pt modelId="{F3862987-EE25-4B62-9B3F-99A9848DBC55}" type="parTrans" cxnId="{3C89694C-ABFA-4821-BE15-350F7F95ECEB}">
      <dgm:prSet/>
      <dgm:spPr/>
      <dgm:t>
        <a:bodyPr/>
        <a:lstStyle/>
        <a:p>
          <a:endParaRPr lang="en-US"/>
        </a:p>
      </dgm:t>
    </dgm:pt>
    <dgm:pt modelId="{AD783B04-0870-4E48-B778-DC229D3B59A7}" type="sibTrans" cxnId="{3C89694C-ABFA-4821-BE15-350F7F95ECEB}">
      <dgm:prSet/>
      <dgm:spPr/>
      <dgm:t>
        <a:bodyPr/>
        <a:lstStyle/>
        <a:p>
          <a:endParaRPr lang="en-US"/>
        </a:p>
      </dgm:t>
    </dgm:pt>
    <dgm:pt modelId="{90F187D5-B557-4FDD-9126-EFE67B3FA824}">
      <dgm:prSet/>
      <dgm:spPr/>
      <dgm:t>
        <a:bodyPr/>
        <a:lstStyle/>
        <a:p>
          <a:r>
            <a:rPr lang="en-US"/>
            <a:t>Christpher Frayling</a:t>
          </a:r>
        </a:p>
      </dgm:t>
    </dgm:pt>
    <dgm:pt modelId="{D45A7FD0-3FFF-4204-BFF5-9C792759F499}" type="parTrans" cxnId="{0D4C0F2E-99D7-464E-A2BB-4650FD91C05E}">
      <dgm:prSet/>
      <dgm:spPr/>
      <dgm:t>
        <a:bodyPr/>
        <a:lstStyle/>
        <a:p>
          <a:endParaRPr lang="en-US"/>
        </a:p>
      </dgm:t>
    </dgm:pt>
    <dgm:pt modelId="{6EE9FF8A-86DF-4C14-9ADD-4890F9831FE7}" type="sibTrans" cxnId="{0D4C0F2E-99D7-464E-A2BB-4650FD91C05E}">
      <dgm:prSet/>
      <dgm:spPr/>
      <dgm:t>
        <a:bodyPr/>
        <a:lstStyle/>
        <a:p>
          <a:endParaRPr lang="en-US"/>
        </a:p>
      </dgm:t>
    </dgm:pt>
    <dgm:pt modelId="{5867866F-2F83-4A5F-ADFC-414CED9F4316}">
      <dgm:prSet/>
      <dgm:spPr/>
      <dgm:t>
        <a:bodyPr/>
        <a:lstStyle/>
        <a:p>
          <a:r>
            <a:rPr lang="en-US"/>
            <a:t>Edmund De Waal</a:t>
          </a:r>
        </a:p>
      </dgm:t>
    </dgm:pt>
    <dgm:pt modelId="{C55B4CCA-E135-4AAA-B3C9-023B9EFD768B}" type="parTrans" cxnId="{E399398C-8416-46B9-8BB7-CC584F5618F3}">
      <dgm:prSet/>
      <dgm:spPr/>
      <dgm:t>
        <a:bodyPr/>
        <a:lstStyle/>
        <a:p>
          <a:endParaRPr lang="en-US"/>
        </a:p>
      </dgm:t>
    </dgm:pt>
    <dgm:pt modelId="{FDE01143-FE5D-421C-BAB7-F5A6668649B6}" type="sibTrans" cxnId="{E399398C-8416-46B9-8BB7-CC584F5618F3}">
      <dgm:prSet/>
      <dgm:spPr/>
      <dgm:t>
        <a:bodyPr/>
        <a:lstStyle/>
        <a:p>
          <a:endParaRPr lang="en-US"/>
        </a:p>
      </dgm:t>
    </dgm:pt>
    <dgm:pt modelId="{1D375B06-4A5F-AA46-B530-B2913A5CF1E2}" type="pres">
      <dgm:prSet presAssocID="{BF20A300-7A05-4B9D-B0B7-3A6E33626BCB}" presName="linear" presStyleCnt="0">
        <dgm:presLayoutVars>
          <dgm:animLvl val="lvl"/>
          <dgm:resizeHandles val="exact"/>
        </dgm:presLayoutVars>
      </dgm:prSet>
      <dgm:spPr/>
    </dgm:pt>
    <dgm:pt modelId="{D962D5C9-7A0F-B94B-9FDD-54648C50F178}" type="pres">
      <dgm:prSet presAssocID="{EFD7490C-7C11-4585-89BA-82C65160C3AF}" presName="parentText" presStyleLbl="node1" presStyleIdx="0" presStyleCnt="4">
        <dgm:presLayoutVars>
          <dgm:chMax val="0"/>
          <dgm:bulletEnabled val="1"/>
        </dgm:presLayoutVars>
      </dgm:prSet>
      <dgm:spPr/>
    </dgm:pt>
    <dgm:pt modelId="{1F04084F-B3B0-CA45-B5DE-FD49AB9EDF1C}" type="pres">
      <dgm:prSet presAssocID="{05F72468-AE87-40DE-A0C4-DE033DD13543}" presName="spacer" presStyleCnt="0"/>
      <dgm:spPr/>
    </dgm:pt>
    <dgm:pt modelId="{A943929C-244F-1842-AB08-BEEF9A2F15C0}" type="pres">
      <dgm:prSet presAssocID="{EED70926-72FC-4BF1-B3BE-100DBF46D4AE}" presName="parentText" presStyleLbl="node1" presStyleIdx="1" presStyleCnt="4">
        <dgm:presLayoutVars>
          <dgm:chMax val="0"/>
          <dgm:bulletEnabled val="1"/>
        </dgm:presLayoutVars>
      </dgm:prSet>
      <dgm:spPr/>
    </dgm:pt>
    <dgm:pt modelId="{03C3D03C-8353-314F-B70D-C559D5E33117}" type="pres">
      <dgm:prSet presAssocID="{AD783B04-0870-4E48-B778-DC229D3B59A7}" presName="spacer" presStyleCnt="0"/>
      <dgm:spPr/>
    </dgm:pt>
    <dgm:pt modelId="{2E1AB73E-C1D1-5C42-8602-8956B6BF38A0}" type="pres">
      <dgm:prSet presAssocID="{90F187D5-B557-4FDD-9126-EFE67B3FA824}" presName="parentText" presStyleLbl="node1" presStyleIdx="2" presStyleCnt="4">
        <dgm:presLayoutVars>
          <dgm:chMax val="0"/>
          <dgm:bulletEnabled val="1"/>
        </dgm:presLayoutVars>
      </dgm:prSet>
      <dgm:spPr/>
    </dgm:pt>
    <dgm:pt modelId="{9F3C27F9-6F80-BE4A-9010-DB1ACA1388C9}" type="pres">
      <dgm:prSet presAssocID="{6EE9FF8A-86DF-4C14-9ADD-4890F9831FE7}" presName="spacer" presStyleCnt="0"/>
      <dgm:spPr/>
    </dgm:pt>
    <dgm:pt modelId="{3BC78469-82E2-BA45-A68C-7408BE80C41E}" type="pres">
      <dgm:prSet presAssocID="{5867866F-2F83-4A5F-ADFC-414CED9F4316}" presName="parentText" presStyleLbl="node1" presStyleIdx="3" presStyleCnt="4">
        <dgm:presLayoutVars>
          <dgm:chMax val="0"/>
          <dgm:bulletEnabled val="1"/>
        </dgm:presLayoutVars>
      </dgm:prSet>
      <dgm:spPr/>
    </dgm:pt>
  </dgm:ptLst>
  <dgm:cxnLst>
    <dgm:cxn modelId="{18362F00-6D31-3A4D-8C5F-1279FF5B9A0C}" type="presOf" srcId="{EFD7490C-7C11-4585-89BA-82C65160C3AF}" destId="{D962D5C9-7A0F-B94B-9FDD-54648C50F178}" srcOrd="0" destOrd="0" presId="urn:microsoft.com/office/officeart/2005/8/layout/vList2"/>
    <dgm:cxn modelId="{D675EA26-319D-444C-A554-E0699CF405E5}" type="presOf" srcId="{5867866F-2F83-4A5F-ADFC-414CED9F4316}" destId="{3BC78469-82E2-BA45-A68C-7408BE80C41E}" srcOrd="0" destOrd="0" presId="urn:microsoft.com/office/officeart/2005/8/layout/vList2"/>
    <dgm:cxn modelId="{0D4C0F2E-99D7-464E-A2BB-4650FD91C05E}" srcId="{BF20A300-7A05-4B9D-B0B7-3A6E33626BCB}" destId="{90F187D5-B557-4FDD-9126-EFE67B3FA824}" srcOrd="2" destOrd="0" parTransId="{D45A7FD0-3FFF-4204-BFF5-9C792759F499}" sibTransId="{6EE9FF8A-86DF-4C14-9ADD-4890F9831FE7}"/>
    <dgm:cxn modelId="{3C89694C-ABFA-4821-BE15-350F7F95ECEB}" srcId="{BF20A300-7A05-4B9D-B0B7-3A6E33626BCB}" destId="{EED70926-72FC-4BF1-B3BE-100DBF46D4AE}" srcOrd="1" destOrd="0" parTransId="{F3862987-EE25-4B62-9B3F-99A9848DBC55}" sibTransId="{AD783B04-0870-4E48-B778-DC229D3B59A7}"/>
    <dgm:cxn modelId="{E399398C-8416-46B9-8BB7-CC584F5618F3}" srcId="{BF20A300-7A05-4B9D-B0B7-3A6E33626BCB}" destId="{5867866F-2F83-4A5F-ADFC-414CED9F4316}" srcOrd="3" destOrd="0" parTransId="{C55B4CCA-E135-4AAA-B3C9-023B9EFD768B}" sibTransId="{FDE01143-FE5D-421C-BAB7-F5A6668649B6}"/>
    <dgm:cxn modelId="{A03B259C-935C-6346-A74E-152B3A8E64C7}" type="presOf" srcId="{BF20A300-7A05-4B9D-B0B7-3A6E33626BCB}" destId="{1D375B06-4A5F-AA46-B530-B2913A5CF1E2}" srcOrd="0" destOrd="0" presId="urn:microsoft.com/office/officeart/2005/8/layout/vList2"/>
    <dgm:cxn modelId="{1A6AF4D8-34B7-48BB-ADFC-A8649F16A91A}" srcId="{BF20A300-7A05-4B9D-B0B7-3A6E33626BCB}" destId="{EFD7490C-7C11-4585-89BA-82C65160C3AF}" srcOrd="0" destOrd="0" parTransId="{DE9BF8F0-1694-41E0-9105-D4DF6F10ACFB}" sibTransId="{05F72468-AE87-40DE-A0C4-DE033DD13543}"/>
    <dgm:cxn modelId="{84F2FBE4-1E52-114F-9E72-1C3B261CD279}" type="presOf" srcId="{90F187D5-B557-4FDD-9126-EFE67B3FA824}" destId="{2E1AB73E-C1D1-5C42-8602-8956B6BF38A0}" srcOrd="0" destOrd="0" presId="urn:microsoft.com/office/officeart/2005/8/layout/vList2"/>
    <dgm:cxn modelId="{EFD279FC-5267-634D-8DAA-F1FAF31CAD1C}" type="presOf" srcId="{EED70926-72FC-4BF1-B3BE-100DBF46D4AE}" destId="{A943929C-244F-1842-AB08-BEEF9A2F15C0}" srcOrd="0" destOrd="0" presId="urn:microsoft.com/office/officeart/2005/8/layout/vList2"/>
    <dgm:cxn modelId="{F8BE6F52-EC47-8B4C-93FA-DF9A4B21546C}" type="presParOf" srcId="{1D375B06-4A5F-AA46-B530-B2913A5CF1E2}" destId="{D962D5C9-7A0F-B94B-9FDD-54648C50F178}" srcOrd="0" destOrd="0" presId="urn:microsoft.com/office/officeart/2005/8/layout/vList2"/>
    <dgm:cxn modelId="{2AC4A3D6-69CD-FC4E-9428-4BAF8543D3E3}" type="presParOf" srcId="{1D375B06-4A5F-AA46-B530-B2913A5CF1E2}" destId="{1F04084F-B3B0-CA45-B5DE-FD49AB9EDF1C}" srcOrd="1" destOrd="0" presId="urn:microsoft.com/office/officeart/2005/8/layout/vList2"/>
    <dgm:cxn modelId="{6B7D5F05-D170-D442-B422-BE616BF66CD9}" type="presParOf" srcId="{1D375B06-4A5F-AA46-B530-B2913A5CF1E2}" destId="{A943929C-244F-1842-AB08-BEEF9A2F15C0}" srcOrd="2" destOrd="0" presId="urn:microsoft.com/office/officeart/2005/8/layout/vList2"/>
    <dgm:cxn modelId="{D5590E14-EFC8-1E49-973B-0B26A6466470}" type="presParOf" srcId="{1D375B06-4A5F-AA46-B530-B2913A5CF1E2}" destId="{03C3D03C-8353-314F-B70D-C559D5E33117}" srcOrd="3" destOrd="0" presId="urn:microsoft.com/office/officeart/2005/8/layout/vList2"/>
    <dgm:cxn modelId="{D61B1469-F1BE-BB4C-9965-0EA81E5BED1E}" type="presParOf" srcId="{1D375B06-4A5F-AA46-B530-B2913A5CF1E2}" destId="{2E1AB73E-C1D1-5C42-8602-8956B6BF38A0}" srcOrd="4" destOrd="0" presId="urn:microsoft.com/office/officeart/2005/8/layout/vList2"/>
    <dgm:cxn modelId="{9CB7141B-E61D-3D45-BA73-7F1ACCA86780}" type="presParOf" srcId="{1D375B06-4A5F-AA46-B530-B2913A5CF1E2}" destId="{9F3C27F9-6F80-BE4A-9010-DB1ACA1388C9}" srcOrd="5" destOrd="0" presId="urn:microsoft.com/office/officeart/2005/8/layout/vList2"/>
    <dgm:cxn modelId="{6BADDE90-2F97-6148-8B90-7CC9A6660333}" type="presParOf" srcId="{1D375B06-4A5F-AA46-B530-B2913A5CF1E2}" destId="{3BC78469-82E2-BA45-A68C-7408BE80C41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10F7AB-35F1-3943-8415-29F33882DA3B}" type="doc">
      <dgm:prSet loTypeId="urn:microsoft.com/office/officeart/2005/8/layout/venn1" loCatId="" qsTypeId="urn:microsoft.com/office/officeart/2005/8/quickstyle/simple1" qsCatId="simple" csTypeId="urn:microsoft.com/office/officeart/2005/8/colors/accent1_2" csCatId="accent1" phldr="1"/>
      <dgm:spPr/>
    </dgm:pt>
    <dgm:pt modelId="{2F70A7E3-4B59-3045-ADC6-1E206F71626D}">
      <dgm:prSet phldrT="[Text]"/>
      <dgm:spPr/>
      <dgm:t>
        <a:bodyPr/>
        <a:lstStyle/>
        <a:p>
          <a:r>
            <a:rPr lang="en-GB" dirty="0"/>
            <a:t>Tool / Machine / technology</a:t>
          </a:r>
        </a:p>
      </dgm:t>
    </dgm:pt>
    <dgm:pt modelId="{A654FA03-5B2F-0C4C-8F76-3AF4D2442270}" type="parTrans" cxnId="{0BC0203C-53F5-7845-997B-63B5C437C115}">
      <dgm:prSet/>
      <dgm:spPr/>
      <dgm:t>
        <a:bodyPr/>
        <a:lstStyle/>
        <a:p>
          <a:endParaRPr lang="en-GB"/>
        </a:p>
      </dgm:t>
    </dgm:pt>
    <dgm:pt modelId="{CB783977-71E4-F54E-AA1B-2EE6A6EB01B9}" type="sibTrans" cxnId="{0BC0203C-53F5-7845-997B-63B5C437C115}">
      <dgm:prSet/>
      <dgm:spPr/>
      <dgm:t>
        <a:bodyPr/>
        <a:lstStyle/>
        <a:p>
          <a:endParaRPr lang="en-GB"/>
        </a:p>
      </dgm:t>
    </dgm:pt>
    <dgm:pt modelId="{674FDFBD-D283-8D4E-BA75-F07EE1C47E31}">
      <dgm:prSet phldrT="[Text]"/>
      <dgm:spPr/>
      <dgm:t>
        <a:bodyPr/>
        <a:lstStyle/>
        <a:p>
          <a:r>
            <a:rPr lang="en-GB" dirty="0"/>
            <a:t>Embodied Knowledge / Rhythm and Repetition</a:t>
          </a:r>
        </a:p>
      </dgm:t>
    </dgm:pt>
    <dgm:pt modelId="{0064787C-0CA7-B048-AA70-0D8ACEBF208E}" type="parTrans" cxnId="{FDE62647-2571-314E-B9BD-74F9A88E87CC}">
      <dgm:prSet/>
      <dgm:spPr/>
      <dgm:t>
        <a:bodyPr/>
        <a:lstStyle/>
        <a:p>
          <a:endParaRPr lang="en-GB"/>
        </a:p>
      </dgm:t>
    </dgm:pt>
    <dgm:pt modelId="{EEAB8BFA-37D6-F743-8CE4-D3E6686E3516}" type="sibTrans" cxnId="{FDE62647-2571-314E-B9BD-74F9A88E87CC}">
      <dgm:prSet/>
      <dgm:spPr/>
      <dgm:t>
        <a:bodyPr/>
        <a:lstStyle/>
        <a:p>
          <a:endParaRPr lang="en-GB"/>
        </a:p>
      </dgm:t>
    </dgm:pt>
    <dgm:pt modelId="{5241B1B6-DAA6-E04D-B55A-9B84072BCC4B}">
      <dgm:prSet phldrT="[Text]"/>
      <dgm:spPr/>
      <dgm:t>
        <a:bodyPr/>
        <a:lstStyle/>
        <a:p>
          <a:r>
            <a:rPr lang="en-GB" dirty="0"/>
            <a:t>Tacit and Implicit knowledge</a:t>
          </a:r>
        </a:p>
      </dgm:t>
    </dgm:pt>
    <dgm:pt modelId="{3B7E9966-24F7-5646-A75B-444904ACFCB8}" type="parTrans" cxnId="{10380553-85DF-A447-83B2-C027E797D4EC}">
      <dgm:prSet/>
      <dgm:spPr/>
      <dgm:t>
        <a:bodyPr/>
        <a:lstStyle/>
        <a:p>
          <a:endParaRPr lang="en-GB"/>
        </a:p>
      </dgm:t>
    </dgm:pt>
    <dgm:pt modelId="{8BEF7ADA-4213-8848-80A9-86A37335508C}" type="sibTrans" cxnId="{10380553-85DF-A447-83B2-C027E797D4EC}">
      <dgm:prSet/>
      <dgm:spPr/>
      <dgm:t>
        <a:bodyPr/>
        <a:lstStyle/>
        <a:p>
          <a:endParaRPr lang="en-GB"/>
        </a:p>
      </dgm:t>
    </dgm:pt>
    <dgm:pt modelId="{5BF64AC3-6145-7E47-A2A0-4442A19B1492}">
      <dgm:prSet/>
      <dgm:spPr/>
      <dgm:t>
        <a:bodyPr/>
        <a:lstStyle/>
        <a:p>
          <a:r>
            <a:rPr lang="en-GB" dirty="0"/>
            <a:t>Craft Heritage and skills today </a:t>
          </a:r>
        </a:p>
      </dgm:t>
    </dgm:pt>
    <dgm:pt modelId="{F8ECCADB-2928-6344-8D40-BE8654545674}" type="parTrans" cxnId="{7DE33DBB-89D3-0B4E-AC4C-368AEC4D08CA}">
      <dgm:prSet/>
      <dgm:spPr/>
      <dgm:t>
        <a:bodyPr/>
        <a:lstStyle/>
        <a:p>
          <a:endParaRPr lang="en-GB"/>
        </a:p>
      </dgm:t>
    </dgm:pt>
    <dgm:pt modelId="{35A1CFBC-963F-1F47-BF7D-5C2CB48DB7D1}" type="sibTrans" cxnId="{7DE33DBB-89D3-0B4E-AC4C-368AEC4D08CA}">
      <dgm:prSet/>
      <dgm:spPr/>
      <dgm:t>
        <a:bodyPr/>
        <a:lstStyle/>
        <a:p>
          <a:endParaRPr lang="en-GB"/>
        </a:p>
      </dgm:t>
    </dgm:pt>
    <dgm:pt modelId="{FEB34987-E16E-3B41-B4F0-8DA857B10BF1}" type="pres">
      <dgm:prSet presAssocID="{BB10F7AB-35F1-3943-8415-29F33882DA3B}" presName="compositeShape" presStyleCnt="0">
        <dgm:presLayoutVars>
          <dgm:chMax val="7"/>
          <dgm:dir/>
          <dgm:resizeHandles val="exact"/>
        </dgm:presLayoutVars>
      </dgm:prSet>
      <dgm:spPr/>
    </dgm:pt>
    <dgm:pt modelId="{54762469-99D9-8046-B0E2-41FE7A977CBB}" type="pres">
      <dgm:prSet presAssocID="{2F70A7E3-4B59-3045-ADC6-1E206F71626D}" presName="circ1" presStyleLbl="vennNode1" presStyleIdx="0" presStyleCnt="4" custLinFactNeighborX="0" custLinFactNeighborY="3019"/>
      <dgm:spPr/>
    </dgm:pt>
    <dgm:pt modelId="{7BD50D10-EA45-E541-B435-FC43FC456AAF}" type="pres">
      <dgm:prSet presAssocID="{2F70A7E3-4B59-3045-ADC6-1E206F71626D}" presName="circ1Tx" presStyleLbl="revTx" presStyleIdx="0" presStyleCnt="0">
        <dgm:presLayoutVars>
          <dgm:chMax val="0"/>
          <dgm:chPref val="0"/>
          <dgm:bulletEnabled val="1"/>
        </dgm:presLayoutVars>
      </dgm:prSet>
      <dgm:spPr/>
    </dgm:pt>
    <dgm:pt modelId="{D8C78C93-BEA0-BC49-8021-3C59E255C1D1}" type="pres">
      <dgm:prSet presAssocID="{674FDFBD-D283-8D4E-BA75-F07EE1C47E31}" presName="circ2" presStyleLbl="vennNode1" presStyleIdx="1" presStyleCnt="4"/>
      <dgm:spPr/>
    </dgm:pt>
    <dgm:pt modelId="{E418C922-9D17-CB47-BD29-84C04C697373}" type="pres">
      <dgm:prSet presAssocID="{674FDFBD-D283-8D4E-BA75-F07EE1C47E31}" presName="circ2Tx" presStyleLbl="revTx" presStyleIdx="0" presStyleCnt="0">
        <dgm:presLayoutVars>
          <dgm:chMax val="0"/>
          <dgm:chPref val="0"/>
          <dgm:bulletEnabled val="1"/>
        </dgm:presLayoutVars>
      </dgm:prSet>
      <dgm:spPr/>
    </dgm:pt>
    <dgm:pt modelId="{21D7C65C-934C-524C-8FC8-ECC3AC3536B2}" type="pres">
      <dgm:prSet presAssocID="{5241B1B6-DAA6-E04D-B55A-9B84072BCC4B}" presName="circ3" presStyleLbl="vennNode1" presStyleIdx="2" presStyleCnt="4"/>
      <dgm:spPr/>
    </dgm:pt>
    <dgm:pt modelId="{63970805-F084-2048-9C11-CE716372E6E2}" type="pres">
      <dgm:prSet presAssocID="{5241B1B6-DAA6-E04D-B55A-9B84072BCC4B}" presName="circ3Tx" presStyleLbl="revTx" presStyleIdx="0" presStyleCnt="0">
        <dgm:presLayoutVars>
          <dgm:chMax val="0"/>
          <dgm:chPref val="0"/>
          <dgm:bulletEnabled val="1"/>
        </dgm:presLayoutVars>
      </dgm:prSet>
      <dgm:spPr/>
    </dgm:pt>
    <dgm:pt modelId="{C1B7C49A-1D83-1747-B4D2-C0F6B28E87F3}" type="pres">
      <dgm:prSet presAssocID="{5BF64AC3-6145-7E47-A2A0-4442A19B1492}" presName="circ4" presStyleLbl="vennNode1" presStyleIdx="3" presStyleCnt="4"/>
      <dgm:spPr/>
    </dgm:pt>
    <dgm:pt modelId="{A6DD433A-9FEC-EA4F-B485-5D742841DDEA}" type="pres">
      <dgm:prSet presAssocID="{5BF64AC3-6145-7E47-A2A0-4442A19B1492}" presName="circ4Tx" presStyleLbl="revTx" presStyleIdx="0" presStyleCnt="0">
        <dgm:presLayoutVars>
          <dgm:chMax val="0"/>
          <dgm:chPref val="0"/>
          <dgm:bulletEnabled val="1"/>
        </dgm:presLayoutVars>
      </dgm:prSet>
      <dgm:spPr/>
    </dgm:pt>
  </dgm:ptLst>
  <dgm:cxnLst>
    <dgm:cxn modelId="{E4877704-A835-DE42-AE00-BF6C42C67515}" type="presOf" srcId="{2F70A7E3-4B59-3045-ADC6-1E206F71626D}" destId="{54762469-99D9-8046-B0E2-41FE7A977CBB}" srcOrd="0" destOrd="0" presId="urn:microsoft.com/office/officeart/2005/8/layout/venn1"/>
    <dgm:cxn modelId="{518C3B05-D99B-3D42-9D7A-D0611E0625AB}" type="presOf" srcId="{BB10F7AB-35F1-3943-8415-29F33882DA3B}" destId="{FEB34987-E16E-3B41-B4F0-8DA857B10BF1}" srcOrd="0" destOrd="0" presId="urn:microsoft.com/office/officeart/2005/8/layout/venn1"/>
    <dgm:cxn modelId="{0BC0203C-53F5-7845-997B-63B5C437C115}" srcId="{BB10F7AB-35F1-3943-8415-29F33882DA3B}" destId="{2F70A7E3-4B59-3045-ADC6-1E206F71626D}" srcOrd="0" destOrd="0" parTransId="{A654FA03-5B2F-0C4C-8F76-3AF4D2442270}" sibTransId="{CB783977-71E4-F54E-AA1B-2EE6A6EB01B9}"/>
    <dgm:cxn modelId="{FDE62647-2571-314E-B9BD-74F9A88E87CC}" srcId="{BB10F7AB-35F1-3943-8415-29F33882DA3B}" destId="{674FDFBD-D283-8D4E-BA75-F07EE1C47E31}" srcOrd="1" destOrd="0" parTransId="{0064787C-0CA7-B048-AA70-0D8ACEBF208E}" sibTransId="{EEAB8BFA-37D6-F743-8CE4-D3E6686E3516}"/>
    <dgm:cxn modelId="{2FA54E4B-0B4B-214D-87C5-D6749923614E}" type="presOf" srcId="{674FDFBD-D283-8D4E-BA75-F07EE1C47E31}" destId="{D8C78C93-BEA0-BC49-8021-3C59E255C1D1}" srcOrd="0" destOrd="0" presId="urn:microsoft.com/office/officeart/2005/8/layout/venn1"/>
    <dgm:cxn modelId="{10380553-85DF-A447-83B2-C027E797D4EC}" srcId="{BB10F7AB-35F1-3943-8415-29F33882DA3B}" destId="{5241B1B6-DAA6-E04D-B55A-9B84072BCC4B}" srcOrd="2" destOrd="0" parTransId="{3B7E9966-24F7-5646-A75B-444904ACFCB8}" sibTransId="{8BEF7ADA-4213-8848-80A9-86A37335508C}"/>
    <dgm:cxn modelId="{BA963264-D91F-4C47-A7CE-AEC1F9A0AF47}" type="presOf" srcId="{5BF64AC3-6145-7E47-A2A0-4442A19B1492}" destId="{C1B7C49A-1D83-1747-B4D2-C0F6B28E87F3}" srcOrd="0" destOrd="0" presId="urn:microsoft.com/office/officeart/2005/8/layout/venn1"/>
    <dgm:cxn modelId="{8A4B738E-1FDA-4D47-9525-763321C5A4CF}" type="presOf" srcId="{674FDFBD-D283-8D4E-BA75-F07EE1C47E31}" destId="{E418C922-9D17-CB47-BD29-84C04C697373}" srcOrd="1" destOrd="0" presId="urn:microsoft.com/office/officeart/2005/8/layout/venn1"/>
    <dgm:cxn modelId="{31BE2E95-F263-E14F-9F30-41B1FCB3C388}" type="presOf" srcId="{5241B1B6-DAA6-E04D-B55A-9B84072BCC4B}" destId="{21D7C65C-934C-524C-8FC8-ECC3AC3536B2}" srcOrd="0" destOrd="0" presId="urn:microsoft.com/office/officeart/2005/8/layout/venn1"/>
    <dgm:cxn modelId="{A39432AD-F1BE-804E-B8D0-626A0A522D85}" type="presOf" srcId="{2F70A7E3-4B59-3045-ADC6-1E206F71626D}" destId="{7BD50D10-EA45-E541-B435-FC43FC456AAF}" srcOrd="1" destOrd="0" presId="urn:microsoft.com/office/officeart/2005/8/layout/venn1"/>
    <dgm:cxn modelId="{85093EB2-269B-684C-9708-13BD0B9D371B}" type="presOf" srcId="{5BF64AC3-6145-7E47-A2A0-4442A19B1492}" destId="{A6DD433A-9FEC-EA4F-B485-5D742841DDEA}" srcOrd="1" destOrd="0" presId="urn:microsoft.com/office/officeart/2005/8/layout/venn1"/>
    <dgm:cxn modelId="{E3A2BEB2-2F82-814F-89E0-C61E4B8DF7F0}" type="presOf" srcId="{5241B1B6-DAA6-E04D-B55A-9B84072BCC4B}" destId="{63970805-F084-2048-9C11-CE716372E6E2}" srcOrd="1" destOrd="0" presId="urn:microsoft.com/office/officeart/2005/8/layout/venn1"/>
    <dgm:cxn modelId="{7DE33DBB-89D3-0B4E-AC4C-368AEC4D08CA}" srcId="{BB10F7AB-35F1-3943-8415-29F33882DA3B}" destId="{5BF64AC3-6145-7E47-A2A0-4442A19B1492}" srcOrd="3" destOrd="0" parTransId="{F8ECCADB-2928-6344-8D40-BE8654545674}" sibTransId="{35A1CFBC-963F-1F47-BF7D-5C2CB48DB7D1}"/>
    <dgm:cxn modelId="{ED1EBAE1-558C-7741-84A4-4CCE88C9FFBD}" type="presParOf" srcId="{FEB34987-E16E-3B41-B4F0-8DA857B10BF1}" destId="{54762469-99D9-8046-B0E2-41FE7A977CBB}" srcOrd="0" destOrd="0" presId="urn:microsoft.com/office/officeart/2005/8/layout/venn1"/>
    <dgm:cxn modelId="{199BB998-F905-9843-BA0A-2DEF62E1868D}" type="presParOf" srcId="{FEB34987-E16E-3B41-B4F0-8DA857B10BF1}" destId="{7BD50D10-EA45-E541-B435-FC43FC456AAF}" srcOrd="1" destOrd="0" presId="urn:microsoft.com/office/officeart/2005/8/layout/venn1"/>
    <dgm:cxn modelId="{40E39F23-0B5F-7549-880A-8C14E9A1BBCC}" type="presParOf" srcId="{FEB34987-E16E-3B41-B4F0-8DA857B10BF1}" destId="{D8C78C93-BEA0-BC49-8021-3C59E255C1D1}" srcOrd="2" destOrd="0" presId="urn:microsoft.com/office/officeart/2005/8/layout/venn1"/>
    <dgm:cxn modelId="{9B59749A-96B0-844C-B752-7C9E4DD069EE}" type="presParOf" srcId="{FEB34987-E16E-3B41-B4F0-8DA857B10BF1}" destId="{E418C922-9D17-CB47-BD29-84C04C697373}" srcOrd="3" destOrd="0" presId="urn:microsoft.com/office/officeart/2005/8/layout/venn1"/>
    <dgm:cxn modelId="{596FEEA7-92B2-CF48-A1BD-2985B21EE161}" type="presParOf" srcId="{FEB34987-E16E-3B41-B4F0-8DA857B10BF1}" destId="{21D7C65C-934C-524C-8FC8-ECC3AC3536B2}" srcOrd="4" destOrd="0" presId="urn:microsoft.com/office/officeart/2005/8/layout/venn1"/>
    <dgm:cxn modelId="{7AF927DF-E760-604E-8468-D4F425987626}" type="presParOf" srcId="{FEB34987-E16E-3B41-B4F0-8DA857B10BF1}" destId="{63970805-F084-2048-9C11-CE716372E6E2}" srcOrd="5" destOrd="0" presId="urn:microsoft.com/office/officeart/2005/8/layout/venn1"/>
    <dgm:cxn modelId="{46C22C23-87D7-894A-8EB7-5AD974FD0B3B}" type="presParOf" srcId="{FEB34987-E16E-3B41-B4F0-8DA857B10BF1}" destId="{C1B7C49A-1D83-1747-B4D2-C0F6B28E87F3}" srcOrd="6" destOrd="0" presId="urn:microsoft.com/office/officeart/2005/8/layout/venn1"/>
    <dgm:cxn modelId="{EDC557B4-ED49-2643-9BFB-5E96554C5920}" type="presParOf" srcId="{FEB34987-E16E-3B41-B4F0-8DA857B10BF1}" destId="{A6DD433A-9FEC-EA4F-B485-5D742841DDEA}" srcOrd="7"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7899A8-43DC-4B55-B493-9A7FE154774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F0BB219-A63F-467B-B632-755BFE164C70}">
      <dgm:prSet/>
      <dgm:spPr/>
      <dgm:t>
        <a:bodyPr/>
        <a:lstStyle/>
        <a:p>
          <a:r>
            <a:rPr lang="en-US" dirty="0"/>
            <a:t>Heidegger (1889-1976)	</a:t>
          </a:r>
        </a:p>
        <a:p>
          <a:r>
            <a:rPr lang="en-US" dirty="0"/>
            <a:t>	</a:t>
          </a:r>
        </a:p>
        <a:p>
          <a:r>
            <a:rPr lang="en-US" dirty="0"/>
            <a:t>Being and Time (1927)	 </a:t>
          </a:r>
        </a:p>
      </dgm:t>
    </dgm:pt>
    <dgm:pt modelId="{D3334BA4-20B5-4B64-AAD7-3428B2A4A0E0}" type="parTrans" cxnId="{5C9DC27B-4017-4B20-8EE5-88EC1F8CEA5E}">
      <dgm:prSet/>
      <dgm:spPr/>
      <dgm:t>
        <a:bodyPr/>
        <a:lstStyle/>
        <a:p>
          <a:endParaRPr lang="en-US"/>
        </a:p>
      </dgm:t>
    </dgm:pt>
    <dgm:pt modelId="{A541EC29-82CE-4FEC-A3EF-C13E589C5770}" type="sibTrans" cxnId="{5C9DC27B-4017-4B20-8EE5-88EC1F8CEA5E}">
      <dgm:prSet/>
      <dgm:spPr/>
      <dgm:t>
        <a:bodyPr/>
        <a:lstStyle/>
        <a:p>
          <a:endParaRPr lang="en-US"/>
        </a:p>
      </dgm:t>
    </dgm:pt>
    <dgm:pt modelId="{45F31A2D-6FBB-41E9-80B0-3CE83BBCE508}">
      <dgm:prSet/>
      <dgm:spPr/>
      <dgm:t>
        <a:bodyPr/>
        <a:lstStyle/>
        <a:p>
          <a:r>
            <a:rPr lang="en-US" dirty="0"/>
            <a:t>Walter Benjamin (1892-1940) 	</a:t>
          </a:r>
        </a:p>
        <a:p>
          <a:endParaRPr lang="en-US" dirty="0"/>
        </a:p>
        <a:p>
          <a:r>
            <a:rPr lang="en-US" dirty="0"/>
            <a:t>The Work of Art in the Age of Mechanical Reproduction</a:t>
          </a:r>
        </a:p>
      </dgm:t>
    </dgm:pt>
    <dgm:pt modelId="{F8C1DDA1-30D2-4D9E-BA1E-32CC62AA9757}" type="parTrans" cxnId="{FB7BCC75-CA35-49F7-8934-E2A8D6476019}">
      <dgm:prSet/>
      <dgm:spPr/>
      <dgm:t>
        <a:bodyPr/>
        <a:lstStyle/>
        <a:p>
          <a:endParaRPr lang="en-US"/>
        </a:p>
      </dgm:t>
    </dgm:pt>
    <dgm:pt modelId="{78E23288-3FF2-4594-AFB3-611C8C4DE71A}" type="sibTrans" cxnId="{FB7BCC75-CA35-49F7-8934-E2A8D6476019}">
      <dgm:prSet/>
      <dgm:spPr/>
      <dgm:t>
        <a:bodyPr/>
        <a:lstStyle/>
        <a:p>
          <a:endParaRPr lang="en-US"/>
        </a:p>
      </dgm:t>
    </dgm:pt>
    <dgm:pt modelId="{E73E460D-3586-4D03-BE93-2629F19EBADC}">
      <dgm:prSet/>
      <dgm:spPr/>
      <dgm:t>
        <a:bodyPr/>
        <a:lstStyle/>
        <a:p>
          <a:r>
            <a:rPr lang="en-US" dirty="0"/>
            <a:t>Matteo Pasquinelli (1974 – present) 	</a:t>
          </a:r>
        </a:p>
        <a:p>
          <a:endParaRPr lang="en-US" dirty="0"/>
        </a:p>
        <a:p>
          <a:r>
            <a:rPr lang="en-US" dirty="0"/>
            <a:t>Eye of the Master – A Social History of AI </a:t>
          </a:r>
        </a:p>
      </dgm:t>
    </dgm:pt>
    <dgm:pt modelId="{2AAA01E1-7F78-4FDF-B9B1-7381F7C52841}" type="parTrans" cxnId="{158A42C7-3DB8-4182-A750-30B64FC1D787}">
      <dgm:prSet/>
      <dgm:spPr/>
      <dgm:t>
        <a:bodyPr/>
        <a:lstStyle/>
        <a:p>
          <a:endParaRPr lang="en-US"/>
        </a:p>
      </dgm:t>
    </dgm:pt>
    <dgm:pt modelId="{0A6BD13F-EFBC-4D1E-9DEC-3DFEC3D8972B}" type="sibTrans" cxnId="{158A42C7-3DB8-4182-A750-30B64FC1D787}">
      <dgm:prSet/>
      <dgm:spPr/>
      <dgm:t>
        <a:bodyPr/>
        <a:lstStyle/>
        <a:p>
          <a:endParaRPr lang="en-US"/>
        </a:p>
      </dgm:t>
    </dgm:pt>
    <dgm:pt modelId="{69E87903-A20F-43FC-B18F-E760A72B8873}">
      <dgm:prSet/>
      <dgm:spPr/>
      <dgm:t>
        <a:bodyPr/>
        <a:lstStyle/>
        <a:p>
          <a:r>
            <a:rPr lang="en-US"/>
            <a:t>‘We should remember that ‘hands on’ is only a figure of speech. Pye observed that there are very few things you can make with only your fingers.’ (Adamson. 2018. p28)</a:t>
          </a:r>
        </a:p>
      </dgm:t>
    </dgm:pt>
    <dgm:pt modelId="{FDD456BC-A89A-4DD0-9849-F328BFF487C4}" type="parTrans" cxnId="{D3DE883C-E405-4116-B840-4FB498079A7D}">
      <dgm:prSet/>
      <dgm:spPr/>
      <dgm:t>
        <a:bodyPr/>
        <a:lstStyle/>
        <a:p>
          <a:endParaRPr lang="en-US"/>
        </a:p>
      </dgm:t>
    </dgm:pt>
    <dgm:pt modelId="{D9101032-C959-4E9B-8CD1-21DE1D04D54D}" type="sibTrans" cxnId="{D3DE883C-E405-4116-B840-4FB498079A7D}">
      <dgm:prSet/>
      <dgm:spPr/>
      <dgm:t>
        <a:bodyPr/>
        <a:lstStyle/>
        <a:p>
          <a:endParaRPr lang="en-US"/>
        </a:p>
      </dgm:t>
    </dgm:pt>
    <dgm:pt modelId="{41CC1789-7DF5-8F41-8C83-FB100C72DB82}" type="pres">
      <dgm:prSet presAssocID="{987899A8-43DC-4B55-B493-9A7FE1547742}" presName="vert0" presStyleCnt="0">
        <dgm:presLayoutVars>
          <dgm:dir/>
          <dgm:animOne val="branch"/>
          <dgm:animLvl val="lvl"/>
        </dgm:presLayoutVars>
      </dgm:prSet>
      <dgm:spPr/>
    </dgm:pt>
    <dgm:pt modelId="{8212B1A5-B6AC-9F4D-8C68-B33C942EA8B8}" type="pres">
      <dgm:prSet presAssocID="{CF0BB219-A63F-467B-B632-755BFE164C70}" presName="thickLine" presStyleLbl="alignNode1" presStyleIdx="0" presStyleCnt="4"/>
      <dgm:spPr/>
    </dgm:pt>
    <dgm:pt modelId="{B4FE9B5A-896E-B44F-8DFE-07C77FB3F9F4}" type="pres">
      <dgm:prSet presAssocID="{CF0BB219-A63F-467B-B632-755BFE164C70}" presName="horz1" presStyleCnt="0"/>
      <dgm:spPr/>
    </dgm:pt>
    <dgm:pt modelId="{74D8B659-963E-344B-A9E0-BDA257444920}" type="pres">
      <dgm:prSet presAssocID="{CF0BB219-A63F-467B-B632-755BFE164C70}" presName="tx1" presStyleLbl="revTx" presStyleIdx="0" presStyleCnt="4"/>
      <dgm:spPr/>
    </dgm:pt>
    <dgm:pt modelId="{86507E6E-2254-4740-A56F-E6329286B0DB}" type="pres">
      <dgm:prSet presAssocID="{CF0BB219-A63F-467B-B632-755BFE164C70}" presName="vert1" presStyleCnt="0"/>
      <dgm:spPr/>
    </dgm:pt>
    <dgm:pt modelId="{2E1A5DB9-4895-7E4F-BE0E-2D0CE8029DCB}" type="pres">
      <dgm:prSet presAssocID="{45F31A2D-6FBB-41E9-80B0-3CE83BBCE508}" presName="thickLine" presStyleLbl="alignNode1" presStyleIdx="1" presStyleCnt="4"/>
      <dgm:spPr/>
    </dgm:pt>
    <dgm:pt modelId="{233B038B-4603-D447-8DBA-3DCC1AA76C00}" type="pres">
      <dgm:prSet presAssocID="{45F31A2D-6FBB-41E9-80B0-3CE83BBCE508}" presName="horz1" presStyleCnt="0"/>
      <dgm:spPr/>
    </dgm:pt>
    <dgm:pt modelId="{C55E2844-6710-9547-AC60-D27784E72404}" type="pres">
      <dgm:prSet presAssocID="{45F31A2D-6FBB-41E9-80B0-3CE83BBCE508}" presName="tx1" presStyleLbl="revTx" presStyleIdx="1" presStyleCnt="4"/>
      <dgm:spPr/>
    </dgm:pt>
    <dgm:pt modelId="{29C4DAAD-D7F9-764F-8D3B-89F2B54F2D44}" type="pres">
      <dgm:prSet presAssocID="{45F31A2D-6FBB-41E9-80B0-3CE83BBCE508}" presName="vert1" presStyleCnt="0"/>
      <dgm:spPr/>
    </dgm:pt>
    <dgm:pt modelId="{B6059460-CE00-5740-88A9-311C8CCC752A}" type="pres">
      <dgm:prSet presAssocID="{E73E460D-3586-4D03-BE93-2629F19EBADC}" presName="thickLine" presStyleLbl="alignNode1" presStyleIdx="2" presStyleCnt="4"/>
      <dgm:spPr/>
    </dgm:pt>
    <dgm:pt modelId="{B65EB209-F696-5F4D-A322-E040F592E738}" type="pres">
      <dgm:prSet presAssocID="{E73E460D-3586-4D03-BE93-2629F19EBADC}" presName="horz1" presStyleCnt="0"/>
      <dgm:spPr/>
    </dgm:pt>
    <dgm:pt modelId="{CA43116E-4798-8945-92FA-A9D90F10065D}" type="pres">
      <dgm:prSet presAssocID="{E73E460D-3586-4D03-BE93-2629F19EBADC}" presName="tx1" presStyleLbl="revTx" presStyleIdx="2" presStyleCnt="4"/>
      <dgm:spPr/>
    </dgm:pt>
    <dgm:pt modelId="{8DC24CCB-08A0-3E4B-9EE2-1CC630247EAB}" type="pres">
      <dgm:prSet presAssocID="{E73E460D-3586-4D03-BE93-2629F19EBADC}" presName="vert1" presStyleCnt="0"/>
      <dgm:spPr/>
    </dgm:pt>
    <dgm:pt modelId="{A429D0C5-28F0-2C49-9F06-93B135F252FD}" type="pres">
      <dgm:prSet presAssocID="{69E87903-A20F-43FC-B18F-E760A72B8873}" presName="thickLine" presStyleLbl="alignNode1" presStyleIdx="3" presStyleCnt="4"/>
      <dgm:spPr/>
    </dgm:pt>
    <dgm:pt modelId="{969DDD02-F5E6-064C-9350-FF51CDED1CDD}" type="pres">
      <dgm:prSet presAssocID="{69E87903-A20F-43FC-B18F-E760A72B8873}" presName="horz1" presStyleCnt="0"/>
      <dgm:spPr/>
    </dgm:pt>
    <dgm:pt modelId="{5B85FDC3-DFF3-B24D-851C-362D96601B39}" type="pres">
      <dgm:prSet presAssocID="{69E87903-A20F-43FC-B18F-E760A72B8873}" presName="tx1" presStyleLbl="revTx" presStyleIdx="3" presStyleCnt="4"/>
      <dgm:spPr/>
    </dgm:pt>
    <dgm:pt modelId="{BF39C0D8-83C7-A746-A1E0-C93DFB1DBE55}" type="pres">
      <dgm:prSet presAssocID="{69E87903-A20F-43FC-B18F-E760A72B8873}" presName="vert1" presStyleCnt="0"/>
      <dgm:spPr/>
    </dgm:pt>
  </dgm:ptLst>
  <dgm:cxnLst>
    <dgm:cxn modelId="{29749E37-5DEE-DF40-9271-417CD1E08BBA}" type="presOf" srcId="{45F31A2D-6FBB-41E9-80B0-3CE83BBCE508}" destId="{C55E2844-6710-9547-AC60-D27784E72404}" srcOrd="0" destOrd="0" presId="urn:microsoft.com/office/officeart/2008/layout/LinedList"/>
    <dgm:cxn modelId="{D3DE883C-E405-4116-B840-4FB498079A7D}" srcId="{987899A8-43DC-4B55-B493-9A7FE1547742}" destId="{69E87903-A20F-43FC-B18F-E760A72B8873}" srcOrd="3" destOrd="0" parTransId="{FDD456BC-A89A-4DD0-9849-F328BFF487C4}" sibTransId="{D9101032-C959-4E9B-8CD1-21DE1D04D54D}"/>
    <dgm:cxn modelId="{FB7BCC75-CA35-49F7-8934-E2A8D6476019}" srcId="{987899A8-43DC-4B55-B493-9A7FE1547742}" destId="{45F31A2D-6FBB-41E9-80B0-3CE83BBCE508}" srcOrd="1" destOrd="0" parTransId="{F8C1DDA1-30D2-4D9E-BA1E-32CC62AA9757}" sibTransId="{78E23288-3FF2-4594-AFB3-611C8C4DE71A}"/>
    <dgm:cxn modelId="{5C9DC27B-4017-4B20-8EE5-88EC1F8CEA5E}" srcId="{987899A8-43DC-4B55-B493-9A7FE1547742}" destId="{CF0BB219-A63F-467B-B632-755BFE164C70}" srcOrd="0" destOrd="0" parTransId="{D3334BA4-20B5-4B64-AAD7-3428B2A4A0E0}" sibTransId="{A541EC29-82CE-4FEC-A3EF-C13E589C5770}"/>
    <dgm:cxn modelId="{49E3BDB2-41B7-724B-A4D7-707A197FFEA3}" type="presOf" srcId="{69E87903-A20F-43FC-B18F-E760A72B8873}" destId="{5B85FDC3-DFF3-B24D-851C-362D96601B39}" srcOrd="0" destOrd="0" presId="urn:microsoft.com/office/officeart/2008/layout/LinedList"/>
    <dgm:cxn modelId="{F5A5BEC0-F1E2-B641-9B2A-4487147D7738}" type="presOf" srcId="{987899A8-43DC-4B55-B493-9A7FE1547742}" destId="{41CC1789-7DF5-8F41-8C83-FB100C72DB82}" srcOrd="0" destOrd="0" presId="urn:microsoft.com/office/officeart/2008/layout/LinedList"/>
    <dgm:cxn modelId="{158A42C7-3DB8-4182-A750-30B64FC1D787}" srcId="{987899A8-43DC-4B55-B493-9A7FE1547742}" destId="{E73E460D-3586-4D03-BE93-2629F19EBADC}" srcOrd="2" destOrd="0" parTransId="{2AAA01E1-7F78-4FDF-B9B1-7381F7C52841}" sibTransId="{0A6BD13F-EFBC-4D1E-9DEC-3DFEC3D8972B}"/>
    <dgm:cxn modelId="{57B3BBF0-CBF9-C447-B781-4FD348EA44F3}" type="presOf" srcId="{E73E460D-3586-4D03-BE93-2629F19EBADC}" destId="{CA43116E-4798-8945-92FA-A9D90F10065D}" srcOrd="0" destOrd="0" presId="urn:microsoft.com/office/officeart/2008/layout/LinedList"/>
    <dgm:cxn modelId="{102892FC-AE96-1A4A-B36F-AC9638A22ED3}" type="presOf" srcId="{CF0BB219-A63F-467B-B632-755BFE164C70}" destId="{74D8B659-963E-344B-A9E0-BDA257444920}" srcOrd="0" destOrd="0" presId="urn:microsoft.com/office/officeart/2008/layout/LinedList"/>
    <dgm:cxn modelId="{F74F31CF-C28A-4546-89D5-A66AA3D12F4D}" type="presParOf" srcId="{41CC1789-7DF5-8F41-8C83-FB100C72DB82}" destId="{8212B1A5-B6AC-9F4D-8C68-B33C942EA8B8}" srcOrd="0" destOrd="0" presId="urn:microsoft.com/office/officeart/2008/layout/LinedList"/>
    <dgm:cxn modelId="{B5A2C54E-9A4E-3D45-9A46-E11A5AD82197}" type="presParOf" srcId="{41CC1789-7DF5-8F41-8C83-FB100C72DB82}" destId="{B4FE9B5A-896E-B44F-8DFE-07C77FB3F9F4}" srcOrd="1" destOrd="0" presId="urn:microsoft.com/office/officeart/2008/layout/LinedList"/>
    <dgm:cxn modelId="{0A2CA24D-7143-E948-A31C-AE7C03296622}" type="presParOf" srcId="{B4FE9B5A-896E-B44F-8DFE-07C77FB3F9F4}" destId="{74D8B659-963E-344B-A9E0-BDA257444920}" srcOrd="0" destOrd="0" presId="urn:microsoft.com/office/officeart/2008/layout/LinedList"/>
    <dgm:cxn modelId="{EFE2BEC6-33DF-7E4A-BD39-7CAE2B8C09B1}" type="presParOf" srcId="{B4FE9B5A-896E-B44F-8DFE-07C77FB3F9F4}" destId="{86507E6E-2254-4740-A56F-E6329286B0DB}" srcOrd="1" destOrd="0" presId="urn:microsoft.com/office/officeart/2008/layout/LinedList"/>
    <dgm:cxn modelId="{F89969C1-C176-B040-95F2-3121B5FD32A2}" type="presParOf" srcId="{41CC1789-7DF5-8F41-8C83-FB100C72DB82}" destId="{2E1A5DB9-4895-7E4F-BE0E-2D0CE8029DCB}" srcOrd="2" destOrd="0" presId="urn:microsoft.com/office/officeart/2008/layout/LinedList"/>
    <dgm:cxn modelId="{6574F5B7-28CF-CE44-BA8F-B8E209D32B53}" type="presParOf" srcId="{41CC1789-7DF5-8F41-8C83-FB100C72DB82}" destId="{233B038B-4603-D447-8DBA-3DCC1AA76C00}" srcOrd="3" destOrd="0" presId="urn:microsoft.com/office/officeart/2008/layout/LinedList"/>
    <dgm:cxn modelId="{C1BC121E-A89A-CD48-8FBC-4ACA656D6D96}" type="presParOf" srcId="{233B038B-4603-D447-8DBA-3DCC1AA76C00}" destId="{C55E2844-6710-9547-AC60-D27784E72404}" srcOrd="0" destOrd="0" presId="urn:microsoft.com/office/officeart/2008/layout/LinedList"/>
    <dgm:cxn modelId="{17A927C9-6A43-E24C-BFA6-87DCED086801}" type="presParOf" srcId="{233B038B-4603-D447-8DBA-3DCC1AA76C00}" destId="{29C4DAAD-D7F9-764F-8D3B-89F2B54F2D44}" srcOrd="1" destOrd="0" presId="urn:microsoft.com/office/officeart/2008/layout/LinedList"/>
    <dgm:cxn modelId="{20163DA0-2D2F-2B48-A220-8A0A2BD9B977}" type="presParOf" srcId="{41CC1789-7DF5-8F41-8C83-FB100C72DB82}" destId="{B6059460-CE00-5740-88A9-311C8CCC752A}" srcOrd="4" destOrd="0" presId="urn:microsoft.com/office/officeart/2008/layout/LinedList"/>
    <dgm:cxn modelId="{D089AE66-B420-B34F-BCD1-C0603F33B873}" type="presParOf" srcId="{41CC1789-7DF5-8F41-8C83-FB100C72DB82}" destId="{B65EB209-F696-5F4D-A322-E040F592E738}" srcOrd="5" destOrd="0" presId="urn:microsoft.com/office/officeart/2008/layout/LinedList"/>
    <dgm:cxn modelId="{26FC556C-5FB0-5D42-A0F4-59B5EA328C6B}" type="presParOf" srcId="{B65EB209-F696-5F4D-A322-E040F592E738}" destId="{CA43116E-4798-8945-92FA-A9D90F10065D}" srcOrd="0" destOrd="0" presId="urn:microsoft.com/office/officeart/2008/layout/LinedList"/>
    <dgm:cxn modelId="{9B4B42C4-DCE9-E242-9010-5F3507FCB8DA}" type="presParOf" srcId="{B65EB209-F696-5F4D-A322-E040F592E738}" destId="{8DC24CCB-08A0-3E4B-9EE2-1CC630247EAB}" srcOrd="1" destOrd="0" presId="urn:microsoft.com/office/officeart/2008/layout/LinedList"/>
    <dgm:cxn modelId="{4489BEEF-81F2-CE4D-9683-F195678A3ED6}" type="presParOf" srcId="{41CC1789-7DF5-8F41-8C83-FB100C72DB82}" destId="{A429D0C5-28F0-2C49-9F06-93B135F252FD}" srcOrd="6" destOrd="0" presId="urn:microsoft.com/office/officeart/2008/layout/LinedList"/>
    <dgm:cxn modelId="{836BC763-E7F7-4044-82A8-310CD5963E9C}" type="presParOf" srcId="{41CC1789-7DF5-8F41-8C83-FB100C72DB82}" destId="{969DDD02-F5E6-064C-9350-FF51CDED1CDD}" srcOrd="7" destOrd="0" presId="urn:microsoft.com/office/officeart/2008/layout/LinedList"/>
    <dgm:cxn modelId="{37F97966-7F39-9F4F-93C4-5CC16E44EB9A}" type="presParOf" srcId="{969DDD02-F5E6-064C-9350-FF51CDED1CDD}" destId="{5B85FDC3-DFF3-B24D-851C-362D96601B39}" srcOrd="0" destOrd="0" presId="urn:microsoft.com/office/officeart/2008/layout/LinedList"/>
    <dgm:cxn modelId="{7F27D4F6-DEE1-5149-9DE9-6710C21EEB22}" type="presParOf" srcId="{969DDD02-F5E6-064C-9350-FF51CDED1CDD}" destId="{BF39C0D8-83C7-A746-A1E0-C93DFB1DBE5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2D5C9-7A0F-B94B-9FDD-54648C50F178}">
      <dsp:nvSpPr>
        <dsp:cNvPr id="0" name=""/>
        <dsp:cNvSpPr/>
      </dsp:nvSpPr>
      <dsp:spPr>
        <a:xfrm>
          <a:off x="0" y="8797"/>
          <a:ext cx="4789763" cy="844155"/>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Glen Adamson</a:t>
          </a:r>
        </a:p>
      </dsp:txBody>
      <dsp:txXfrm>
        <a:off x="41208" y="50005"/>
        <a:ext cx="4707347" cy="761739"/>
      </dsp:txXfrm>
    </dsp:sp>
    <dsp:sp modelId="{A943929C-244F-1842-AB08-BEEF9A2F15C0}">
      <dsp:nvSpPr>
        <dsp:cNvPr id="0" name=""/>
        <dsp:cNvSpPr/>
      </dsp:nvSpPr>
      <dsp:spPr>
        <a:xfrm>
          <a:off x="0" y="959512"/>
          <a:ext cx="4789763" cy="844155"/>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Richard Sennett</a:t>
          </a:r>
        </a:p>
      </dsp:txBody>
      <dsp:txXfrm>
        <a:off x="41208" y="1000720"/>
        <a:ext cx="4707347" cy="761739"/>
      </dsp:txXfrm>
    </dsp:sp>
    <dsp:sp modelId="{2E1AB73E-C1D1-5C42-8602-8956B6BF38A0}">
      <dsp:nvSpPr>
        <dsp:cNvPr id="0" name=""/>
        <dsp:cNvSpPr/>
      </dsp:nvSpPr>
      <dsp:spPr>
        <a:xfrm>
          <a:off x="0" y="1910227"/>
          <a:ext cx="4789763" cy="844155"/>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Christpher Frayling</a:t>
          </a:r>
        </a:p>
      </dsp:txBody>
      <dsp:txXfrm>
        <a:off x="41208" y="1951435"/>
        <a:ext cx="4707347" cy="761739"/>
      </dsp:txXfrm>
    </dsp:sp>
    <dsp:sp modelId="{3BC78469-82E2-BA45-A68C-7408BE80C41E}">
      <dsp:nvSpPr>
        <dsp:cNvPr id="0" name=""/>
        <dsp:cNvSpPr/>
      </dsp:nvSpPr>
      <dsp:spPr>
        <a:xfrm>
          <a:off x="0" y="2860942"/>
          <a:ext cx="4789763" cy="844155"/>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Edmund De Waal</a:t>
          </a:r>
        </a:p>
      </dsp:txBody>
      <dsp:txXfrm>
        <a:off x="41208" y="2902150"/>
        <a:ext cx="4707347" cy="7617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62469-99D9-8046-B0E2-41FE7A977CBB}">
      <dsp:nvSpPr>
        <dsp:cNvPr id="0" name=""/>
        <dsp:cNvSpPr/>
      </dsp:nvSpPr>
      <dsp:spPr>
        <a:xfrm>
          <a:off x="3803053" y="159028"/>
          <a:ext cx="3217837" cy="3217837"/>
        </a:xfrm>
        <a:prstGeom prst="ellipse">
          <a:avLst/>
        </a:prstGeom>
        <a:solidFill>
          <a:schemeClr val="accent1">
            <a:alpha val="50000"/>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t>Tool / Machine / technology</a:t>
          </a:r>
        </a:p>
      </dsp:txBody>
      <dsp:txXfrm>
        <a:off x="4174342" y="592198"/>
        <a:ext cx="2475259" cy="1021044"/>
      </dsp:txXfrm>
    </dsp:sp>
    <dsp:sp modelId="{D8C78C93-BEA0-BC49-8021-3C59E255C1D1}">
      <dsp:nvSpPr>
        <dsp:cNvPr id="0" name=""/>
        <dsp:cNvSpPr/>
      </dsp:nvSpPr>
      <dsp:spPr>
        <a:xfrm>
          <a:off x="5226328" y="1485155"/>
          <a:ext cx="3217837" cy="3217837"/>
        </a:xfrm>
        <a:prstGeom prst="ellipse">
          <a:avLst/>
        </a:prstGeom>
        <a:solidFill>
          <a:schemeClr val="accent1">
            <a:alpha val="50000"/>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t>Embodied Knowledge / Rhythm and Repetition</a:t>
          </a:r>
        </a:p>
      </dsp:txBody>
      <dsp:txXfrm>
        <a:off x="6959009" y="1856444"/>
        <a:ext cx="1237629" cy="2475259"/>
      </dsp:txXfrm>
    </dsp:sp>
    <dsp:sp modelId="{21D7C65C-934C-524C-8FC8-ECC3AC3536B2}">
      <dsp:nvSpPr>
        <dsp:cNvPr id="0" name=""/>
        <dsp:cNvSpPr/>
      </dsp:nvSpPr>
      <dsp:spPr>
        <a:xfrm>
          <a:off x="3803053" y="2908430"/>
          <a:ext cx="3217837" cy="3217837"/>
        </a:xfrm>
        <a:prstGeom prst="ellipse">
          <a:avLst/>
        </a:prstGeom>
        <a:solidFill>
          <a:schemeClr val="accent1">
            <a:alpha val="50000"/>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t>Tacit and Implicit knowledge</a:t>
          </a:r>
        </a:p>
      </dsp:txBody>
      <dsp:txXfrm>
        <a:off x="4174342" y="4672052"/>
        <a:ext cx="2475259" cy="1021044"/>
      </dsp:txXfrm>
    </dsp:sp>
    <dsp:sp modelId="{C1B7C49A-1D83-1747-B4D2-C0F6B28E87F3}">
      <dsp:nvSpPr>
        <dsp:cNvPr id="0" name=""/>
        <dsp:cNvSpPr/>
      </dsp:nvSpPr>
      <dsp:spPr>
        <a:xfrm>
          <a:off x="2379779" y="1485155"/>
          <a:ext cx="3217837" cy="3217837"/>
        </a:xfrm>
        <a:prstGeom prst="ellipse">
          <a:avLst/>
        </a:prstGeom>
        <a:solidFill>
          <a:schemeClr val="accent1">
            <a:alpha val="50000"/>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t>Craft Heritage and skills today </a:t>
          </a:r>
        </a:p>
      </dsp:txBody>
      <dsp:txXfrm>
        <a:off x="2627305" y="1856444"/>
        <a:ext cx="1237629" cy="24752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12B1A5-B6AC-9F4D-8C68-B33C942EA8B8}">
      <dsp:nvSpPr>
        <dsp:cNvPr id="0" name=""/>
        <dsp:cNvSpPr/>
      </dsp:nvSpPr>
      <dsp:spPr>
        <a:xfrm>
          <a:off x="0" y="0"/>
          <a:ext cx="6506304" cy="0"/>
        </a:xfrm>
        <a:prstGeom prst="line">
          <a:avLst/>
        </a:prstGeom>
        <a:solidFill>
          <a:schemeClr val="accent2">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D8B659-963E-344B-A9E0-BDA257444920}">
      <dsp:nvSpPr>
        <dsp:cNvPr id="0" name=""/>
        <dsp:cNvSpPr/>
      </dsp:nvSpPr>
      <dsp:spPr>
        <a:xfrm>
          <a:off x="0" y="0"/>
          <a:ext cx="6506304"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Heidegger (1889-1976)	</a:t>
          </a:r>
        </a:p>
        <a:p>
          <a:pPr marL="0" lvl="0" indent="0" algn="l" defTabSz="933450">
            <a:lnSpc>
              <a:spcPct val="90000"/>
            </a:lnSpc>
            <a:spcBef>
              <a:spcPct val="0"/>
            </a:spcBef>
            <a:spcAft>
              <a:spcPct val="35000"/>
            </a:spcAft>
            <a:buNone/>
          </a:pPr>
          <a:r>
            <a:rPr lang="en-US" sz="2100" kern="1200" dirty="0"/>
            <a:t>	</a:t>
          </a:r>
        </a:p>
        <a:p>
          <a:pPr marL="0" lvl="0" indent="0" algn="l" defTabSz="933450">
            <a:lnSpc>
              <a:spcPct val="90000"/>
            </a:lnSpc>
            <a:spcBef>
              <a:spcPct val="0"/>
            </a:spcBef>
            <a:spcAft>
              <a:spcPct val="35000"/>
            </a:spcAft>
            <a:buNone/>
          </a:pPr>
          <a:r>
            <a:rPr lang="en-US" sz="2100" kern="1200" dirty="0"/>
            <a:t>Being and Time (1927)	 </a:t>
          </a:r>
        </a:p>
      </dsp:txBody>
      <dsp:txXfrm>
        <a:off x="0" y="0"/>
        <a:ext cx="6506304" cy="1394460"/>
      </dsp:txXfrm>
    </dsp:sp>
    <dsp:sp modelId="{2E1A5DB9-4895-7E4F-BE0E-2D0CE8029DCB}">
      <dsp:nvSpPr>
        <dsp:cNvPr id="0" name=""/>
        <dsp:cNvSpPr/>
      </dsp:nvSpPr>
      <dsp:spPr>
        <a:xfrm>
          <a:off x="0" y="1394460"/>
          <a:ext cx="6506304" cy="0"/>
        </a:xfrm>
        <a:prstGeom prst="line">
          <a:avLst/>
        </a:prstGeom>
        <a:solidFill>
          <a:schemeClr val="accent2">
            <a:hueOff val="-55218"/>
            <a:satOff val="-18112"/>
            <a:lumOff val="-6601"/>
            <a:alphaOff val="0"/>
          </a:schemeClr>
        </a:solidFill>
        <a:ln w="34925" cap="flat" cmpd="sng" algn="in">
          <a:solidFill>
            <a:schemeClr val="accent2">
              <a:hueOff val="-55218"/>
              <a:satOff val="-18112"/>
              <a:lumOff val="-66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5E2844-6710-9547-AC60-D27784E72404}">
      <dsp:nvSpPr>
        <dsp:cNvPr id="0" name=""/>
        <dsp:cNvSpPr/>
      </dsp:nvSpPr>
      <dsp:spPr>
        <a:xfrm>
          <a:off x="0" y="1394460"/>
          <a:ext cx="6506304"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Walter Benjamin (1892-1940) 	</a:t>
          </a:r>
        </a:p>
        <a:p>
          <a:pPr marL="0" lvl="0" indent="0" algn="l" defTabSz="933450">
            <a:lnSpc>
              <a:spcPct val="90000"/>
            </a:lnSpc>
            <a:spcBef>
              <a:spcPct val="0"/>
            </a:spcBef>
            <a:spcAft>
              <a:spcPct val="35000"/>
            </a:spcAft>
            <a:buNone/>
          </a:pPr>
          <a:endParaRPr lang="en-US" sz="2100" kern="1200" dirty="0"/>
        </a:p>
        <a:p>
          <a:pPr marL="0" lvl="0" indent="0" algn="l" defTabSz="933450">
            <a:lnSpc>
              <a:spcPct val="90000"/>
            </a:lnSpc>
            <a:spcBef>
              <a:spcPct val="0"/>
            </a:spcBef>
            <a:spcAft>
              <a:spcPct val="35000"/>
            </a:spcAft>
            <a:buNone/>
          </a:pPr>
          <a:r>
            <a:rPr lang="en-US" sz="2100" kern="1200" dirty="0"/>
            <a:t>The Work of Art in the Age of Mechanical Reproduction</a:t>
          </a:r>
        </a:p>
      </dsp:txBody>
      <dsp:txXfrm>
        <a:off x="0" y="1394460"/>
        <a:ext cx="6506304" cy="1394460"/>
      </dsp:txXfrm>
    </dsp:sp>
    <dsp:sp modelId="{B6059460-CE00-5740-88A9-311C8CCC752A}">
      <dsp:nvSpPr>
        <dsp:cNvPr id="0" name=""/>
        <dsp:cNvSpPr/>
      </dsp:nvSpPr>
      <dsp:spPr>
        <a:xfrm>
          <a:off x="0" y="2788920"/>
          <a:ext cx="6506304" cy="0"/>
        </a:xfrm>
        <a:prstGeom prst="line">
          <a:avLst/>
        </a:prstGeom>
        <a:solidFill>
          <a:schemeClr val="accent2">
            <a:hueOff val="-110435"/>
            <a:satOff val="-36223"/>
            <a:lumOff val="-13202"/>
            <a:alphaOff val="0"/>
          </a:schemeClr>
        </a:solidFill>
        <a:ln w="34925" cap="flat" cmpd="sng" algn="in">
          <a:solidFill>
            <a:schemeClr val="accent2">
              <a:hueOff val="-110435"/>
              <a:satOff val="-36223"/>
              <a:lumOff val="-1320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43116E-4798-8945-92FA-A9D90F10065D}">
      <dsp:nvSpPr>
        <dsp:cNvPr id="0" name=""/>
        <dsp:cNvSpPr/>
      </dsp:nvSpPr>
      <dsp:spPr>
        <a:xfrm>
          <a:off x="0" y="2788920"/>
          <a:ext cx="6506304"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Matteo Pasquinelli (1974 – present) 	</a:t>
          </a:r>
        </a:p>
        <a:p>
          <a:pPr marL="0" lvl="0" indent="0" algn="l" defTabSz="933450">
            <a:lnSpc>
              <a:spcPct val="90000"/>
            </a:lnSpc>
            <a:spcBef>
              <a:spcPct val="0"/>
            </a:spcBef>
            <a:spcAft>
              <a:spcPct val="35000"/>
            </a:spcAft>
            <a:buNone/>
          </a:pPr>
          <a:endParaRPr lang="en-US" sz="2100" kern="1200" dirty="0"/>
        </a:p>
        <a:p>
          <a:pPr marL="0" lvl="0" indent="0" algn="l" defTabSz="933450">
            <a:lnSpc>
              <a:spcPct val="90000"/>
            </a:lnSpc>
            <a:spcBef>
              <a:spcPct val="0"/>
            </a:spcBef>
            <a:spcAft>
              <a:spcPct val="35000"/>
            </a:spcAft>
            <a:buNone/>
          </a:pPr>
          <a:r>
            <a:rPr lang="en-US" sz="2100" kern="1200" dirty="0"/>
            <a:t>Eye of the Master – A Social History of AI </a:t>
          </a:r>
        </a:p>
      </dsp:txBody>
      <dsp:txXfrm>
        <a:off x="0" y="2788920"/>
        <a:ext cx="6506304" cy="1394460"/>
      </dsp:txXfrm>
    </dsp:sp>
    <dsp:sp modelId="{A429D0C5-28F0-2C49-9F06-93B135F252FD}">
      <dsp:nvSpPr>
        <dsp:cNvPr id="0" name=""/>
        <dsp:cNvSpPr/>
      </dsp:nvSpPr>
      <dsp:spPr>
        <a:xfrm>
          <a:off x="0" y="4183380"/>
          <a:ext cx="6506304" cy="0"/>
        </a:xfrm>
        <a:prstGeom prst="line">
          <a:avLst/>
        </a:prstGeom>
        <a:solidFill>
          <a:schemeClr val="accent2">
            <a:hueOff val="-165653"/>
            <a:satOff val="-54335"/>
            <a:lumOff val="-19803"/>
            <a:alphaOff val="0"/>
          </a:schemeClr>
        </a:solidFill>
        <a:ln w="34925" cap="flat" cmpd="sng" algn="in">
          <a:solidFill>
            <a:schemeClr val="accent2">
              <a:hueOff val="-165653"/>
              <a:satOff val="-54335"/>
              <a:lumOff val="-1980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85FDC3-DFF3-B24D-851C-362D96601B39}">
      <dsp:nvSpPr>
        <dsp:cNvPr id="0" name=""/>
        <dsp:cNvSpPr/>
      </dsp:nvSpPr>
      <dsp:spPr>
        <a:xfrm>
          <a:off x="0" y="4183380"/>
          <a:ext cx="6506304"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‘We should remember that ‘hands on’ is only a figure of speech. Pye observed that there are very few things you can make with only your fingers.’ (Adamson. 2018. p28)</a:t>
          </a:r>
        </a:p>
      </dsp:txBody>
      <dsp:txXfrm>
        <a:off x="0" y="4183380"/>
        <a:ext cx="6506304" cy="13944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26DF47-3191-1641-AC03-9625A6E0EBE8}" type="datetimeFigureOut">
              <a:rPr lang="en-US" smtClean="0"/>
              <a:t>10/31/25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310CBC-7666-3547-A6EE-499B5C407F27}" type="slidenum">
              <a:rPr lang="en-US" smtClean="0"/>
              <a:t>‹#›</a:t>
            </a:fld>
            <a:endParaRPr lang="en-US"/>
          </a:p>
        </p:txBody>
      </p:sp>
    </p:spTree>
    <p:extLst>
      <p:ext uri="{BB962C8B-B14F-4D97-AF65-F5344CB8AC3E}">
        <p14:creationId xmlns:p14="http://schemas.microsoft.com/office/powerpoint/2010/main" val="1183586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310CBC-7666-3547-A6EE-499B5C407F27}" type="slidenum">
              <a:rPr lang="en-US" smtClean="0"/>
              <a:t>10</a:t>
            </a:fld>
            <a:endParaRPr lang="en-US"/>
          </a:p>
        </p:txBody>
      </p:sp>
    </p:spTree>
    <p:extLst>
      <p:ext uri="{BB962C8B-B14F-4D97-AF65-F5344CB8AC3E}">
        <p14:creationId xmlns:p14="http://schemas.microsoft.com/office/powerpoint/2010/main" val="2140202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3343E4ED-FFDE-E14C-8AE7-E2554CBD20D1}" type="datetimeFigureOut">
              <a:rPr lang="en-US" smtClean="0"/>
              <a:t>10/31/25</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8CB84197-E795-9243-959A-6C57B1EDCC0B}"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1414413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43E4ED-FFDE-E14C-8AE7-E2554CBD20D1}" type="datetimeFigureOut">
              <a:rPr lang="en-US" smtClean="0"/>
              <a:t>10/31/25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B84197-E795-9243-959A-6C57B1EDCC0B}" type="slidenum">
              <a:rPr lang="en-US" smtClean="0"/>
              <a:t>‹#›</a:t>
            </a:fld>
            <a:endParaRPr lang="en-US"/>
          </a:p>
        </p:txBody>
      </p:sp>
    </p:spTree>
    <p:extLst>
      <p:ext uri="{BB962C8B-B14F-4D97-AF65-F5344CB8AC3E}">
        <p14:creationId xmlns:p14="http://schemas.microsoft.com/office/powerpoint/2010/main" val="1952525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3343E4ED-FFDE-E14C-8AE7-E2554CBD20D1}" type="datetimeFigureOut">
              <a:rPr lang="en-US" smtClean="0"/>
              <a:t>10/31/25</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8CB84197-E795-9243-959A-6C57B1EDCC0B}"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19492768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343E4ED-FFDE-E14C-8AE7-E2554CBD20D1}" type="datetimeFigureOut">
              <a:rPr lang="en-US" smtClean="0"/>
              <a:t>10/31/25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B84197-E795-9243-959A-6C57B1EDCC0B}" type="slidenum">
              <a:rPr lang="en-US" smtClean="0"/>
              <a:t>‹#›</a:t>
            </a:fld>
            <a:endParaRPr lang="en-US"/>
          </a:p>
        </p:txBody>
      </p:sp>
    </p:spTree>
    <p:extLst>
      <p:ext uri="{BB962C8B-B14F-4D97-AF65-F5344CB8AC3E}">
        <p14:creationId xmlns:p14="http://schemas.microsoft.com/office/powerpoint/2010/main" val="1109496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343E4ED-FFDE-E14C-8AE7-E2554CBD20D1}" type="datetimeFigureOut">
              <a:rPr lang="en-US" smtClean="0"/>
              <a:t>10/31/25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CB84197-E795-9243-959A-6C57B1EDCC0B}" type="slidenum">
              <a:rPr lang="en-US" smtClean="0"/>
              <a:t>‹#›</a:t>
            </a:fld>
            <a:endParaRPr lang="en-US"/>
          </a:p>
        </p:txBody>
      </p:sp>
    </p:spTree>
    <p:extLst>
      <p:ext uri="{BB962C8B-B14F-4D97-AF65-F5344CB8AC3E}">
        <p14:creationId xmlns:p14="http://schemas.microsoft.com/office/powerpoint/2010/main" val="798740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343E4ED-FFDE-E14C-8AE7-E2554CBD20D1}" type="datetimeFigureOut">
              <a:rPr lang="en-US" smtClean="0"/>
              <a:t>10/31/25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CB84197-E795-9243-959A-6C57B1EDCC0B}" type="slidenum">
              <a:rPr lang="en-US" smtClean="0"/>
              <a:t>‹#›</a:t>
            </a:fld>
            <a:endParaRPr lang="en-US"/>
          </a:p>
        </p:txBody>
      </p:sp>
    </p:spTree>
    <p:extLst>
      <p:ext uri="{BB962C8B-B14F-4D97-AF65-F5344CB8AC3E}">
        <p14:creationId xmlns:p14="http://schemas.microsoft.com/office/powerpoint/2010/main" val="1349513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43E4ED-FFDE-E14C-8AE7-E2554CBD20D1}" type="datetimeFigureOut">
              <a:rPr lang="en-US" smtClean="0"/>
              <a:t>10/31/25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CB84197-E795-9243-959A-6C57B1EDCC0B}" type="slidenum">
              <a:rPr lang="en-US" smtClean="0"/>
              <a:t>‹#›</a:t>
            </a:fld>
            <a:endParaRPr lang="en-US"/>
          </a:p>
        </p:txBody>
      </p:sp>
    </p:spTree>
    <p:extLst>
      <p:ext uri="{BB962C8B-B14F-4D97-AF65-F5344CB8AC3E}">
        <p14:creationId xmlns:p14="http://schemas.microsoft.com/office/powerpoint/2010/main" val="3737651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3343E4ED-FFDE-E14C-8AE7-E2554CBD20D1}" type="datetimeFigureOut">
              <a:rPr lang="en-US" smtClean="0"/>
              <a:t>10/31/25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CB84197-E795-9243-959A-6C57B1EDCC0B}"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33156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3343E4ED-FFDE-E14C-8AE7-E2554CBD20D1}" type="datetimeFigureOut">
              <a:rPr lang="en-US" smtClean="0"/>
              <a:t>10/31/25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CB84197-E795-9243-959A-6C57B1EDCC0B}"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61322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43E4ED-FFDE-E14C-8AE7-E2554CBD20D1}" type="datetimeFigureOut">
              <a:rPr lang="en-US" smtClean="0"/>
              <a:t>10/31/25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B84197-E795-9243-959A-6C57B1EDCC0B}" type="slidenum">
              <a:rPr lang="en-US" smtClean="0"/>
              <a:t>‹#›</a:t>
            </a:fld>
            <a:endParaRPr lang="en-US"/>
          </a:p>
        </p:txBody>
      </p:sp>
    </p:spTree>
    <p:extLst>
      <p:ext uri="{BB962C8B-B14F-4D97-AF65-F5344CB8AC3E}">
        <p14:creationId xmlns:p14="http://schemas.microsoft.com/office/powerpoint/2010/main" val="994334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43E4ED-FFDE-E14C-8AE7-E2554CBD20D1}" type="datetimeFigureOut">
              <a:rPr lang="en-US" smtClean="0"/>
              <a:t>10/31/25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B84197-E795-9243-959A-6C57B1EDCC0B}" type="slidenum">
              <a:rPr lang="en-US" smtClean="0"/>
              <a:t>‹#›</a:t>
            </a:fld>
            <a:endParaRPr lang="en-US"/>
          </a:p>
        </p:txBody>
      </p:sp>
    </p:spTree>
    <p:extLst>
      <p:ext uri="{BB962C8B-B14F-4D97-AF65-F5344CB8AC3E}">
        <p14:creationId xmlns:p14="http://schemas.microsoft.com/office/powerpoint/2010/main" val="2484105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3343E4ED-FFDE-E14C-8AE7-E2554CBD20D1}" type="datetimeFigureOut">
              <a:rPr lang="en-US" smtClean="0"/>
              <a:t>10/31/25</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8CB84197-E795-9243-959A-6C57B1EDCC0B}"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105692405"/>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image" Target="../media/image6.png"/><Relationship Id="rId5" Type="http://schemas.openxmlformats.org/officeDocument/2006/relationships/diagramColors" Target="../diagrams/colors1.xml"/><Relationship Id="rId10" Type="http://schemas.openxmlformats.org/officeDocument/2006/relationships/image" Target="../media/image5.png"/><Relationship Id="rId4" Type="http://schemas.openxmlformats.org/officeDocument/2006/relationships/diagramQuickStyle" Target="../diagrams/quickStyle1.xml"/><Relationship Id="rId9"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W4LM7bWnUgE?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4.jpg"/><Relationship Id="rId4" Type="http://schemas.openxmlformats.org/officeDocument/2006/relationships/image" Target="../media/image13.jpg"/></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finearts-music.unimelb.edu.au/research/the-art-of-research-where-the-painter-and-the-visual-theorist-meet"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wired.com/story/art-artificial-intelligence-history/"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2.xml"/><Relationship Id="rId1" Type="http://schemas.openxmlformats.org/officeDocument/2006/relationships/video" Target="https://www.youtube.com/embed/y2EiENbjqOU?start=1410&amp;feature=oembed"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76E6A7A-2909-5A89-3C3A-2362091D44D5}"/>
              </a:ext>
            </a:extLst>
          </p:cNvPr>
          <p:cNvSpPr txBox="1"/>
          <p:nvPr/>
        </p:nvSpPr>
        <p:spPr>
          <a:xfrm>
            <a:off x="8057486" y="2526029"/>
            <a:ext cx="3656419" cy="1485900"/>
          </a:xfrm>
          <a:prstGeom prst="rect">
            <a:avLst/>
          </a:prstGeom>
        </p:spPr>
        <p:txBody>
          <a:bodyPr vert="horz" lIns="91440" tIns="45720" rIns="91440" bIns="45720" rtlCol="0" anchor="t">
            <a:normAutofit/>
          </a:bodyPr>
          <a:lstStyle/>
          <a:p>
            <a:pPr defTabSz="914400">
              <a:lnSpc>
                <a:spcPct val="89000"/>
              </a:lnSpc>
              <a:spcBef>
                <a:spcPct val="0"/>
              </a:spcBef>
              <a:spcAft>
                <a:spcPts val="600"/>
              </a:spcAft>
            </a:pPr>
            <a:r>
              <a:rPr lang="en-US" sz="9600" dirty="0">
                <a:solidFill>
                  <a:schemeClr val="accent6">
                    <a:lumMod val="50000"/>
                  </a:schemeClr>
                </a:solidFill>
                <a:latin typeface="+mj-lt"/>
                <a:ea typeface="+mj-ea"/>
                <a:cs typeface="+mj-cs"/>
              </a:rPr>
              <a:t>Craft</a:t>
            </a:r>
          </a:p>
        </p:txBody>
      </p:sp>
      <p:sp>
        <p:nvSpPr>
          <p:cNvPr id="15" name="Rectangle 14">
            <a:extLst>
              <a:ext uri="{FF2B5EF4-FFF2-40B4-BE49-F238E27FC236}">
                <a16:creationId xmlns:a16="http://schemas.microsoft.com/office/drawing/2014/main" id="{BEC9E7FA-3295-45ED-8253-D23F9E44E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 name="Content Placeholder 6" descr="A close up of a piece of paper&#10;&#10;AI-generated content may be incorrect.">
            <a:extLst>
              <a:ext uri="{FF2B5EF4-FFF2-40B4-BE49-F238E27FC236}">
                <a16:creationId xmlns:a16="http://schemas.microsoft.com/office/drawing/2014/main" id="{CBFF5293-FBB1-555B-8D3B-105BDC7863A9}"/>
              </a:ext>
            </a:extLst>
          </p:cNvPr>
          <p:cNvPicPr>
            <a:picLocks noChangeAspect="1"/>
          </p:cNvPicPr>
          <p:nvPr/>
        </p:nvPicPr>
        <p:blipFill>
          <a:blip r:embed="rId2"/>
          <a:stretch>
            <a:fillRect/>
          </a:stretch>
        </p:blipFill>
        <p:spPr>
          <a:xfrm>
            <a:off x="1023561" y="2324005"/>
            <a:ext cx="6517065" cy="1889948"/>
          </a:xfrm>
          <a:prstGeom prst="rect">
            <a:avLst/>
          </a:prstGeom>
        </p:spPr>
      </p:pic>
    </p:spTree>
    <p:extLst>
      <p:ext uri="{BB962C8B-B14F-4D97-AF65-F5344CB8AC3E}">
        <p14:creationId xmlns:p14="http://schemas.microsoft.com/office/powerpoint/2010/main" val="2162086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EEE33-E09A-0EE8-2CC9-C0F550DEC010}"/>
              </a:ext>
            </a:extLst>
          </p:cNvPr>
          <p:cNvSpPr>
            <a:spLocks noGrp="1"/>
          </p:cNvSpPr>
          <p:nvPr>
            <p:ph idx="1"/>
          </p:nvPr>
        </p:nvSpPr>
        <p:spPr>
          <a:xfrm>
            <a:off x="838200" y="1825625"/>
            <a:ext cx="10515600" cy="3044087"/>
          </a:xfrm>
        </p:spPr>
        <p:txBody>
          <a:bodyPr/>
          <a:lstStyle/>
          <a:p>
            <a:pPr marL="0" indent="0" algn="ctr">
              <a:buNone/>
            </a:pPr>
            <a:r>
              <a:rPr lang="en-US" dirty="0"/>
              <a:t> learning through doing  /  craft education  /  process led learning    </a:t>
            </a:r>
          </a:p>
          <a:p>
            <a:pPr marL="0" indent="0" algn="ctr">
              <a:buNone/>
            </a:pPr>
            <a:r>
              <a:rPr lang="en-US" dirty="0"/>
              <a:t>material knowledge  /  sensory experiences  /  tacit knowledge    </a:t>
            </a:r>
          </a:p>
          <a:p>
            <a:pPr marL="0" indent="0" algn="ctr">
              <a:buNone/>
            </a:pPr>
            <a:r>
              <a:rPr lang="en-US" dirty="0"/>
              <a:t>making and thinking  /  embodied knowledge  /  documenting </a:t>
            </a:r>
          </a:p>
          <a:p>
            <a:pPr marL="0" indent="0" algn="ctr">
              <a:buNone/>
            </a:pPr>
            <a:r>
              <a:rPr lang="en-US" dirty="0"/>
              <a:t>process  / phenomenology  /  reflexive thinking  /  hand and eye </a:t>
            </a:r>
          </a:p>
          <a:p>
            <a:pPr marL="0" indent="0" algn="ctr">
              <a:buNone/>
            </a:pPr>
            <a:r>
              <a:rPr lang="en-US" dirty="0"/>
              <a:t>coordination  /  dexterity  /  craft skills  /  implicit knowledge </a:t>
            </a:r>
          </a:p>
          <a:p>
            <a:pPr marL="0" indent="0" algn="ctr">
              <a:buNone/>
            </a:pPr>
            <a:r>
              <a:rPr lang="en-US" dirty="0"/>
              <a:t>value of craft  / heritage  / tools and technology </a:t>
            </a:r>
          </a:p>
        </p:txBody>
      </p:sp>
    </p:spTree>
    <p:extLst>
      <p:ext uri="{BB962C8B-B14F-4D97-AF65-F5344CB8AC3E}">
        <p14:creationId xmlns:p14="http://schemas.microsoft.com/office/powerpoint/2010/main" val="1297430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F9E183-2BAC-2F24-C29A-C24F0E1301A8}"/>
              </a:ext>
            </a:extLst>
          </p:cNvPr>
          <p:cNvSpPr>
            <a:spLocks noGrp="1"/>
          </p:cNvSpPr>
          <p:nvPr>
            <p:ph idx="1"/>
          </p:nvPr>
        </p:nvSpPr>
        <p:spPr>
          <a:xfrm>
            <a:off x="921433" y="1083213"/>
            <a:ext cx="10937632" cy="5106572"/>
          </a:xfrm>
        </p:spPr>
        <p:txBody>
          <a:bodyPr>
            <a:normAutofit lnSpcReduction="10000"/>
          </a:bodyPr>
          <a:lstStyle/>
          <a:p>
            <a:r>
              <a:rPr lang="en-US" dirty="0"/>
              <a:t>John Ruskin </a:t>
            </a:r>
            <a:r>
              <a:rPr lang="en-US" sz="1050" dirty="0"/>
              <a:t>(1819-1900)</a:t>
            </a:r>
            <a:r>
              <a:rPr lang="en-US" dirty="0"/>
              <a:t>		Craft &amp; Ethics (Honesty in materials, spiritual value of making)</a:t>
            </a:r>
          </a:p>
          <a:p>
            <a:r>
              <a:rPr lang="en-US" dirty="0"/>
              <a:t>William Morris </a:t>
            </a:r>
            <a:r>
              <a:rPr lang="en-US" sz="1050" dirty="0"/>
              <a:t>(1834-1896)</a:t>
            </a:r>
            <a:r>
              <a:rPr lang="en-US" dirty="0"/>
              <a:t>		Arts &amp; Crafts (Beauty &amp; Morality in handmade work)</a:t>
            </a:r>
          </a:p>
          <a:p>
            <a:r>
              <a:rPr lang="en-US" dirty="0"/>
              <a:t>Heidegger </a:t>
            </a:r>
            <a:r>
              <a:rPr lang="en-US" sz="1050" dirty="0"/>
              <a:t>(1889-1976)</a:t>
            </a:r>
            <a:r>
              <a:rPr lang="en-US" dirty="0"/>
              <a:t>		Philosophy (Making as embodied knowledge)</a:t>
            </a:r>
          </a:p>
          <a:p>
            <a:r>
              <a:rPr lang="en-US" dirty="0"/>
              <a:t>Merleau-Ponty </a:t>
            </a:r>
            <a:r>
              <a:rPr lang="en-US" sz="1050" dirty="0"/>
              <a:t>(1908-1961)</a:t>
            </a:r>
            <a:r>
              <a:rPr lang="en-US" dirty="0"/>
              <a:t>		Philosophy (Making as embodied knowledge)</a:t>
            </a:r>
          </a:p>
          <a:p>
            <a:r>
              <a:rPr lang="en-US" dirty="0"/>
              <a:t>The Bauhaus	</a:t>
            </a:r>
            <a:r>
              <a:rPr lang="en-US" sz="1050" dirty="0"/>
              <a:t>(1919-1933)</a:t>
            </a:r>
            <a:r>
              <a:rPr lang="en-US" dirty="0"/>
              <a:t>		Art &amp; Design (Unity of art, craft and technology)</a:t>
            </a:r>
          </a:p>
          <a:p>
            <a:r>
              <a:rPr lang="en-US" dirty="0"/>
              <a:t>David Pye </a:t>
            </a:r>
            <a:r>
              <a:rPr lang="en-US" sz="1050" dirty="0"/>
              <a:t>(1914-1993)</a:t>
            </a:r>
            <a:r>
              <a:rPr lang="en-US" dirty="0"/>
              <a:t>		Modern Craft (Workmanship of risk – skill and sensitivity)</a:t>
            </a:r>
          </a:p>
          <a:p>
            <a:r>
              <a:rPr lang="en-US" dirty="0"/>
              <a:t>Richard Sennett </a:t>
            </a:r>
            <a:r>
              <a:rPr lang="en-US" sz="1050" dirty="0"/>
              <a:t>(b. 1943)</a:t>
            </a:r>
            <a:r>
              <a:rPr lang="en-US" dirty="0"/>
              <a:t>		Sociology of work (Craft as an ethical and intellectual practice)</a:t>
            </a:r>
          </a:p>
          <a:p>
            <a:r>
              <a:rPr lang="en-US" dirty="0"/>
              <a:t>Peter Dormer	 </a:t>
            </a:r>
            <a:r>
              <a:rPr lang="en-US" sz="1050" dirty="0"/>
              <a:t>(1949-1996)</a:t>
            </a:r>
            <a:r>
              <a:rPr lang="en-US" dirty="0"/>
              <a:t>		Contemporary Craft (Making as intelligent problem-solving)</a:t>
            </a:r>
          </a:p>
          <a:p>
            <a:r>
              <a:rPr lang="en-US" dirty="0"/>
              <a:t>Christopher </a:t>
            </a:r>
            <a:r>
              <a:rPr lang="en-US" dirty="0" err="1"/>
              <a:t>Frayling</a:t>
            </a:r>
            <a:r>
              <a:rPr lang="en-US" sz="1050" dirty="0"/>
              <a:t>(b.1946)</a:t>
            </a:r>
            <a:r>
              <a:rPr lang="en-US" dirty="0"/>
              <a:t>	Education, culture and creative values in craft.</a:t>
            </a:r>
          </a:p>
          <a:p>
            <a:r>
              <a:rPr lang="en-US" dirty="0"/>
              <a:t>Glen Adamson </a:t>
            </a:r>
            <a:r>
              <a:rPr lang="en-US" sz="1050" dirty="0"/>
              <a:t>(b. 1970)</a:t>
            </a:r>
            <a:r>
              <a:rPr lang="en-US" dirty="0"/>
              <a:t>		Modern Craft Theory (Material thinking and craft identity)</a:t>
            </a:r>
          </a:p>
          <a:p>
            <a:r>
              <a:rPr lang="en-US" dirty="0"/>
              <a:t>Tim Ingold </a:t>
            </a:r>
            <a:r>
              <a:rPr lang="en-US" sz="1050" dirty="0"/>
              <a:t>(b. 1948)		</a:t>
            </a:r>
            <a:r>
              <a:rPr lang="en-US" dirty="0"/>
              <a:t>Anthropology and influential in craft theory and material studies</a:t>
            </a:r>
          </a:p>
          <a:p>
            <a:r>
              <a:rPr lang="en-US" dirty="0"/>
              <a:t>Edmund De Waal </a:t>
            </a:r>
            <a:r>
              <a:rPr lang="en-US" sz="1050" dirty="0"/>
              <a:t>(b. 1964)</a:t>
            </a:r>
            <a:r>
              <a:rPr lang="en-US" dirty="0"/>
              <a:t>	Narrative, emotional and material intelligence. </a:t>
            </a:r>
          </a:p>
        </p:txBody>
      </p:sp>
      <p:sp>
        <p:nvSpPr>
          <p:cNvPr id="4" name="TextBox 3">
            <a:extLst>
              <a:ext uri="{FF2B5EF4-FFF2-40B4-BE49-F238E27FC236}">
                <a16:creationId xmlns:a16="http://schemas.microsoft.com/office/drawing/2014/main" id="{19B9E32F-C4EC-BBF6-97C5-5EF558FA20D6}"/>
              </a:ext>
            </a:extLst>
          </p:cNvPr>
          <p:cNvSpPr txBox="1"/>
          <p:nvPr/>
        </p:nvSpPr>
        <p:spPr>
          <a:xfrm>
            <a:off x="1252025" y="365760"/>
            <a:ext cx="6443003" cy="369332"/>
          </a:xfrm>
          <a:prstGeom prst="rect">
            <a:avLst/>
          </a:prstGeom>
          <a:noFill/>
        </p:spPr>
        <p:txBody>
          <a:bodyPr wrap="square" rtlCol="0">
            <a:spAutoFit/>
          </a:bodyPr>
          <a:lstStyle/>
          <a:p>
            <a:r>
              <a:rPr lang="en-US" b="1" dirty="0"/>
              <a:t>Overview of Key Thinkers</a:t>
            </a:r>
          </a:p>
        </p:txBody>
      </p:sp>
    </p:spTree>
    <p:extLst>
      <p:ext uri="{BB962C8B-B14F-4D97-AF65-F5344CB8AC3E}">
        <p14:creationId xmlns:p14="http://schemas.microsoft.com/office/powerpoint/2010/main" val="3456543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1C4F3-11AC-E3B5-EC2C-8DEC623CA722}"/>
              </a:ext>
            </a:extLst>
          </p:cNvPr>
          <p:cNvSpPr>
            <a:spLocks noGrp="1"/>
          </p:cNvSpPr>
          <p:nvPr>
            <p:ph type="title"/>
          </p:nvPr>
        </p:nvSpPr>
        <p:spPr>
          <a:xfrm>
            <a:off x="6564019" y="554009"/>
            <a:ext cx="4789763" cy="1662878"/>
          </a:xfrm>
        </p:spPr>
        <p:txBody>
          <a:bodyPr>
            <a:normAutofit/>
          </a:bodyPr>
          <a:lstStyle/>
          <a:p>
            <a:r>
              <a:rPr lang="en-US" sz="4000"/>
              <a:t>Some examples of craft thinkers…….</a:t>
            </a:r>
          </a:p>
        </p:txBody>
      </p:sp>
      <p:graphicFrame>
        <p:nvGraphicFramePr>
          <p:cNvPr id="10" name="Content Placeholder 2">
            <a:extLst>
              <a:ext uri="{FF2B5EF4-FFF2-40B4-BE49-F238E27FC236}">
                <a16:creationId xmlns:a16="http://schemas.microsoft.com/office/drawing/2014/main" id="{80089F46-0C13-8380-AEDF-B9EB8ED0B431}"/>
              </a:ext>
            </a:extLst>
          </p:cNvPr>
          <p:cNvGraphicFramePr>
            <a:graphicFrameLocks noGrp="1"/>
          </p:cNvGraphicFramePr>
          <p:nvPr>
            <p:ph idx="1"/>
          </p:nvPr>
        </p:nvGraphicFramePr>
        <p:xfrm>
          <a:off x="6564019" y="2412009"/>
          <a:ext cx="4789763" cy="37138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a:extLst>
              <a:ext uri="{FF2B5EF4-FFF2-40B4-BE49-F238E27FC236}">
                <a16:creationId xmlns:a16="http://schemas.microsoft.com/office/drawing/2014/main" id="{F94543FA-8843-1F88-28FC-E6509553CAA8}"/>
              </a:ext>
            </a:extLst>
          </p:cNvPr>
          <p:cNvPicPr>
            <a:picLocks noChangeAspect="1"/>
          </p:cNvPicPr>
          <p:nvPr/>
        </p:nvPicPr>
        <p:blipFill>
          <a:blip r:embed="rId7"/>
          <a:srcRect t="616" r="4" b="12416"/>
          <a:stretch>
            <a:fillRect/>
          </a:stretch>
        </p:blipFill>
        <p:spPr>
          <a:xfrm>
            <a:off x="20" y="10"/>
            <a:ext cx="3003103" cy="3912881"/>
          </a:xfrm>
          <a:prstGeom prst="rect">
            <a:avLst/>
          </a:prstGeom>
        </p:spPr>
      </p:pic>
      <p:pic>
        <p:nvPicPr>
          <p:cNvPr id="4" name="Picture 3">
            <a:extLst>
              <a:ext uri="{FF2B5EF4-FFF2-40B4-BE49-F238E27FC236}">
                <a16:creationId xmlns:a16="http://schemas.microsoft.com/office/drawing/2014/main" id="{A1CC1DFE-04C4-0BAB-63F9-44BA2721C37F}"/>
              </a:ext>
            </a:extLst>
          </p:cNvPr>
          <p:cNvPicPr>
            <a:picLocks noChangeAspect="1"/>
          </p:cNvPicPr>
          <p:nvPr/>
        </p:nvPicPr>
        <p:blipFill>
          <a:blip r:embed="rId8"/>
          <a:srcRect t="18456" r="-1" b="11150"/>
          <a:stretch>
            <a:fillRect/>
          </a:stretch>
        </p:blipFill>
        <p:spPr>
          <a:xfrm>
            <a:off x="3180257" y="10"/>
            <a:ext cx="3016307" cy="2223328"/>
          </a:xfrm>
          <a:prstGeom prst="rect">
            <a:avLst/>
          </a:prstGeom>
        </p:spPr>
      </p:pic>
      <p:pic>
        <p:nvPicPr>
          <p:cNvPr id="6" name="Picture 5">
            <a:extLst>
              <a:ext uri="{FF2B5EF4-FFF2-40B4-BE49-F238E27FC236}">
                <a16:creationId xmlns:a16="http://schemas.microsoft.com/office/drawing/2014/main" id="{7EDC6B4F-DC78-18CC-4D10-15834A1CC96E}"/>
              </a:ext>
            </a:extLst>
          </p:cNvPr>
          <p:cNvPicPr>
            <a:picLocks noChangeAspect="1"/>
          </p:cNvPicPr>
          <p:nvPr/>
        </p:nvPicPr>
        <p:blipFill>
          <a:blip r:embed="rId9"/>
          <a:srcRect t="12261" r="-4" b="22059"/>
          <a:stretch>
            <a:fillRect/>
          </a:stretch>
        </p:blipFill>
        <p:spPr>
          <a:xfrm>
            <a:off x="-1" y="4079988"/>
            <a:ext cx="3003123" cy="2778013"/>
          </a:xfrm>
          <a:prstGeom prst="rect">
            <a:avLst/>
          </a:prstGeom>
        </p:spPr>
      </p:pic>
      <p:pic>
        <p:nvPicPr>
          <p:cNvPr id="7" name="Picture 6">
            <a:extLst>
              <a:ext uri="{FF2B5EF4-FFF2-40B4-BE49-F238E27FC236}">
                <a16:creationId xmlns:a16="http://schemas.microsoft.com/office/drawing/2014/main" id="{29186EC7-2002-6978-D489-AD7193E97920}"/>
              </a:ext>
            </a:extLst>
          </p:cNvPr>
          <p:cNvPicPr>
            <a:picLocks noChangeAspect="1"/>
          </p:cNvPicPr>
          <p:nvPr/>
        </p:nvPicPr>
        <p:blipFill>
          <a:blip r:embed="rId10"/>
          <a:srcRect t="35276" r="-1" b="20773"/>
          <a:stretch>
            <a:fillRect/>
          </a:stretch>
        </p:blipFill>
        <p:spPr>
          <a:xfrm>
            <a:off x="3180256" y="2395057"/>
            <a:ext cx="3016307" cy="2055326"/>
          </a:xfrm>
          <a:prstGeom prst="rect">
            <a:avLst/>
          </a:prstGeom>
        </p:spPr>
      </p:pic>
      <p:pic>
        <p:nvPicPr>
          <p:cNvPr id="5" name="Picture 4">
            <a:extLst>
              <a:ext uri="{FF2B5EF4-FFF2-40B4-BE49-F238E27FC236}">
                <a16:creationId xmlns:a16="http://schemas.microsoft.com/office/drawing/2014/main" id="{4AF9D818-A070-ED8A-C08C-2920FBB57934}"/>
              </a:ext>
            </a:extLst>
          </p:cNvPr>
          <p:cNvPicPr>
            <a:picLocks noChangeAspect="1"/>
          </p:cNvPicPr>
          <p:nvPr/>
        </p:nvPicPr>
        <p:blipFill>
          <a:blip r:embed="rId11"/>
          <a:srcRect t="20260" r="-2" b="32818"/>
          <a:stretch>
            <a:fillRect/>
          </a:stretch>
        </p:blipFill>
        <p:spPr>
          <a:xfrm>
            <a:off x="3180257" y="4629236"/>
            <a:ext cx="3016307" cy="2228765"/>
          </a:xfrm>
          <a:prstGeom prst="rect">
            <a:avLst/>
          </a:prstGeom>
        </p:spPr>
      </p:pic>
    </p:spTree>
    <p:extLst>
      <p:ext uri="{BB962C8B-B14F-4D97-AF65-F5344CB8AC3E}">
        <p14:creationId xmlns:p14="http://schemas.microsoft.com/office/powerpoint/2010/main" val="440045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203332-90C9-61E9-8B31-381161CC7CF4}"/>
              </a:ext>
            </a:extLst>
          </p:cNvPr>
          <p:cNvSpPr>
            <a:spLocks noGrp="1"/>
          </p:cNvSpPr>
          <p:nvPr>
            <p:ph type="title"/>
          </p:nvPr>
        </p:nvSpPr>
        <p:spPr>
          <a:xfrm>
            <a:off x="784743" y="685800"/>
            <a:ext cx="5793475" cy="1485900"/>
          </a:xfrm>
        </p:spPr>
        <p:txBody>
          <a:bodyPr>
            <a:normAutofit/>
          </a:bodyPr>
          <a:lstStyle/>
          <a:p>
            <a:r>
              <a:rPr lang="en-US" dirty="0"/>
              <a:t>Glen Adamson</a:t>
            </a:r>
            <a:br>
              <a:rPr lang="en-US" dirty="0"/>
            </a:br>
            <a:r>
              <a:rPr lang="en-US" sz="1400" dirty="0"/>
              <a:t>(Writer and curator)</a:t>
            </a:r>
          </a:p>
        </p:txBody>
      </p:sp>
      <p:sp>
        <p:nvSpPr>
          <p:cNvPr id="3" name="Content Placeholder 2">
            <a:extLst>
              <a:ext uri="{FF2B5EF4-FFF2-40B4-BE49-F238E27FC236}">
                <a16:creationId xmlns:a16="http://schemas.microsoft.com/office/drawing/2014/main" id="{45406F70-3177-7AF6-29D3-26D312414969}"/>
              </a:ext>
            </a:extLst>
          </p:cNvPr>
          <p:cNvSpPr>
            <a:spLocks noGrp="1"/>
          </p:cNvSpPr>
          <p:nvPr>
            <p:ph idx="1"/>
          </p:nvPr>
        </p:nvSpPr>
        <p:spPr>
          <a:xfrm>
            <a:off x="784743" y="2286000"/>
            <a:ext cx="5793475" cy="3581400"/>
          </a:xfrm>
        </p:spPr>
        <p:txBody>
          <a:bodyPr>
            <a:normAutofit/>
          </a:bodyPr>
          <a:lstStyle/>
          <a:p>
            <a:pPr marL="0" indent="0">
              <a:buNone/>
            </a:pPr>
            <a:r>
              <a:rPr lang="en-GB" dirty="0"/>
              <a:t>Challenges conventional definitions of craft, moving it beyond the category of folk art or hobby and repositioning it as a critical and culturally significant practice.</a:t>
            </a:r>
          </a:p>
          <a:p>
            <a:pPr marL="0" indent="0">
              <a:buNone/>
            </a:pPr>
            <a:endParaRPr lang="en-GB" dirty="0"/>
          </a:p>
          <a:p>
            <a:r>
              <a:rPr lang="en-GB" dirty="0"/>
              <a:t>Central theme of ‘modern craft: the application of skilled making to the world around us”</a:t>
            </a:r>
          </a:p>
          <a:p>
            <a:endParaRPr lang="en-GB" dirty="0"/>
          </a:p>
          <a:p>
            <a:pPr marL="0" indent="0">
              <a:buNone/>
            </a:pPr>
            <a:r>
              <a:rPr lang="en-GB" dirty="0"/>
              <a:t>Dips into history, art, craft, culture, psychology and philosophy……………</a:t>
            </a:r>
          </a:p>
        </p:txBody>
      </p:sp>
      <p:sp>
        <p:nvSpPr>
          <p:cNvPr id="12" name="Rectangle 11">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5" name="Picture 4">
            <a:extLst>
              <a:ext uri="{FF2B5EF4-FFF2-40B4-BE49-F238E27FC236}">
                <a16:creationId xmlns:a16="http://schemas.microsoft.com/office/drawing/2014/main" id="{95A2A082-3266-1F9C-DAE3-7F95D3D62D14}"/>
              </a:ext>
            </a:extLst>
          </p:cNvPr>
          <p:cNvPicPr>
            <a:picLocks noChangeAspect="1"/>
          </p:cNvPicPr>
          <p:nvPr/>
        </p:nvPicPr>
        <p:blipFill>
          <a:blip r:embed="rId2"/>
          <a:srcRect t="5479" b="5481"/>
          <a:stretch>
            <a:fillRect/>
          </a:stretch>
        </p:blipFill>
        <p:spPr>
          <a:xfrm rot="5400000">
            <a:off x="6473129" y="1139130"/>
            <a:ext cx="6858000" cy="4579739"/>
          </a:xfrm>
          <a:prstGeom prst="rect">
            <a:avLst/>
          </a:prstGeom>
        </p:spPr>
      </p:pic>
    </p:spTree>
    <p:extLst>
      <p:ext uri="{BB962C8B-B14F-4D97-AF65-F5344CB8AC3E}">
        <p14:creationId xmlns:p14="http://schemas.microsoft.com/office/powerpoint/2010/main" val="2391021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CCF6C-6E15-138B-1DD8-80E7D9C32CFE}"/>
              </a:ext>
            </a:extLst>
          </p:cNvPr>
          <p:cNvSpPr>
            <a:spLocks noGrp="1"/>
          </p:cNvSpPr>
          <p:nvPr>
            <p:ph type="title"/>
          </p:nvPr>
        </p:nvSpPr>
        <p:spPr>
          <a:xfrm>
            <a:off x="784743" y="685800"/>
            <a:ext cx="5793475" cy="1485900"/>
          </a:xfrm>
        </p:spPr>
        <p:txBody>
          <a:bodyPr>
            <a:normAutofit/>
          </a:bodyPr>
          <a:lstStyle/>
          <a:p>
            <a:r>
              <a:rPr lang="en-US" dirty="0"/>
              <a:t>Richard Sennett – Making is Thinking</a:t>
            </a:r>
          </a:p>
        </p:txBody>
      </p:sp>
      <p:sp>
        <p:nvSpPr>
          <p:cNvPr id="3" name="Content Placeholder 2">
            <a:extLst>
              <a:ext uri="{FF2B5EF4-FFF2-40B4-BE49-F238E27FC236}">
                <a16:creationId xmlns:a16="http://schemas.microsoft.com/office/drawing/2014/main" id="{ED067204-D9D5-442C-0B4B-11DA9A5E5FD1}"/>
              </a:ext>
            </a:extLst>
          </p:cNvPr>
          <p:cNvSpPr>
            <a:spLocks noGrp="1"/>
          </p:cNvSpPr>
          <p:nvPr>
            <p:ph idx="1"/>
          </p:nvPr>
        </p:nvSpPr>
        <p:spPr>
          <a:xfrm>
            <a:off x="573124" y="2345808"/>
            <a:ext cx="6216711" cy="4338084"/>
          </a:xfrm>
        </p:spPr>
        <p:txBody>
          <a:bodyPr>
            <a:normAutofit/>
          </a:bodyPr>
          <a:lstStyle/>
          <a:p>
            <a:pPr marL="0" indent="0">
              <a:buNone/>
            </a:pPr>
            <a:r>
              <a:rPr lang="en-GB" sz="1700" b="1" dirty="0">
                <a:latin typeface="Aptos" panose="020B0004020202020204" pitchFamily="34" charset="0"/>
              </a:rPr>
              <a:t>Craftsmanship as a Process of Thought:</a:t>
            </a:r>
            <a:r>
              <a:rPr lang="en-GB" sz="1700" dirty="0">
                <a:latin typeface="Aptos" panose="020B0004020202020204" pitchFamily="34" charset="0"/>
              </a:rPr>
              <a:t> </a:t>
            </a:r>
          </a:p>
          <a:p>
            <a:pPr marL="0" indent="0">
              <a:buNone/>
            </a:pPr>
            <a:r>
              <a:rPr lang="en-GB" sz="1700" dirty="0">
                <a:latin typeface="Aptos" panose="020B0004020202020204" pitchFamily="34" charset="0"/>
              </a:rPr>
              <a:t>Sennett advocates that the act of making things well is not just a physical skill but a mental process. When a craftsperson focuses on their work, they are engaged in deep thought, problem-solving, and learning.</a:t>
            </a:r>
          </a:p>
          <a:p>
            <a:pPr marL="0" indent="0">
              <a:buNone/>
            </a:pPr>
            <a:r>
              <a:rPr lang="en-GB" sz="1700" b="1" dirty="0">
                <a:latin typeface="Aptos" panose="020B0004020202020204" pitchFamily="34" charset="0"/>
              </a:rPr>
              <a:t>Developing Skills and Material Consciousness:</a:t>
            </a:r>
            <a:r>
              <a:rPr lang="en-GB" sz="1700" dirty="0">
                <a:latin typeface="Aptos" panose="020B0004020202020204" pitchFamily="34" charset="0"/>
              </a:rPr>
              <a:t> </a:t>
            </a:r>
          </a:p>
          <a:p>
            <a:pPr marL="0" indent="0">
              <a:buNone/>
            </a:pPr>
            <a:r>
              <a:rPr lang="en-GB" sz="1700" dirty="0">
                <a:latin typeface="Aptos" panose="020B0004020202020204" pitchFamily="34" charset="0"/>
              </a:rPr>
              <a:t>Craftsmanship involves developing technical skills and a deep understanding of materials. This material consciousness is crucial to thinking like a craftsman.</a:t>
            </a:r>
          </a:p>
          <a:p>
            <a:endParaRPr lang="en-GB" sz="1700" dirty="0">
              <a:latin typeface="Aptos" panose="020B0004020202020204" pitchFamily="34" charset="0"/>
            </a:endParaRPr>
          </a:p>
          <a:p>
            <a:pPr marL="0" indent="0">
              <a:buNone/>
            </a:pPr>
            <a:r>
              <a:rPr lang="en-GB" sz="1700" dirty="0">
                <a:latin typeface="Aptos" panose="020B0004020202020204" pitchFamily="34" charset="0"/>
              </a:rPr>
              <a:t>Sennett. R (2009) The Craftsman. Penguin.</a:t>
            </a:r>
          </a:p>
          <a:p>
            <a:pPr marL="0" indent="0">
              <a:buNone/>
            </a:pPr>
            <a:r>
              <a:rPr lang="en-GB" sz="1400" dirty="0">
                <a:latin typeface="Aptos" panose="020B0004020202020204" pitchFamily="34" charset="0"/>
              </a:rPr>
              <a:t>Before becoming a sociologist, Sennett trained as a musician, which informs his understanding of skill, practice, and embodiment.</a:t>
            </a:r>
          </a:p>
          <a:p>
            <a:pPr marL="0" indent="0">
              <a:buNone/>
            </a:pPr>
            <a:endParaRPr lang="en-US" sz="1700" dirty="0"/>
          </a:p>
        </p:txBody>
      </p:sp>
      <p:sp>
        <p:nvSpPr>
          <p:cNvPr id="11" name="Rectangle 10">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4" name="Picture 3">
            <a:extLst>
              <a:ext uri="{FF2B5EF4-FFF2-40B4-BE49-F238E27FC236}">
                <a16:creationId xmlns:a16="http://schemas.microsoft.com/office/drawing/2014/main" id="{6DA5AFB0-DBB1-06EC-419E-33B96CD2A1EE}"/>
              </a:ext>
            </a:extLst>
          </p:cNvPr>
          <p:cNvPicPr>
            <a:picLocks noChangeAspect="1"/>
          </p:cNvPicPr>
          <p:nvPr/>
        </p:nvPicPr>
        <p:blipFill>
          <a:blip r:embed="rId2"/>
          <a:srcRect r="2" b="47"/>
          <a:stretch>
            <a:fillRect/>
          </a:stretch>
        </p:blipFill>
        <p:spPr>
          <a:xfrm>
            <a:off x="7612260" y="10"/>
            <a:ext cx="4579739" cy="6857990"/>
          </a:xfrm>
          <a:prstGeom prst="rect">
            <a:avLst/>
          </a:prstGeom>
        </p:spPr>
      </p:pic>
    </p:spTree>
    <p:extLst>
      <p:ext uri="{BB962C8B-B14F-4D97-AF65-F5344CB8AC3E}">
        <p14:creationId xmlns:p14="http://schemas.microsoft.com/office/powerpoint/2010/main" val="584477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3B91B61-BFCA-4647-957E-A8269BE46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589BDB-0999-3118-64E8-AFFC2C35E51D}"/>
              </a:ext>
            </a:extLst>
          </p:cNvPr>
          <p:cNvSpPr>
            <a:spLocks noGrp="1"/>
          </p:cNvSpPr>
          <p:nvPr>
            <p:ph type="title"/>
          </p:nvPr>
        </p:nvSpPr>
        <p:spPr>
          <a:xfrm>
            <a:off x="5100824" y="685800"/>
            <a:ext cx="6176776" cy="1485900"/>
          </a:xfrm>
        </p:spPr>
        <p:txBody>
          <a:bodyPr>
            <a:normAutofit/>
          </a:bodyPr>
          <a:lstStyle/>
          <a:p>
            <a:r>
              <a:rPr lang="en-US" dirty="0"/>
              <a:t>Christopher </a:t>
            </a:r>
            <a:r>
              <a:rPr lang="en-US" dirty="0" err="1"/>
              <a:t>Frayling</a:t>
            </a:r>
            <a:br>
              <a:rPr lang="en-US" dirty="0"/>
            </a:br>
            <a:r>
              <a:rPr lang="en-US" sz="1600" dirty="0"/>
              <a:t>(educationalist, writer and broadcaster)</a:t>
            </a:r>
          </a:p>
        </p:txBody>
      </p:sp>
      <p:pic>
        <p:nvPicPr>
          <p:cNvPr id="5" name="Picture 4" descr="A square on a wood surface&#10;&#10;AI-generated content may be incorrect.">
            <a:extLst>
              <a:ext uri="{FF2B5EF4-FFF2-40B4-BE49-F238E27FC236}">
                <a16:creationId xmlns:a16="http://schemas.microsoft.com/office/drawing/2014/main" id="{2B780973-83DE-EF64-3BCB-EE8FD5B06063}"/>
              </a:ext>
            </a:extLst>
          </p:cNvPr>
          <p:cNvPicPr>
            <a:picLocks noChangeAspect="1"/>
          </p:cNvPicPr>
          <p:nvPr/>
        </p:nvPicPr>
        <p:blipFill>
          <a:blip r:embed="rId2"/>
          <a:srcRect t="1996" r="-1" b="-1"/>
          <a:stretch>
            <a:fillRect/>
          </a:stretch>
        </p:blipFill>
        <p:spPr>
          <a:xfrm>
            <a:off x="-1" y="10"/>
            <a:ext cx="4373546" cy="6857990"/>
          </a:xfrm>
          <a:prstGeom prst="rect">
            <a:avLst/>
          </a:prstGeom>
        </p:spPr>
      </p:pic>
      <p:sp>
        <p:nvSpPr>
          <p:cNvPr id="12" name="Rectangle 11">
            <a:extLst>
              <a:ext uri="{FF2B5EF4-FFF2-40B4-BE49-F238E27FC236}">
                <a16:creationId xmlns:a16="http://schemas.microsoft.com/office/drawing/2014/main" id="{92D1D7C6-1C89-420C-8D35-483654167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Rectangle 1">
            <a:extLst>
              <a:ext uri="{FF2B5EF4-FFF2-40B4-BE49-F238E27FC236}">
                <a16:creationId xmlns:a16="http://schemas.microsoft.com/office/drawing/2014/main" id="{EC3631F5-2232-43B2-CA25-1F0EE6FB7986}"/>
              </a:ext>
            </a:extLst>
          </p:cNvPr>
          <p:cNvSpPr>
            <a:spLocks noGrp="1" noChangeArrowheads="1"/>
          </p:cNvSpPr>
          <p:nvPr>
            <p:ph idx="1"/>
          </p:nvPr>
        </p:nvSpPr>
        <p:spPr bwMode="auto">
          <a:xfrm>
            <a:off x="5100824" y="1948375"/>
            <a:ext cx="6176776" cy="3581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76176" rIns="0" bIns="152352"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1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None/>
              <a:tabLst/>
            </a:pPr>
            <a:r>
              <a:rPr kumimoji="0" lang="en-US" altLang="en-US" sz="1600" b="1" i="0" u="none" strike="noStrike" cap="none" normalizeH="0" baseline="0" dirty="0">
                <a:ln>
                  <a:noFill/>
                </a:ln>
                <a:effectLst/>
              </a:rPr>
              <a:t>Beyond Nostalgia:</a:t>
            </a:r>
            <a:r>
              <a:rPr kumimoji="0" lang="en-US" altLang="en-US" sz="1600" b="0" i="0" u="none" strike="noStrike" cap="none" normalizeH="0" baseline="0" dirty="0">
                <a:ln>
                  <a:noFill/>
                </a:ln>
                <a:effectLst/>
              </a:rPr>
              <a:t> </a:t>
            </a:r>
            <a:r>
              <a:rPr kumimoji="0" lang="en-US" altLang="en-US" sz="1600" b="0" i="0" u="none" strike="noStrike" cap="none" normalizeH="0" baseline="0" dirty="0" err="1">
                <a:ln>
                  <a:noFill/>
                </a:ln>
                <a:effectLst/>
              </a:rPr>
              <a:t>Frayling</a:t>
            </a:r>
            <a:r>
              <a:rPr kumimoji="0" lang="en-US" altLang="en-US" sz="1600" b="0" i="0" u="none" strike="noStrike" cap="none" normalizeH="0" baseline="0" dirty="0">
                <a:ln>
                  <a:noFill/>
                </a:ln>
                <a:effectLst/>
              </a:rPr>
              <a:t> argued that the renewed interest in craft is not a romantic yearning for the past but a vital response to contemporary trends like global </a:t>
            </a:r>
            <a:r>
              <a:rPr kumimoji="0" lang="en-US" altLang="en-US" sz="1600" b="0" i="0" u="none" strike="noStrike" cap="none" normalizeH="0" baseline="0" dirty="0" err="1">
                <a:ln>
                  <a:noFill/>
                </a:ln>
                <a:effectLst/>
              </a:rPr>
              <a:t>digitisation</a:t>
            </a:r>
            <a:r>
              <a:rPr kumimoji="0" lang="en-US" altLang="en-US" sz="1600" b="0" i="0" u="none" strike="noStrike" cap="none" normalizeH="0" baseline="0" dirty="0">
                <a:ln>
                  <a:noFill/>
                </a:ln>
                <a:effectLst/>
              </a:rPr>
              <a:t> and de-skilling.</a:t>
            </a:r>
          </a:p>
          <a:p>
            <a:pPr marL="0" marR="0" lvl="0" indent="0" defTabSz="914400" rtl="0" eaLnBrk="0" fontAlgn="base" latinLnBrk="0" hangingPunct="0">
              <a:spcBef>
                <a:spcPct val="0"/>
              </a:spcBef>
              <a:spcAft>
                <a:spcPts val="600"/>
              </a:spcAft>
              <a:buClrTx/>
              <a:buSzTx/>
              <a:buNone/>
              <a:tabLst/>
            </a:pPr>
            <a:endParaRPr kumimoji="0" lang="en-US" altLang="en-US" sz="1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None/>
              <a:tabLst/>
            </a:pPr>
            <a:r>
              <a:rPr kumimoji="0" lang="en-US" altLang="en-US" sz="1600" b="1" i="0" u="none" strike="noStrike" cap="none" normalizeH="0" baseline="0" dirty="0">
                <a:ln>
                  <a:noFill/>
                </a:ln>
                <a:effectLst/>
              </a:rPr>
              <a:t>Technology and Craft:</a:t>
            </a:r>
            <a:r>
              <a:rPr kumimoji="0" lang="en-US" altLang="en-US" sz="1600" b="0" i="0" u="none" strike="noStrike" cap="none" normalizeH="0" baseline="0" dirty="0">
                <a:ln>
                  <a:noFill/>
                </a:ln>
                <a:effectLst/>
              </a:rPr>
              <a:t> He sees a future where craft could coexist with technology, with tools like robots assisting in small-batch production, allowing makers to retain control and individuality.</a:t>
            </a:r>
          </a:p>
          <a:p>
            <a:pPr marL="0" marR="0" lvl="0" indent="0" defTabSz="914400" rtl="0" eaLnBrk="0" fontAlgn="base" latinLnBrk="0" hangingPunct="0">
              <a:spcBef>
                <a:spcPct val="0"/>
              </a:spcBef>
              <a:spcAft>
                <a:spcPts val="600"/>
              </a:spcAft>
              <a:buClrTx/>
              <a:buSzTx/>
              <a:buNone/>
              <a:tabLst/>
            </a:pPr>
            <a:endParaRPr kumimoji="0" lang="en-US" altLang="en-US" sz="1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None/>
              <a:tabLst/>
            </a:pPr>
            <a:r>
              <a:rPr kumimoji="0" lang="en-US" altLang="en-US" sz="1600" b="1" i="0" u="none" strike="noStrike" cap="none" normalizeH="0" baseline="0" dirty="0">
                <a:ln>
                  <a:noFill/>
                </a:ln>
                <a:effectLst/>
              </a:rPr>
              <a:t>Urban and Ethical Significance:</a:t>
            </a:r>
            <a:r>
              <a:rPr kumimoji="0" lang="en-US" altLang="en-US" sz="1600" b="0" i="0" u="none" strike="noStrike" cap="none" normalizeH="0" baseline="0" dirty="0">
                <a:ln>
                  <a:noFill/>
                </a:ln>
                <a:effectLst/>
              </a:rPr>
              <a:t> Crafts have become associated with urban living and can serve as an ethical statement, showcasing care and a connection between the maker and the user. </a:t>
            </a:r>
          </a:p>
          <a:p>
            <a:pPr marL="0" marR="0" lvl="0" indent="0" defTabSz="914400" rtl="0" eaLnBrk="0" fontAlgn="base" latinLnBrk="0" hangingPunct="0">
              <a:spcBef>
                <a:spcPct val="0"/>
              </a:spcBef>
              <a:spcAft>
                <a:spcPts val="600"/>
              </a:spcAft>
              <a:buClrTx/>
              <a:buSzTx/>
              <a:buFontTx/>
              <a:buNone/>
              <a:tabLst/>
            </a:pPr>
            <a:endParaRPr kumimoji="0" lang="en-US" altLang="en-US" sz="16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30254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D5330-7C90-2FD8-D3D6-EEE2A76159CE}"/>
              </a:ext>
            </a:extLst>
          </p:cNvPr>
          <p:cNvSpPr>
            <a:spLocks noGrp="1"/>
          </p:cNvSpPr>
          <p:nvPr>
            <p:ph type="title"/>
          </p:nvPr>
        </p:nvSpPr>
        <p:spPr/>
        <p:txBody>
          <a:bodyPr/>
          <a:lstStyle/>
          <a:p>
            <a:pPr algn="ctr"/>
            <a:r>
              <a:rPr lang="en-US" dirty="0"/>
              <a:t>EDMUND DE WAAL</a:t>
            </a:r>
          </a:p>
        </p:txBody>
      </p:sp>
      <p:pic>
        <p:nvPicPr>
          <p:cNvPr id="4" name="Online Media 3" descr="Strange Clay: Edmund de Waal on the power of clay as a medium for creativity">
            <a:hlinkClick r:id="" action="ppaction://media"/>
            <a:extLst>
              <a:ext uri="{FF2B5EF4-FFF2-40B4-BE49-F238E27FC236}">
                <a16:creationId xmlns:a16="http://schemas.microsoft.com/office/drawing/2014/main" id="{B9360FCD-FDA3-57F2-0C7B-467429B6746D}"/>
              </a:ext>
            </a:extLst>
          </p:cNvPr>
          <p:cNvPicPr>
            <a:picLocks noGrp="1" noRot="1" noChangeAspect="1"/>
          </p:cNvPicPr>
          <p:nvPr>
            <p:ph idx="1"/>
            <a:videoFile r:link="rId1"/>
          </p:nvPr>
        </p:nvPicPr>
        <p:blipFill>
          <a:blip r:embed="rId3"/>
          <a:stretch>
            <a:fillRect/>
          </a:stretch>
        </p:blipFill>
        <p:spPr>
          <a:xfrm>
            <a:off x="2174896" y="1610279"/>
            <a:ext cx="8207060" cy="4637535"/>
          </a:xfrm>
          <a:prstGeom prst="rect">
            <a:avLst/>
          </a:prstGeom>
        </p:spPr>
      </p:pic>
    </p:spTree>
    <p:extLst>
      <p:ext uri="{BB962C8B-B14F-4D97-AF65-F5344CB8AC3E}">
        <p14:creationId xmlns:p14="http://schemas.microsoft.com/office/powerpoint/2010/main" val="3213432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69A10-CEB5-0BA3-4C62-EAB5A5550920}"/>
              </a:ext>
            </a:extLst>
          </p:cNvPr>
          <p:cNvSpPr>
            <a:spLocks noGrp="1"/>
          </p:cNvSpPr>
          <p:nvPr>
            <p:ph type="title"/>
          </p:nvPr>
        </p:nvSpPr>
        <p:spPr>
          <a:xfrm>
            <a:off x="2127503" y="964692"/>
            <a:ext cx="4446478" cy="1188720"/>
          </a:xfrm>
        </p:spPr>
        <p:txBody>
          <a:bodyPr>
            <a:normAutofit fontScale="90000"/>
          </a:bodyPr>
          <a:lstStyle/>
          <a:p>
            <a:r>
              <a:rPr lang="en-US"/>
              <a:t>EDMUND DE WAAL</a:t>
            </a:r>
            <a:endParaRPr lang="en-US" dirty="0"/>
          </a:p>
        </p:txBody>
      </p:sp>
      <p:sp>
        <p:nvSpPr>
          <p:cNvPr id="9" name="Content Placeholder 8">
            <a:extLst>
              <a:ext uri="{FF2B5EF4-FFF2-40B4-BE49-F238E27FC236}">
                <a16:creationId xmlns:a16="http://schemas.microsoft.com/office/drawing/2014/main" id="{682BF8E8-BC32-1246-3156-46F84F8DD526}"/>
              </a:ext>
            </a:extLst>
          </p:cNvPr>
          <p:cNvSpPr>
            <a:spLocks noGrp="1"/>
          </p:cNvSpPr>
          <p:nvPr>
            <p:ph idx="1"/>
          </p:nvPr>
        </p:nvSpPr>
        <p:spPr>
          <a:xfrm>
            <a:off x="1523794" y="1705355"/>
            <a:ext cx="4832592" cy="4695445"/>
          </a:xfrm>
        </p:spPr>
        <p:txBody>
          <a:bodyPr>
            <a:normAutofit/>
          </a:bodyPr>
          <a:lstStyle/>
          <a:p>
            <a:pPr marL="0" indent="0">
              <a:buNone/>
            </a:pPr>
            <a:r>
              <a:rPr lang="en-US" dirty="0">
                <a:latin typeface="Aptos" panose="020B0004020202020204" pitchFamily="34" charset="0"/>
              </a:rPr>
              <a:t>Top - </a:t>
            </a:r>
            <a:r>
              <a:rPr lang="en-GB" dirty="0">
                <a:latin typeface="Aptos" panose="020B0004020202020204" pitchFamily="34" charset="0"/>
              </a:rPr>
              <a:t>Conceptions Of Space In A Non-Digital World. </a:t>
            </a:r>
            <a:endParaRPr lang="en-US" dirty="0">
              <a:latin typeface="Aptos" panose="020B0004020202020204" pitchFamily="34" charset="0"/>
            </a:endParaRPr>
          </a:p>
          <a:p>
            <a:pPr marL="0" indent="0">
              <a:buNone/>
            </a:pPr>
            <a:endParaRPr lang="en-US" dirty="0">
              <a:latin typeface="Aptos" panose="020B0004020202020204" pitchFamily="34" charset="0"/>
            </a:endParaRPr>
          </a:p>
          <a:p>
            <a:pPr marL="0" indent="0">
              <a:buNone/>
            </a:pPr>
            <a:r>
              <a:rPr lang="en-US" dirty="0">
                <a:latin typeface="Aptos" panose="020B0004020202020204" pitchFamily="34" charset="0"/>
              </a:rPr>
              <a:t>Key principles:</a:t>
            </a:r>
          </a:p>
          <a:p>
            <a:r>
              <a:rPr lang="en-GB" dirty="0">
                <a:latin typeface="Aptos" panose="020B0004020202020204" pitchFamily="34" charset="0"/>
              </a:rPr>
              <a:t>Materiality and memory</a:t>
            </a:r>
          </a:p>
          <a:p>
            <a:r>
              <a:rPr lang="en-GB" dirty="0">
                <a:latin typeface="Aptos" panose="020B0004020202020204" pitchFamily="34" charset="0"/>
              </a:rPr>
              <a:t>Repetition and Rhythm</a:t>
            </a:r>
          </a:p>
          <a:p>
            <a:r>
              <a:rPr lang="en-GB" dirty="0">
                <a:latin typeface="Aptos" panose="020B0004020202020204" pitchFamily="34" charset="0"/>
              </a:rPr>
              <a:t>Silence and Space</a:t>
            </a:r>
          </a:p>
          <a:p>
            <a:r>
              <a:rPr lang="en-GB" dirty="0">
                <a:latin typeface="Aptos" panose="020B0004020202020204" pitchFamily="34" charset="0"/>
              </a:rPr>
              <a:t>Craft as a form of dialogue</a:t>
            </a:r>
          </a:p>
          <a:p>
            <a:r>
              <a:rPr lang="en-GB" dirty="0">
                <a:latin typeface="Aptos" panose="020B0004020202020204" pitchFamily="34" charset="0"/>
              </a:rPr>
              <a:t>The role of the maker</a:t>
            </a:r>
          </a:p>
          <a:p>
            <a:r>
              <a:rPr lang="en-GB" dirty="0">
                <a:latin typeface="Aptos" panose="020B0004020202020204" pitchFamily="34" charset="0"/>
              </a:rPr>
              <a:t>Imperfection and fragility</a:t>
            </a:r>
          </a:p>
          <a:p>
            <a:endParaRPr lang="en-US" dirty="0">
              <a:latin typeface="Aptos" panose="020B0004020202020204" pitchFamily="34" charset="0"/>
            </a:endParaRPr>
          </a:p>
        </p:txBody>
      </p:sp>
      <p:pic>
        <p:nvPicPr>
          <p:cNvPr id="5" name="Picture 4">
            <a:extLst>
              <a:ext uri="{FF2B5EF4-FFF2-40B4-BE49-F238E27FC236}">
                <a16:creationId xmlns:a16="http://schemas.microsoft.com/office/drawing/2014/main" id="{49724917-28FB-12B2-36E9-4DA8FA0FE5E3}"/>
              </a:ext>
            </a:extLst>
          </p:cNvPr>
          <p:cNvPicPr>
            <a:picLocks noChangeAspect="1"/>
          </p:cNvPicPr>
          <p:nvPr/>
        </p:nvPicPr>
        <p:blipFill>
          <a:blip r:embed="rId2"/>
          <a:srcRect r="10190" b="-1"/>
          <a:stretch>
            <a:fillRect/>
          </a:stretch>
        </p:blipFill>
        <p:spPr>
          <a:xfrm>
            <a:off x="7177484" y="-1"/>
            <a:ext cx="3490722" cy="3410712"/>
          </a:xfrm>
          <a:prstGeom prst="rect">
            <a:avLst/>
          </a:prstGeom>
        </p:spPr>
      </p:pic>
      <p:pic>
        <p:nvPicPr>
          <p:cNvPr id="4" name="Content Placeholder 3">
            <a:extLst>
              <a:ext uri="{FF2B5EF4-FFF2-40B4-BE49-F238E27FC236}">
                <a16:creationId xmlns:a16="http://schemas.microsoft.com/office/drawing/2014/main" id="{7A1C28AD-717A-7C9A-489D-DD0BA4CABB8B}"/>
              </a:ext>
            </a:extLst>
          </p:cNvPr>
          <p:cNvPicPr>
            <a:picLocks noChangeAspect="1"/>
          </p:cNvPicPr>
          <p:nvPr/>
        </p:nvPicPr>
        <p:blipFill>
          <a:blip r:embed="rId3"/>
          <a:srcRect l="11417" r="3894" b="-3"/>
          <a:stretch>
            <a:fillRect/>
          </a:stretch>
        </p:blipFill>
        <p:spPr>
          <a:xfrm>
            <a:off x="7177486" y="3447288"/>
            <a:ext cx="3490515" cy="3410712"/>
          </a:xfrm>
          <a:prstGeom prst="rect">
            <a:avLst/>
          </a:prstGeom>
        </p:spPr>
      </p:pic>
    </p:spTree>
    <p:extLst>
      <p:ext uri="{BB962C8B-B14F-4D97-AF65-F5344CB8AC3E}">
        <p14:creationId xmlns:p14="http://schemas.microsoft.com/office/powerpoint/2010/main" val="2391346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24550-AF4D-CF6B-46A0-83C96D1CDF94}"/>
              </a:ext>
            </a:extLst>
          </p:cNvPr>
          <p:cNvSpPr>
            <a:spLocks noGrp="1"/>
          </p:cNvSpPr>
          <p:nvPr>
            <p:ph type="title"/>
          </p:nvPr>
        </p:nvSpPr>
        <p:spPr>
          <a:xfrm>
            <a:off x="838200" y="4435052"/>
            <a:ext cx="3093720" cy="1645920"/>
          </a:xfrm>
        </p:spPr>
        <p:txBody>
          <a:bodyPr>
            <a:normAutofit/>
          </a:bodyPr>
          <a:lstStyle/>
          <a:p>
            <a:r>
              <a:rPr lang="en-US" sz="2600" dirty="0"/>
              <a:t>Edmund De Waal</a:t>
            </a:r>
          </a:p>
        </p:txBody>
      </p:sp>
      <p:sp>
        <p:nvSpPr>
          <p:cNvPr id="3" name="Content Placeholder 2">
            <a:extLst>
              <a:ext uri="{FF2B5EF4-FFF2-40B4-BE49-F238E27FC236}">
                <a16:creationId xmlns:a16="http://schemas.microsoft.com/office/drawing/2014/main" id="{6F42DDAE-7B86-2E47-6617-A4E14F8B2E50}"/>
              </a:ext>
            </a:extLst>
          </p:cNvPr>
          <p:cNvSpPr>
            <a:spLocks noGrp="1"/>
          </p:cNvSpPr>
          <p:nvPr>
            <p:ph idx="1"/>
          </p:nvPr>
        </p:nvSpPr>
        <p:spPr>
          <a:xfrm>
            <a:off x="4380266" y="4435052"/>
            <a:ext cx="7104188" cy="1645920"/>
          </a:xfrm>
        </p:spPr>
        <p:txBody>
          <a:bodyPr anchor="ctr">
            <a:normAutofit/>
          </a:bodyPr>
          <a:lstStyle/>
          <a:p>
            <a:r>
              <a:rPr lang="en-GB" sz="1800"/>
              <a:t>De Waal discusses his unique approach to writing, often connecting it to the physicality of objects and the tactile experience of materials. </a:t>
            </a:r>
            <a:endParaRPr lang="en-US" sz="1800"/>
          </a:p>
        </p:txBody>
      </p:sp>
      <p:pic>
        <p:nvPicPr>
          <p:cNvPr id="9" name="Picture 8" descr="A scroll of paper with writing&#10;&#10;AI-generated content may be incorrect.">
            <a:extLst>
              <a:ext uri="{FF2B5EF4-FFF2-40B4-BE49-F238E27FC236}">
                <a16:creationId xmlns:a16="http://schemas.microsoft.com/office/drawing/2014/main" id="{A66C59A6-0801-2FD2-CA92-7ECB309D5710}"/>
              </a:ext>
            </a:extLst>
          </p:cNvPr>
          <p:cNvPicPr>
            <a:picLocks noChangeAspect="1"/>
          </p:cNvPicPr>
          <p:nvPr/>
        </p:nvPicPr>
        <p:blipFill>
          <a:blip r:embed="rId3"/>
          <a:srcRect t="12145" r="2" b="2"/>
          <a:stretch>
            <a:fillRect/>
          </a:stretch>
        </p:blipFill>
        <p:spPr>
          <a:xfrm>
            <a:off x="20" y="-6"/>
            <a:ext cx="3931900" cy="4005072"/>
          </a:xfrm>
          <a:prstGeom prst="rect">
            <a:avLst/>
          </a:prstGeom>
        </p:spPr>
      </p:pic>
      <p:pic>
        <p:nvPicPr>
          <p:cNvPr id="5" name="Picture 4" descr="A screenshot of a music sheet&#10;&#10;AI-generated content may be incorrect.">
            <a:extLst>
              <a:ext uri="{FF2B5EF4-FFF2-40B4-BE49-F238E27FC236}">
                <a16:creationId xmlns:a16="http://schemas.microsoft.com/office/drawing/2014/main" id="{E47E8F25-DB44-D341-1490-23CCF9130D97}"/>
              </a:ext>
            </a:extLst>
          </p:cNvPr>
          <p:cNvPicPr>
            <a:picLocks noChangeAspect="1"/>
          </p:cNvPicPr>
          <p:nvPr/>
        </p:nvPicPr>
        <p:blipFill>
          <a:blip r:embed="rId4"/>
          <a:srcRect t="4928" r="-2" b="10017"/>
          <a:stretch>
            <a:fillRect/>
          </a:stretch>
        </p:blipFill>
        <p:spPr>
          <a:xfrm>
            <a:off x="4130040" y="6"/>
            <a:ext cx="3931920" cy="4005071"/>
          </a:xfrm>
          <a:prstGeom prst="rect">
            <a:avLst/>
          </a:prstGeom>
        </p:spPr>
      </p:pic>
      <p:pic>
        <p:nvPicPr>
          <p:cNvPr id="7" name="Picture 6" descr="A page with text and writing&#10;&#10;AI-generated content may be incorrect.">
            <a:extLst>
              <a:ext uri="{FF2B5EF4-FFF2-40B4-BE49-F238E27FC236}">
                <a16:creationId xmlns:a16="http://schemas.microsoft.com/office/drawing/2014/main" id="{7BF2B529-FFBA-97DC-BCC8-C6BA216F7F38}"/>
              </a:ext>
            </a:extLst>
          </p:cNvPr>
          <p:cNvPicPr>
            <a:picLocks noChangeAspect="1"/>
          </p:cNvPicPr>
          <p:nvPr/>
        </p:nvPicPr>
        <p:blipFill>
          <a:blip r:embed="rId5"/>
          <a:srcRect t="9344" r="3" b="3"/>
          <a:stretch>
            <a:fillRect/>
          </a:stretch>
        </p:blipFill>
        <p:spPr>
          <a:xfrm>
            <a:off x="8260080" y="-1"/>
            <a:ext cx="3931920" cy="4005072"/>
          </a:xfrm>
          <a:prstGeom prst="rect">
            <a:avLst/>
          </a:prstGeom>
        </p:spPr>
      </p:pic>
    </p:spTree>
    <p:extLst>
      <p:ext uri="{BB962C8B-B14F-4D97-AF65-F5344CB8AC3E}">
        <p14:creationId xmlns:p14="http://schemas.microsoft.com/office/powerpoint/2010/main" val="36360372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6FF82-28BE-6E33-82C9-8E56CC6EDEA3}"/>
              </a:ext>
            </a:extLst>
          </p:cNvPr>
          <p:cNvSpPr>
            <a:spLocks noGrp="1"/>
          </p:cNvSpPr>
          <p:nvPr>
            <p:ph type="title"/>
          </p:nvPr>
        </p:nvSpPr>
        <p:spPr>
          <a:xfrm>
            <a:off x="836679" y="723898"/>
            <a:ext cx="6002110" cy="1495425"/>
          </a:xfrm>
        </p:spPr>
        <p:txBody>
          <a:bodyPr>
            <a:normAutofit fontScale="90000"/>
          </a:bodyPr>
          <a:lstStyle/>
          <a:p>
            <a:r>
              <a:rPr lang="en-US" sz="3700"/>
              <a:t>The Hare with the Amber Eyes </a:t>
            </a:r>
            <a:br>
              <a:rPr lang="en-US" sz="3700"/>
            </a:br>
            <a:r>
              <a:rPr lang="en-US" sz="3700"/>
              <a:t>Edmund De Waal</a:t>
            </a:r>
          </a:p>
        </p:txBody>
      </p:sp>
      <p:sp>
        <p:nvSpPr>
          <p:cNvPr id="3" name="Content Placeholder 2">
            <a:extLst>
              <a:ext uri="{FF2B5EF4-FFF2-40B4-BE49-F238E27FC236}">
                <a16:creationId xmlns:a16="http://schemas.microsoft.com/office/drawing/2014/main" id="{5C8F7FC2-455E-AF6E-9210-D61B2E9A0CDE}"/>
              </a:ext>
            </a:extLst>
          </p:cNvPr>
          <p:cNvSpPr>
            <a:spLocks noGrp="1"/>
          </p:cNvSpPr>
          <p:nvPr>
            <p:ph idx="1"/>
          </p:nvPr>
        </p:nvSpPr>
        <p:spPr>
          <a:xfrm>
            <a:off x="836680" y="2405067"/>
            <a:ext cx="6002110" cy="3729034"/>
          </a:xfrm>
        </p:spPr>
        <p:txBody>
          <a:bodyPr>
            <a:normAutofit/>
          </a:bodyPr>
          <a:lstStyle/>
          <a:p>
            <a:pPr marL="0" indent="0">
              <a:buNone/>
            </a:pPr>
            <a:r>
              <a:rPr lang="en-GB" sz="2000" b="1"/>
              <a:t>Legacy and Connection:</a:t>
            </a:r>
            <a:r>
              <a:rPr lang="en-GB" sz="2000"/>
              <a:t> </a:t>
            </a:r>
          </a:p>
          <a:p>
            <a:pPr marL="0" indent="0">
              <a:buNone/>
            </a:pPr>
            <a:r>
              <a:rPr lang="en-GB" sz="2000"/>
              <a:t>The memoir is a deeply personal exploration of heritage, the enduring power of objects, and how seemingly small things can connect generations and preserve memories through times of profound change</a:t>
            </a:r>
          </a:p>
          <a:p>
            <a:endParaRPr lang="en-US" sz="2000"/>
          </a:p>
        </p:txBody>
      </p:sp>
      <p:pic>
        <p:nvPicPr>
          <p:cNvPr id="4" name="Picture 3">
            <a:extLst>
              <a:ext uri="{FF2B5EF4-FFF2-40B4-BE49-F238E27FC236}">
                <a16:creationId xmlns:a16="http://schemas.microsoft.com/office/drawing/2014/main" id="{CDF56F50-3BF6-5CB6-9614-06B644967A44}"/>
              </a:ext>
            </a:extLst>
          </p:cNvPr>
          <p:cNvPicPr>
            <a:picLocks noChangeAspect="1"/>
          </p:cNvPicPr>
          <p:nvPr/>
        </p:nvPicPr>
        <p:blipFill>
          <a:blip r:embed="rId2"/>
          <a:srcRect t="10915" r="2" b="2890"/>
          <a:stretch>
            <a:fillRect/>
          </a:stretch>
        </p:blipFill>
        <p:spPr>
          <a:xfrm>
            <a:off x="7208873" y="903564"/>
            <a:ext cx="3111795" cy="4274492"/>
          </a:xfrm>
          <a:prstGeom prst="rect">
            <a:avLst/>
          </a:prstGeom>
          <a:effectLst/>
        </p:spPr>
      </p:pic>
    </p:spTree>
    <p:extLst>
      <p:ext uri="{BB962C8B-B14F-4D97-AF65-F5344CB8AC3E}">
        <p14:creationId xmlns:p14="http://schemas.microsoft.com/office/powerpoint/2010/main" val="1122851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1A98A-7BE3-3F2D-0839-CD67A13913A8}"/>
              </a:ext>
            </a:extLst>
          </p:cNvPr>
          <p:cNvSpPr>
            <a:spLocks noGrp="1"/>
          </p:cNvSpPr>
          <p:nvPr>
            <p:ph type="title"/>
          </p:nvPr>
        </p:nvSpPr>
        <p:spPr>
          <a:xfrm>
            <a:off x="1371600" y="685800"/>
            <a:ext cx="9601200" cy="1485900"/>
          </a:xfrm>
        </p:spPr>
        <p:txBody>
          <a:bodyPr>
            <a:normAutofit/>
          </a:bodyPr>
          <a:lstStyle/>
          <a:p>
            <a:r>
              <a:rPr lang="en-US" dirty="0"/>
              <a:t>Phenomenology</a:t>
            </a:r>
          </a:p>
        </p:txBody>
      </p:sp>
      <p:sp>
        <p:nvSpPr>
          <p:cNvPr id="3" name="Content Placeholder 2">
            <a:extLst>
              <a:ext uri="{FF2B5EF4-FFF2-40B4-BE49-F238E27FC236}">
                <a16:creationId xmlns:a16="http://schemas.microsoft.com/office/drawing/2014/main" id="{A44D0947-7E86-F808-1BAD-209D652EFA24}"/>
              </a:ext>
            </a:extLst>
          </p:cNvPr>
          <p:cNvSpPr>
            <a:spLocks noGrp="1"/>
          </p:cNvSpPr>
          <p:nvPr>
            <p:ph idx="1"/>
          </p:nvPr>
        </p:nvSpPr>
        <p:spPr>
          <a:xfrm>
            <a:off x="1263838" y="1638300"/>
            <a:ext cx="4823695" cy="3581400"/>
          </a:xfrm>
        </p:spPr>
        <p:txBody>
          <a:bodyPr>
            <a:noAutofit/>
          </a:bodyPr>
          <a:lstStyle/>
          <a:p>
            <a:pPr marL="0" indent="0">
              <a:buNone/>
            </a:pPr>
            <a:r>
              <a:rPr lang="en-US" dirty="0">
                <a:latin typeface="Aptos" panose="020B0004020202020204" pitchFamily="34" charset="0"/>
              </a:rPr>
              <a:t>Sensory and experiential </a:t>
            </a:r>
          </a:p>
          <a:p>
            <a:pPr marL="0" indent="0">
              <a:buNone/>
            </a:pPr>
            <a:endParaRPr lang="en-US" dirty="0">
              <a:latin typeface="Aptos" panose="020B0004020202020204" pitchFamily="34" charset="0"/>
            </a:endParaRPr>
          </a:p>
          <a:p>
            <a:pPr marL="0" indent="0">
              <a:buNone/>
            </a:pPr>
            <a:r>
              <a:rPr lang="en-US" dirty="0">
                <a:latin typeface="Aptos" panose="020B0004020202020204" pitchFamily="34" charset="0"/>
              </a:rPr>
              <a:t>Edmund </a:t>
            </a:r>
            <a:r>
              <a:rPr lang="en-US" dirty="0" err="1">
                <a:latin typeface="Aptos" panose="020B0004020202020204" pitchFamily="34" charset="0"/>
              </a:rPr>
              <a:t>Hurrsel</a:t>
            </a:r>
            <a:r>
              <a:rPr lang="en-US" dirty="0">
                <a:latin typeface="Aptos" panose="020B0004020202020204" pitchFamily="34" charset="0"/>
              </a:rPr>
              <a:t> (1900)</a:t>
            </a:r>
          </a:p>
          <a:p>
            <a:pPr marL="0" indent="0">
              <a:buNone/>
            </a:pPr>
            <a:r>
              <a:rPr lang="en-US" dirty="0">
                <a:latin typeface="Aptos" panose="020B0004020202020204" pitchFamily="34" charset="0"/>
              </a:rPr>
              <a:t>Martin Heidegger - Being</a:t>
            </a:r>
          </a:p>
          <a:p>
            <a:pPr marL="0" indent="0">
              <a:buNone/>
            </a:pPr>
            <a:r>
              <a:rPr lang="en-US" dirty="0">
                <a:latin typeface="Aptos" panose="020B0004020202020204" pitchFamily="34" charset="0"/>
              </a:rPr>
              <a:t>Maurice Merleau-Ponty  - Embodiment</a:t>
            </a:r>
          </a:p>
          <a:p>
            <a:pPr marL="0" indent="0">
              <a:buNone/>
            </a:pPr>
            <a:r>
              <a:rPr lang="en-US" dirty="0">
                <a:latin typeface="Aptos" panose="020B0004020202020204" pitchFamily="34" charset="0"/>
              </a:rPr>
              <a:t>Jean Paul Satre  - Consciousness</a:t>
            </a:r>
          </a:p>
          <a:p>
            <a:pPr marL="0" indent="0">
              <a:buNone/>
            </a:pPr>
            <a:endParaRPr lang="en-US" dirty="0">
              <a:latin typeface="Aptos" panose="020B0004020202020204" pitchFamily="34" charset="0"/>
            </a:endParaRPr>
          </a:p>
          <a:p>
            <a:pPr marL="0" indent="0">
              <a:buNone/>
            </a:pPr>
            <a:endParaRPr lang="en-US" dirty="0">
              <a:latin typeface="Aptos" panose="020B0004020202020204" pitchFamily="34" charset="0"/>
            </a:endParaRPr>
          </a:p>
          <a:p>
            <a:pPr marL="0" indent="0">
              <a:buNone/>
            </a:pPr>
            <a:r>
              <a:rPr lang="en-US" dirty="0">
                <a:latin typeface="Aptos" panose="020B0004020202020204" pitchFamily="34" charset="0"/>
              </a:rPr>
              <a:t>At the Existentialist Café by Sarah Bakewell</a:t>
            </a:r>
          </a:p>
          <a:p>
            <a:pPr marL="0" indent="0">
              <a:buNone/>
            </a:pPr>
            <a:r>
              <a:rPr lang="en-US" dirty="0">
                <a:latin typeface="Aptos" panose="020B0004020202020204" pitchFamily="34" charset="0"/>
              </a:rPr>
              <a:t> – coffee example (p40)</a:t>
            </a:r>
          </a:p>
        </p:txBody>
      </p:sp>
      <p:pic>
        <p:nvPicPr>
          <p:cNvPr id="4" name="Picture 3">
            <a:extLst>
              <a:ext uri="{FF2B5EF4-FFF2-40B4-BE49-F238E27FC236}">
                <a16:creationId xmlns:a16="http://schemas.microsoft.com/office/drawing/2014/main" id="{BD07678E-D023-8F45-F6F6-7B4E0F32AF99}"/>
              </a:ext>
            </a:extLst>
          </p:cNvPr>
          <p:cNvPicPr>
            <a:picLocks noChangeAspect="1"/>
          </p:cNvPicPr>
          <p:nvPr/>
        </p:nvPicPr>
        <p:blipFill>
          <a:blip r:embed="rId2"/>
          <a:srcRect l="6463" r="5996" b="4"/>
          <a:stretch>
            <a:fillRect/>
          </a:stretch>
        </p:blipFill>
        <p:spPr>
          <a:xfrm>
            <a:off x="6104467" y="2265037"/>
            <a:ext cx="2445173" cy="3749039"/>
          </a:xfrm>
          <a:prstGeom prst="rect">
            <a:avLst/>
          </a:prstGeom>
        </p:spPr>
      </p:pic>
      <p:pic>
        <p:nvPicPr>
          <p:cNvPr id="6" name="Picture 5">
            <a:extLst>
              <a:ext uri="{FF2B5EF4-FFF2-40B4-BE49-F238E27FC236}">
                <a16:creationId xmlns:a16="http://schemas.microsoft.com/office/drawing/2014/main" id="{48BFD5A3-99B8-2915-9F77-6A562651767A}"/>
              </a:ext>
            </a:extLst>
          </p:cNvPr>
          <p:cNvPicPr>
            <a:picLocks noChangeAspect="1"/>
          </p:cNvPicPr>
          <p:nvPr/>
        </p:nvPicPr>
        <p:blipFill>
          <a:blip r:embed="rId3"/>
          <a:srcRect t="9226" r="2" b="36501"/>
          <a:stretch>
            <a:fillRect/>
          </a:stretch>
        </p:blipFill>
        <p:spPr>
          <a:xfrm>
            <a:off x="8710507" y="2265037"/>
            <a:ext cx="2262293" cy="1747816"/>
          </a:xfrm>
          <a:prstGeom prst="rect">
            <a:avLst/>
          </a:prstGeom>
        </p:spPr>
      </p:pic>
      <p:pic>
        <p:nvPicPr>
          <p:cNvPr id="5" name="Picture 4">
            <a:extLst>
              <a:ext uri="{FF2B5EF4-FFF2-40B4-BE49-F238E27FC236}">
                <a16:creationId xmlns:a16="http://schemas.microsoft.com/office/drawing/2014/main" id="{C6EC65F8-C05B-EB79-9B22-864E193DD6C1}"/>
              </a:ext>
            </a:extLst>
          </p:cNvPr>
          <p:cNvPicPr>
            <a:picLocks noChangeAspect="1"/>
          </p:cNvPicPr>
          <p:nvPr/>
        </p:nvPicPr>
        <p:blipFill>
          <a:blip r:embed="rId4"/>
          <a:srcRect t="13203" r="3" b="30546"/>
          <a:stretch>
            <a:fillRect/>
          </a:stretch>
        </p:blipFill>
        <p:spPr>
          <a:xfrm>
            <a:off x="8710507" y="4169734"/>
            <a:ext cx="2262293" cy="1844343"/>
          </a:xfrm>
          <a:prstGeom prst="rect">
            <a:avLst/>
          </a:prstGeom>
        </p:spPr>
      </p:pic>
    </p:spTree>
    <p:extLst>
      <p:ext uri="{BB962C8B-B14F-4D97-AF65-F5344CB8AC3E}">
        <p14:creationId xmlns:p14="http://schemas.microsoft.com/office/powerpoint/2010/main" val="3188528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1328E4D7-7EEE-B53A-2C29-FF3317D9D8D2}"/>
              </a:ext>
            </a:extLst>
          </p:cNvPr>
          <p:cNvGraphicFramePr/>
          <p:nvPr>
            <p:extLst>
              <p:ext uri="{D42A27DB-BD31-4B8C-83A1-F6EECF244321}">
                <p14:modId xmlns:p14="http://schemas.microsoft.com/office/powerpoint/2010/main" val="2805479606"/>
              </p:ext>
            </p:extLst>
          </p:nvPr>
        </p:nvGraphicFramePr>
        <p:xfrm>
          <a:off x="1169580" y="334925"/>
          <a:ext cx="10823945" cy="6188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85929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FEF904E9-E97D-825F-D835-DE5481B5BFF0}"/>
              </a:ext>
            </a:extLst>
          </p:cNvPr>
          <p:cNvSpPr/>
          <p:nvPr/>
        </p:nvSpPr>
        <p:spPr>
          <a:xfrm>
            <a:off x="640080" y="639704"/>
            <a:ext cx="3299579" cy="55778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gn="ctr" defTabSz="914400">
              <a:lnSpc>
                <a:spcPct val="89000"/>
              </a:lnSpc>
              <a:spcBef>
                <a:spcPct val="0"/>
              </a:spcBef>
              <a:spcAft>
                <a:spcPts val="600"/>
              </a:spcAft>
            </a:pPr>
            <a:r>
              <a:rPr lang="en-US" sz="4400">
                <a:solidFill>
                  <a:schemeClr val="tx2"/>
                </a:solidFill>
                <a:latin typeface="+mj-lt"/>
                <a:ea typeface="+mj-ea"/>
                <a:cs typeface="+mj-cs"/>
              </a:rPr>
              <a:t>Tools / machines / technology</a:t>
            </a:r>
          </a:p>
        </p:txBody>
      </p:sp>
      <p:graphicFrame>
        <p:nvGraphicFramePr>
          <p:cNvPr id="6" name="Content Placeholder 2">
            <a:extLst>
              <a:ext uri="{FF2B5EF4-FFF2-40B4-BE49-F238E27FC236}">
                <a16:creationId xmlns:a16="http://schemas.microsoft.com/office/drawing/2014/main" id="{FC564AF4-2E0E-F125-9BAF-881C4CAF9A40}"/>
              </a:ext>
            </a:extLst>
          </p:cNvPr>
          <p:cNvGraphicFramePr>
            <a:graphicFrameLocks noGrp="1"/>
          </p:cNvGraphicFramePr>
          <p:nvPr>
            <p:ph idx="1"/>
            <p:extLst>
              <p:ext uri="{D42A27DB-BD31-4B8C-83A1-F6EECF244321}">
                <p14:modId xmlns:p14="http://schemas.microsoft.com/office/powerpoint/2010/main" val="455460965"/>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96601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CFBDD8-2CBA-74EC-2FAE-E9A14931CD89}"/>
              </a:ext>
            </a:extLst>
          </p:cNvPr>
          <p:cNvSpPr>
            <a:spLocks noGrp="1"/>
          </p:cNvSpPr>
          <p:nvPr>
            <p:ph type="title"/>
          </p:nvPr>
        </p:nvSpPr>
        <p:spPr>
          <a:xfrm>
            <a:off x="168811" y="685800"/>
            <a:ext cx="7033847" cy="1339948"/>
          </a:xfrm>
        </p:spPr>
        <p:txBody>
          <a:bodyPr>
            <a:normAutofit/>
          </a:bodyPr>
          <a:lstStyle/>
          <a:p>
            <a:r>
              <a:rPr lang="en-US" dirty="0"/>
              <a:t>Heidegger’s -Ready-to-hand</a:t>
            </a:r>
          </a:p>
        </p:txBody>
      </p:sp>
      <p:sp>
        <p:nvSpPr>
          <p:cNvPr id="3" name="Content Placeholder 2">
            <a:extLst>
              <a:ext uri="{FF2B5EF4-FFF2-40B4-BE49-F238E27FC236}">
                <a16:creationId xmlns:a16="http://schemas.microsoft.com/office/drawing/2014/main" id="{A508E360-AFB8-4B52-4977-5A54B59EFAF5}"/>
              </a:ext>
            </a:extLst>
          </p:cNvPr>
          <p:cNvSpPr>
            <a:spLocks noGrp="1"/>
          </p:cNvSpPr>
          <p:nvPr>
            <p:ph idx="1"/>
          </p:nvPr>
        </p:nvSpPr>
        <p:spPr>
          <a:xfrm>
            <a:off x="752303" y="3266666"/>
            <a:ext cx="5793475" cy="3581400"/>
          </a:xfrm>
        </p:spPr>
        <p:txBody>
          <a:bodyPr>
            <a:normAutofit/>
          </a:bodyPr>
          <a:lstStyle/>
          <a:p>
            <a:pPr marL="0" indent="0">
              <a:buNone/>
            </a:pPr>
            <a:endParaRPr lang="en-US" dirty="0"/>
          </a:p>
          <a:p>
            <a:pPr marL="0" indent="0">
              <a:buNone/>
            </a:pPr>
            <a:r>
              <a:rPr lang="en-US" dirty="0"/>
              <a:t>(example)</a:t>
            </a:r>
          </a:p>
          <a:p>
            <a:pPr marL="0" indent="0">
              <a:buNone/>
            </a:pPr>
            <a:r>
              <a:rPr lang="en-US" sz="2400" dirty="0">
                <a:latin typeface="Aptos" panose="020B0004020202020204" pitchFamily="34" charset="0"/>
              </a:rPr>
              <a:t>When we use a tool (e.g. hammer) – we don’t focus on the hammer as an object. Instead, we are engaged in the </a:t>
            </a:r>
            <a:r>
              <a:rPr lang="en-US" sz="2400" b="1" dirty="0">
                <a:latin typeface="Aptos" panose="020B0004020202020204" pitchFamily="34" charset="0"/>
              </a:rPr>
              <a:t>‘activity of hammering</a:t>
            </a:r>
            <a:r>
              <a:rPr lang="en-US" sz="2400" dirty="0">
                <a:latin typeface="Aptos" panose="020B0004020202020204" pitchFamily="34" charset="0"/>
              </a:rPr>
              <a:t>’ the tool is transparent in it’s use.</a:t>
            </a:r>
          </a:p>
        </p:txBody>
      </p:sp>
      <p:sp>
        <p:nvSpPr>
          <p:cNvPr id="19" name="Rectangle 18">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5" name="Picture 4">
            <a:extLst>
              <a:ext uri="{FF2B5EF4-FFF2-40B4-BE49-F238E27FC236}">
                <a16:creationId xmlns:a16="http://schemas.microsoft.com/office/drawing/2014/main" id="{25F63F92-1E3D-1C71-776D-65F5D5C421E0}"/>
              </a:ext>
            </a:extLst>
          </p:cNvPr>
          <p:cNvPicPr>
            <a:picLocks noChangeAspect="1"/>
          </p:cNvPicPr>
          <p:nvPr/>
        </p:nvPicPr>
        <p:blipFill>
          <a:blip r:embed="rId2"/>
          <a:srcRect l="22123"/>
          <a:stretch>
            <a:fillRect/>
          </a:stretch>
        </p:blipFill>
        <p:spPr>
          <a:xfrm>
            <a:off x="7612260" y="10"/>
            <a:ext cx="4579739" cy="6857990"/>
          </a:xfrm>
          <a:prstGeom prst="rect">
            <a:avLst/>
          </a:prstGeom>
        </p:spPr>
      </p:pic>
      <p:sp>
        <p:nvSpPr>
          <p:cNvPr id="11" name="Rectangle 6">
            <a:extLst>
              <a:ext uri="{FF2B5EF4-FFF2-40B4-BE49-F238E27FC236}">
                <a16:creationId xmlns:a16="http://schemas.microsoft.com/office/drawing/2014/main" id="{4DBDE90D-7909-083C-16AE-187D5B671756}"/>
              </a:ext>
            </a:extLst>
          </p:cNvPr>
          <p:cNvSpPr>
            <a:spLocks noChangeArrowheads="1"/>
          </p:cNvSpPr>
          <p:nvPr/>
        </p:nvSpPr>
        <p:spPr bwMode="auto">
          <a:xfrm>
            <a:off x="503388" y="1926718"/>
            <a:ext cx="6291307"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In </a:t>
            </a:r>
            <a:r>
              <a:rPr kumimoji="0" lang="en-US" altLang="en-US" sz="1800" b="0" i="1" u="none" strike="noStrike" cap="none" normalizeH="0" baseline="0" dirty="0">
                <a:ln>
                  <a:noFill/>
                </a:ln>
                <a:solidFill>
                  <a:srgbClr val="000000"/>
                </a:solidFill>
                <a:effectLst/>
              </a:rPr>
              <a:t>Being and Time</a:t>
            </a:r>
            <a:r>
              <a:rPr kumimoji="0" lang="en-US" altLang="en-US" sz="1800" b="0" i="0" u="none" strike="noStrike" cap="none" normalizeH="0" baseline="0" dirty="0">
                <a:ln>
                  <a:noFill/>
                </a:ln>
                <a:solidFill>
                  <a:srgbClr val="000000"/>
                </a:solidFill>
                <a:effectLst/>
                <a:latin typeface="-webkit-standard"/>
              </a:rPr>
              <a:t> (1927), Heidegger introduces the concept of</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 </a:t>
            </a:r>
            <a:r>
              <a:rPr kumimoji="0" lang="en-US" altLang="en-US" sz="1800" b="1" i="0" u="none" strike="noStrike" cap="none" normalizeH="0" baseline="0" dirty="0">
                <a:ln>
                  <a:noFill/>
                </a:ln>
                <a:solidFill>
                  <a:srgbClr val="000000"/>
                </a:solidFill>
                <a:effectLst/>
              </a:rPr>
              <a:t>“ready-to-hand” (</a:t>
            </a:r>
            <a:r>
              <a:rPr kumimoji="0" lang="en-US" altLang="en-US" sz="1800" b="1" i="0" u="none" strike="noStrike" cap="none" normalizeH="0" baseline="0" dirty="0" err="1">
                <a:ln>
                  <a:noFill/>
                </a:ln>
                <a:solidFill>
                  <a:srgbClr val="000000"/>
                </a:solidFill>
                <a:effectLst/>
              </a:rPr>
              <a:t>Zuhandenheit</a:t>
            </a:r>
            <a:r>
              <a:rPr kumimoji="0" lang="en-US" altLang="en-US" sz="1800" b="1" i="0" u="none" strike="noStrike" cap="none" normalizeH="0" baseline="0" dirty="0">
                <a:ln>
                  <a:noFill/>
                </a:ln>
                <a:solidFill>
                  <a:srgbClr val="000000"/>
                </a:solidFill>
                <a:effectLst/>
              </a:rPr>
              <a:t>)</a:t>
            </a:r>
            <a:r>
              <a:rPr kumimoji="0" lang="en-US" altLang="en-US" sz="1800" b="0" i="0" u="none" strike="noStrike" cap="none" normalizeH="0" baseline="0" dirty="0">
                <a:ln>
                  <a:noFill/>
                </a:ln>
                <a:solidFill>
                  <a:srgbClr val="000000"/>
                </a:solidFill>
                <a:effectLst/>
                <a:latin typeface="-webkit-standard"/>
              </a:rPr>
              <a:t> to describe how tools are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experienced in everyday use.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274280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7319E-CBAB-76E0-EB27-8E2A0968C994}"/>
              </a:ext>
            </a:extLst>
          </p:cNvPr>
          <p:cNvSpPr>
            <a:spLocks noGrp="1"/>
          </p:cNvSpPr>
          <p:nvPr>
            <p:ph type="title"/>
          </p:nvPr>
        </p:nvSpPr>
        <p:spPr>
          <a:xfrm>
            <a:off x="838200" y="759020"/>
            <a:ext cx="10515600" cy="1325563"/>
          </a:xfrm>
        </p:spPr>
        <p:txBody>
          <a:bodyPr>
            <a:normAutofit/>
          </a:bodyPr>
          <a:lstStyle/>
          <a:p>
            <a:r>
              <a:rPr lang="en-US" sz="2800" dirty="0"/>
              <a:t>Heidegger – </a:t>
            </a:r>
            <a:r>
              <a:rPr lang="en-US" sz="2800" dirty="0" err="1"/>
              <a:t>Handlability</a:t>
            </a:r>
            <a:r>
              <a:rPr lang="en-US" sz="2800" dirty="0"/>
              <a:t> and </a:t>
            </a:r>
            <a:r>
              <a:rPr lang="en-US" sz="2800" dirty="0" err="1"/>
              <a:t>Praxical</a:t>
            </a:r>
            <a:r>
              <a:rPr lang="en-US" sz="2800" dirty="0"/>
              <a:t> Knowledge  </a:t>
            </a:r>
            <a:r>
              <a:rPr lang="en-US" sz="1600" dirty="0"/>
              <a:t>by</a:t>
            </a:r>
            <a:r>
              <a:rPr lang="en-US" sz="2800" dirty="0"/>
              <a:t> Barabara Bolt</a:t>
            </a:r>
          </a:p>
        </p:txBody>
      </p:sp>
      <p:sp>
        <p:nvSpPr>
          <p:cNvPr id="3" name="Content Placeholder 2">
            <a:extLst>
              <a:ext uri="{FF2B5EF4-FFF2-40B4-BE49-F238E27FC236}">
                <a16:creationId xmlns:a16="http://schemas.microsoft.com/office/drawing/2014/main" id="{F77ADD41-F0E5-13C0-08F8-55FDC75DF623}"/>
              </a:ext>
            </a:extLst>
          </p:cNvPr>
          <p:cNvSpPr>
            <a:spLocks noGrp="1"/>
          </p:cNvSpPr>
          <p:nvPr>
            <p:ph idx="1"/>
          </p:nvPr>
        </p:nvSpPr>
        <p:spPr>
          <a:xfrm>
            <a:off x="838200" y="2021596"/>
            <a:ext cx="10515600" cy="5503644"/>
          </a:xfrm>
        </p:spPr>
        <p:txBody>
          <a:bodyPr>
            <a:normAutofit/>
          </a:bodyPr>
          <a:lstStyle/>
          <a:p>
            <a:pPr marL="0" indent="0">
              <a:buNone/>
            </a:pPr>
            <a:r>
              <a:rPr lang="en-GB" dirty="0"/>
              <a:t>Her work takes a philosophical approach to the arts, questioning the relationship between artist, subject, materials and audience. The nature of all art, Professor Bolt argues, is intrinsically bound to the materials and tools used in its creation. The process and the environment are as critical to the artwork as the final “product”.</a:t>
            </a:r>
          </a:p>
          <a:p>
            <a:pPr marL="0" indent="0">
              <a:buNone/>
            </a:pPr>
            <a:endParaRPr lang="en-GB" dirty="0"/>
          </a:p>
          <a:p>
            <a:pPr marL="0" indent="0">
              <a:buNone/>
            </a:pPr>
            <a:r>
              <a:rPr lang="en-GB" dirty="0"/>
              <a:t>“The focus on artworks, rather than practice, has produced a gap in our understanding of the work of art as process. Working with [philosopher] Martin Heidegger’s notion of “</a:t>
            </a:r>
            <a:r>
              <a:rPr lang="en-GB" dirty="0" err="1"/>
              <a:t>handlability</a:t>
            </a:r>
            <a:r>
              <a:rPr lang="en-GB" dirty="0"/>
              <a:t>”, I propose that in creative arts practice, “research” commences in practice – in our dealings with the tools and materials of production.”</a:t>
            </a:r>
          </a:p>
          <a:p>
            <a:pPr marL="0" indent="0">
              <a:buNone/>
            </a:pPr>
            <a:endParaRPr lang="en-GB" dirty="0"/>
          </a:p>
          <a:p>
            <a:pPr marL="0" indent="0">
              <a:buNone/>
            </a:pPr>
            <a:r>
              <a:rPr lang="en-US" dirty="0">
                <a:hlinkClick r:id="rId2"/>
              </a:rPr>
              <a:t>https://finearts-music.unimelb.edu.au/research/the-art-of-research-where-the-painter-and-the-visual-theorist-meet</a:t>
            </a:r>
            <a:r>
              <a:rPr lang="en-US" dirty="0"/>
              <a:t> </a:t>
            </a:r>
          </a:p>
        </p:txBody>
      </p:sp>
    </p:spTree>
    <p:extLst>
      <p:ext uri="{BB962C8B-B14F-4D97-AF65-F5344CB8AC3E}">
        <p14:creationId xmlns:p14="http://schemas.microsoft.com/office/powerpoint/2010/main" val="25634730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A0891-74D5-7CE9-3B43-B6F5961AD595}"/>
              </a:ext>
            </a:extLst>
          </p:cNvPr>
          <p:cNvSpPr>
            <a:spLocks noGrp="1"/>
          </p:cNvSpPr>
          <p:nvPr>
            <p:ph type="title"/>
          </p:nvPr>
        </p:nvSpPr>
        <p:spPr/>
        <p:txBody>
          <a:bodyPr/>
          <a:lstStyle/>
          <a:p>
            <a:r>
              <a:rPr lang="en-US" dirty="0"/>
              <a:t>Heidegger’s influence</a:t>
            </a:r>
          </a:p>
        </p:txBody>
      </p:sp>
      <p:sp>
        <p:nvSpPr>
          <p:cNvPr id="4" name="Rectangle 1">
            <a:extLst>
              <a:ext uri="{FF2B5EF4-FFF2-40B4-BE49-F238E27FC236}">
                <a16:creationId xmlns:a16="http://schemas.microsoft.com/office/drawing/2014/main" id="{41BF30CF-C32B-C497-8256-B9D38E2574A9}"/>
              </a:ext>
            </a:extLst>
          </p:cNvPr>
          <p:cNvSpPr>
            <a:spLocks noGrp="1" noChangeArrowheads="1"/>
          </p:cNvSpPr>
          <p:nvPr>
            <p:ph idx="1"/>
          </p:nvPr>
        </p:nvSpPr>
        <p:spPr bwMode="auto">
          <a:xfrm>
            <a:off x="1076177" y="1294537"/>
            <a:ext cx="10306026"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00000"/>
                </a:solidFill>
                <a:effectLst/>
                <a:latin typeface="Arial" panose="020B0604020202020204" pitchFamily="34" charset="0"/>
              </a:rPr>
              <a:t>Heidegger’s theory helps explain the </a:t>
            </a:r>
            <a:r>
              <a:rPr kumimoji="0" lang="en-US" altLang="en-US" sz="1800" b="1" i="0" u="none" strike="noStrike" cap="none" normalizeH="0" baseline="0" dirty="0">
                <a:ln>
                  <a:noFill/>
                </a:ln>
                <a:solidFill>
                  <a:srgbClr val="000000"/>
                </a:solidFill>
                <a:effectLst/>
                <a:latin typeface="Arial" panose="020B0604020202020204" pitchFamily="34" charset="0"/>
              </a:rPr>
              <a:t>embodied, intuitive knowledge</a:t>
            </a:r>
            <a:r>
              <a:rPr kumimoji="0" lang="en-US" altLang="en-US" sz="1800" b="0" i="0" u="none" strike="noStrike" cap="none" normalizeH="0" baseline="0" dirty="0">
                <a:ln>
                  <a:noFill/>
                </a:ln>
                <a:solidFill>
                  <a:srgbClr val="000000"/>
                </a:solidFill>
                <a:effectLst/>
                <a:latin typeface="Arial" panose="020B0604020202020204" pitchFamily="34" charset="0"/>
              </a:rPr>
              <a:t> central to craft practice.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00000"/>
                </a:solidFill>
                <a:effectLst/>
                <a:latin typeface="Arial" panose="020B0604020202020204" pitchFamily="34" charset="0"/>
              </a:rPr>
              <a:t>Tools are not just objects—they are </a:t>
            </a:r>
            <a:r>
              <a:rPr kumimoji="0" lang="en-US" altLang="en-US" sz="1800" b="1" i="0" u="none" strike="noStrike" cap="none" normalizeH="0" baseline="0" dirty="0">
                <a:ln>
                  <a:noFill/>
                </a:ln>
                <a:solidFill>
                  <a:srgbClr val="000000"/>
                </a:solidFill>
                <a:effectLst/>
                <a:latin typeface="Arial" panose="020B0604020202020204" pitchFamily="34" charset="0"/>
              </a:rPr>
              <a:t>extensions of the body and contextually embedded</a:t>
            </a:r>
            <a:r>
              <a:rPr kumimoji="0" lang="en-US" altLang="en-US" sz="1800" b="0" i="0" u="none" strike="noStrike" cap="none" normalizeH="0" baseline="0" dirty="0">
                <a:ln>
                  <a:noFill/>
                </a:ln>
                <a:solidFill>
                  <a:srgbClr val="000000"/>
                </a:solidFill>
                <a:effectLst/>
                <a:latin typeface="Arial" panose="020B0604020202020204" pitchFamily="34" charset="0"/>
              </a:rPr>
              <a:t> in a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world of meaning and purpose.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00000"/>
                </a:solidFill>
                <a:effectLst/>
                <a:latin typeface="Arial" panose="020B0604020202020204" pitchFamily="34" charset="0"/>
              </a:rPr>
              <a:t>His ideas influenced later thinkers like </a:t>
            </a:r>
            <a:r>
              <a:rPr kumimoji="0" lang="en-US" altLang="en-US" sz="1800" b="1" i="0" u="none" strike="noStrike" cap="none" normalizeH="0" baseline="0" dirty="0">
                <a:ln>
                  <a:noFill/>
                </a:ln>
                <a:solidFill>
                  <a:srgbClr val="000000"/>
                </a:solidFill>
                <a:effectLst/>
                <a:latin typeface="Arial" panose="020B0604020202020204" pitchFamily="34" charset="0"/>
              </a:rPr>
              <a:t>Richard Sennett</a:t>
            </a:r>
            <a:r>
              <a:rPr kumimoji="0" lang="en-US" altLang="en-US" sz="1800" b="0" i="0" u="none" strike="noStrike" cap="none" normalizeH="0" baseline="0" dirty="0">
                <a:ln>
                  <a:noFill/>
                </a:ln>
                <a:solidFill>
                  <a:srgbClr val="000000"/>
                </a:solidFill>
                <a:effectLst/>
                <a:latin typeface="Arial" panose="020B0604020202020204" pitchFamily="34" charset="0"/>
              </a:rPr>
              <a:t>, </a:t>
            </a:r>
            <a:r>
              <a:rPr kumimoji="0" lang="en-US" altLang="en-US" sz="1800" b="1" i="0" u="none" strike="noStrike" cap="none" normalizeH="0" baseline="0" dirty="0">
                <a:ln>
                  <a:noFill/>
                </a:ln>
                <a:solidFill>
                  <a:srgbClr val="000000"/>
                </a:solidFill>
                <a:effectLst/>
                <a:latin typeface="Arial" panose="020B0604020202020204" pitchFamily="34" charset="0"/>
              </a:rPr>
              <a:t>Maurice Merleau-Ponty</a:t>
            </a:r>
            <a:r>
              <a:rPr kumimoji="0" lang="en-US" altLang="en-US" sz="1800" b="0" i="0" u="none" strike="noStrike" cap="none" normalizeH="0" baseline="0" dirty="0">
                <a:ln>
                  <a:noFill/>
                </a:ln>
                <a:solidFill>
                  <a:srgbClr val="000000"/>
                </a:solidFill>
                <a:effectLst/>
                <a:latin typeface="Arial" panose="020B0604020202020204" pitchFamily="34" charset="0"/>
              </a:rPr>
              <a:t>, and </a:t>
            </a:r>
            <a:r>
              <a:rPr kumimoji="0" lang="en-US" altLang="en-US" sz="1800" b="1" i="0" u="none" strike="noStrike" cap="none" normalizeH="0" baseline="0" dirty="0">
                <a:ln>
                  <a:noFill/>
                </a:ln>
                <a:solidFill>
                  <a:srgbClr val="000000"/>
                </a:solidFill>
                <a:effectLst/>
                <a:latin typeface="Arial" panose="020B0604020202020204" pitchFamily="34" charset="0"/>
              </a:rPr>
              <a:t>Don Ihde</a:t>
            </a:r>
            <a:r>
              <a:rPr kumimoji="0" lang="en-US" altLang="en-US" sz="1800" b="0" i="0" u="none" strike="noStrike" cap="none" normalizeH="0" baseline="0" dirty="0">
                <a:ln>
                  <a:noFill/>
                </a:ln>
                <a:solidFill>
                  <a:srgbClr val="000000"/>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who explore the </a:t>
            </a:r>
            <a:r>
              <a:rPr kumimoji="0" lang="en-US" altLang="en-US" sz="1800" b="1" i="0" u="none" strike="noStrike" cap="none" normalizeH="0" baseline="0" dirty="0">
                <a:ln>
                  <a:noFill/>
                </a:ln>
                <a:solidFill>
                  <a:srgbClr val="000000"/>
                </a:solidFill>
                <a:effectLst/>
                <a:latin typeface="Arial" panose="020B0604020202020204" pitchFamily="34" charset="0"/>
              </a:rPr>
              <a:t>phenomenology of making</a:t>
            </a:r>
            <a:r>
              <a:rPr kumimoji="0" lang="en-US" altLang="en-US" sz="1800" b="0" i="0" u="none" strike="noStrike" cap="none" normalizeH="0" baseline="0" dirty="0">
                <a:ln>
                  <a:noFill/>
                </a:ln>
                <a:solidFill>
                  <a:srgbClr val="000000"/>
                </a:solidFill>
                <a:effectLst/>
                <a:latin typeface="Arial" panose="020B0604020202020204" pitchFamily="34" charset="0"/>
              </a:rPr>
              <a:t> and the </a:t>
            </a:r>
            <a:r>
              <a:rPr kumimoji="0" lang="en-US" altLang="en-US" sz="1800" b="1" i="0" u="none" strike="noStrike" cap="none" normalizeH="0" baseline="0" dirty="0">
                <a:ln>
                  <a:noFill/>
                </a:ln>
                <a:solidFill>
                  <a:srgbClr val="000000"/>
                </a:solidFill>
                <a:effectLst/>
                <a:latin typeface="Arial" panose="020B0604020202020204" pitchFamily="34" charset="0"/>
              </a:rPr>
              <a:t>technological mediation of experience</a:t>
            </a:r>
            <a:r>
              <a:rPr kumimoji="0" lang="en-US" altLang="en-US" sz="1800" b="0" i="0" u="none" strike="noStrike" cap="none" normalizeH="0" baseline="0" dirty="0">
                <a:ln>
                  <a:noFill/>
                </a:ln>
                <a:solidFill>
                  <a:srgbClr val="000000"/>
                </a:solidFill>
                <a:effectLst/>
                <a:latin typeface="Arial" panose="020B060402020202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2">
            <a:extLst>
              <a:ext uri="{FF2B5EF4-FFF2-40B4-BE49-F238E27FC236}">
                <a16:creationId xmlns:a16="http://schemas.microsoft.com/office/drawing/2014/main" id="{A3568F32-C409-2DB5-9D03-9A05B94E4421}"/>
              </a:ext>
            </a:extLst>
          </p:cNvPr>
          <p:cNvSpPr>
            <a:spLocks noChangeArrowheads="1"/>
          </p:cNvSpPr>
          <p:nvPr/>
        </p:nvSpPr>
        <p:spPr bwMode="auto">
          <a:xfrm>
            <a:off x="1019187" y="3429000"/>
            <a:ext cx="10306025"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Richard Sennett -</a:t>
            </a:r>
            <a:r>
              <a:rPr kumimoji="0" lang="en-US" altLang="en-US" sz="1400" b="0" i="0" u="none" strike="noStrike" cap="none" normalizeH="0" baseline="0" dirty="0">
                <a:ln>
                  <a:noFill/>
                </a:ln>
                <a:solidFill>
                  <a:srgbClr val="000000"/>
                </a:solidFill>
                <a:effectLst/>
                <a:latin typeface="Arial" panose="020B0604020202020204" pitchFamily="34" charset="0"/>
              </a:rPr>
              <a:t> </a:t>
            </a:r>
            <a:r>
              <a:rPr kumimoji="0" lang="en-US" altLang="en-US" sz="1400" b="0" i="1" u="none" strike="noStrike" cap="none" normalizeH="0" baseline="0" dirty="0">
                <a:ln>
                  <a:noFill/>
                </a:ln>
                <a:solidFill>
                  <a:srgbClr val="000000"/>
                </a:solidFill>
                <a:effectLst/>
                <a:latin typeface="Arial" panose="020B0604020202020204" pitchFamily="34" charset="0"/>
              </a:rPr>
              <a:t>The Craftsman</a:t>
            </a:r>
            <a:r>
              <a:rPr kumimoji="0" lang="en-US" altLang="en-US" sz="1400" b="0" i="0" u="none" strike="noStrike" cap="none" normalizeH="0" baseline="0" dirty="0">
                <a:ln>
                  <a:noFill/>
                </a:ln>
                <a:solidFill>
                  <a:srgbClr val="000000"/>
                </a:solidFill>
                <a:effectLst/>
                <a:latin typeface="Arial" panose="020B0604020202020204" pitchFamily="34" charset="0"/>
              </a:rPr>
              <a:t> (2008)</a:t>
            </a:r>
          </a:p>
          <a:p>
            <a:pPr marL="0" marR="0" lvl="0" indent="0" algn="l" defTabSz="914400" rtl="0" eaLnBrk="0" fontAlgn="base" latinLnBrk="0" hangingPunct="0">
              <a:lnSpc>
                <a:spcPct val="100000"/>
              </a:lnSpc>
              <a:spcBef>
                <a:spcPct val="0"/>
              </a:spcBef>
              <a:spcAft>
                <a:spcPct val="0"/>
              </a:spcAft>
              <a:buClrTx/>
              <a:buSzTx/>
              <a:tabLst/>
            </a:pPr>
            <a:r>
              <a:rPr kumimoji="0" lang="en-US" altLang="en-US" sz="1400" b="1" i="0" u="none" strike="noStrike" cap="none" normalizeH="0" baseline="0" dirty="0">
                <a:ln>
                  <a:noFill/>
                </a:ln>
                <a:solidFill>
                  <a:srgbClr val="000000"/>
                </a:solidFill>
                <a:effectLst/>
                <a:latin typeface="Arial" panose="020B0604020202020204" pitchFamily="34" charset="0"/>
              </a:rPr>
              <a:t>Tool Focus</a:t>
            </a:r>
            <a:r>
              <a:rPr kumimoji="0" lang="en-US" altLang="en-US" sz="1400" b="0" i="0" u="none" strike="noStrike" cap="none" normalizeH="0" baseline="0" dirty="0">
                <a:ln>
                  <a:noFill/>
                </a:ln>
                <a:solidFill>
                  <a:srgbClr val="000000"/>
                </a:solidFill>
                <a:effectLst/>
                <a:latin typeface="Arial" panose="020B0604020202020204" pitchFamily="34" charset="0"/>
              </a:rPr>
              <a:t>: Sennett sees tools as </a:t>
            </a:r>
            <a:r>
              <a:rPr kumimoji="0" lang="en-US" altLang="en-US" sz="1400" b="1" i="0" u="none" strike="noStrike" cap="none" normalizeH="0" baseline="0" dirty="0">
                <a:ln>
                  <a:noFill/>
                </a:ln>
                <a:solidFill>
                  <a:srgbClr val="000000"/>
                </a:solidFill>
                <a:effectLst/>
                <a:latin typeface="Arial" panose="020B0604020202020204" pitchFamily="34" charset="0"/>
              </a:rPr>
              <a:t>extensions of the hand and mind</a:t>
            </a:r>
            <a:r>
              <a:rPr lang="en-US" altLang="en-US" sz="1400" dirty="0">
                <a:solidFill>
                  <a:srgbClr val="000000"/>
                </a:solidFill>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4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6">
            <a:extLst>
              <a:ext uri="{FF2B5EF4-FFF2-40B4-BE49-F238E27FC236}">
                <a16:creationId xmlns:a16="http://schemas.microsoft.com/office/drawing/2014/main" id="{F4A25F93-6FEC-2DA5-DBCB-9986E489DC67}"/>
              </a:ext>
            </a:extLst>
          </p:cNvPr>
          <p:cNvSpPr>
            <a:spLocks noChangeArrowheads="1"/>
          </p:cNvSpPr>
          <p:nvPr/>
        </p:nvSpPr>
        <p:spPr bwMode="auto">
          <a:xfrm>
            <a:off x="1019187" y="5228287"/>
            <a:ext cx="8220520"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Don Ihde (Philosopher of Technology)</a:t>
            </a:r>
          </a:p>
          <a:p>
            <a:pPr marL="0" marR="0" lvl="0" indent="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rgbClr val="000000"/>
                </a:solidFill>
                <a:effectLst/>
                <a:latin typeface="Arial" panose="020B0604020202020204" pitchFamily="34" charset="0"/>
              </a:rPr>
              <a:t>He provides a </a:t>
            </a:r>
            <a:r>
              <a:rPr kumimoji="0" lang="en-US" altLang="en-US" sz="1400" b="1" i="0" u="none" strike="noStrike" cap="none" normalizeH="0" baseline="0" dirty="0">
                <a:ln>
                  <a:noFill/>
                </a:ln>
                <a:solidFill>
                  <a:srgbClr val="000000"/>
                </a:solidFill>
                <a:effectLst/>
                <a:latin typeface="Arial" panose="020B0604020202020204" pitchFamily="34" charset="0"/>
              </a:rPr>
              <a:t>philosophical framework</a:t>
            </a:r>
            <a:r>
              <a:rPr kumimoji="0" lang="en-US" altLang="en-US" sz="1400" b="0" i="0" u="none" strike="noStrike" cap="none" normalizeH="0" baseline="0" dirty="0">
                <a:ln>
                  <a:noFill/>
                </a:ln>
                <a:solidFill>
                  <a:srgbClr val="000000"/>
                </a:solidFill>
                <a:effectLst/>
                <a:latin typeface="Arial" panose="020B0604020202020204" pitchFamily="34" charset="0"/>
              </a:rPr>
              <a:t> for understanding how tools are </a:t>
            </a:r>
            <a:r>
              <a:rPr kumimoji="0" lang="en-US" altLang="en-US" sz="1400" b="1" i="0" u="none" strike="noStrike" cap="none" normalizeH="0" baseline="0" dirty="0">
                <a:ln>
                  <a:noFill/>
                </a:ln>
                <a:solidFill>
                  <a:srgbClr val="000000"/>
                </a:solidFill>
                <a:effectLst/>
                <a:latin typeface="Arial" panose="020B0604020202020204" pitchFamily="34" charset="0"/>
              </a:rPr>
              <a:t>not passive instruments</a:t>
            </a:r>
            <a:r>
              <a:rPr kumimoji="0" lang="en-US" altLang="en-US" sz="1400" b="0" i="0" u="none" strike="noStrike" cap="none" normalizeH="0" baseline="0" dirty="0">
                <a:ln>
                  <a:noFill/>
                </a:ln>
                <a:solidFill>
                  <a:srgbClr val="000000"/>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rgbClr val="000000"/>
                </a:solidFill>
                <a:effectLst/>
                <a:latin typeface="Arial" panose="020B0604020202020204" pitchFamily="34" charset="0"/>
              </a:rPr>
              <a:t>but </a:t>
            </a:r>
            <a:r>
              <a:rPr kumimoji="0" lang="en-US" altLang="en-US" sz="1400" b="1" i="0" u="none" strike="noStrike" cap="none" normalizeH="0" baseline="0" dirty="0">
                <a:ln>
                  <a:noFill/>
                </a:ln>
                <a:solidFill>
                  <a:srgbClr val="000000"/>
                </a:solidFill>
                <a:effectLst/>
                <a:latin typeface="Arial" panose="020B0604020202020204" pitchFamily="34" charset="0"/>
              </a:rPr>
              <a:t>active participants</a:t>
            </a:r>
            <a:r>
              <a:rPr kumimoji="0" lang="en-US" altLang="en-US" sz="1400" b="0" i="0" u="none" strike="noStrike" cap="none" normalizeH="0" baseline="0" dirty="0">
                <a:ln>
                  <a:noFill/>
                </a:ln>
                <a:solidFill>
                  <a:srgbClr val="000000"/>
                </a:solidFill>
                <a:effectLst/>
                <a:latin typeface="Arial" panose="020B0604020202020204" pitchFamily="34" charset="0"/>
              </a:rPr>
              <a:t> in the making process. His work helps bridge the gap between </a:t>
            </a:r>
          </a:p>
          <a:p>
            <a:pPr marL="0" marR="0" lvl="0" indent="0" algn="l" defTabSz="914400" rtl="0" eaLnBrk="0" fontAlgn="base" latinLnBrk="0" hangingPunct="0">
              <a:lnSpc>
                <a:spcPct val="100000"/>
              </a:lnSpc>
              <a:spcBef>
                <a:spcPct val="0"/>
              </a:spcBef>
              <a:spcAft>
                <a:spcPct val="0"/>
              </a:spcAft>
              <a:buClrTx/>
              <a:buSzTx/>
              <a:tabLst/>
            </a:pPr>
            <a:r>
              <a:rPr kumimoji="0" lang="en-US" altLang="en-US" sz="1400" b="1" i="0" u="none" strike="noStrike" cap="none" normalizeH="0" baseline="0" dirty="0">
                <a:ln>
                  <a:noFill/>
                </a:ln>
                <a:solidFill>
                  <a:srgbClr val="000000"/>
                </a:solidFill>
                <a:effectLst/>
                <a:latin typeface="Arial" panose="020B0604020202020204" pitchFamily="34" charset="0"/>
              </a:rPr>
              <a:t>philosophy of technology</a:t>
            </a:r>
            <a:r>
              <a:rPr kumimoji="0" lang="en-US" altLang="en-US" sz="1400" b="0" i="0" u="none" strike="noStrike" cap="none" normalizeH="0" baseline="0" dirty="0">
                <a:ln>
                  <a:noFill/>
                </a:ln>
                <a:solidFill>
                  <a:srgbClr val="000000"/>
                </a:solidFill>
                <a:effectLst/>
                <a:latin typeface="Arial" panose="020B0604020202020204" pitchFamily="34" charset="0"/>
              </a:rPr>
              <a:t> and </a:t>
            </a:r>
            <a:r>
              <a:rPr kumimoji="0" lang="en-US" altLang="en-US" sz="1400" b="1" i="0" u="none" strike="noStrike" cap="none" normalizeH="0" baseline="0" dirty="0">
                <a:ln>
                  <a:noFill/>
                </a:ln>
                <a:solidFill>
                  <a:srgbClr val="000000"/>
                </a:solidFill>
                <a:effectLst/>
                <a:latin typeface="Arial" panose="020B0604020202020204" pitchFamily="34" charset="0"/>
              </a:rPr>
              <a:t>material culture</a:t>
            </a:r>
            <a:r>
              <a:rPr kumimoji="0" lang="en-US" altLang="en-US" sz="1400" b="0" i="0" u="none" strike="noStrike" cap="none" normalizeH="0" baseline="0" dirty="0">
                <a:ln>
                  <a:noFill/>
                </a:ln>
                <a:solidFill>
                  <a:srgbClr val="000000"/>
                </a:solidFill>
                <a:effectLst/>
                <a:latin typeface="Arial" panose="020B0604020202020204" pitchFamily="34" charset="0"/>
              </a:rPr>
              <a:t>, making him a valuable reference for </a:t>
            </a:r>
          </a:p>
          <a:p>
            <a:pPr marL="0" marR="0" lvl="0" indent="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rgbClr val="000000"/>
                </a:solidFill>
                <a:effectLst/>
                <a:latin typeface="Arial" panose="020B0604020202020204" pitchFamily="34" charset="0"/>
              </a:rPr>
              <a:t>contemporary craft theorists.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Rectangle 7">
            <a:extLst>
              <a:ext uri="{FF2B5EF4-FFF2-40B4-BE49-F238E27FC236}">
                <a16:creationId xmlns:a16="http://schemas.microsoft.com/office/drawing/2014/main" id="{433335F4-619B-DF49-00D3-6A50B3A92977}"/>
              </a:ext>
            </a:extLst>
          </p:cNvPr>
          <p:cNvSpPr>
            <a:spLocks noChangeArrowheads="1"/>
          </p:cNvSpPr>
          <p:nvPr/>
        </p:nvSpPr>
        <p:spPr bwMode="auto">
          <a:xfrm>
            <a:off x="1019187" y="4091012"/>
            <a:ext cx="8951489"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Merleau-Ponty - Embodied Perception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Arial" panose="020B0604020202020204" pitchFamily="34" charset="0"/>
              </a:rPr>
              <a:t>Merleau-Ponty argued that perception is not a detached mental act but a </a:t>
            </a:r>
            <a:r>
              <a:rPr kumimoji="0" lang="en-US" altLang="en-US" sz="1400" b="1" i="0" u="none" strike="noStrike" cap="none" normalizeH="0" baseline="0" dirty="0">
                <a:ln>
                  <a:noFill/>
                </a:ln>
                <a:solidFill>
                  <a:srgbClr val="000000"/>
                </a:solidFill>
                <a:effectLst/>
                <a:latin typeface="Arial" panose="020B0604020202020204" pitchFamily="34" charset="0"/>
              </a:rPr>
              <a:t>bodily engagement with the world</a:t>
            </a:r>
            <a:r>
              <a:rPr kumimoji="0" lang="en-US" altLang="en-US" sz="1400" b="0" i="0" u="none" strike="noStrike" cap="none" normalizeH="0" baseline="0" dirty="0">
                <a:ln>
                  <a:noFill/>
                </a:ln>
                <a:solidFill>
                  <a:srgbClr val="000000"/>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Arial" panose="020B0604020202020204" pitchFamily="34" charset="0"/>
              </a:rPr>
              <a:t>Tools, in this view, become </a:t>
            </a:r>
            <a:r>
              <a:rPr kumimoji="0" lang="en-US" altLang="en-US" sz="1400" b="1" i="0" u="none" strike="noStrike" cap="none" normalizeH="0" baseline="0" dirty="0">
                <a:ln>
                  <a:noFill/>
                </a:ln>
                <a:solidFill>
                  <a:srgbClr val="000000"/>
                </a:solidFill>
                <a:effectLst/>
                <a:latin typeface="Arial" panose="020B0604020202020204" pitchFamily="34" charset="0"/>
              </a:rPr>
              <a:t>extensions of the body</a:t>
            </a:r>
            <a:r>
              <a:rPr kumimoji="0" lang="en-US" altLang="en-US" sz="1400" b="0" i="0" u="none" strike="noStrike" cap="none" normalizeH="0" baseline="0" dirty="0">
                <a:ln>
                  <a:noFill/>
                </a:ln>
                <a:solidFill>
                  <a:srgbClr val="000000"/>
                </a:solidFill>
                <a:effectLst/>
                <a:latin typeface="Arial" panose="020B0604020202020204" pitchFamily="34" charset="0"/>
              </a:rPr>
              <a:t>—they are not external objects but part of the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lived experience</a:t>
            </a:r>
            <a:r>
              <a:rPr kumimoji="0" lang="en-US" altLang="en-US" sz="1400" b="0" i="0" u="none" strike="noStrike" cap="none" normalizeH="0" baseline="0" dirty="0">
                <a:ln>
                  <a:noFill/>
                </a:ln>
                <a:solidFill>
                  <a:srgbClr val="000000"/>
                </a:solidFill>
                <a:effectLst/>
                <a:latin typeface="Arial" panose="020B0604020202020204" pitchFamily="34" charset="0"/>
              </a:rPr>
              <a:t> of the maker.</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515515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D043292-708B-4F69-AE72-8FB56C6E8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6B442DD-75D2-544A-7CC1-E4B5519B377B}"/>
              </a:ext>
            </a:extLst>
          </p:cNvPr>
          <p:cNvPicPr>
            <a:picLocks noChangeAspect="1"/>
          </p:cNvPicPr>
          <p:nvPr/>
        </p:nvPicPr>
        <p:blipFill>
          <a:blip r:embed="rId2"/>
          <a:srcRect t="12471" r="-2" b="40165"/>
          <a:stretch>
            <a:fillRect/>
          </a:stretch>
        </p:blipFill>
        <p:spPr>
          <a:xfrm>
            <a:off x="20" y="-1"/>
            <a:ext cx="4373525" cy="3438081"/>
          </a:xfrm>
          <a:prstGeom prst="rect">
            <a:avLst/>
          </a:prstGeom>
        </p:spPr>
      </p:pic>
      <p:pic>
        <p:nvPicPr>
          <p:cNvPr id="4" name="Picture 3">
            <a:extLst>
              <a:ext uri="{FF2B5EF4-FFF2-40B4-BE49-F238E27FC236}">
                <a16:creationId xmlns:a16="http://schemas.microsoft.com/office/drawing/2014/main" id="{3CA17689-50D8-F1DB-DD53-D2860F498A56}"/>
              </a:ext>
            </a:extLst>
          </p:cNvPr>
          <p:cNvPicPr>
            <a:picLocks noChangeAspect="1"/>
          </p:cNvPicPr>
          <p:nvPr/>
        </p:nvPicPr>
        <p:blipFill>
          <a:blip r:embed="rId3"/>
          <a:srcRect r="2" b="20605"/>
          <a:stretch>
            <a:fillRect/>
          </a:stretch>
        </p:blipFill>
        <p:spPr>
          <a:xfrm>
            <a:off x="20" y="3438457"/>
            <a:ext cx="4373525" cy="3429000"/>
          </a:xfrm>
          <a:prstGeom prst="rect">
            <a:avLst/>
          </a:prstGeom>
        </p:spPr>
      </p:pic>
      <p:sp>
        <p:nvSpPr>
          <p:cNvPr id="12" name="Rectangle 11">
            <a:extLst>
              <a:ext uri="{FF2B5EF4-FFF2-40B4-BE49-F238E27FC236}">
                <a16:creationId xmlns:a16="http://schemas.microsoft.com/office/drawing/2014/main" id="{72C017B3-7B7A-4C5A-A3E9-09EC1428BC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103A4873-6E8E-5AB8-6B81-CE023FA9FE6C}"/>
              </a:ext>
            </a:extLst>
          </p:cNvPr>
          <p:cNvSpPr>
            <a:spLocks noGrp="1"/>
          </p:cNvSpPr>
          <p:nvPr>
            <p:ph idx="1"/>
          </p:nvPr>
        </p:nvSpPr>
        <p:spPr>
          <a:xfrm>
            <a:off x="5100824" y="2286000"/>
            <a:ext cx="6176776" cy="3581400"/>
          </a:xfrm>
        </p:spPr>
        <p:txBody>
          <a:bodyPr>
            <a:normAutofit/>
          </a:bodyPr>
          <a:lstStyle/>
          <a:p>
            <a:r>
              <a:rPr lang="en-US" dirty="0"/>
              <a:t>Walter Benjamin said that when something is made by hand – like a painting or sculpture it has a special quality he called ‘aura’</a:t>
            </a:r>
          </a:p>
          <a:p>
            <a:endParaRPr lang="en-US" dirty="0"/>
          </a:p>
          <a:p>
            <a:r>
              <a:rPr lang="en-US" dirty="0"/>
              <a:t>Aura – the feeling of uniqueness, authenticity, and presence that surrounds an original, handmade work.</a:t>
            </a:r>
          </a:p>
          <a:p>
            <a:endParaRPr lang="en-US" dirty="0"/>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165756838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8F992-77EB-71A8-0838-F9DFC7A21F53}"/>
              </a:ext>
            </a:extLst>
          </p:cNvPr>
          <p:cNvSpPr>
            <a:spLocks noGrp="1"/>
          </p:cNvSpPr>
          <p:nvPr>
            <p:ph type="title"/>
          </p:nvPr>
        </p:nvSpPr>
        <p:spPr>
          <a:xfrm>
            <a:off x="1295400" y="175437"/>
            <a:ext cx="9601200" cy="1485900"/>
          </a:xfrm>
        </p:spPr>
        <p:txBody>
          <a:bodyPr>
            <a:normAutofit/>
          </a:bodyPr>
          <a:lstStyle/>
          <a:p>
            <a:r>
              <a:rPr lang="en-US" sz="2400" dirty="0">
                <a:latin typeface="Aptos" panose="020B0004020202020204" pitchFamily="34" charset="0"/>
              </a:rPr>
              <a:t>Walter Benjamin </a:t>
            </a:r>
            <a:br>
              <a:rPr lang="en-US" sz="2400" dirty="0">
                <a:latin typeface="Aptos" panose="020B0004020202020204" pitchFamily="34" charset="0"/>
              </a:rPr>
            </a:br>
            <a:r>
              <a:rPr lang="en-US" sz="2400" dirty="0">
                <a:latin typeface="Aptos" panose="020B0004020202020204" pitchFamily="34" charset="0"/>
              </a:rPr>
              <a:t>Developed ideas around the hand made and machine in 1930’s in the essay ‘The work of Art in the age of Its Technological Reproducibility” </a:t>
            </a:r>
          </a:p>
        </p:txBody>
      </p:sp>
      <p:sp>
        <p:nvSpPr>
          <p:cNvPr id="3" name="Content Placeholder 2">
            <a:extLst>
              <a:ext uri="{FF2B5EF4-FFF2-40B4-BE49-F238E27FC236}">
                <a16:creationId xmlns:a16="http://schemas.microsoft.com/office/drawing/2014/main" id="{03FB991E-5363-9321-7F1D-BA685E8C2AB5}"/>
              </a:ext>
            </a:extLst>
          </p:cNvPr>
          <p:cNvSpPr>
            <a:spLocks noGrp="1"/>
          </p:cNvSpPr>
          <p:nvPr>
            <p:ph idx="1"/>
          </p:nvPr>
        </p:nvSpPr>
        <p:spPr>
          <a:xfrm>
            <a:off x="1104314" y="1463040"/>
            <a:ext cx="9601200" cy="5029200"/>
          </a:xfrm>
        </p:spPr>
        <p:txBody>
          <a:bodyPr>
            <a:normAutofit/>
          </a:bodyPr>
          <a:lstStyle/>
          <a:p>
            <a:r>
              <a:rPr lang="en-US" b="1" dirty="0"/>
              <a:t>Handmade objects carry:</a:t>
            </a:r>
          </a:p>
          <a:p>
            <a:pPr marL="0" indent="0">
              <a:buNone/>
            </a:pPr>
            <a:r>
              <a:rPr lang="en-US" dirty="0"/>
              <a:t>History – who made it, where and when</a:t>
            </a:r>
          </a:p>
          <a:p>
            <a:pPr marL="0" indent="0">
              <a:buNone/>
            </a:pPr>
            <a:r>
              <a:rPr lang="en-US" dirty="0"/>
              <a:t>Uniqueness – one off original</a:t>
            </a:r>
          </a:p>
          <a:p>
            <a:pPr marL="0" indent="0">
              <a:buNone/>
            </a:pPr>
            <a:r>
              <a:rPr lang="en-US" dirty="0"/>
              <a:t>Ritual value – often linked to tradition or ceremony e.g. icon in a church.</a:t>
            </a:r>
          </a:p>
          <a:p>
            <a:pPr marL="0" indent="0">
              <a:buNone/>
            </a:pPr>
            <a:r>
              <a:rPr lang="en-US" dirty="0"/>
              <a:t>Handmade objects= contemplation, tradition and ritual</a:t>
            </a:r>
          </a:p>
          <a:p>
            <a:pPr marL="0" indent="0">
              <a:buNone/>
            </a:pPr>
            <a:endParaRPr lang="en-US" dirty="0"/>
          </a:p>
          <a:p>
            <a:r>
              <a:rPr lang="en-US" b="1" dirty="0"/>
              <a:t>Machine made objects = loss of aura</a:t>
            </a:r>
          </a:p>
          <a:p>
            <a:pPr marL="0" indent="0">
              <a:buNone/>
            </a:pPr>
            <a:r>
              <a:rPr lang="en-US" dirty="0"/>
              <a:t>Infinite copies</a:t>
            </a:r>
          </a:p>
          <a:p>
            <a:pPr marL="0" indent="0">
              <a:buNone/>
            </a:pPr>
            <a:r>
              <a:rPr lang="en-US" dirty="0"/>
              <a:t>Detached from its original place</a:t>
            </a:r>
          </a:p>
          <a:p>
            <a:pPr marL="0" indent="0">
              <a:buNone/>
            </a:pPr>
            <a:r>
              <a:rPr lang="en-US" dirty="0"/>
              <a:t>Available to everyone and not tied to one ritual or setting.</a:t>
            </a:r>
          </a:p>
          <a:p>
            <a:pPr marL="0" indent="0">
              <a:buNone/>
            </a:pPr>
            <a:r>
              <a:rPr lang="en-US" dirty="0"/>
              <a:t>Machine made objects=mass culture, politics, reproducibility.</a:t>
            </a:r>
          </a:p>
          <a:p>
            <a:pPr marL="0" indent="0">
              <a:buNone/>
            </a:pPr>
            <a:endParaRPr lang="en-US" dirty="0"/>
          </a:p>
          <a:p>
            <a:endParaRPr lang="en-US" dirty="0"/>
          </a:p>
          <a:p>
            <a:pPr marL="0" indent="0">
              <a:buNone/>
            </a:pPr>
            <a:endParaRPr lang="en-US" dirty="0"/>
          </a:p>
          <a:p>
            <a:pPr marL="0" indent="0">
              <a:buNone/>
            </a:pPr>
            <a:endParaRPr lang="en-US" dirty="0"/>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33944136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37E899-1A26-449D-9A99-B8D7B9564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588AAF-AED9-042A-9A2F-8D6DB359F76C}"/>
              </a:ext>
            </a:extLst>
          </p:cNvPr>
          <p:cNvSpPr>
            <a:spLocks noGrp="1"/>
          </p:cNvSpPr>
          <p:nvPr>
            <p:ph type="title"/>
          </p:nvPr>
        </p:nvSpPr>
        <p:spPr>
          <a:xfrm>
            <a:off x="5100824" y="685800"/>
            <a:ext cx="6176776" cy="1485900"/>
          </a:xfrm>
        </p:spPr>
        <p:txBody>
          <a:bodyPr>
            <a:normAutofit/>
          </a:bodyPr>
          <a:lstStyle/>
          <a:p>
            <a:r>
              <a:rPr lang="en-US"/>
              <a:t>Contemporary Craft and Material Culture Scholars</a:t>
            </a:r>
          </a:p>
        </p:txBody>
      </p:sp>
      <p:pic>
        <p:nvPicPr>
          <p:cNvPr id="6" name="Picture 5">
            <a:extLst>
              <a:ext uri="{FF2B5EF4-FFF2-40B4-BE49-F238E27FC236}">
                <a16:creationId xmlns:a16="http://schemas.microsoft.com/office/drawing/2014/main" id="{E989FC86-6756-6073-7321-383073FE0D8F}"/>
              </a:ext>
            </a:extLst>
          </p:cNvPr>
          <p:cNvPicPr>
            <a:picLocks noChangeAspect="1"/>
          </p:cNvPicPr>
          <p:nvPr/>
        </p:nvPicPr>
        <p:blipFill>
          <a:blip r:embed="rId2"/>
          <a:srcRect l="3094" r="5293"/>
          <a:stretch>
            <a:fillRect/>
          </a:stretch>
        </p:blipFill>
        <p:spPr>
          <a:xfrm>
            <a:off x="-1" y="10"/>
            <a:ext cx="4602146" cy="6857990"/>
          </a:xfrm>
          <a:prstGeom prst="rect">
            <a:avLst/>
          </a:prstGeom>
        </p:spPr>
      </p:pic>
      <p:sp>
        <p:nvSpPr>
          <p:cNvPr id="13" name="Rectangle 12">
            <a:extLst>
              <a:ext uri="{FF2B5EF4-FFF2-40B4-BE49-F238E27FC236}">
                <a16:creationId xmlns:a16="http://schemas.microsoft.com/office/drawing/2014/main" id="{A9023BA4-63D6-4B04-BC2C-6D126A23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Rectangle 1">
            <a:extLst>
              <a:ext uri="{FF2B5EF4-FFF2-40B4-BE49-F238E27FC236}">
                <a16:creationId xmlns:a16="http://schemas.microsoft.com/office/drawing/2014/main" id="{F59D1E35-AD58-D96D-20EC-85F7050BDA89}"/>
              </a:ext>
            </a:extLst>
          </p:cNvPr>
          <p:cNvSpPr>
            <a:spLocks noGrp="1" noChangeArrowheads="1"/>
          </p:cNvSpPr>
          <p:nvPr>
            <p:ph idx="1"/>
          </p:nvPr>
        </p:nvSpPr>
        <p:spPr bwMode="auto">
          <a:xfrm>
            <a:off x="5100824" y="2286000"/>
            <a:ext cx="6176776" cy="3581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1900" b="1"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1900" b="1" i="0" u="none" strike="noStrike" cap="none" normalizeH="0" baseline="0">
                <a:ln>
                  <a:noFill/>
                </a:ln>
                <a:effectLst/>
                <a:latin typeface="Arial" panose="020B0604020202020204" pitchFamily="34" charset="0"/>
              </a:rPr>
              <a:t>Contemporary Craft and Material Culture Scholars</a:t>
            </a:r>
          </a:p>
          <a:p>
            <a:pPr marL="0" marR="0" lvl="0" indent="0" defTabSz="914400" rtl="0" eaLnBrk="0" fontAlgn="base" latinLnBrk="0" hangingPunct="0">
              <a:spcBef>
                <a:spcPct val="0"/>
              </a:spcBef>
              <a:spcAft>
                <a:spcPts val="600"/>
              </a:spcAft>
              <a:buClrTx/>
              <a:buSzTx/>
              <a:buNone/>
              <a:tabLst/>
            </a:pPr>
            <a:r>
              <a:rPr kumimoji="0" lang="en-US" altLang="en-US" sz="1900" b="0" i="0" u="none" strike="noStrike" cap="none" normalizeH="0" baseline="0">
                <a:ln>
                  <a:noFill/>
                </a:ln>
                <a:effectLst/>
                <a:latin typeface="Arial" panose="020B0604020202020204" pitchFamily="34" charset="0"/>
              </a:rPr>
              <a:t>Benjamin’s reflections on </a:t>
            </a:r>
            <a:r>
              <a:rPr kumimoji="0" lang="en-US" altLang="en-US" sz="1900" b="1" i="0" u="none" strike="noStrike" cap="none" normalizeH="0" baseline="0">
                <a:ln>
                  <a:noFill/>
                </a:ln>
                <a:effectLst/>
                <a:latin typeface="Arial" panose="020B0604020202020204" pitchFamily="34" charset="0"/>
              </a:rPr>
              <a:t>manual labor, storytelling, and aura</a:t>
            </a:r>
            <a:r>
              <a:rPr kumimoji="0" lang="en-US" altLang="en-US" sz="1900" b="0" i="0" u="none" strike="noStrike" cap="none" normalizeH="0" baseline="0">
                <a:ln>
                  <a:noFill/>
                </a:ln>
                <a:effectLst/>
                <a:latin typeface="Arial" panose="020B0604020202020204" pitchFamily="34" charset="0"/>
              </a:rPr>
              <a:t> have inspired theorists like:</a:t>
            </a:r>
          </a:p>
          <a:p>
            <a:pPr marL="0" marR="0" lvl="0" indent="0" defTabSz="914400" rtl="0" eaLnBrk="0" fontAlgn="base" latinLnBrk="0" hangingPunct="0">
              <a:spcBef>
                <a:spcPct val="0"/>
              </a:spcBef>
              <a:spcAft>
                <a:spcPts val="600"/>
              </a:spcAft>
              <a:buClrTx/>
              <a:buSzTx/>
              <a:buFontTx/>
              <a:buChar char="•"/>
              <a:tabLst/>
            </a:pPr>
            <a:endParaRPr kumimoji="0" lang="en-US" altLang="en-US" sz="1900" b="0" i="0" u="none" strike="noStrike" cap="none" normalizeH="0" baseline="0">
              <a:ln>
                <a:noFill/>
              </a:ln>
              <a:effectLst/>
              <a:latin typeface="Arial" panose="020B0604020202020204" pitchFamily="34" charset="0"/>
            </a:endParaRPr>
          </a:p>
          <a:p>
            <a:pPr marL="457200" marR="0" lvl="1" indent="0" defTabSz="914400" rtl="0" eaLnBrk="0" fontAlgn="base" latinLnBrk="0" hangingPunct="0">
              <a:spcBef>
                <a:spcPct val="0"/>
              </a:spcBef>
              <a:spcAft>
                <a:spcPts val="600"/>
              </a:spcAft>
              <a:buClrTx/>
              <a:buSzTx/>
              <a:buFontTx/>
              <a:buChar char="•"/>
              <a:tabLst/>
            </a:pPr>
            <a:r>
              <a:rPr kumimoji="0" lang="en-US" altLang="en-US" sz="1900" b="1" i="0" u="none" strike="noStrike" cap="none" normalizeH="0" baseline="0">
                <a:ln>
                  <a:noFill/>
                </a:ln>
                <a:effectLst/>
                <a:latin typeface="Arial" panose="020B0604020202020204" pitchFamily="34" charset="0"/>
              </a:rPr>
              <a:t>Glenn Adamson</a:t>
            </a:r>
            <a:r>
              <a:rPr kumimoji="0" lang="en-US" altLang="en-US" sz="1900" b="0" i="0" u="none" strike="noStrike" cap="none" normalizeH="0" baseline="0">
                <a:ln>
                  <a:noFill/>
                </a:ln>
                <a:effectLst/>
                <a:latin typeface="Arial" panose="020B0604020202020204" pitchFamily="34" charset="0"/>
              </a:rPr>
              <a:t> (craft and authenticity)</a:t>
            </a:r>
          </a:p>
          <a:p>
            <a:pPr marL="457200" marR="0" lvl="1" indent="0" defTabSz="914400" rtl="0" eaLnBrk="0" fontAlgn="base" latinLnBrk="0" hangingPunct="0">
              <a:spcBef>
                <a:spcPct val="0"/>
              </a:spcBef>
              <a:spcAft>
                <a:spcPts val="600"/>
              </a:spcAft>
              <a:buClrTx/>
              <a:buSzTx/>
              <a:buFontTx/>
              <a:buChar char="•"/>
              <a:tabLst/>
            </a:pPr>
            <a:r>
              <a:rPr kumimoji="0" lang="en-US" altLang="en-US" sz="1900" b="1" i="0" u="none" strike="noStrike" cap="none" normalizeH="0" baseline="0">
                <a:ln>
                  <a:noFill/>
                </a:ln>
                <a:effectLst/>
                <a:latin typeface="Arial" panose="020B0604020202020204" pitchFamily="34" charset="0"/>
              </a:rPr>
              <a:t>Richard Sennett</a:t>
            </a:r>
            <a:r>
              <a:rPr kumimoji="0" lang="en-US" altLang="en-US" sz="1900" b="0" i="0" u="none" strike="noStrike" cap="none" normalizeH="0" baseline="0">
                <a:ln>
                  <a:noFill/>
                </a:ln>
                <a:effectLst/>
                <a:latin typeface="Arial" panose="020B0604020202020204" pitchFamily="34" charset="0"/>
              </a:rPr>
              <a:t> (manual skill and embodied knowledge)</a:t>
            </a:r>
          </a:p>
          <a:p>
            <a:pPr marL="457200" marR="0" lvl="1" indent="0" defTabSz="914400" rtl="0" eaLnBrk="0" fontAlgn="base" latinLnBrk="0" hangingPunct="0">
              <a:spcBef>
                <a:spcPct val="0"/>
              </a:spcBef>
              <a:spcAft>
                <a:spcPts val="600"/>
              </a:spcAft>
              <a:buClrTx/>
              <a:buSzTx/>
              <a:buFontTx/>
              <a:buChar char="•"/>
              <a:tabLst/>
            </a:pPr>
            <a:r>
              <a:rPr kumimoji="0" lang="en-US" altLang="en-US" sz="1900" b="1" i="0" u="none" strike="noStrike" cap="none" normalizeH="0" baseline="0">
                <a:ln>
                  <a:noFill/>
                </a:ln>
                <a:effectLst/>
                <a:latin typeface="Arial" panose="020B0604020202020204" pitchFamily="34" charset="0"/>
              </a:rPr>
              <a:t>Howard Risatti</a:t>
            </a:r>
            <a:r>
              <a:rPr kumimoji="0" lang="en-US" altLang="en-US" sz="1900" b="0" i="0" u="none" strike="noStrike" cap="none" normalizeH="0" baseline="0">
                <a:ln>
                  <a:noFill/>
                </a:ln>
                <a:effectLst/>
                <a:latin typeface="Arial" panose="020B0604020202020204" pitchFamily="34" charset="0"/>
              </a:rPr>
              <a:t> (function and aesthetic expression in craft)</a:t>
            </a:r>
          </a:p>
          <a:p>
            <a:pPr marL="0" marR="0" lvl="0" indent="0" defTabSz="914400" rtl="0" eaLnBrk="0" fontAlgn="base" latinLnBrk="0" hangingPunct="0">
              <a:spcBef>
                <a:spcPct val="0"/>
              </a:spcBef>
              <a:spcAft>
                <a:spcPts val="600"/>
              </a:spcAft>
              <a:buClrTx/>
              <a:buSzTx/>
              <a:buFontTx/>
              <a:buNone/>
              <a:tabLst/>
            </a:pPr>
            <a:endParaRPr kumimoji="0" lang="en-US" altLang="en-US" sz="1900" b="0" i="0" u="none" strike="noStrike" cap="none" normalizeH="0" baseline="0">
              <a:ln>
                <a:noFill/>
              </a:ln>
              <a:effectLst/>
              <a:latin typeface="Arial" panose="020B0604020202020204" pitchFamily="34" charset="0"/>
            </a:endParaRPr>
          </a:p>
        </p:txBody>
      </p:sp>
    </p:spTree>
    <p:extLst>
      <p:ext uri="{BB962C8B-B14F-4D97-AF65-F5344CB8AC3E}">
        <p14:creationId xmlns:p14="http://schemas.microsoft.com/office/powerpoint/2010/main" val="40379507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3B91B61-BFCA-4647-957E-A8269BE46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39E6A-6F32-6F7D-530B-5C5A253394E5}"/>
              </a:ext>
            </a:extLst>
          </p:cNvPr>
          <p:cNvSpPr>
            <a:spLocks noGrp="1"/>
          </p:cNvSpPr>
          <p:nvPr>
            <p:ph type="title"/>
          </p:nvPr>
        </p:nvSpPr>
        <p:spPr>
          <a:xfrm>
            <a:off x="5100824" y="685800"/>
            <a:ext cx="6176776" cy="1485900"/>
          </a:xfrm>
        </p:spPr>
        <p:txBody>
          <a:bodyPr>
            <a:normAutofit/>
          </a:bodyPr>
          <a:lstStyle/>
          <a:p>
            <a:r>
              <a:rPr lang="en-US" dirty="0" err="1"/>
              <a:t>D.H.Lawrence</a:t>
            </a:r>
            <a:endParaRPr lang="en-US" dirty="0"/>
          </a:p>
        </p:txBody>
      </p:sp>
      <p:pic>
        <p:nvPicPr>
          <p:cNvPr id="5" name="Picture 4">
            <a:extLst>
              <a:ext uri="{FF2B5EF4-FFF2-40B4-BE49-F238E27FC236}">
                <a16:creationId xmlns:a16="http://schemas.microsoft.com/office/drawing/2014/main" id="{141E0E7B-C264-F46F-6876-39D4061B01B2}"/>
              </a:ext>
            </a:extLst>
          </p:cNvPr>
          <p:cNvPicPr>
            <a:picLocks noChangeAspect="1"/>
          </p:cNvPicPr>
          <p:nvPr/>
        </p:nvPicPr>
        <p:blipFill>
          <a:blip r:embed="rId2"/>
          <a:srcRect t="3799" r="1" b="9566"/>
          <a:stretch>
            <a:fillRect/>
          </a:stretch>
        </p:blipFill>
        <p:spPr>
          <a:xfrm>
            <a:off x="-1" y="10"/>
            <a:ext cx="4373546" cy="6857990"/>
          </a:xfrm>
          <a:prstGeom prst="rect">
            <a:avLst/>
          </a:prstGeom>
        </p:spPr>
      </p:pic>
      <p:sp>
        <p:nvSpPr>
          <p:cNvPr id="12" name="Rectangle 11">
            <a:extLst>
              <a:ext uri="{FF2B5EF4-FFF2-40B4-BE49-F238E27FC236}">
                <a16:creationId xmlns:a16="http://schemas.microsoft.com/office/drawing/2014/main" id="{92D1D7C6-1C89-420C-8D35-483654167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5822573E-020F-6F6E-B224-0D42DBD01BD4}"/>
              </a:ext>
            </a:extLst>
          </p:cNvPr>
          <p:cNvSpPr>
            <a:spLocks noGrp="1"/>
          </p:cNvSpPr>
          <p:nvPr>
            <p:ph idx="1"/>
          </p:nvPr>
        </p:nvSpPr>
        <p:spPr>
          <a:xfrm>
            <a:off x="5100824" y="2286000"/>
            <a:ext cx="6176776" cy="3581400"/>
          </a:xfrm>
        </p:spPr>
        <p:txBody>
          <a:bodyPr>
            <a:normAutofit/>
          </a:bodyPr>
          <a:lstStyle/>
          <a:p>
            <a:pPr marL="0" indent="0">
              <a:buNone/>
            </a:pPr>
            <a:r>
              <a:rPr lang="en-US" dirty="0"/>
              <a:t>Things men have made with wakened hands,</a:t>
            </a:r>
          </a:p>
          <a:p>
            <a:pPr marL="0" indent="0">
              <a:buNone/>
            </a:pPr>
            <a:r>
              <a:rPr lang="en-US" dirty="0"/>
              <a:t>and put soft life into are awake through years with </a:t>
            </a:r>
          </a:p>
          <a:p>
            <a:pPr marL="0" indent="0">
              <a:buNone/>
            </a:pPr>
            <a:r>
              <a:rPr lang="en-US" dirty="0"/>
              <a:t>transferred touch,</a:t>
            </a:r>
          </a:p>
          <a:p>
            <a:pPr marL="0" indent="0">
              <a:buNone/>
            </a:pPr>
            <a:r>
              <a:rPr lang="en-US" dirty="0"/>
              <a:t>and go on glowing for long years,</a:t>
            </a:r>
          </a:p>
          <a:p>
            <a:pPr marL="0" indent="0">
              <a:buNone/>
            </a:pPr>
            <a:r>
              <a:rPr lang="en-US" dirty="0"/>
              <a:t>And for this reason, some old things are lovely</a:t>
            </a:r>
          </a:p>
          <a:p>
            <a:pPr marL="0" indent="0">
              <a:buNone/>
            </a:pPr>
            <a:r>
              <a:rPr lang="en-US" dirty="0"/>
              <a:t>warm still with the life of forgotten men who made </a:t>
            </a:r>
          </a:p>
          <a:p>
            <a:pPr marL="0" indent="0">
              <a:buNone/>
            </a:pPr>
            <a:r>
              <a:rPr lang="en-US" dirty="0"/>
              <a:t>them. </a:t>
            </a:r>
          </a:p>
        </p:txBody>
      </p:sp>
    </p:spTree>
    <p:extLst>
      <p:ext uri="{BB962C8B-B14F-4D97-AF65-F5344CB8AC3E}">
        <p14:creationId xmlns:p14="http://schemas.microsoft.com/office/powerpoint/2010/main" val="30321972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D0A19-69E9-4A83-937A-957424A68A74}"/>
              </a:ext>
            </a:extLst>
          </p:cNvPr>
          <p:cNvSpPr>
            <a:spLocks noGrp="1"/>
          </p:cNvSpPr>
          <p:nvPr>
            <p:ph type="title"/>
          </p:nvPr>
        </p:nvSpPr>
        <p:spPr>
          <a:xfrm>
            <a:off x="4954181" y="685800"/>
            <a:ext cx="6562905" cy="1485900"/>
          </a:xfrm>
        </p:spPr>
        <p:txBody>
          <a:bodyPr>
            <a:normAutofit/>
          </a:bodyPr>
          <a:lstStyle/>
          <a:p>
            <a:r>
              <a:rPr lang="en-US" dirty="0"/>
              <a:t>Digital technology </a:t>
            </a:r>
          </a:p>
        </p:txBody>
      </p:sp>
      <p:sp>
        <p:nvSpPr>
          <p:cNvPr id="14" name="Rectangle 13">
            <a:extLst>
              <a:ext uri="{FF2B5EF4-FFF2-40B4-BE49-F238E27FC236}">
                <a16:creationId xmlns:a16="http://schemas.microsoft.com/office/drawing/2014/main" id="{6B205BC3-0B06-4EA6-9066-1A0BEC22C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5" name="Picture 4" descr="A book cover with black text&#10;&#10;AI-generated content may be incorrect.">
            <a:extLst>
              <a:ext uri="{FF2B5EF4-FFF2-40B4-BE49-F238E27FC236}">
                <a16:creationId xmlns:a16="http://schemas.microsoft.com/office/drawing/2014/main" id="{C264EB83-6484-3CCE-AE50-A9CF9C641801}"/>
              </a:ext>
            </a:extLst>
          </p:cNvPr>
          <p:cNvPicPr>
            <a:picLocks noChangeAspect="1"/>
          </p:cNvPicPr>
          <p:nvPr/>
        </p:nvPicPr>
        <p:blipFill>
          <a:blip r:embed="rId2"/>
          <a:stretch>
            <a:fillRect/>
          </a:stretch>
        </p:blipFill>
        <p:spPr>
          <a:xfrm>
            <a:off x="1223315" y="645106"/>
            <a:ext cx="3214245" cy="5247747"/>
          </a:xfrm>
          <a:prstGeom prst="rect">
            <a:avLst/>
          </a:prstGeom>
        </p:spPr>
      </p:pic>
      <p:sp>
        <p:nvSpPr>
          <p:cNvPr id="3" name="Content Placeholder 2">
            <a:extLst>
              <a:ext uri="{FF2B5EF4-FFF2-40B4-BE49-F238E27FC236}">
                <a16:creationId xmlns:a16="http://schemas.microsoft.com/office/drawing/2014/main" id="{DD0EE8E8-070A-EE45-F3C9-2449E22233CE}"/>
              </a:ext>
            </a:extLst>
          </p:cNvPr>
          <p:cNvSpPr>
            <a:spLocks noGrp="1"/>
          </p:cNvSpPr>
          <p:nvPr>
            <p:ph idx="1"/>
          </p:nvPr>
        </p:nvSpPr>
        <p:spPr>
          <a:xfrm>
            <a:off x="4954181" y="2286000"/>
            <a:ext cx="6562905" cy="3581400"/>
          </a:xfrm>
        </p:spPr>
        <p:txBody>
          <a:bodyPr>
            <a:normAutofit/>
          </a:bodyPr>
          <a:lstStyle/>
          <a:p>
            <a:r>
              <a:rPr lang="en-US" dirty="0"/>
              <a:t>Pasquinelli challenges the conventional view of artificial intelligence as merely a simulation of human intelligence. Arguing that AI is deeply rooted in the automation of social </a:t>
            </a:r>
            <a:r>
              <a:rPr lang="en-US" dirty="0" err="1"/>
              <a:t>labour</a:t>
            </a:r>
            <a:r>
              <a:rPr lang="en-US" dirty="0"/>
              <a:t> and collective knowledge. </a:t>
            </a:r>
          </a:p>
          <a:p>
            <a:r>
              <a:rPr lang="en-US" dirty="0"/>
              <a:t>Pasquinelli’s work aligns with the notion that handmade processes are not merely primitive or outdated but are foundational to the evolution of digital technologies. </a:t>
            </a:r>
          </a:p>
          <a:p>
            <a:endParaRPr lang="en-US" dirty="0"/>
          </a:p>
          <a:p>
            <a:r>
              <a:rPr lang="en-US" dirty="0"/>
              <a:t>Example of driving a car…… / cursive handwriting.</a:t>
            </a:r>
          </a:p>
          <a:p>
            <a:endParaRPr lang="en-US" dirty="0"/>
          </a:p>
          <a:p>
            <a:pPr marL="0" indent="0">
              <a:buNone/>
            </a:pPr>
            <a:endParaRPr lang="en-US" dirty="0"/>
          </a:p>
        </p:txBody>
      </p:sp>
    </p:spTree>
    <p:extLst>
      <p:ext uri="{BB962C8B-B14F-4D97-AF65-F5344CB8AC3E}">
        <p14:creationId xmlns:p14="http://schemas.microsoft.com/office/powerpoint/2010/main" val="16602676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56044-7CAF-17BE-D2F8-C59C188EBD8F}"/>
              </a:ext>
            </a:extLst>
          </p:cNvPr>
          <p:cNvSpPr>
            <a:spLocks noGrp="1"/>
          </p:cNvSpPr>
          <p:nvPr>
            <p:ph type="title"/>
          </p:nvPr>
        </p:nvSpPr>
        <p:spPr>
          <a:xfrm>
            <a:off x="1371600" y="685800"/>
            <a:ext cx="3282695" cy="1485900"/>
          </a:xfrm>
        </p:spPr>
        <p:txBody>
          <a:bodyPr>
            <a:normAutofit fontScale="90000"/>
          </a:bodyPr>
          <a:lstStyle/>
          <a:p>
            <a:r>
              <a:rPr lang="en-US" dirty="0"/>
              <a:t>Natalie Mercer</a:t>
            </a:r>
            <a:br>
              <a:rPr lang="en-US" dirty="0"/>
            </a:br>
            <a:r>
              <a:rPr lang="en-US" sz="1600" dirty="0"/>
              <a:t>(Artist, writer)</a:t>
            </a:r>
          </a:p>
        </p:txBody>
      </p:sp>
      <p:sp>
        <p:nvSpPr>
          <p:cNvPr id="3" name="Content Placeholder 2">
            <a:extLst>
              <a:ext uri="{FF2B5EF4-FFF2-40B4-BE49-F238E27FC236}">
                <a16:creationId xmlns:a16="http://schemas.microsoft.com/office/drawing/2014/main" id="{14235451-DE11-8949-6600-CD974F948C44}"/>
              </a:ext>
            </a:extLst>
          </p:cNvPr>
          <p:cNvSpPr>
            <a:spLocks noGrp="1"/>
          </p:cNvSpPr>
          <p:nvPr>
            <p:ph idx="1"/>
          </p:nvPr>
        </p:nvSpPr>
        <p:spPr>
          <a:xfrm>
            <a:off x="942535" y="2286000"/>
            <a:ext cx="3910819" cy="3581400"/>
          </a:xfrm>
        </p:spPr>
        <p:txBody>
          <a:bodyPr>
            <a:normAutofit fontScale="92500" lnSpcReduction="20000"/>
          </a:bodyPr>
          <a:lstStyle/>
          <a:p>
            <a:r>
              <a:rPr lang="en-GB" dirty="0">
                <a:latin typeface="Aptos" panose="020B0004020202020204" pitchFamily="34" charset="0"/>
              </a:rPr>
              <a:t>For those grappling with the ‘</a:t>
            </a:r>
            <a:r>
              <a:rPr lang="en-GB" dirty="0" err="1">
                <a:latin typeface="Aptos" panose="020B0004020202020204" pitchFamily="34" charset="0"/>
              </a:rPr>
              <a:t>specter</a:t>
            </a:r>
            <a:r>
              <a:rPr lang="en-GB" dirty="0">
                <a:latin typeface="Aptos" panose="020B0004020202020204" pitchFamily="34" charset="0"/>
              </a:rPr>
              <a:t>’ of AI, this historical parallel offers reassurance. It suggests a future where traditional craft and cutting-edge technology coexist and enhance each other’s value.</a:t>
            </a:r>
          </a:p>
          <a:p>
            <a:r>
              <a:rPr lang="en-GB" dirty="0">
                <a:latin typeface="Aptos" panose="020B0004020202020204" pitchFamily="34" charset="0"/>
              </a:rPr>
              <a:t>This “William Morris Effect,” as put forth by Krzysztof Pelc for </a:t>
            </a:r>
            <a:r>
              <a:rPr lang="en-GB" u="sng" dirty="0">
                <a:latin typeface="Aptos" panose="020B0004020202020204" pitchFamily="34" charset="0"/>
                <a:hlinkClick r:id="rId2"/>
              </a:rPr>
              <a:t>WIRED</a:t>
            </a:r>
            <a:r>
              <a:rPr lang="en-GB" dirty="0">
                <a:latin typeface="Aptos" panose="020B0004020202020204" pitchFamily="34" charset="0"/>
              </a:rPr>
              <a:t>, suggests that far from rendering traditional crafts obsolete, our technological leaps might actually intensify our appreciation for craftsmanship.</a:t>
            </a:r>
          </a:p>
          <a:p>
            <a:endParaRPr lang="en-GB" dirty="0"/>
          </a:p>
          <a:p>
            <a:pPr marL="0" indent="0">
              <a:buNone/>
            </a:pPr>
            <a:endParaRPr lang="en-US" dirty="0"/>
          </a:p>
        </p:txBody>
      </p:sp>
      <p:pic>
        <p:nvPicPr>
          <p:cNvPr id="4" name="Picture 3">
            <a:extLst>
              <a:ext uri="{FF2B5EF4-FFF2-40B4-BE49-F238E27FC236}">
                <a16:creationId xmlns:a16="http://schemas.microsoft.com/office/drawing/2014/main" id="{EB5025D5-32F9-6F82-3E51-F9F9292FC821}"/>
              </a:ext>
            </a:extLst>
          </p:cNvPr>
          <p:cNvPicPr>
            <a:picLocks noChangeAspect="1"/>
          </p:cNvPicPr>
          <p:nvPr/>
        </p:nvPicPr>
        <p:blipFill>
          <a:blip r:embed="rId3"/>
          <a:stretch>
            <a:fillRect/>
          </a:stretch>
        </p:blipFill>
        <p:spPr>
          <a:xfrm>
            <a:off x="5031467" y="1322007"/>
            <a:ext cx="6969698" cy="4164393"/>
          </a:xfrm>
          <a:prstGeom prst="rect">
            <a:avLst/>
          </a:prstGeom>
        </p:spPr>
      </p:pic>
    </p:spTree>
    <p:extLst>
      <p:ext uri="{BB962C8B-B14F-4D97-AF65-F5344CB8AC3E}">
        <p14:creationId xmlns:p14="http://schemas.microsoft.com/office/powerpoint/2010/main" val="21904339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4E0687D-8284-3287-DA51-7FE9BC285273}"/>
              </a:ext>
            </a:extLst>
          </p:cNvPr>
          <p:cNvSpPr>
            <a:spLocks noGrp="1"/>
          </p:cNvSpPr>
          <p:nvPr>
            <p:ph type="title"/>
          </p:nvPr>
        </p:nvSpPr>
        <p:spPr>
          <a:xfrm>
            <a:off x="253217" y="365125"/>
            <a:ext cx="11662117" cy="13255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US" sz="2400" dirty="0">
                <a:solidFill>
                  <a:schemeClr val="accent1">
                    <a:lumMod val="40000"/>
                    <a:lumOff val="60000"/>
                  </a:schemeClr>
                </a:solidFill>
              </a:rPr>
              <a:t>Embodied knowledge / rhythm /flow</a:t>
            </a:r>
          </a:p>
        </p:txBody>
      </p:sp>
      <p:sp>
        <p:nvSpPr>
          <p:cNvPr id="3" name="Content Placeholder 2">
            <a:extLst>
              <a:ext uri="{FF2B5EF4-FFF2-40B4-BE49-F238E27FC236}">
                <a16:creationId xmlns:a16="http://schemas.microsoft.com/office/drawing/2014/main" id="{B228F48C-8D5E-F109-8CCF-DF0841F6AC15}"/>
              </a:ext>
            </a:extLst>
          </p:cNvPr>
          <p:cNvSpPr>
            <a:spLocks noGrp="1"/>
          </p:cNvSpPr>
          <p:nvPr>
            <p:ph idx="1"/>
          </p:nvPr>
        </p:nvSpPr>
        <p:spPr/>
        <p:txBody>
          <a:bodyPr/>
          <a:lstStyle/>
          <a:p>
            <a:r>
              <a:rPr lang="en-US" dirty="0"/>
              <a:t>Embodied knowledge </a:t>
            </a:r>
          </a:p>
          <a:p>
            <a:r>
              <a:rPr lang="en-US" dirty="0"/>
              <a:t>Rhythm / repetition</a:t>
            </a:r>
          </a:p>
          <a:p>
            <a:r>
              <a:rPr lang="en-US" dirty="0"/>
              <a:t>Flow  </a:t>
            </a:r>
          </a:p>
        </p:txBody>
      </p:sp>
    </p:spTree>
    <p:extLst>
      <p:ext uri="{BB962C8B-B14F-4D97-AF65-F5344CB8AC3E}">
        <p14:creationId xmlns:p14="http://schemas.microsoft.com/office/powerpoint/2010/main" val="6279902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67F06-2C90-CA9C-0341-647306DE765A}"/>
              </a:ext>
            </a:extLst>
          </p:cNvPr>
          <p:cNvSpPr>
            <a:spLocks noGrp="1"/>
          </p:cNvSpPr>
          <p:nvPr>
            <p:ph type="title"/>
          </p:nvPr>
        </p:nvSpPr>
        <p:spPr>
          <a:xfrm>
            <a:off x="2135561" y="471032"/>
            <a:ext cx="8064896" cy="2232248"/>
          </a:xfrm>
        </p:spPr>
        <p:txBody>
          <a:bodyPr>
            <a:normAutofit/>
          </a:bodyPr>
          <a:lstStyle/>
          <a:p>
            <a:r>
              <a:rPr lang="en-GB" sz="2800" i="1" dirty="0">
                <a:latin typeface="Arial" panose="020B0604020202020204" pitchFamily="34" charset="0"/>
              </a:rPr>
              <a:t>Camilla </a:t>
            </a:r>
            <a:r>
              <a:rPr lang="en-GB" sz="2800" i="1" dirty="0" err="1">
                <a:latin typeface="Arial" panose="020B0604020202020204" pitchFamily="34" charset="0"/>
              </a:rPr>
              <a:t>Groth</a:t>
            </a:r>
            <a:r>
              <a:rPr lang="en-GB" sz="2800" i="1" dirty="0">
                <a:latin typeface="Arial" panose="020B0604020202020204" pitchFamily="34" charset="0"/>
              </a:rPr>
              <a:t> (2016)</a:t>
            </a:r>
            <a:br>
              <a:rPr lang="en-GB" sz="2800" i="1" dirty="0">
                <a:latin typeface="Arial" panose="020B0604020202020204" pitchFamily="34" charset="0"/>
              </a:rPr>
            </a:br>
            <a:br>
              <a:rPr lang="en-GB" sz="2800" i="1" dirty="0">
                <a:latin typeface="Arial" panose="020B0604020202020204" pitchFamily="34" charset="0"/>
              </a:rPr>
            </a:br>
            <a:r>
              <a:rPr lang="en-GB" sz="2800" dirty="0">
                <a:latin typeface="ArialMT"/>
              </a:rPr>
              <a:t>Design and Craft Thinking Analysed as Embodied Cognition </a:t>
            </a:r>
            <a:br>
              <a:rPr lang="en-GB" dirty="0"/>
            </a:br>
            <a:endParaRPr lang="en-US" dirty="0"/>
          </a:p>
        </p:txBody>
      </p:sp>
      <p:sp>
        <p:nvSpPr>
          <p:cNvPr id="3" name="Content Placeholder 2">
            <a:extLst>
              <a:ext uri="{FF2B5EF4-FFF2-40B4-BE49-F238E27FC236}">
                <a16:creationId xmlns:a16="http://schemas.microsoft.com/office/drawing/2014/main" id="{7A06F4B9-E6F7-2F98-23F9-3700D2AB5F22}"/>
              </a:ext>
            </a:extLst>
          </p:cNvPr>
          <p:cNvSpPr>
            <a:spLocks noGrp="1"/>
          </p:cNvSpPr>
          <p:nvPr>
            <p:ph idx="1"/>
          </p:nvPr>
        </p:nvSpPr>
        <p:spPr>
          <a:xfrm>
            <a:off x="2135561" y="2780929"/>
            <a:ext cx="6441811" cy="3606039"/>
          </a:xfrm>
        </p:spPr>
        <p:txBody>
          <a:bodyPr>
            <a:normAutofit/>
          </a:bodyPr>
          <a:lstStyle/>
          <a:p>
            <a:pPr marL="0" indent="0">
              <a:buNone/>
            </a:pPr>
            <a:r>
              <a:rPr lang="en-GB" sz="1800" dirty="0">
                <a:latin typeface="TimesNewRomanPSMT"/>
              </a:rPr>
              <a:t>(...) </a:t>
            </a:r>
            <a:r>
              <a:rPr lang="en-GB" sz="1800" dirty="0">
                <a:latin typeface="+mj-lt"/>
              </a:rPr>
              <a:t>the feel of the material as it is actually touched gives us both the tactile feel and emotion, and thus also the anticipation of what this material has to offer us. For an experienced ceramist, the density of a bit of clay immediately gives an idea of its possible uses, together with an either positive or negative background feeling simultaneously. If the clay is too hard, it is not good because it cannot be easily handled and needs to be soaked. If the clay is too wet, it is also not good and it needs to be dried until workable. A perfectly smooth and dense bit of clay gives a good forecast for any project, and it is therefore experienced with positive emotions. </a:t>
            </a:r>
            <a:endParaRPr lang="en-GB" dirty="0">
              <a:latin typeface="+mj-lt"/>
            </a:endParaRPr>
          </a:p>
          <a:p>
            <a:endParaRPr lang="en-US" dirty="0"/>
          </a:p>
        </p:txBody>
      </p:sp>
    </p:spTree>
    <p:extLst>
      <p:ext uri="{BB962C8B-B14F-4D97-AF65-F5344CB8AC3E}">
        <p14:creationId xmlns:p14="http://schemas.microsoft.com/office/powerpoint/2010/main" val="20782164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829E97-1993-079E-8D9F-9A519C5DEE14}"/>
              </a:ext>
            </a:extLst>
          </p:cNvPr>
          <p:cNvSpPr>
            <a:spLocks noGrp="1"/>
          </p:cNvSpPr>
          <p:nvPr>
            <p:ph idx="1"/>
          </p:nvPr>
        </p:nvSpPr>
        <p:spPr>
          <a:xfrm>
            <a:off x="784743" y="2286000"/>
            <a:ext cx="5793475" cy="3581400"/>
          </a:xfrm>
        </p:spPr>
        <p:txBody>
          <a:bodyPr>
            <a:normAutofit/>
          </a:bodyPr>
          <a:lstStyle/>
          <a:p>
            <a:pPr marL="0" indent="0">
              <a:buNone/>
            </a:pPr>
            <a:r>
              <a:rPr lang="en-US" dirty="0"/>
              <a:t>‘</a:t>
            </a:r>
            <a:r>
              <a:rPr lang="en-US"/>
              <a:t>The way a tool bites into or slides off a surface, the length of time it takes for a particular type of paint or clay to dry to a desired consistency, the way a fabric cut a certain way will fall across a person’s body: All of these insights are built up gradually. We often say this learning happens “by feel” and the compendium of a maker’s tricks may indeed hover below the level of active consciousness. Even so, it is absolutely intrinsic to their craft.”</a:t>
            </a:r>
          </a:p>
          <a:p>
            <a:endParaRPr lang="en-US"/>
          </a:p>
          <a:p>
            <a:pPr marL="0" indent="0">
              <a:buNone/>
            </a:pPr>
            <a:r>
              <a:rPr lang="en-US"/>
              <a:t>Glenn Adamson – Fewer, Better Things. (2018)</a:t>
            </a:r>
          </a:p>
        </p:txBody>
      </p:sp>
      <p:sp>
        <p:nvSpPr>
          <p:cNvPr id="10" name="Rectangle 9">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 name="Picture 1">
            <a:extLst>
              <a:ext uri="{FF2B5EF4-FFF2-40B4-BE49-F238E27FC236}">
                <a16:creationId xmlns:a16="http://schemas.microsoft.com/office/drawing/2014/main" id="{9FBF5B9F-BAF7-0AD5-DA17-BF8B92D0859A}"/>
              </a:ext>
            </a:extLst>
          </p:cNvPr>
          <p:cNvPicPr>
            <a:picLocks noChangeAspect="1"/>
          </p:cNvPicPr>
          <p:nvPr/>
        </p:nvPicPr>
        <p:blipFill rotWithShape="1">
          <a:blip r:embed="rId2"/>
          <a:srcRect l="31176" r="27420" b="-1"/>
          <a:stretch>
            <a:fillRect/>
          </a:stretch>
        </p:blipFill>
        <p:spPr>
          <a:xfrm>
            <a:off x="7612260" y="10"/>
            <a:ext cx="4579739" cy="6857990"/>
          </a:xfrm>
          <a:prstGeom prst="rect">
            <a:avLst/>
          </a:prstGeom>
        </p:spPr>
      </p:pic>
    </p:spTree>
    <p:extLst>
      <p:ext uri="{BB962C8B-B14F-4D97-AF65-F5344CB8AC3E}">
        <p14:creationId xmlns:p14="http://schemas.microsoft.com/office/powerpoint/2010/main" val="29293944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75DA423-1E6A-406A-9B05-E620EFA1F5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322395-FE04-8BC6-DC74-9A7A73A7B720}"/>
              </a:ext>
            </a:extLst>
          </p:cNvPr>
          <p:cNvSpPr>
            <a:spLocks noGrp="1"/>
          </p:cNvSpPr>
          <p:nvPr>
            <p:ph type="title"/>
          </p:nvPr>
        </p:nvSpPr>
        <p:spPr>
          <a:xfrm>
            <a:off x="5100824" y="685800"/>
            <a:ext cx="6176776" cy="1485900"/>
          </a:xfrm>
        </p:spPr>
        <p:txBody>
          <a:bodyPr>
            <a:normAutofit/>
          </a:bodyPr>
          <a:lstStyle/>
          <a:p>
            <a:r>
              <a:rPr lang="en-US" dirty="0" err="1"/>
              <a:t>Nithikui</a:t>
            </a:r>
            <a:r>
              <a:rPr lang="en-US" dirty="0"/>
              <a:t> </a:t>
            </a:r>
            <a:r>
              <a:rPr lang="en-US" dirty="0" err="1"/>
              <a:t>Nimkulrat</a:t>
            </a:r>
            <a:endParaRPr lang="en-US" dirty="0"/>
          </a:p>
        </p:txBody>
      </p:sp>
      <p:pic>
        <p:nvPicPr>
          <p:cNvPr id="6" name="Picture 5" descr="Close-up of a string&#10;&#10;AI-generated content may be incorrect.">
            <a:extLst>
              <a:ext uri="{FF2B5EF4-FFF2-40B4-BE49-F238E27FC236}">
                <a16:creationId xmlns:a16="http://schemas.microsoft.com/office/drawing/2014/main" id="{D8E063D9-0921-7CD4-A9B7-FE56E205C9B5}"/>
              </a:ext>
            </a:extLst>
          </p:cNvPr>
          <p:cNvPicPr>
            <a:picLocks noChangeAspect="1"/>
          </p:cNvPicPr>
          <p:nvPr/>
        </p:nvPicPr>
        <p:blipFill>
          <a:blip r:embed="rId2"/>
          <a:srcRect t="9451" r="2" b="3447"/>
          <a:stretch>
            <a:fillRect/>
          </a:stretch>
        </p:blipFill>
        <p:spPr>
          <a:xfrm>
            <a:off x="20" y="-1"/>
            <a:ext cx="4373525" cy="3438081"/>
          </a:xfrm>
          <a:prstGeom prst="rect">
            <a:avLst/>
          </a:prstGeom>
        </p:spPr>
      </p:pic>
      <p:pic>
        <p:nvPicPr>
          <p:cNvPr id="5" name="Picture 4" descr="Close-up of a person's hand holding a flower&#10;&#10;AI-generated content may be incorrect.">
            <a:extLst>
              <a:ext uri="{FF2B5EF4-FFF2-40B4-BE49-F238E27FC236}">
                <a16:creationId xmlns:a16="http://schemas.microsoft.com/office/drawing/2014/main" id="{01233942-56D4-39A3-4925-80AC549746E1}"/>
              </a:ext>
            </a:extLst>
          </p:cNvPr>
          <p:cNvPicPr>
            <a:picLocks noChangeAspect="1"/>
          </p:cNvPicPr>
          <p:nvPr/>
        </p:nvPicPr>
        <p:blipFill>
          <a:blip r:embed="rId3"/>
          <a:srcRect r="2" b="9623"/>
          <a:stretch>
            <a:fillRect/>
          </a:stretch>
        </p:blipFill>
        <p:spPr>
          <a:xfrm>
            <a:off x="20" y="3438457"/>
            <a:ext cx="4373525" cy="3429000"/>
          </a:xfrm>
          <a:prstGeom prst="rect">
            <a:avLst/>
          </a:prstGeom>
        </p:spPr>
      </p:pic>
      <p:sp>
        <p:nvSpPr>
          <p:cNvPr id="22" name="Rectangle 21">
            <a:extLst>
              <a:ext uri="{FF2B5EF4-FFF2-40B4-BE49-F238E27FC236}">
                <a16:creationId xmlns:a16="http://schemas.microsoft.com/office/drawing/2014/main" id="{B5408C03-B752-49FB-ABD5-7ED758AE48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Rectangle 1">
            <a:extLst>
              <a:ext uri="{FF2B5EF4-FFF2-40B4-BE49-F238E27FC236}">
                <a16:creationId xmlns:a16="http://schemas.microsoft.com/office/drawing/2014/main" id="{069DD1B9-A5A1-4373-8FCB-1388D1ABC934}"/>
              </a:ext>
            </a:extLst>
          </p:cNvPr>
          <p:cNvSpPr>
            <a:spLocks noGrp="1" noChangeArrowheads="1"/>
          </p:cNvSpPr>
          <p:nvPr>
            <p:ph idx="1"/>
          </p:nvPr>
        </p:nvSpPr>
        <p:spPr bwMode="auto">
          <a:xfrm>
            <a:off x="5100824" y="2286000"/>
            <a:ext cx="6176776" cy="3581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lnSpcReduction="10000"/>
          </a:bodyPr>
          <a:lstStyle/>
          <a:p>
            <a:pPr marL="0" marR="0" lvl="0" indent="0" defTabSz="914400" rtl="0" eaLnBrk="0" fontAlgn="base" latinLnBrk="0" hangingPunct="0">
              <a:spcBef>
                <a:spcPct val="0"/>
              </a:spcBef>
              <a:spcAft>
                <a:spcPts val="600"/>
              </a:spcAft>
              <a:buClrTx/>
              <a:buSzTx/>
              <a:buNone/>
              <a:tabLst/>
            </a:pPr>
            <a:r>
              <a:rPr kumimoji="0" lang="en-US" altLang="en-US" sz="2400" i="0" u="none" strike="noStrike" cap="none" normalizeH="0" baseline="0" dirty="0">
                <a:ln>
                  <a:noFill/>
                </a:ln>
                <a:effectLst/>
                <a:latin typeface="Arial" panose="020B0604020202020204" pitchFamily="34" charset="0"/>
              </a:rPr>
              <a:t>Focus</a:t>
            </a:r>
            <a:r>
              <a:rPr lang="en-US" altLang="en-US" sz="2400" dirty="0">
                <a:latin typeface="Arial" panose="020B0604020202020204" pitchFamily="34" charset="0"/>
              </a:rPr>
              <a:t>es on e</a:t>
            </a:r>
            <a:r>
              <a:rPr kumimoji="0" lang="en-US" altLang="en-US" sz="2400" i="0" u="none" strike="noStrike" cap="none" normalizeH="0" baseline="0" dirty="0">
                <a:ln>
                  <a:noFill/>
                </a:ln>
                <a:effectLst/>
                <a:latin typeface="Arial" panose="020B0604020202020204" pitchFamily="34" charset="0"/>
              </a:rPr>
              <a:t>xperiential knowledge and material dialogues using </a:t>
            </a:r>
            <a:r>
              <a:rPr kumimoji="0" lang="en-US" altLang="en-US" sz="2400" b="0" i="0" u="none" strike="noStrike" cap="none" normalizeH="0" baseline="0" dirty="0">
                <a:ln>
                  <a:noFill/>
                </a:ln>
                <a:effectLst/>
                <a:latin typeface="Arial" panose="020B0604020202020204" pitchFamily="34" charset="0"/>
              </a:rPr>
              <a:t>her own making experiences to </a:t>
            </a:r>
          </a:p>
          <a:p>
            <a:pPr marL="0" marR="0" lvl="0" indent="0" defTabSz="914400" rtl="0" eaLnBrk="0" fontAlgn="base" latinLnBrk="0" hangingPunct="0">
              <a:spcBef>
                <a:spcPct val="0"/>
              </a:spcBef>
              <a:spcAft>
                <a:spcPts val="600"/>
              </a:spcAft>
              <a:buClrTx/>
              <a:buSzTx/>
              <a:buNone/>
              <a:tabLst/>
            </a:pPr>
            <a:r>
              <a:rPr kumimoji="0" lang="en-US" altLang="en-US" sz="2400" b="0" i="0" u="none" strike="noStrike" cap="none" normalizeH="0" baseline="0" dirty="0">
                <a:ln>
                  <a:noFill/>
                </a:ln>
                <a:effectLst/>
                <a:latin typeface="Arial" panose="020B0604020202020204" pitchFamily="34" charset="0"/>
              </a:rPr>
              <a:t>explore how tactile engagement with materials informs design thinking and creativity.</a:t>
            </a:r>
          </a:p>
          <a:p>
            <a:pPr marL="0" marR="0" lvl="0" indent="0" defTabSz="914400" rtl="0" eaLnBrk="0" fontAlgn="base" latinLnBrk="0" hangingPunct="0">
              <a:spcBef>
                <a:spcPct val="0"/>
              </a:spcBef>
              <a:spcAft>
                <a:spcPts val="600"/>
              </a:spcAft>
              <a:buClrTx/>
              <a:buSzTx/>
              <a:buNone/>
              <a:tabLst/>
            </a:pPr>
            <a:endParaRPr lang="en-US" altLang="en-US" sz="2400" dirty="0">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US" altLang="en-US" sz="2400" b="0" i="0" u="none" strike="noStrike" cap="none" normalizeH="0" baseline="0" dirty="0">
                <a:ln>
                  <a:noFill/>
                </a:ln>
                <a:effectLst/>
                <a:latin typeface="Arial" panose="020B0604020202020204" pitchFamily="34" charset="0"/>
              </a:rPr>
              <a:t>(writing and making)</a:t>
            </a:r>
          </a:p>
          <a:p>
            <a:pPr marL="0" lvl="0" indent="0" eaLnBrk="0" fontAlgn="base" hangingPunct="0">
              <a:spcBef>
                <a:spcPct val="0"/>
              </a:spcBef>
              <a:spcAft>
                <a:spcPts val="600"/>
              </a:spcAft>
              <a:buNone/>
            </a:pPr>
            <a:r>
              <a:rPr lang="en-US" altLang="en-US" sz="1400" dirty="0" err="1">
                <a:latin typeface="Arial" panose="020B0604020202020204" pitchFamily="34" charset="0"/>
              </a:rPr>
              <a:t>Nimkulrat</a:t>
            </a:r>
            <a:r>
              <a:rPr lang="en-US" altLang="en-US" sz="1400" dirty="0">
                <a:latin typeface="Arial" panose="020B0604020202020204" pitchFamily="34" charset="0"/>
              </a:rPr>
              <a:t> (2009) ‘</a:t>
            </a:r>
            <a:r>
              <a:rPr lang="en-US" altLang="en-US" sz="1400" dirty="0" err="1">
                <a:latin typeface="Arial" panose="020B0604020202020204" pitchFamily="34" charset="0"/>
              </a:rPr>
              <a:t>Paperness</a:t>
            </a:r>
            <a:r>
              <a:rPr lang="en-US" altLang="en-US" sz="1400" dirty="0">
                <a:latin typeface="Arial" panose="020B0604020202020204" pitchFamily="34" charset="0"/>
              </a:rPr>
              <a:t> – Expressive material in Textile Art’. University of Helsinki.</a:t>
            </a:r>
            <a:endParaRPr kumimoji="0" lang="en-US" altLang="en-US" sz="14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41584924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97E47-EA02-22B8-3DC9-73FE15DC2B38}"/>
              </a:ext>
            </a:extLst>
          </p:cNvPr>
          <p:cNvSpPr>
            <a:spLocks noGrp="1"/>
          </p:cNvSpPr>
          <p:nvPr>
            <p:ph type="title"/>
          </p:nvPr>
        </p:nvSpPr>
        <p:spPr/>
        <p:txBody>
          <a:bodyPr>
            <a:normAutofit/>
          </a:bodyPr>
          <a:lstStyle/>
          <a:p>
            <a:r>
              <a:rPr lang="en-US" dirty="0"/>
              <a:t>Edmund De Waal – </a:t>
            </a:r>
            <a:br>
              <a:rPr lang="en-US" dirty="0"/>
            </a:br>
            <a:r>
              <a:rPr lang="en-US" sz="1800" dirty="0"/>
              <a:t>Rhythm and repetition (23.14)</a:t>
            </a:r>
          </a:p>
        </p:txBody>
      </p:sp>
      <p:pic>
        <p:nvPicPr>
          <p:cNvPr id="4" name="Online Media 3" descr="Collect 2021: Edmund de Waal in conversation with Glenn Adamson">
            <a:hlinkClick r:id="" action="ppaction://media"/>
            <a:extLst>
              <a:ext uri="{FF2B5EF4-FFF2-40B4-BE49-F238E27FC236}">
                <a16:creationId xmlns:a16="http://schemas.microsoft.com/office/drawing/2014/main" id="{2FE5E058-FA9C-9B65-EF67-FA6C318DDE41}"/>
              </a:ext>
            </a:extLst>
          </p:cNvPr>
          <p:cNvPicPr>
            <a:picLocks noGrp="1" noRot="1" noChangeAspect="1"/>
          </p:cNvPicPr>
          <p:nvPr>
            <p:ph idx="1"/>
            <a:videoFile r:link="rId1"/>
          </p:nvPr>
        </p:nvPicPr>
        <p:blipFill>
          <a:blip r:embed="rId3"/>
          <a:stretch>
            <a:fillRect/>
          </a:stretch>
        </p:blipFill>
        <p:spPr>
          <a:xfrm>
            <a:off x="3003550" y="2286000"/>
            <a:ext cx="6338888" cy="3581400"/>
          </a:xfrm>
          <a:prstGeom prst="rect">
            <a:avLst/>
          </a:prstGeom>
        </p:spPr>
      </p:pic>
    </p:spTree>
    <p:extLst>
      <p:ext uri="{BB962C8B-B14F-4D97-AF65-F5344CB8AC3E}">
        <p14:creationId xmlns:p14="http://schemas.microsoft.com/office/powerpoint/2010/main" val="672089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CB0A4-00B0-B64B-D923-2D82F6B1F34A}"/>
              </a:ext>
            </a:extLst>
          </p:cNvPr>
          <p:cNvSpPr>
            <a:spLocks noGrp="1"/>
          </p:cNvSpPr>
          <p:nvPr>
            <p:ph type="title"/>
          </p:nvPr>
        </p:nvSpPr>
        <p:spPr>
          <a:xfrm>
            <a:off x="1371600" y="685800"/>
            <a:ext cx="3282695" cy="1485900"/>
          </a:xfrm>
        </p:spPr>
        <p:txBody>
          <a:bodyPr>
            <a:normAutofit/>
          </a:bodyPr>
          <a:lstStyle/>
          <a:p>
            <a:r>
              <a:rPr lang="en-US" dirty="0"/>
              <a:t>Edmund De Waal</a:t>
            </a:r>
          </a:p>
        </p:txBody>
      </p:sp>
      <p:sp>
        <p:nvSpPr>
          <p:cNvPr id="4" name="Rectangle 1">
            <a:extLst>
              <a:ext uri="{FF2B5EF4-FFF2-40B4-BE49-F238E27FC236}">
                <a16:creationId xmlns:a16="http://schemas.microsoft.com/office/drawing/2014/main" id="{078D66AE-D4B7-1981-80CE-B889768632AB}"/>
              </a:ext>
            </a:extLst>
          </p:cNvPr>
          <p:cNvSpPr>
            <a:spLocks noGrp="1" noChangeArrowheads="1"/>
          </p:cNvSpPr>
          <p:nvPr>
            <p:ph idx="1"/>
          </p:nvPr>
        </p:nvSpPr>
        <p:spPr bwMode="auto">
          <a:xfrm>
            <a:off x="900332" y="2171699"/>
            <a:ext cx="4375051" cy="438384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76176" numCol="1" anchorCtr="0" compatLnSpc="1">
            <a:prstTxWarp prst="textNoShape">
              <a:avLst/>
            </a:prstTxWarp>
            <a:no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rPr>
              <a:t>Edmund de Waal views repetition in craft as a process that is both meditative and endlessly </a:t>
            </a: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rPr>
              <a:t>renewing, requiring intense, long-term practice to master technique and perceive subtle differences. </a:t>
            </a: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rPr>
              <a:t>For him, repetition, like the hours a musician spends practicing, is central to building skill,</a:t>
            </a: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rPr>
              <a:t>creating rhythm and a deeper understanding of material and revealing the "profoundly like </a:t>
            </a: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rPr>
              <a:t>breathing" nature of a craft practice. This process is not about stagnation, but a way to find newness within familiarity, allowing for a deeper, more meaningful engagement with the work. </a:t>
            </a:r>
          </a:p>
          <a:p>
            <a:pPr marL="0" marR="0" lvl="0" indent="0" defTabSz="914400" rtl="0" eaLnBrk="0" fontAlgn="base" latinLnBrk="0" hangingPunct="0">
              <a:spcBef>
                <a:spcPct val="0"/>
              </a:spcBef>
              <a:spcAft>
                <a:spcPts val="600"/>
              </a:spcAft>
              <a:buClrTx/>
              <a:buSzTx/>
              <a:buFontTx/>
              <a:buNone/>
              <a:tabLst/>
            </a:pPr>
            <a:br>
              <a:rPr kumimoji="0" lang="en-US" altLang="en-US" sz="1600" b="0" i="0" u="none" strike="noStrike" cap="none" normalizeH="0" baseline="0" dirty="0">
                <a:ln>
                  <a:noFill/>
                </a:ln>
                <a:effectLst/>
                <a:latin typeface="Arial" panose="020B0604020202020204" pitchFamily="34" charset="0"/>
              </a:rPr>
            </a:br>
            <a:endParaRPr kumimoji="0" lang="en-US" altLang="en-US" sz="1600" b="0" i="0" u="none" strike="noStrike" cap="none" normalizeH="0" baseline="0" dirty="0">
              <a:ln>
                <a:noFill/>
              </a:ln>
              <a:effectLst/>
              <a:latin typeface="Arial" panose="020B0604020202020204" pitchFamily="34" charset="0"/>
            </a:endParaRPr>
          </a:p>
        </p:txBody>
      </p:sp>
      <p:pic>
        <p:nvPicPr>
          <p:cNvPr id="5" name="Picture 4">
            <a:extLst>
              <a:ext uri="{FF2B5EF4-FFF2-40B4-BE49-F238E27FC236}">
                <a16:creationId xmlns:a16="http://schemas.microsoft.com/office/drawing/2014/main" id="{60FDF811-9257-1634-5672-4968CE89FAB6}"/>
              </a:ext>
            </a:extLst>
          </p:cNvPr>
          <p:cNvPicPr>
            <a:picLocks noChangeAspect="1"/>
          </p:cNvPicPr>
          <p:nvPr/>
        </p:nvPicPr>
        <p:blipFill>
          <a:blip r:embed="rId2"/>
          <a:stretch>
            <a:fillRect/>
          </a:stretch>
        </p:blipFill>
        <p:spPr>
          <a:xfrm>
            <a:off x="5674935" y="1095284"/>
            <a:ext cx="6517065" cy="4219800"/>
          </a:xfrm>
          <a:prstGeom prst="rect">
            <a:avLst/>
          </a:prstGeom>
        </p:spPr>
      </p:pic>
    </p:spTree>
    <p:extLst>
      <p:ext uri="{BB962C8B-B14F-4D97-AF65-F5344CB8AC3E}">
        <p14:creationId xmlns:p14="http://schemas.microsoft.com/office/powerpoint/2010/main" val="15532001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FFBC1-269C-1EF1-2391-307EAFBA3D4C}"/>
              </a:ext>
            </a:extLst>
          </p:cNvPr>
          <p:cNvSpPr>
            <a:spLocks noGrp="1"/>
          </p:cNvSpPr>
          <p:nvPr>
            <p:ph type="title"/>
          </p:nvPr>
        </p:nvSpPr>
        <p:spPr/>
        <p:txBody>
          <a:bodyPr/>
          <a:lstStyle/>
          <a:p>
            <a:r>
              <a:rPr lang="en-US" dirty="0"/>
              <a:t>Mihaly Csikszentmihalyi  - Flow</a:t>
            </a:r>
            <a:br>
              <a:rPr lang="en-US" dirty="0"/>
            </a:br>
            <a:r>
              <a:rPr lang="en-US" sz="1400" dirty="0"/>
              <a:t>(me-high cheek-sent-me-high) – pronounced </a:t>
            </a:r>
          </a:p>
        </p:txBody>
      </p:sp>
      <p:sp>
        <p:nvSpPr>
          <p:cNvPr id="3" name="Content Placeholder 2">
            <a:extLst>
              <a:ext uri="{FF2B5EF4-FFF2-40B4-BE49-F238E27FC236}">
                <a16:creationId xmlns:a16="http://schemas.microsoft.com/office/drawing/2014/main" id="{CF485778-1192-D912-8B43-2F4B6C891A1D}"/>
              </a:ext>
            </a:extLst>
          </p:cNvPr>
          <p:cNvSpPr>
            <a:spLocks noGrp="1"/>
          </p:cNvSpPr>
          <p:nvPr>
            <p:ph idx="1"/>
          </p:nvPr>
        </p:nvSpPr>
        <p:spPr/>
        <p:txBody>
          <a:bodyPr>
            <a:normAutofit/>
          </a:bodyPr>
          <a:lstStyle/>
          <a:p>
            <a:pPr marL="0" indent="0">
              <a:buNone/>
            </a:pPr>
            <a:r>
              <a:rPr lang="en-GB" dirty="0"/>
              <a:t>Flow theory, developed by psychologist Mihaly Csikszentmihalyi, describes a mental state of complete immersion and energized focus in an activity, known as "flow" or "being in the zone”</a:t>
            </a:r>
          </a:p>
          <a:p>
            <a:pPr marL="0" indent="0">
              <a:buNone/>
            </a:pPr>
            <a:r>
              <a:rPr lang="en-GB" dirty="0">
                <a:highlight>
                  <a:srgbClr val="FFFF00"/>
                </a:highlight>
              </a:rPr>
              <a:t>Overarching theory of phenomenology – </a:t>
            </a:r>
          </a:p>
          <a:p>
            <a:pPr marL="0" indent="0">
              <a:buNone/>
            </a:pPr>
            <a:r>
              <a:rPr lang="en-GB" dirty="0"/>
              <a:t>Philosophers and artists converge on one idea:</a:t>
            </a:r>
          </a:p>
          <a:p>
            <a:pPr marL="0" indent="0">
              <a:buNone/>
            </a:pPr>
            <a:r>
              <a:rPr lang="en-GB" dirty="0"/>
              <a:t>Flow is not just concentration – it is a mode of being where thinking, feeling and doing are unified. Whether Dewey’s aesthetic experience, Heidegger’s readiness-to-hand, each frames flow as:</a:t>
            </a:r>
          </a:p>
          <a:p>
            <a:pPr marL="0" indent="0">
              <a:buNone/>
            </a:pPr>
            <a:r>
              <a:rPr lang="en-GB" dirty="0"/>
              <a:t>Harmonious, embodied </a:t>
            </a:r>
            <a:r>
              <a:rPr lang="en-GB" dirty="0" err="1"/>
              <a:t>attunement</a:t>
            </a:r>
            <a:r>
              <a:rPr lang="en-GB" dirty="0"/>
              <a:t> between maker, action and world.</a:t>
            </a:r>
          </a:p>
          <a:p>
            <a:pPr marL="0" indent="0">
              <a:buNone/>
            </a:pPr>
            <a:endParaRPr lang="en-GB" dirty="0"/>
          </a:p>
          <a:p>
            <a:pPr marL="0" indent="0">
              <a:buNone/>
            </a:pPr>
            <a:endParaRPr lang="en-GB" dirty="0"/>
          </a:p>
          <a:p>
            <a:pPr marL="0" indent="0">
              <a:buNone/>
            </a:pPr>
            <a:endParaRPr lang="en-US" dirty="0">
              <a:highlight>
                <a:srgbClr val="FFFF00"/>
              </a:highlight>
            </a:endParaRPr>
          </a:p>
        </p:txBody>
      </p:sp>
    </p:spTree>
    <p:extLst>
      <p:ext uri="{BB962C8B-B14F-4D97-AF65-F5344CB8AC3E}">
        <p14:creationId xmlns:p14="http://schemas.microsoft.com/office/powerpoint/2010/main" val="23582727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8CA5AE-F2E4-4A6F-B986-89804B1EC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0FEBDA-6B76-D1B5-2B66-27DA008B1ED1}"/>
              </a:ext>
            </a:extLst>
          </p:cNvPr>
          <p:cNvSpPr>
            <a:spLocks noGrp="1"/>
          </p:cNvSpPr>
          <p:nvPr>
            <p:ph idx="1"/>
          </p:nvPr>
        </p:nvSpPr>
        <p:spPr>
          <a:xfrm>
            <a:off x="795093" y="499731"/>
            <a:ext cx="5793475" cy="5922334"/>
          </a:xfrm>
        </p:spPr>
        <p:txBody>
          <a:bodyPr>
            <a:normAutofit fontScale="92500" lnSpcReduction="10000"/>
          </a:bodyPr>
          <a:lstStyle/>
          <a:p>
            <a:pPr marL="0" indent="0">
              <a:buNone/>
            </a:pPr>
            <a:r>
              <a:rPr lang="en-US" sz="2400" dirty="0"/>
              <a:t>Magdalene </a:t>
            </a:r>
            <a:r>
              <a:rPr lang="en-US" sz="2400" dirty="0" err="1"/>
              <a:t>Odundo</a:t>
            </a:r>
            <a:r>
              <a:rPr lang="en-US" sz="2400" dirty="0"/>
              <a:t> </a:t>
            </a:r>
          </a:p>
          <a:p>
            <a:pPr marL="0" indent="0">
              <a:buNone/>
            </a:pPr>
            <a:r>
              <a:rPr lang="en-US" sz="2400" dirty="0"/>
              <a:t>‘when I am working, I’m totally absorbed – It’s about ‘feeling’ the clay. I don’t have to think; my hands know what to do. The rhythm of coiling becomes meditative.’ </a:t>
            </a:r>
          </a:p>
          <a:p>
            <a:pPr marL="0" indent="0">
              <a:buNone/>
            </a:pPr>
            <a:r>
              <a:rPr lang="en-US" sz="2400" dirty="0"/>
              <a:t>(Interview – Crafts Magazine, 2019)</a:t>
            </a:r>
          </a:p>
          <a:p>
            <a:pPr marL="0" indent="0">
              <a:buNone/>
            </a:pPr>
            <a:endParaRPr lang="en-US" sz="2400" dirty="0"/>
          </a:p>
          <a:p>
            <a:pPr marL="0" indent="0">
              <a:buNone/>
            </a:pPr>
            <a:r>
              <a:rPr lang="en-US" sz="2400" dirty="0"/>
              <a:t>Brabara Hepworth</a:t>
            </a:r>
          </a:p>
          <a:p>
            <a:pPr marL="0" indent="0">
              <a:buNone/>
            </a:pPr>
            <a:r>
              <a:rPr lang="en-US" sz="2400" dirty="0"/>
              <a:t>‘Carving is interrelated masses conveying movement, achieved by control of space and volume. When the tools, the stone, and my hands are working together, there is a unity – I feel a rhythm and peace that is beyond thought’ </a:t>
            </a:r>
          </a:p>
          <a:p>
            <a:pPr marL="0" indent="0">
              <a:buNone/>
            </a:pPr>
            <a:r>
              <a:rPr lang="en-US" sz="2400" dirty="0"/>
              <a:t>(Barabara Hepworth ‘Carving and Sculpture,’ 1937)</a:t>
            </a:r>
          </a:p>
          <a:p>
            <a:pPr marL="0" indent="0">
              <a:buNone/>
            </a:pPr>
            <a:endParaRPr lang="en-US" sz="1400" dirty="0"/>
          </a:p>
        </p:txBody>
      </p:sp>
      <p:pic>
        <p:nvPicPr>
          <p:cNvPr id="5" name="Picture 4">
            <a:extLst>
              <a:ext uri="{FF2B5EF4-FFF2-40B4-BE49-F238E27FC236}">
                <a16:creationId xmlns:a16="http://schemas.microsoft.com/office/drawing/2014/main" id="{7C1B189D-DFB6-36F9-EA5B-C2D2A1116FD2}"/>
              </a:ext>
            </a:extLst>
          </p:cNvPr>
          <p:cNvPicPr>
            <a:picLocks noChangeAspect="1"/>
          </p:cNvPicPr>
          <p:nvPr/>
        </p:nvPicPr>
        <p:blipFill>
          <a:blip r:embed="rId2"/>
          <a:srcRect t="4733" r="-3" b="5079"/>
          <a:stretch>
            <a:fillRect/>
          </a:stretch>
        </p:blipFill>
        <p:spPr>
          <a:xfrm>
            <a:off x="7612260" y="-1"/>
            <a:ext cx="4579739" cy="3438457"/>
          </a:xfrm>
          <a:prstGeom prst="rect">
            <a:avLst/>
          </a:prstGeom>
        </p:spPr>
      </p:pic>
      <p:sp>
        <p:nvSpPr>
          <p:cNvPr id="12" name="Rectangle 11">
            <a:extLst>
              <a:ext uri="{FF2B5EF4-FFF2-40B4-BE49-F238E27FC236}">
                <a16:creationId xmlns:a16="http://schemas.microsoft.com/office/drawing/2014/main" id="{E67E3959-D0D8-49DB-A48B-CE4FC3687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4" name="Picture 3">
            <a:extLst>
              <a:ext uri="{FF2B5EF4-FFF2-40B4-BE49-F238E27FC236}">
                <a16:creationId xmlns:a16="http://schemas.microsoft.com/office/drawing/2014/main" id="{A1BE0962-A5B8-D98A-75A0-954424A2C514}"/>
              </a:ext>
            </a:extLst>
          </p:cNvPr>
          <p:cNvPicPr>
            <a:picLocks noChangeAspect="1"/>
          </p:cNvPicPr>
          <p:nvPr/>
        </p:nvPicPr>
        <p:blipFill>
          <a:blip r:embed="rId3"/>
          <a:srcRect t="339" r="-3" b="12849"/>
          <a:stretch>
            <a:fillRect/>
          </a:stretch>
        </p:blipFill>
        <p:spPr>
          <a:xfrm>
            <a:off x="7612260" y="3438457"/>
            <a:ext cx="4579739" cy="3429000"/>
          </a:xfrm>
          <a:prstGeom prst="rect">
            <a:avLst/>
          </a:prstGeom>
        </p:spPr>
      </p:pic>
    </p:spTree>
    <p:extLst>
      <p:ext uri="{BB962C8B-B14F-4D97-AF65-F5344CB8AC3E}">
        <p14:creationId xmlns:p14="http://schemas.microsoft.com/office/powerpoint/2010/main" val="22198078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38F28E-C56C-4AC3-B45B-61EE5F458A18}"/>
              </a:ext>
            </a:extLst>
          </p:cNvPr>
          <p:cNvSpPr>
            <a:spLocks noGrp="1"/>
          </p:cNvSpPr>
          <p:nvPr>
            <p:ph idx="1"/>
          </p:nvPr>
        </p:nvSpPr>
        <p:spPr>
          <a:xfrm>
            <a:off x="838200" y="464234"/>
            <a:ext cx="10515600" cy="5844048"/>
          </a:xfrm>
        </p:spPr>
        <p:txBody>
          <a:bodyPr>
            <a:normAutofit fontScale="92500" lnSpcReduction="20000"/>
          </a:bodyPr>
          <a:lstStyle/>
          <a:p>
            <a:pPr marL="0" indent="0">
              <a:buNone/>
            </a:pPr>
            <a:r>
              <a:rPr lang="en-US" dirty="0"/>
              <a:t>Immanuel Kant (1700’s) famously described the deep connection between our cognition and our physical actions by stating </a:t>
            </a:r>
          </a:p>
          <a:p>
            <a:endParaRPr lang="en-US" dirty="0"/>
          </a:p>
          <a:p>
            <a:pPr marL="0" indent="0">
              <a:buNone/>
            </a:pPr>
            <a:r>
              <a:rPr lang="en-US" sz="3200" dirty="0"/>
              <a:t>                       ‘</a:t>
            </a:r>
            <a:r>
              <a:rPr lang="en-US" sz="3200" i="1" dirty="0"/>
              <a:t>The hand is the visible part of the brain’</a:t>
            </a:r>
          </a:p>
          <a:p>
            <a:endParaRPr lang="en-US" dirty="0"/>
          </a:p>
          <a:p>
            <a:pPr marL="0" indent="0">
              <a:buNone/>
            </a:pPr>
            <a:r>
              <a:rPr lang="en-GB" b="1" dirty="0"/>
              <a:t>The Hand as a Tool of Consciousness:</a:t>
            </a:r>
            <a:r>
              <a:rPr lang="en-GB" dirty="0"/>
              <a:t> </a:t>
            </a:r>
          </a:p>
          <a:p>
            <a:pPr marL="0" indent="0">
              <a:buNone/>
            </a:pPr>
            <a:r>
              <a:rPr lang="en-GB" dirty="0"/>
              <a:t>Kant believed the hand is the practical means by which our conscious thoughts take form. It serves to manifest and express what we conceive in our heads. </a:t>
            </a:r>
          </a:p>
          <a:p>
            <a:pPr marL="0" indent="0">
              <a:buNone/>
            </a:pPr>
            <a:r>
              <a:rPr lang="en-GB" b="1" dirty="0"/>
              <a:t>Sensory and Tactile Connection:</a:t>
            </a:r>
            <a:r>
              <a:rPr lang="en-GB" dirty="0"/>
              <a:t> </a:t>
            </a:r>
          </a:p>
          <a:p>
            <a:pPr marL="0" indent="0">
              <a:buNone/>
            </a:pPr>
            <a:r>
              <a:rPr lang="en-GB" dirty="0"/>
              <a:t>The hand's sophisticated sense of touch and abundance of nerve endings allow us to "read" and understand objects in great detail, even without sight. </a:t>
            </a:r>
          </a:p>
          <a:p>
            <a:pPr marL="0" indent="0">
              <a:buNone/>
            </a:pPr>
            <a:r>
              <a:rPr lang="en-GB" b="1" dirty="0"/>
              <a:t>Production and Creation:</a:t>
            </a:r>
            <a:r>
              <a:rPr lang="en-GB" dirty="0"/>
              <a:t> </a:t>
            </a:r>
          </a:p>
          <a:p>
            <a:pPr marL="0" indent="0">
              <a:buNone/>
            </a:pPr>
            <a:r>
              <a:rPr lang="en-GB" dirty="0"/>
              <a:t>The hand is essential for making things, from intricate miniatures to everyday objects, acting as the physical interpreter of mental concepts. </a:t>
            </a:r>
          </a:p>
          <a:p>
            <a:pPr marL="0" indent="0">
              <a:buNone/>
            </a:pPr>
            <a:r>
              <a:rPr lang="en-GB" b="1" dirty="0"/>
              <a:t>An Extension of the Brain:</a:t>
            </a:r>
            <a:r>
              <a:rPr lang="en-GB" dirty="0"/>
              <a:t> </a:t>
            </a:r>
          </a:p>
          <a:p>
            <a:pPr marL="0" indent="0">
              <a:buNone/>
            </a:pPr>
            <a:r>
              <a:rPr lang="en-GB" dirty="0"/>
              <a:t>The complex coordination between the brain, hand, and eye enables us to create and manipulate the physical world around us, demonstrating a direct link between our intellect and physical action. </a:t>
            </a:r>
          </a:p>
          <a:p>
            <a:endParaRPr lang="en-US" dirty="0"/>
          </a:p>
        </p:txBody>
      </p:sp>
    </p:spTree>
    <p:extLst>
      <p:ext uri="{BB962C8B-B14F-4D97-AF65-F5344CB8AC3E}">
        <p14:creationId xmlns:p14="http://schemas.microsoft.com/office/powerpoint/2010/main" val="30684720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6170370-14F8-08CB-5C7E-602B730474BB}"/>
              </a:ext>
            </a:extLst>
          </p:cNvPr>
          <p:cNvSpPr>
            <a:spLocks noGrp="1"/>
          </p:cNvSpPr>
          <p:nvPr>
            <p:ph type="title"/>
          </p:nvPr>
        </p:nvSpPr>
        <p:spPr>
          <a:xfrm>
            <a:off x="250874" y="188428"/>
            <a:ext cx="11690252" cy="13255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US" sz="2400" dirty="0">
                <a:solidFill>
                  <a:schemeClr val="accent5">
                    <a:lumMod val="40000"/>
                    <a:lumOff val="60000"/>
                  </a:schemeClr>
                </a:solidFill>
              </a:rPr>
              <a:t>Tacit knowledge / Implicit knowledge </a:t>
            </a:r>
          </a:p>
        </p:txBody>
      </p:sp>
      <p:sp>
        <p:nvSpPr>
          <p:cNvPr id="2" name="Content Placeholder 1">
            <a:extLst>
              <a:ext uri="{FF2B5EF4-FFF2-40B4-BE49-F238E27FC236}">
                <a16:creationId xmlns:a16="http://schemas.microsoft.com/office/drawing/2014/main" id="{73E58EB7-6F6C-2719-A2B5-5316BAC8D83E}"/>
              </a:ext>
            </a:extLst>
          </p:cNvPr>
          <p:cNvSpPr>
            <a:spLocks noGrp="1" noChangeArrowheads="1"/>
          </p:cNvSpPr>
          <p:nvPr>
            <p:ph idx="1"/>
          </p:nvPr>
        </p:nvSpPr>
        <p:spPr bwMode="auto">
          <a:xfrm>
            <a:off x="991772" y="1768988"/>
            <a:ext cx="11387476"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Tacit Knowledge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Definition</a:t>
            </a:r>
            <a:r>
              <a:rPr kumimoji="0" lang="en-US" altLang="en-US" sz="1400" b="0" i="0" u="none" strike="noStrike" cap="none" normalizeH="0" baseline="0" dirty="0">
                <a:ln>
                  <a:noFill/>
                </a:ln>
                <a:solidFill>
                  <a:srgbClr val="000000"/>
                </a:solidFill>
                <a:effectLst/>
                <a:latin typeface="Arial" panose="020B0604020202020204" pitchFamily="34" charset="0"/>
              </a:rPr>
              <a:t>: Knowledge that is </a:t>
            </a:r>
            <a:r>
              <a:rPr kumimoji="0" lang="en-US" altLang="en-US" sz="1400" b="1" i="0" u="none" strike="noStrike" cap="none" normalizeH="0" baseline="0" dirty="0">
                <a:ln>
                  <a:noFill/>
                </a:ln>
                <a:solidFill>
                  <a:srgbClr val="000000"/>
                </a:solidFill>
                <a:effectLst/>
                <a:latin typeface="Arial" panose="020B0604020202020204" pitchFamily="34" charset="0"/>
              </a:rPr>
              <a:t>personal, context-specific, and hard to formalize or communicate</a:t>
            </a:r>
            <a:r>
              <a:rPr kumimoji="0" lang="en-US" altLang="en-US" sz="1400" b="0" i="0" u="none" strike="noStrike" cap="none" normalizeH="0" baseline="0" dirty="0">
                <a:ln>
                  <a:noFill/>
                </a:ln>
                <a:solidFill>
                  <a:srgbClr val="000000"/>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Characteristics</a:t>
            </a:r>
            <a:r>
              <a:rPr kumimoji="0" lang="en-US" altLang="en-US" sz="1400" b="0" i="0" u="none" strike="noStrike" cap="none" normalizeH="0" baseline="0" dirty="0">
                <a:ln>
                  <a:noFill/>
                </a:ln>
                <a:solidFill>
                  <a:srgbClr val="000000"/>
                </a:solidFill>
                <a:effectLst/>
                <a:latin typeface="Arial" panose="020B0604020202020204" pitchFamily="34" charset="0"/>
              </a:rPr>
              <a:t>:</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Often acquired through experience.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Difficult to articulate (e.g., knowing how to ride a bike or intuitively solving a problem).</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Embedded in individual actions, skills, and intuition.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Typically transferred through social interaction or apprenticeship.</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Example</a:t>
            </a:r>
            <a:r>
              <a:rPr kumimoji="0" lang="en-US" altLang="en-US" sz="1400" b="0" i="0" u="none" strike="noStrike" cap="none" normalizeH="0" baseline="0" dirty="0">
                <a:ln>
                  <a:noFill/>
                </a:ln>
                <a:solidFill>
                  <a:srgbClr val="000000"/>
                </a:solidFill>
                <a:effectLst/>
                <a:latin typeface="Arial" panose="020B0604020202020204" pitchFamily="34" charset="0"/>
              </a:rPr>
              <a:t>: A master craftsperson’s ability to judge the right pressure when shaping clay—something they may struggle to explain in words.</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D37241A5-744A-9F55-6635-143B73803F59}"/>
              </a:ext>
            </a:extLst>
          </p:cNvPr>
          <p:cNvSpPr>
            <a:spLocks noChangeArrowheads="1"/>
          </p:cNvSpPr>
          <p:nvPr/>
        </p:nvSpPr>
        <p:spPr bwMode="auto">
          <a:xfrm>
            <a:off x="991772" y="4422803"/>
            <a:ext cx="10316735"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Implicit Knowledge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Definition</a:t>
            </a:r>
            <a:r>
              <a:rPr kumimoji="0" lang="en-US" altLang="en-US" sz="1400" b="0" i="0" u="none" strike="noStrike" cap="none" normalizeH="0" baseline="0" dirty="0">
                <a:ln>
                  <a:noFill/>
                </a:ln>
                <a:solidFill>
                  <a:srgbClr val="000000"/>
                </a:solidFill>
                <a:effectLst/>
                <a:latin typeface="Arial" panose="020B0604020202020204" pitchFamily="34" charset="0"/>
              </a:rPr>
              <a:t>: Knowledge that is </a:t>
            </a:r>
            <a:r>
              <a:rPr kumimoji="0" lang="en-US" altLang="en-US" sz="1400" b="1" i="0" u="none" strike="noStrike" cap="none" normalizeH="0" baseline="0" dirty="0">
                <a:ln>
                  <a:noFill/>
                </a:ln>
                <a:solidFill>
                  <a:srgbClr val="000000"/>
                </a:solidFill>
                <a:effectLst/>
                <a:latin typeface="Arial" panose="020B0604020202020204" pitchFamily="34" charset="0"/>
              </a:rPr>
              <a:t>not consciously accessible or verbalized</a:t>
            </a:r>
            <a:r>
              <a:rPr lang="en-US" altLang="en-US" sz="1400" dirty="0">
                <a:solidFill>
                  <a:srgbClr val="000000"/>
                </a:solidFill>
              </a:rPr>
              <a:t> </a:t>
            </a:r>
            <a:r>
              <a:rPr kumimoji="0" lang="en-US" altLang="en-US" sz="1400" b="0" i="0" u="none" strike="noStrike" cap="none" normalizeH="0" baseline="0" dirty="0">
                <a:ln>
                  <a:noFill/>
                </a:ln>
                <a:solidFill>
                  <a:srgbClr val="000000"/>
                </a:solidFill>
                <a:effectLst/>
                <a:latin typeface="Arial" panose="020B0604020202020204" pitchFamily="34" charset="0"/>
              </a:rPr>
              <a:t>but still influences behavior and decision-making.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Characteristics</a:t>
            </a:r>
            <a:r>
              <a:rPr kumimoji="0" lang="en-US" altLang="en-US" sz="1400" b="0" i="0" u="none" strike="noStrike" cap="none" normalizeH="0" baseline="0" dirty="0">
                <a:ln>
                  <a:noFill/>
                </a:ln>
                <a:solidFill>
                  <a:srgbClr val="000000"/>
                </a:solidFill>
                <a:effectLst/>
                <a:latin typeface="Arial" panose="020B0604020202020204" pitchFamily="34" charset="0"/>
              </a:rPr>
              <a:t>:</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May be unconscious or automatic.</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Often revealed through performance rather than explanation.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Can be studied through cognitive psychology (e.g., implicit memory or biases).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Sometimes overlaps with tacit knowledge but is more about </a:t>
            </a:r>
            <a:r>
              <a:rPr kumimoji="0" lang="en-US" altLang="en-US" sz="1400" b="1" i="0" u="none" strike="noStrike" cap="none" normalizeH="0" baseline="0" dirty="0">
                <a:ln>
                  <a:noFill/>
                </a:ln>
                <a:solidFill>
                  <a:srgbClr val="000000"/>
                </a:solidFill>
                <a:effectLst/>
                <a:latin typeface="Arial" panose="020B0604020202020204" pitchFamily="34" charset="0"/>
              </a:rPr>
              <a:t>cognitive processes</a:t>
            </a:r>
            <a:r>
              <a:rPr kumimoji="0" lang="en-US" altLang="en-US" sz="1400" b="0" i="0" u="none" strike="noStrike" cap="none" normalizeH="0" baseline="0" dirty="0">
                <a:ln>
                  <a:noFill/>
                </a:ln>
                <a:solidFill>
                  <a:srgbClr val="000000"/>
                </a:solidFill>
                <a:effectLst/>
                <a:latin typeface="Arial" panose="020B0604020202020204" pitchFamily="34" charset="0"/>
              </a:rPr>
              <a:t> than experiential skills.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Example</a:t>
            </a:r>
            <a:r>
              <a:rPr kumimoji="0" lang="en-US" altLang="en-US" sz="1400" b="0" i="0" u="none" strike="noStrike" cap="none" normalizeH="0" baseline="0" dirty="0">
                <a:ln>
                  <a:noFill/>
                </a:ln>
                <a:solidFill>
                  <a:srgbClr val="000000"/>
                </a:solidFill>
                <a:effectLst/>
                <a:latin typeface="Arial" panose="020B0604020202020204" pitchFamily="34" charset="0"/>
              </a:rPr>
              <a:t>: A person may unconsciously avoid certain foods due to a past negative experience, even if they can't recall the event.</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734855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4AD8B-E1C0-0746-988B-7C147529815D}"/>
              </a:ext>
            </a:extLst>
          </p:cNvPr>
          <p:cNvSpPr>
            <a:spLocks noGrp="1"/>
          </p:cNvSpPr>
          <p:nvPr>
            <p:ph type="title"/>
          </p:nvPr>
        </p:nvSpPr>
        <p:spPr>
          <a:xfrm>
            <a:off x="1139483" y="467418"/>
            <a:ext cx="10803988" cy="1188720"/>
          </a:xfrm>
          <a:solidFill>
            <a:srgbClr val="FFFFFF"/>
          </a:solidFill>
        </p:spPr>
        <p:txBody>
          <a:bodyPr>
            <a:normAutofit fontScale="90000"/>
          </a:bodyPr>
          <a:lstStyle/>
          <a:p>
            <a:pPr algn="ctr"/>
            <a:r>
              <a:rPr lang="en-US" dirty="0"/>
              <a:t>Tacit Knowledge</a:t>
            </a:r>
            <a:br>
              <a:rPr lang="en-US" dirty="0"/>
            </a:br>
            <a:r>
              <a:rPr lang="en-US" dirty="0"/>
              <a:t>Michael </a:t>
            </a:r>
            <a:r>
              <a:rPr lang="en-US" dirty="0" err="1"/>
              <a:t>Polyani</a:t>
            </a:r>
            <a:r>
              <a:rPr lang="en-US" dirty="0"/>
              <a:t> – The Tacit Dimension 1966.</a:t>
            </a:r>
          </a:p>
        </p:txBody>
      </p:sp>
      <p:sp>
        <p:nvSpPr>
          <p:cNvPr id="3" name="Content Placeholder 2">
            <a:extLst>
              <a:ext uri="{FF2B5EF4-FFF2-40B4-BE49-F238E27FC236}">
                <a16:creationId xmlns:a16="http://schemas.microsoft.com/office/drawing/2014/main" id="{796E9982-8DF5-1648-B448-BF5643DF90D8}"/>
              </a:ext>
            </a:extLst>
          </p:cNvPr>
          <p:cNvSpPr>
            <a:spLocks noGrp="1"/>
          </p:cNvSpPr>
          <p:nvPr>
            <p:ph idx="1"/>
          </p:nvPr>
        </p:nvSpPr>
        <p:spPr>
          <a:xfrm>
            <a:off x="2803546" y="2291262"/>
            <a:ext cx="6584634" cy="2879256"/>
          </a:xfrm>
        </p:spPr>
        <p:txBody>
          <a:bodyPr>
            <a:normAutofit fontScale="92500"/>
          </a:bodyPr>
          <a:lstStyle/>
          <a:p>
            <a:pPr marL="0" indent="0">
              <a:buNone/>
            </a:pPr>
            <a:r>
              <a:rPr lang="en-US" dirty="0">
                <a:solidFill>
                  <a:srgbClr val="404040"/>
                </a:solidFill>
              </a:rPr>
              <a:t> </a:t>
            </a:r>
            <a:r>
              <a:rPr lang="en-US" sz="2200" dirty="0">
                <a:solidFill>
                  <a:srgbClr val="404040"/>
                </a:solidFill>
              </a:rPr>
              <a:t>Michael Polanyi’s words:</a:t>
            </a:r>
          </a:p>
          <a:p>
            <a:pPr marL="0" indent="0">
              <a:buNone/>
            </a:pPr>
            <a:endParaRPr lang="en-US" sz="2200" dirty="0">
              <a:solidFill>
                <a:srgbClr val="404040"/>
              </a:solidFill>
            </a:endParaRPr>
          </a:p>
          <a:p>
            <a:pPr marL="0" indent="0">
              <a:buNone/>
            </a:pPr>
            <a:r>
              <a:rPr lang="en-US" sz="2200" dirty="0">
                <a:solidFill>
                  <a:srgbClr val="404040"/>
                </a:solidFill>
              </a:rPr>
              <a:t>‘</a:t>
            </a:r>
            <a:r>
              <a:rPr lang="en-US" sz="2200" i="1" dirty="0">
                <a:solidFill>
                  <a:srgbClr val="404040"/>
                </a:solidFill>
              </a:rPr>
              <a:t>We can know more that we can tell. Tacit knowledge is an active and personal involvement of knowing. One dwells in the way he / she knows ‘the world’</a:t>
            </a:r>
          </a:p>
          <a:p>
            <a:pPr marL="0" indent="0">
              <a:buNone/>
            </a:pPr>
            <a:endParaRPr lang="en-US" sz="2200" dirty="0">
              <a:solidFill>
                <a:srgbClr val="404040"/>
              </a:solidFill>
            </a:endParaRPr>
          </a:p>
          <a:p>
            <a:pPr marL="0" indent="0">
              <a:buNone/>
            </a:pPr>
            <a:r>
              <a:rPr lang="en-US" sz="2200" dirty="0">
                <a:solidFill>
                  <a:srgbClr val="404040"/>
                </a:solidFill>
              </a:rPr>
              <a:t>Therefore, we can gain tacit knowledge without words…. </a:t>
            </a:r>
          </a:p>
        </p:txBody>
      </p:sp>
    </p:spTree>
    <p:extLst>
      <p:ext uri="{BB962C8B-B14F-4D97-AF65-F5344CB8AC3E}">
        <p14:creationId xmlns:p14="http://schemas.microsoft.com/office/powerpoint/2010/main" val="18049176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BB7B1-0EC6-714B-A94C-9E1F44A0321B}"/>
              </a:ext>
            </a:extLst>
          </p:cNvPr>
          <p:cNvSpPr>
            <a:spLocks noGrp="1"/>
          </p:cNvSpPr>
          <p:nvPr>
            <p:ph type="title"/>
          </p:nvPr>
        </p:nvSpPr>
        <p:spPr>
          <a:xfrm>
            <a:off x="2166425" y="467418"/>
            <a:ext cx="8117058" cy="1188720"/>
          </a:xfrm>
          <a:solidFill>
            <a:srgbClr val="FFFFFF"/>
          </a:solidFill>
        </p:spPr>
        <p:txBody>
          <a:bodyPr>
            <a:normAutofit/>
          </a:bodyPr>
          <a:lstStyle/>
          <a:p>
            <a:pPr algn="ctr"/>
            <a:br>
              <a:rPr lang="en-US" sz="1400" dirty="0"/>
            </a:br>
            <a:r>
              <a:rPr lang="en-US" sz="2400" dirty="0"/>
              <a:t>Extending our bodily existence of the world (Polanyi)</a:t>
            </a:r>
            <a:br>
              <a:rPr lang="en-US" sz="2400" dirty="0"/>
            </a:br>
            <a:endParaRPr lang="en-US" sz="2400" dirty="0"/>
          </a:p>
        </p:txBody>
      </p:sp>
      <p:sp>
        <p:nvSpPr>
          <p:cNvPr id="3" name="Content Placeholder 2">
            <a:extLst>
              <a:ext uri="{FF2B5EF4-FFF2-40B4-BE49-F238E27FC236}">
                <a16:creationId xmlns:a16="http://schemas.microsoft.com/office/drawing/2014/main" id="{52C1EA74-6B8F-904E-B2FB-B608F7AB40CA}"/>
              </a:ext>
            </a:extLst>
          </p:cNvPr>
          <p:cNvSpPr>
            <a:spLocks noGrp="1"/>
          </p:cNvSpPr>
          <p:nvPr>
            <p:ph idx="1"/>
          </p:nvPr>
        </p:nvSpPr>
        <p:spPr>
          <a:xfrm>
            <a:off x="2803546" y="2291262"/>
            <a:ext cx="6584634" cy="2879256"/>
          </a:xfrm>
        </p:spPr>
        <p:txBody>
          <a:bodyPr>
            <a:normAutofit fontScale="92500" lnSpcReduction="10000"/>
          </a:bodyPr>
          <a:lstStyle/>
          <a:p>
            <a:pPr marL="0" indent="0">
              <a:lnSpc>
                <a:spcPct val="90000"/>
              </a:lnSpc>
              <a:buNone/>
            </a:pPr>
            <a:r>
              <a:rPr lang="en-US" dirty="0">
                <a:solidFill>
                  <a:srgbClr val="404040"/>
                </a:solidFill>
              </a:rPr>
              <a:t>Example:</a:t>
            </a:r>
          </a:p>
          <a:p>
            <a:pPr marL="0" indent="0">
              <a:lnSpc>
                <a:spcPct val="90000"/>
              </a:lnSpc>
              <a:buNone/>
            </a:pPr>
            <a:r>
              <a:rPr lang="en-US" dirty="0">
                <a:solidFill>
                  <a:srgbClr val="404040"/>
                </a:solidFill>
              </a:rPr>
              <a:t>When a blind man first faces a stick, he attempts to understand it, he learns how to use it, tries to master it. After learning how to use a stick, he no longer pays attention to it. It becomes an extension of his bodily existence. He directs his attention to things the stick touches. He begins to find his way with the help of the stick. The stick becomes transparent for him. It remains there and shapes the blind man’s explicit understanding of entities that he experiences in his world through the understanding of the stick. He begins to indwell in it”</a:t>
            </a:r>
          </a:p>
        </p:txBody>
      </p:sp>
    </p:spTree>
    <p:extLst>
      <p:ext uri="{BB962C8B-B14F-4D97-AF65-F5344CB8AC3E}">
        <p14:creationId xmlns:p14="http://schemas.microsoft.com/office/powerpoint/2010/main" val="1046625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5807A-6A53-6D4A-F29F-031094F83C97}"/>
              </a:ext>
            </a:extLst>
          </p:cNvPr>
          <p:cNvSpPr>
            <a:spLocks noGrp="1"/>
          </p:cNvSpPr>
          <p:nvPr>
            <p:ph type="title"/>
          </p:nvPr>
        </p:nvSpPr>
        <p:spPr>
          <a:xfrm>
            <a:off x="3130046" y="964692"/>
            <a:ext cx="5937755" cy="1744228"/>
          </a:xfrm>
        </p:spPr>
        <p:txBody>
          <a:bodyPr>
            <a:noAutofit/>
          </a:bodyPr>
          <a:lstStyle/>
          <a:p>
            <a:br>
              <a:rPr lang="en-GB" sz="2800" kern="100" dirty="0">
                <a:latin typeface="Calibri" panose="020F0502020204030204" pitchFamily="34" charset="0"/>
                <a:ea typeface="Calibri" panose="020F0502020204030204" pitchFamily="34" charset="0"/>
                <a:cs typeface="Times New Roman" panose="02020603050405020304" pitchFamily="18" charset="0"/>
              </a:rPr>
            </a:br>
            <a:br>
              <a:rPr lang="en-GB" sz="2800" kern="100" dirty="0">
                <a:latin typeface="Calibri" panose="020F0502020204030204" pitchFamily="34" charset="0"/>
                <a:ea typeface="Calibri" panose="020F0502020204030204" pitchFamily="34" charset="0"/>
                <a:cs typeface="Times New Roman" panose="02020603050405020304" pitchFamily="18" charset="0"/>
              </a:rPr>
            </a:br>
            <a:r>
              <a:rPr lang="en-GB" sz="2800" kern="100" dirty="0" err="1">
                <a:latin typeface="Calibri" panose="020F0502020204030204" pitchFamily="34" charset="0"/>
                <a:ea typeface="Calibri" panose="020F0502020204030204" pitchFamily="34" charset="0"/>
                <a:cs typeface="Times New Roman" panose="02020603050405020304" pitchFamily="18" charset="0"/>
              </a:rPr>
              <a:t>Eraut</a:t>
            </a:r>
            <a:r>
              <a:rPr lang="en-GB" sz="2800" kern="100" dirty="0">
                <a:latin typeface="Calibri" panose="020F0502020204030204" pitchFamily="34" charset="0"/>
                <a:ea typeface="Calibri" panose="020F0502020204030204" pitchFamily="34" charset="0"/>
                <a:cs typeface="Times New Roman" panose="02020603050405020304" pitchFamily="18" charset="0"/>
              </a:rPr>
              <a:t> describes implicit learning and patterns of behaviour as:</a:t>
            </a:r>
            <a:br>
              <a:rPr lang="en-GB" sz="2800" kern="100" dirty="0">
                <a:latin typeface="Calibri" panose="020F0502020204030204" pitchFamily="34" charset="0"/>
                <a:ea typeface="Calibri" panose="020F0502020204030204" pitchFamily="34" charset="0"/>
                <a:cs typeface="Times New Roman" panose="02020603050405020304" pitchFamily="18" charset="0"/>
              </a:rPr>
            </a:br>
            <a:endParaRPr lang="en-US" sz="2800" dirty="0"/>
          </a:p>
        </p:txBody>
      </p:sp>
      <p:sp>
        <p:nvSpPr>
          <p:cNvPr id="3" name="Content Placeholder 2">
            <a:extLst>
              <a:ext uri="{FF2B5EF4-FFF2-40B4-BE49-F238E27FC236}">
                <a16:creationId xmlns:a16="http://schemas.microsoft.com/office/drawing/2014/main" id="{39FA2EFD-4123-9B8F-D746-E53DDD8E4794}"/>
              </a:ext>
            </a:extLst>
          </p:cNvPr>
          <p:cNvSpPr>
            <a:spLocks noGrp="1"/>
          </p:cNvSpPr>
          <p:nvPr>
            <p:ph idx="1"/>
          </p:nvPr>
        </p:nvSpPr>
        <p:spPr>
          <a:xfrm>
            <a:off x="1674057" y="2708920"/>
            <a:ext cx="9601200" cy="3581400"/>
          </a:xfrm>
        </p:spPr>
        <p:txBody>
          <a:bodyPr>
            <a:normAutofit/>
          </a:bodyPr>
          <a:lstStyle/>
          <a:p>
            <a:pPr marL="114300" indent="0">
              <a:buNone/>
            </a:pPr>
            <a:r>
              <a:rPr lang="en-GB" sz="1800" kern="100" dirty="0">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sz="2800" i="1" kern="100" dirty="0">
                <a:solidFill>
                  <a:srgbClr val="000000"/>
                </a:solidFill>
                <a:latin typeface="Calibri" panose="020F0502020204030204" pitchFamily="34" charset="0"/>
                <a:ea typeface="Calibri" panose="020F0502020204030204" pitchFamily="34" charset="0"/>
                <a:cs typeface="Calibri" panose="020F0502020204030204" pitchFamily="34" charset="0"/>
              </a:rPr>
              <a:t>‘The often-unconscious absorption of norms, values and other kinds of culturally embedded knowledge’ (</a:t>
            </a:r>
            <a:r>
              <a:rPr lang="en-GB" sz="2800" i="1" kern="100" dirty="0" err="1">
                <a:solidFill>
                  <a:srgbClr val="000000"/>
                </a:solidFill>
                <a:latin typeface="Calibri" panose="020F0502020204030204" pitchFamily="34" charset="0"/>
                <a:ea typeface="Calibri" panose="020F0502020204030204" pitchFamily="34" charset="0"/>
                <a:cs typeface="Calibri" panose="020F0502020204030204" pitchFamily="34" charset="0"/>
              </a:rPr>
              <a:t>Eraut</a:t>
            </a:r>
            <a:r>
              <a:rPr lang="en-GB" sz="2800" i="1" kern="100" dirty="0">
                <a:solidFill>
                  <a:srgbClr val="000000"/>
                </a:solidFill>
                <a:latin typeface="Calibri" panose="020F0502020204030204" pitchFamily="34" charset="0"/>
                <a:ea typeface="Calibri" panose="020F0502020204030204" pitchFamily="34" charset="0"/>
                <a:cs typeface="Calibri" panose="020F0502020204030204" pitchFamily="34" charset="0"/>
              </a:rPr>
              <a:t>, 2008)</a:t>
            </a:r>
          </a:p>
          <a:p>
            <a:pPr marL="0" indent="0">
              <a:buNone/>
            </a:pPr>
            <a:endParaRPr lang="en-US" sz="2800" i="1" kern="1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US" sz="2800" i="1" kern="1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indent="0">
              <a:buNone/>
            </a:pPr>
            <a:r>
              <a:rPr lang="en-US" sz="1400" i="1" kern="100" dirty="0">
                <a:solidFill>
                  <a:srgbClr val="000000"/>
                </a:solidFill>
                <a:latin typeface="Calibri" panose="020F0502020204030204" pitchFamily="34" charset="0"/>
                <a:ea typeface="Calibri" panose="020F0502020204030204" pitchFamily="34" charset="0"/>
                <a:cs typeface="Calibri" panose="020F0502020204030204" pitchFamily="34" charset="0"/>
              </a:rPr>
              <a:t>Raymond Michael Eraut (1940-2018) – Education Theorist</a:t>
            </a:r>
          </a:p>
          <a:p>
            <a:pPr marL="0" indent="0">
              <a:buNone/>
            </a:pPr>
            <a:endParaRPr lang="en-GB" sz="1400" i="1" kern="100" dirty="0">
              <a:solidFill>
                <a:srgbClr val="000000"/>
              </a:solidFill>
              <a:latin typeface="Calibri" panose="020F0502020204030204" pitchFamily="34" charset="0"/>
              <a:ea typeface="Calibri" panose="020F0502020204030204" pitchFamily="34" charset="0"/>
              <a:cs typeface="Calibri" panose="020F0502020204030204" pitchFamily="34" charset="0"/>
            </a:endParaRPr>
          </a:p>
        </p:txBody>
      </p:sp>
      <p:sp>
        <p:nvSpPr>
          <p:cNvPr id="4" name="Rectangle 1">
            <a:extLst>
              <a:ext uri="{FF2B5EF4-FFF2-40B4-BE49-F238E27FC236}">
                <a16:creationId xmlns:a16="http://schemas.microsoft.com/office/drawing/2014/main" id="{CE89CF2F-BEA6-2990-6706-223EA53BF34A}"/>
              </a:ext>
            </a:extLst>
          </p:cNvPr>
          <p:cNvSpPr>
            <a:spLocks noChangeArrowheads="1"/>
          </p:cNvSpPr>
          <p:nvPr/>
        </p:nvSpPr>
        <p:spPr bwMode="auto">
          <a:xfrm>
            <a:off x="1723293" y="566470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000000"/>
                </a:solidFill>
                <a:effectLst/>
                <a:latin typeface="Arial" panose="020B0604020202020204" pitchFamily="34" charset="0"/>
              </a:rPr>
              <a:t>“Non-formal learning and tacit knowledge in professional work” (2000)</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rgbClr val="000000"/>
                </a:solidFill>
                <a:effectLst/>
                <a:latin typeface="-webkit-standard"/>
              </a:rPr>
              <a:t>Explores how professionals learn in the workplace, emphasizing the role of tacit and implicit knowledge.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209390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B1A9D6B-4213-90A0-7AEA-A64EF76262A0}"/>
              </a:ext>
            </a:extLst>
          </p:cNvPr>
          <p:cNvSpPr>
            <a:spLocks noGrp="1"/>
          </p:cNvSpPr>
          <p:nvPr>
            <p:ph type="title"/>
          </p:nvPr>
        </p:nvSpPr>
        <p:spPr>
          <a:xfrm>
            <a:off x="168811" y="365125"/>
            <a:ext cx="11774659" cy="13255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US" sz="2400" dirty="0">
                <a:solidFill>
                  <a:schemeClr val="accent3">
                    <a:lumMod val="20000"/>
                    <a:lumOff val="80000"/>
                  </a:schemeClr>
                </a:solidFill>
              </a:rPr>
              <a:t>Craft skills / heritage and today </a:t>
            </a:r>
          </a:p>
        </p:txBody>
      </p:sp>
      <p:sp>
        <p:nvSpPr>
          <p:cNvPr id="3" name="Content Placeholder 2">
            <a:extLst>
              <a:ext uri="{FF2B5EF4-FFF2-40B4-BE49-F238E27FC236}">
                <a16:creationId xmlns:a16="http://schemas.microsoft.com/office/drawing/2014/main" id="{9975FE12-9BF0-3BAF-7FBB-D677FB3E19B0}"/>
              </a:ext>
            </a:extLst>
          </p:cNvPr>
          <p:cNvSpPr>
            <a:spLocks noGrp="1"/>
          </p:cNvSpPr>
          <p:nvPr>
            <p:ph idx="1"/>
          </p:nvPr>
        </p:nvSpPr>
        <p:spPr/>
        <p:txBody>
          <a:bodyPr/>
          <a:lstStyle/>
          <a:p>
            <a:r>
              <a:rPr lang="en-US" dirty="0"/>
              <a:t>Craft skills – Glen Adamson’s ’modern craft’ thinking.</a:t>
            </a:r>
          </a:p>
          <a:p>
            <a:r>
              <a:rPr lang="en-US" dirty="0"/>
              <a:t>Reference to Traditional craft and Heritage</a:t>
            </a:r>
          </a:p>
          <a:p>
            <a:pPr marL="0" indent="0">
              <a:buNone/>
            </a:pPr>
            <a:endParaRPr lang="en-US" dirty="0"/>
          </a:p>
        </p:txBody>
      </p:sp>
    </p:spTree>
    <p:extLst>
      <p:ext uri="{BB962C8B-B14F-4D97-AF65-F5344CB8AC3E}">
        <p14:creationId xmlns:p14="http://schemas.microsoft.com/office/powerpoint/2010/main" val="21656420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060A7-3861-9538-4306-EA2F149D6F62}"/>
              </a:ext>
            </a:extLst>
          </p:cNvPr>
          <p:cNvSpPr>
            <a:spLocks noGrp="1"/>
          </p:cNvSpPr>
          <p:nvPr>
            <p:ph type="title"/>
          </p:nvPr>
        </p:nvSpPr>
        <p:spPr/>
        <p:txBody>
          <a:bodyPr/>
          <a:lstStyle/>
          <a:p>
            <a:r>
              <a:rPr lang="en-US" dirty="0"/>
              <a:t>Glen Adamson</a:t>
            </a:r>
          </a:p>
        </p:txBody>
      </p:sp>
      <p:sp>
        <p:nvSpPr>
          <p:cNvPr id="4" name="Rectangle 1">
            <a:extLst>
              <a:ext uri="{FF2B5EF4-FFF2-40B4-BE49-F238E27FC236}">
                <a16:creationId xmlns:a16="http://schemas.microsoft.com/office/drawing/2014/main" id="{C7A19FE8-E77A-35F0-7235-F24C7D0023FA}"/>
              </a:ext>
            </a:extLst>
          </p:cNvPr>
          <p:cNvSpPr>
            <a:spLocks noGrp="1" noChangeArrowheads="1"/>
          </p:cNvSpPr>
          <p:nvPr>
            <p:ph idx="1"/>
          </p:nvPr>
        </p:nvSpPr>
        <p:spPr bwMode="auto">
          <a:xfrm>
            <a:off x="1084462" y="4186430"/>
            <a:ext cx="10175476" cy="646331"/>
          </a:xfrm>
          <a:prstGeom prst="rect">
            <a:avLst/>
          </a:prstGeom>
          <a:blipFill>
            <a:blip r:embed="rId2"/>
            <a:tile tx="0" ty="0" sx="100000" sy="100000" flip="none" algn="tl"/>
          </a:blipFill>
          <a:ln>
            <a:noFill/>
          </a:ln>
          <a:effec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connect with </a:t>
            </a:r>
            <a:r>
              <a:rPr kumimoji="0" lang="en-US" altLang="en-US" sz="1800" b="1" i="0" u="none" strike="noStrike" cap="none" normalizeH="0" baseline="0" dirty="0">
                <a:ln>
                  <a:noFill/>
                </a:ln>
                <a:solidFill>
                  <a:srgbClr val="000000"/>
                </a:solidFill>
                <a:effectLst/>
              </a:rPr>
              <a:t>fundamental human values</a:t>
            </a:r>
            <a:r>
              <a:rPr kumimoji="0" lang="en-US" altLang="en-US" sz="1800" b="0" i="0" u="none" strike="noStrike" cap="none" normalizeH="0" baseline="0" dirty="0">
                <a:ln>
                  <a:noFill/>
                </a:ln>
                <a:solidFill>
                  <a:srgbClr val="000000"/>
                </a:solidFill>
                <a:effectLst/>
                <a:latin typeface="-webkit-standard"/>
              </a:rPr>
              <a:t>, such as care, attention, and empathy. He sees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handmade objects as reflections of human experience and as tools for understanding ourselves and others.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5524D03A-2437-9ED1-1B56-B1003757899C}"/>
              </a:ext>
            </a:extLst>
          </p:cNvPr>
          <p:cNvSpPr>
            <a:spLocks noChangeArrowheads="1"/>
          </p:cNvSpPr>
          <p:nvPr/>
        </p:nvSpPr>
        <p:spPr bwMode="auto">
          <a:xfrm>
            <a:off x="1084461" y="2855899"/>
            <a:ext cx="10175476" cy="646331"/>
          </a:xfrm>
          <a:prstGeom prst="rect">
            <a:avLst/>
          </a:prstGeom>
          <a:blipFill>
            <a:blip r:embed="rId2"/>
            <a:tile tx="0" ty="0" sx="100000" sy="100000" flip="none" algn="tl"/>
          </a:blipFill>
          <a:ln>
            <a:noFill/>
          </a:ln>
          <a:effec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Adamson critiques the marginalization of craft in relation to fine art. He argues that craft is not inferior</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 but </a:t>
            </a:r>
            <a:r>
              <a:rPr kumimoji="0" lang="en-US" altLang="en-US" sz="1800" b="1" i="0" u="none" strike="noStrike" cap="none" normalizeH="0" baseline="0" dirty="0">
                <a:ln>
                  <a:noFill/>
                </a:ln>
                <a:solidFill>
                  <a:srgbClr val="000000"/>
                </a:solidFill>
                <a:effectLst/>
              </a:rPr>
              <a:t>complementary</a:t>
            </a:r>
            <a:r>
              <a:rPr kumimoji="0" lang="en-US" altLang="en-US" sz="1800" b="0" i="0" u="none" strike="noStrike" cap="none" normalizeH="0" baseline="0" dirty="0">
                <a:ln>
                  <a:noFill/>
                </a:ln>
                <a:solidFill>
                  <a:srgbClr val="000000"/>
                </a:solidFill>
                <a:effectLst/>
                <a:latin typeface="-webkit-standard"/>
              </a:rPr>
              <a:t>, offering unique insights through its focus on </a:t>
            </a:r>
            <a:r>
              <a:rPr kumimoji="0" lang="en-US" altLang="en-US" sz="1800" b="1" i="0" u="none" strike="noStrike" cap="none" normalizeH="0" baseline="0" dirty="0">
                <a:ln>
                  <a:noFill/>
                </a:ln>
                <a:solidFill>
                  <a:srgbClr val="000000"/>
                </a:solidFill>
                <a:effectLst/>
              </a:rPr>
              <a:t>skill, material, and process</a:t>
            </a:r>
            <a:r>
              <a:rPr kumimoji="0" lang="en-US" altLang="en-US" sz="1800" b="0" i="0" u="none" strike="noStrike" cap="none" normalizeH="0" baseline="0" dirty="0">
                <a:ln>
                  <a:noFill/>
                </a:ln>
                <a:solidFill>
                  <a:srgbClr val="000000"/>
                </a:solidFill>
                <a:effectLst/>
                <a:latin typeface="-webkit-standard"/>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3">
            <a:extLst>
              <a:ext uri="{FF2B5EF4-FFF2-40B4-BE49-F238E27FC236}">
                <a16:creationId xmlns:a16="http://schemas.microsoft.com/office/drawing/2014/main" id="{A87D6AB6-1F6F-83FF-7F69-435542C431D6}"/>
              </a:ext>
            </a:extLst>
          </p:cNvPr>
          <p:cNvSpPr>
            <a:spLocks noChangeArrowheads="1"/>
          </p:cNvSpPr>
          <p:nvPr/>
        </p:nvSpPr>
        <p:spPr bwMode="auto">
          <a:xfrm>
            <a:off x="1084461" y="5464859"/>
            <a:ext cx="10175478" cy="923330"/>
          </a:xfrm>
          <a:prstGeom prst="rect">
            <a:avLst/>
          </a:prstGeom>
          <a:blipFill>
            <a:blip r:embed="rId2"/>
            <a:tile tx="0" ty="0" sx="100000" sy="100000" flip="none" algn="tl"/>
          </a:blipFill>
          <a:ln>
            <a:noFill/>
          </a:ln>
          <a:effec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Adamson emphasizes how craft is often practiced by </a:t>
            </a:r>
            <a:r>
              <a:rPr kumimoji="0" lang="en-US" altLang="en-US" sz="1800" b="1" i="0" u="none" strike="noStrike" cap="none" normalizeH="0" baseline="0" dirty="0">
                <a:ln>
                  <a:noFill/>
                </a:ln>
                <a:solidFill>
                  <a:srgbClr val="000000"/>
                </a:solidFill>
                <a:effectLst/>
              </a:rPr>
              <a:t>marginalized communities</a:t>
            </a:r>
            <a:r>
              <a:rPr kumimoji="0" lang="en-US" altLang="en-US" sz="1800" b="0" i="0" u="none" strike="noStrike" cap="none" normalizeH="0" baseline="0" dirty="0">
                <a:ln>
                  <a:noFill/>
                </a:ln>
                <a:solidFill>
                  <a:srgbClr val="000000"/>
                </a:solidFill>
                <a:effectLst/>
                <a:latin typeface="-webkit-standard"/>
              </a:rPr>
              <a:t>, including women,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Indigenous peoples, and working-class makers. He sees craft as a </a:t>
            </a:r>
            <a:r>
              <a:rPr kumimoji="0" lang="en-US" altLang="en-US" sz="1800" b="1" i="0" u="none" strike="noStrike" cap="none" normalizeH="0" baseline="0" dirty="0">
                <a:ln>
                  <a:noFill/>
                </a:ln>
                <a:solidFill>
                  <a:srgbClr val="000000"/>
                </a:solidFill>
                <a:effectLst/>
              </a:rPr>
              <a:t>vehicle for cultural expression and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000000"/>
                </a:solidFill>
                <a:effectLst/>
              </a:rPr>
              <a:t>resistance</a:t>
            </a:r>
            <a:r>
              <a:rPr kumimoji="0" lang="en-US" altLang="en-US" sz="1800" b="0" i="0" u="none" strike="noStrike" cap="none" normalizeH="0" baseline="0" dirty="0">
                <a:ln>
                  <a:noFill/>
                </a:ln>
                <a:solidFill>
                  <a:srgbClr val="000000"/>
                </a:solidFill>
                <a:effectLst/>
                <a:latin typeface="-webkit-standard"/>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4">
            <a:extLst>
              <a:ext uri="{FF2B5EF4-FFF2-40B4-BE49-F238E27FC236}">
                <a16:creationId xmlns:a16="http://schemas.microsoft.com/office/drawing/2014/main" id="{AD29BC70-64BB-9A91-F988-17D9AAF0D0DA}"/>
              </a:ext>
            </a:extLst>
          </p:cNvPr>
          <p:cNvSpPr>
            <a:spLocks noChangeArrowheads="1"/>
          </p:cNvSpPr>
          <p:nvPr/>
        </p:nvSpPr>
        <p:spPr bwMode="auto">
          <a:xfrm>
            <a:off x="1084460" y="1841418"/>
            <a:ext cx="10175477" cy="646331"/>
          </a:xfrm>
          <a:prstGeom prst="rect">
            <a:avLst/>
          </a:prstGeom>
          <a:blipFill>
            <a:blip r:embed="rId2"/>
            <a:tile tx="0" ty="0" sx="100000" sy="100000" flip="none" algn="tl"/>
          </a:blipFill>
          <a:ln>
            <a:noFill/>
          </a:ln>
          <a:effec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He advocates for craft’s relevance in modern life, not just as nostalgia but as a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000000"/>
                </a:solidFill>
                <a:effectLst/>
              </a:rPr>
              <a:t>dynamic, forward-looking discipline</a:t>
            </a:r>
            <a:r>
              <a:rPr kumimoji="0" lang="en-US" altLang="en-US" sz="1800" b="0" i="0" u="none" strike="noStrike" cap="none" normalizeH="0" baseline="0" dirty="0">
                <a:ln>
                  <a:noFill/>
                </a:ln>
                <a:solidFill>
                  <a:srgbClr val="000000"/>
                </a:solidFill>
                <a:effectLst/>
                <a:latin typeface="-webkit-standard"/>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009033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96282C0-351C-48EE-A89D-D662C5DB2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660989-BA74-5EB8-651E-27097CF901B3}"/>
              </a:ext>
            </a:extLst>
          </p:cNvPr>
          <p:cNvSpPr>
            <a:spLocks noGrp="1"/>
          </p:cNvSpPr>
          <p:nvPr>
            <p:ph type="title"/>
          </p:nvPr>
        </p:nvSpPr>
        <p:spPr>
          <a:xfrm>
            <a:off x="6036431" y="581757"/>
            <a:ext cx="6176776" cy="1485900"/>
          </a:xfrm>
        </p:spPr>
        <p:txBody>
          <a:bodyPr>
            <a:normAutofit/>
          </a:bodyPr>
          <a:lstStyle/>
          <a:p>
            <a:r>
              <a:rPr lang="en-US" dirty="0"/>
              <a:t>Grayson Perry</a:t>
            </a:r>
          </a:p>
        </p:txBody>
      </p:sp>
      <p:pic>
        <p:nvPicPr>
          <p:cNvPr id="4" name="Picture 3">
            <a:extLst>
              <a:ext uri="{FF2B5EF4-FFF2-40B4-BE49-F238E27FC236}">
                <a16:creationId xmlns:a16="http://schemas.microsoft.com/office/drawing/2014/main" id="{59D22F36-E45F-542B-B958-2C336F84BE2A}"/>
              </a:ext>
            </a:extLst>
          </p:cNvPr>
          <p:cNvPicPr>
            <a:picLocks noChangeAspect="1"/>
          </p:cNvPicPr>
          <p:nvPr/>
        </p:nvPicPr>
        <p:blipFill>
          <a:blip r:embed="rId2"/>
          <a:srcRect r="1127"/>
          <a:stretch>
            <a:fillRect/>
          </a:stretch>
        </p:blipFill>
        <p:spPr>
          <a:xfrm>
            <a:off x="-1" y="10"/>
            <a:ext cx="4373546" cy="6857990"/>
          </a:xfrm>
          <a:prstGeom prst="rect">
            <a:avLst/>
          </a:prstGeom>
        </p:spPr>
      </p:pic>
      <p:sp>
        <p:nvSpPr>
          <p:cNvPr id="18" name="Rectangle 17">
            <a:extLst>
              <a:ext uri="{FF2B5EF4-FFF2-40B4-BE49-F238E27FC236}">
                <a16:creationId xmlns:a16="http://schemas.microsoft.com/office/drawing/2014/main" id="{1B35EC73-2F87-44A7-B231-91053659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31CEA9C9-B48A-7EFD-4AF1-2A8D5102D2DF}"/>
              </a:ext>
            </a:extLst>
          </p:cNvPr>
          <p:cNvSpPr>
            <a:spLocks noGrp="1"/>
          </p:cNvSpPr>
          <p:nvPr>
            <p:ph idx="1"/>
          </p:nvPr>
        </p:nvSpPr>
        <p:spPr>
          <a:xfrm>
            <a:off x="5558336" y="2068033"/>
            <a:ext cx="6176776" cy="3581400"/>
          </a:xfrm>
        </p:spPr>
        <p:txBody>
          <a:bodyPr>
            <a:normAutofit/>
          </a:bodyPr>
          <a:lstStyle/>
          <a:p>
            <a:r>
              <a:rPr lang="en-US" dirty="0"/>
              <a:t>Social commentary through craft using it as a vehicle for storytelling.</a:t>
            </a:r>
          </a:p>
          <a:p>
            <a:r>
              <a:rPr lang="en-US" dirty="0"/>
              <a:t>Historical and cultural references through ancient pottery forms, medieval tapestries and museum and archive influence.</a:t>
            </a:r>
          </a:p>
          <a:p>
            <a:r>
              <a:rPr lang="en-US" dirty="0"/>
              <a:t>Advocacy for craft education, often exhibiting his work in historical buildings and settings creating conversations between contemporary art and heritage.</a:t>
            </a:r>
          </a:p>
        </p:txBody>
      </p:sp>
    </p:spTree>
    <p:extLst>
      <p:ext uri="{BB962C8B-B14F-4D97-AF65-F5344CB8AC3E}">
        <p14:creationId xmlns:p14="http://schemas.microsoft.com/office/powerpoint/2010/main" val="2150674134"/>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586F-9523-1192-075A-DD75B4A60907}"/>
              </a:ext>
            </a:extLst>
          </p:cNvPr>
          <p:cNvSpPr>
            <a:spLocks noGrp="1"/>
          </p:cNvSpPr>
          <p:nvPr>
            <p:ph type="title"/>
          </p:nvPr>
        </p:nvSpPr>
        <p:spPr>
          <a:xfrm>
            <a:off x="7860667" y="685800"/>
            <a:ext cx="3656419" cy="1485900"/>
          </a:xfrm>
        </p:spPr>
        <p:txBody>
          <a:bodyPr>
            <a:normAutofit/>
          </a:bodyPr>
          <a:lstStyle/>
          <a:p>
            <a:r>
              <a:rPr lang="en-US"/>
              <a:t>Ai Weiwei</a:t>
            </a:r>
            <a:endParaRPr lang="en-US" dirty="0"/>
          </a:p>
        </p:txBody>
      </p:sp>
      <p:sp>
        <p:nvSpPr>
          <p:cNvPr id="13" name="Rectangle 12">
            <a:extLst>
              <a:ext uri="{FF2B5EF4-FFF2-40B4-BE49-F238E27FC236}">
                <a16:creationId xmlns:a16="http://schemas.microsoft.com/office/drawing/2014/main" id="{BEC9E7FA-3295-45ED-8253-D23F9E44E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4" name="Picture 3">
            <a:extLst>
              <a:ext uri="{FF2B5EF4-FFF2-40B4-BE49-F238E27FC236}">
                <a16:creationId xmlns:a16="http://schemas.microsoft.com/office/drawing/2014/main" id="{BDA268D8-0834-214C-241B-67A88112CBC3}"/>
              </a:ext>
            </a:extLst>
          </p:cNvPr>
          <p:cNvPicPr>
            <a:picLocks noChangeAspect="1"/>
          </p:cNvPicPr>
          <p:nvPr/>
        </p:nvPicPr>
        <p:blipFill>
          <a:blip r:embed="rId2"/>
          <a:stretch>
            <a:fillRect/>
          </a:stretch>
        </p:blipFill>
        <p:spPr>
          <a:xfrm>
            <a:off x="1023561" y="1827079"/>
            <a:ext cx="6517065" cy="2883801"/>
          </a:xfrm>
          <a:prstGeom prst="rect">
            <a:avLst/>
          </a:prstGeom>
        </p:spPr>
      </p:pic>
      <p:sp>
        <p:nvSpPr>
          <p:cNvPr id="3" name="Content Placeholder 2">
            <a:extLst>
              <a:ext uri="{FF2B5EF4-FFF2-40B4-BE49-F238E27FC236}">
                <a16:creationId xmlns:a16="http://schemas.microsoft.com/office/drawing/2014/main" id="{D4BFCD66-3DAB-089D-7635-0125EA5B4664}"/>
              </a:ext>
            </a:extLst>
          </p:cNvPr>
          <p:cNvSpPr>
            <a:spLocks noGrp="1"/>
          </p:cNvSpPr>
          <p:nvPr>
            <p:ph idx="1"/>
          </p:nvPr>
        </p:nvSpPr>
        <p:spPr>
          <a:xfrm>
            <a:off x="7860667" y="2286000"/>
            <a:ext cx="3656419" cy="3581400"/>
          </a:xfrm>
        </p:spPr>
        <p:txBody>
          <a:bodyPr>
            <a:normAutofit/>
          </a:bodyPr>
          <a:lstStyle/>
          <a:p>
            <a:pPr marL="0" indent="0">
              <a:buNone/>
            </a:pPr>
            <a:r>
              <a:rPr lang="en-GB" dirty="0"/>
              <a:t>Incorporates ancient techniques (like porcelain) to critique political systems and human rights issues, embedding cultural and historical narratives in craft.</a:t>
            </a:r>
          </a:p>
          <a:p>
            <a:pPr marL="0" indent="0">
              <a:buNone/>
            </a:pPr>
            <a:endParaRPr lang="en-GB" dirty="0"/>
          </a:p>
          <a:p>
            <a:pPr marL="0" indent="0">
              <a:buNone/>
            </a:pPr>
            <a:endParaRPr lang="en-US" dirty="0"/>
          </a:p>
        </p:txBody>
      </p:sp>
      <p:sp>
        <p:nvSpPr>
          <p:cNvPr id="5" name="Rectangle 1">
            <a:extLst>
              <a:ext uri="{FF2B5EF4-FFF2-40B4-BE49-F238E27FC236}">
                <a16:creationId xmlns:a16="http://schemas.microsoft.com/office/drawing/2014/main" id="{24D6F271-F5D7-8291-D824-11A48F243498}"/>
              </a:ext>
            </a:extLst>
          </p:cNvPr>
          <p:cNvSpPr>
            <a:spLocks noChangeArrowheads="1"/>
          </p:cNvSpPr>
          <p:nvPr/>
        </p:nvSpPr>
        <p:spPr bwMode="auto">
          <a:xfrm>
            <a:off x="1444626" y="5682734"/>
            <a:ext cx="967745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effectLst/>
                <a:latin typeface="-webkit-standard"/>
              </a:rPr>
              <a:t>Ai Weiwei writes about craft in ways that connect </a:t>
            </a:r>
            <a:r>
              <a:rPr kumimoji="0" lang="en-US" altLang="en-US" sz="1800" b="1" i="0" u="none" strike="noStrike" cap="none" normalizeH="0" baseline="0" dirty="0">
                <a:ln>
                  <a:noFill/>
                </a:ln>
                <a:effectLst/>
              </a:rPr>
              <a:t>materiality, cultural heritage, and political critique</a:t>
            </a:r>
            <a:endParaRPr kumimoji="0" lang="en-US" altLang="en-US" sz="18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2504505426"/>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2F659-4F9C-C5B0-B3CF-3333961875C1}"/>
              </a:ext>
            </a:extLst>
          </p:cNvPr>
          <p:cNvSpPr>
            <a:spLocks noGrp="1"/>
          </p:cNvSpPr>
          <p:nvPr>
            <p:ph type="title"/>
          </p:nvPr>
        </p:nvSpPr>
        <p:spPr>
          <a:xfrm>
            <a:off x="1371600" y="685800"/>
            <a:ext cx="3282695" cy="1485900"/>
          </a:xfrm>
        </p:spPr>
        <p:txBody>
          <a:bodyPr>
            <a:normAutofit/>
          </a:bodyPr>
          <a:lstStyle/>
          <a:p>
            <a:r>
              <a:rPr lang="en-US" dirty="0"/>
              <a:t>El Anatsui</a:t>
            </a:r>
          </a:p>
        </p:txBody>
      </p:sp>
      <p:sp>
        <p:nvSpPr>
          <p:cNvPr id="3" name="Content Placeholder 2">
            <a:extLst>
              <a:ext uri="{FF2B5EF4-FFF2-40B4-BE49-F238E27FC236}">
                <a16:creationId xmlns:a16="http://schemas.microsoft.com/office/drawing/2014/main" id="{B88A6F75-8597-B616-60D6-C8B0E9A4D4AE}"/>
              </a:ext>
            </a:extLst>
          </p:cNvPr>
          <p:cNvSpPr>
            <a:spLocks noGrp="1"/>
          </p:cNvSpPr>
          <p:nvPr>
            <p:ph idx="1"/>
          </p:nvPr>
        </p:nvSpPr>
        <p:spPr>
          <a:xfrm>
            <a:off x="1371600" y="2473906"/>
            <a:ext cx="3282694" cy="2243470"/>
          </a:xfrm>
        </p:spPr>
        <p:txBody>
          <a:bodyPr>
            <a:normAutofit/>
          </a:bodyPr>
          <a:lstStyle/>
          <a:p>
            <a:r>
              <a:rPr lang="en-GB" dirty="0"/>
              <a:t>Creates monumental installations from bottle caps and metal scraps, weaving narratives about colonial histories, consumerism, and environmental concerns.</a:t>
            </a:r>
          </a:p>
          <a:p>
            <a:endParaRPr lang="en-GB" dirty="0"/>
          </a:p>
          <a:p>
            <a:endParaRPr lang="en-GB" dirty="0"/>
          </a:p>
          <a:p>
            <a:endParaRPr lang="en-GB" dirty="0"/>
          </a:p>
          <a:p>
            <a:endParaRPr lang="en-US" dirty="0"/>
          </a:p>
        </p:txBody>
      </p:sp>
      <p:pic>
        <p:nvPicPr>
          <p:cNvPr id="4" name="Picture 3">
            <a:extLst>
              <a:ext uri="{FF2B5EF4-FFF2-40B4-BE49-F238E27FC236}">
                <a16:creationId xmlns:a16="http://schemas.microsoft.com/office/drawing/2014/main" id="{B45A8EFA-3B7D-545D-9A4E-D4A9F8F1EA07}"/>
              </a:ext>
            </a:extLst>
          </p:cNvPr>
          <p:cNvPicPr>
            <a:picLocks noChangeAspect="1"/>
          </p:cNvPicPr>
          <p:nvPr/>
        </p:nvPicPr>
        <p:blipFill>
          <a:blip r:embed="rId2"/>
          <a:stretch>
            <a:fillRect/>
          </a:stretch>
        </p:blipFill>
        <p:spPr>
          <a:xfrm>
            <a:off x="5366463" y="645106"/>
            <a:ext cx="5847073" cy="5247747"/>
          </a:xfrm>
          <a:prstGeom prst="rect">
            <a:avLst/>
          </a:prstGeom>
        </p:spPr>
      </p:pic>
      <p:sp>
        <p:nvSpPr>
          <p:cNvPr id="5" name="Rectangle 1">
            <a:extLst>
              <a:ext uri="{FF2B5EF4-FFF2-40B4-BE49-F238E27FC236}">
                <a16:creationId xmlns:a16="http://schemas.microsoft.com/office/drawing/2014/main" id="{6E6ACEF5-9899-1D00-0A81-69FB4D75820F}"/>
              </a:ext>
            </a:extLst>
          </p:cNvPr>
          <p:cNvSpPr>
            <a:spLocks noChangeArrowheads="1"/>
          </p:cNvSpPr>
          <p:nvPr/>
        </p:nvSpPr>
        <p:spPr bwMode="auto">
          <a:xfrm>
            <a:off x="975698" y="6028228"/>
            <a:ext cx="1137734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1" u="none" strike="noStrike" cap="none" normalizeH="0" baseline="0" dirty="0">
                <a:ln>
                  <a:noFill/>
                </a:ln>
                <a:solidFill>
                  <a:srgbClr val="000000"/>
                </a:solidFill>
                <a:effectLst/>
                <a:latin typeface="Arial" panose="020B0604020202020204" pitchFamily="34" charset="0"/>
              </a:rPr>
              <a:t>“If you touch something you leave a charge on it, and anybody else touching it connects with you, in a way.”</a:t>
            </a:r>
            <a:r>
              <a:rPr kumimoji="0" lang="en-US" altLang="en-US" sz="1800" b="0" i="0" u="none" strike="noStrike" cap="none" normalizeH="0" baseline="0" dirty="0">
                <a:ln>
                  <a:noFill/>
                </a:ln>
                <a:solidFill>
                  <a:srgbClr val="000000"/>
                </a:solidFill>
                <a:effectLst/>
                <a:latin typeface="-webkit-standard"/>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74093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EDD507-D531-C91B-D7B3-8132F264B9FE}"/>
              </a:ext>
            </a:extLst>
          </p:cNvPr>
          <p:cNvSpPr>
            <a:spLocks noGrp="1"/>
          </p:cNvSpPr>
          <p:nvPr>
            <p:ph idx="1"/>
          </p:nvPr>
        </p:nvSpPr>
        <p:spPr>
          <a:xfrm>
            <a:off x="1371600" y="1913860"/>
            <a:ext cx="9601200" cy="4295554"/>
          </a:xfrm>
        </p:spPr>
        <p:txBody>
          <a:bodyPr>
            <a:normAutofit/>
          </a:bodyPr>
          <a:lstStyle/>
          <a:p>
            <a:pPr marL="0" indent="0">
              <a:buNone/>
            </a:pPr>
            <a:endParaRPr lang="en-US" dirty="0"/>
          </a:p>
          <a:p>
            <a:pPr marL="0" indent="0">
              <a:buNone/>
            </a:pPr>
            <a:r>
              <a:rPr lang="en-US" dirty="0"/>
              <a:t>Reflective &amp; reflexive writing</a:t>
            </a:r>
          </a:p>
          <a:p>
            <a:pPr marL="0" indent="0">
              <a:buNone/>
            </a:pPr>
            <a:r>
              <a:rPr lang="en-US" b="1" dirty="0"/>
              <a:t>Reflection provides insight, reflexive writing seeks to uncover the deeper reasons for it.</a:t>
            </a:r>
          </a:p>
          <a:p>
            <a:pPr marL="0" indent="0">
              <a:buNone/>
            </a:pPr>
            <a:endParaRPr lang="en-US" dirty="0"/>
          </a:p>
          <a:p>
            <a:pPr marL="0" indent="0">
              <a:buNone/>
            </a:pPr>
            <a:r>
              <a:rPr lang="en-US" dirty="0"/>
              <a:t>Autobiographical &amp; autoethnographic writing</a:t>
            </a:r>
          </a:p>
          <a:p>
            <a:pPr marL="0" indent="0">
              <a:buNone/>
            </a:pPr>
            <a:r>
              <a:rPr lang="en-US" b="1" dirty="0"/>
              <a:t>Autobiographical given own perspective whereas autoethnographic writing has an intersection of cultural and social context. </a:t>
            </a:r>
          </a:p>
        </p:txBody>
      </p:sp>
      <p:sp>
        <p:nvSpPr>
          <p:cNvPr id="4" name="Rectangle 3">
            <a:extLst>
              <a:ext uri="{FF2B5EF4-FFF2-40B4-BE49-F238E27FC236}">
                <a16:creationId xmlns:a16="http://schemas.microsoft.com/office/drawing/2014/main" id="{ED81BBB8-E840-0E62-D3E3-8BED5D2D90F9}"/>
              </a:ext>
            </a:extLst>
          </p:cNvPr>
          <p:cNvSpPr/>
          <p:nvPr/>
        </p:nvSpPr>
        <p:spPr>
          <a:xfrm>
            <a:off x="1101969" y="365760"/>
            <a:ext cx="9988061" cy="11676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t>Phenomenological research and documentation</a:t>
            </a:r>
          </a:p>
        </p:txBody>
      </p:sp>
    </p:spTree>
    <p:extLst>
      <p:ext uri="{BB962C8B-B14F-4D97-AF65-F5344CB8AC3E}">
        <p14:creationId xmlns:p14="http://schemas.microsoft.com/office/powerpoint/2010/main" val="36903433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B95BA-12E7-9357-A8B3-19A405468E66}"/>
              </a:ext>
            </a:extLst>
          </p:cNvPr>
          <p:cNvSpPr>
            <a:spLocks noGrp="1"/>
          </p:cNvSpPr>
          <p:nvPr>
            <p:ph type="title"/>
          </p:nvPr>
        </p:nvSpPr>
        <p:spPr/>
        <p:txBody>
          <a:bodyPr/>
          <a:lstStyle/>
          <a:p>
            <a:r>
              <a:rPr lang="en-US" dirty="0"/>
              <a:t>Journal writing</a:t>
            </a:r>
          </a:p>
        </p:txBody>
      </p:sp>
      <p:sp>
        <p:nvSpPr>
          <p:cNvPr id="3" name="Content Placeholder 2">
            <a:extLst>
              <a:ext uri="{FF2B5EF4-FFF2-40B4-BE49-F238E27FC236}">
                <a16:creationId xmlns:a16="http://schemas.microsoft.com/office/drawing/2014/main" id="{37E2A2BC-72D7-4953-A827-193BD56CE22E}"/>
              </a:ext>
            </a:extLst>
          </p:cNvPr>
          <p:cNvSpPr>
            <a:spLocks noGrp="1"/>
          </p:cNvSpPr>
          <p:nvPr>
            <p:ph idx="1"/>
          </p:nvPr>
        </p:nvSpPr>
        <p:spPr>
          <a:xfrm>
            <a:off x="1371600" y="1638300"/>
            <a:ext cx="9601200" cy="3581400"/>
          </a:xfrm>
        </p:spPr>
        <p:txBody>
          <a:bodyPr>
            <a:normAutofit/>
          </a:bodyPr>
          <a:lstStyle/>
          <a:p>
            <a:r>
              <a:rPr lang="en-US" dirty="0"/>
              <a:t>Can be used as a research methodology  - to collect data</a:t>
            </a:r>
          </a:p>
          <a:p>
            <a:r>
              <a:rPr lang="en-US" dirty="0"/>
              <a:t>Can also be used as a tool to evidence experiences and feelings which can then be used in reflexive writing. </a:t>
            </a:r>
            <a:r>
              <a:rPr lang="en-US" dirty="0">
                <a:highlight>
                  <a:srgbClr val="FFFF00"/>
                </a:highlight>
              </a:rPr>
              <a:t>(example)</a:t>
            </a:r>
          </a:p>
          <a:p>
            <a:pPr marL="0" indent="0">
              <a:buNone/>
            </a:pPr>
            <a:endParaRPr lang="en-US" dirty="0"/>
          </a:p>
          <a:p>
            <a:r>
              <a:rPr lang="en-US" dirty="0"/>
              <a:t>Narrative inquiry and ethnography – how people make meaning over time.</a:t>
            </a:r>
          </a:p>
          <a:p>
            <a:r>
              <a:rPr lang="en-US" dirty="0"/>
              <a:t>Captures experiences that are difficult to express verbally or in other ways.</a:t>
            </a:r>
          </a:p>
          <a:p>
            <a:r>
              <a:rPr lang="en-US" dirty="0"/>
              <a:t>Shows how perceptions evolve…. Uncovers the subconscious……</a:t>
            </a:r>
          </a:p>
          <a:p>
            <a:endParaRPr lang="en-US" dirty="0"/>
          </a:p>
          <a:p>
            <a:pPr marL="0" indent="0">
              <a:buNone/>
            </a:pPr>
            <a:endParaRPr lang="en-US" dirty="0"/>
          </a:p>
        </p:txBody>
      </p:sp>
    </p:spTree>
    <p:extLst>
      <p:ext uri="{BB962C8B-B14F-4D97-AF65-F5344CB8AC3E}">
        <p14:creationId xmlns:p14="http://schemas.microsoft.com/office/powerpoint/2010/main" val="623381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EFF46-8E3D-9BCA-A243-4558E32CD6A1}"/>
              </a:ext>
            </a:extLst>
          </p:cNvPr>
          <p:cNvSpPr>
            <a:spLocks noGrp="1"/>
          </p:cNvSpPr>
          <p:nvPr>
            <p:ph type="title"/>
          </p:nvPr>
        </p:nvSpPr>
        <p:spPr>
          <a:xfrm>
            <a:off x="798105" y="203626"/>
            <a:ext cx="9601200" cy="1485900"/>
          </a:xfrm>
        </p:spPr>
        <p:txBody>
          <a:bodyPr/>
          <a:lstStyle/>
          <a:p>
            <a:r>
              <a:rPr lang="en-US" dirty="0"/>
              <a:t>Louise Bourgeois - Journaling</a:t>
            </a:r>
          </a:p>
        </p:txBody>
      </p:sp>
      <p:sp>
        <p:nvSpPr>
          <p:cNvPr id="4" name="Rectangle 1">
            <a:extLst>
              <a:ext uri="{FF2B5EF4-FFF2-40B4-BE49-F238E27FC236}">
                <a16:creationId xmlns:a16="http://schemas.microsoft.com/office/drawing/2014/main" id="{4F3F5190-CB08-24E2-B7C8-A41C74158C98}"/>
              </a:ext>
            </a:extLst>
          </p:cNvPr>
          <p:cNvSpPr>
            <a:spLocks noGrp="1" noChangeArrowheads="1"/>
          </p:cNvSpPr>
          <p:nvPr>
            <p:ph idx="1"/>
          </p:nvPr>
        </p:nvSpPr>
        <p:spPr bwMode="auto">
          <a:xfrm>
            <a:off x="798105" y="946576"/>
            <a:ext cx="1002229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000000"/>
                </a:solidFill>
                <a:effectLst/>
                <a:latin typeface="-webkit-standard"/>
              </a:rPr>
              <a:t>Louise Bourgeois’s journaling practice was as profound and prolific as her visual art,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000000"/>
                </a:solidFill>
                <a:effectLst/>
                <a:latin typeface="-webkit-standard"/>
              </a:rPr>
              <a:t>serving as a vital outlet for emotional expression, psychological exploration, and creative development.</a:t>
            </a: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315BE2DA-9E52-594A-1518-73A99DCE0F4A}"/>
              </a:ext>
            </a:extLst>
          </p:cNvPr>
          <p:cNvSpPr txBox="1"/>
          <p:nvPr/>
        </p:nvSpPr>
        <p:spPr>
          <a:xfrm>
            <a:off x="848766" y="1766472"/>
            <a:ext cx="7457034" cy="5047536"/>
          </a:xfrm>
          <a:prstGeom prst="rect">
            <a:avLst/>
          </a:prstGeom>
          <a:noFill/>
        </p:spPr>
        <p:txBody>
          <a:bodyPr wrap="square" rtlCol="0">
            <a:spAutoFit/>
          </a:bodyPr>
          <a:lstStyle/>
          <a:p>
            <a:pPr marL="285750" indent="-285750">
              <a:buFont typeface="Arial" panose="020B0604020202020204" pitchFamily="34" charset="0"/>
              <a:buChar char="•"/>
            </a:pPr>
            <a:r>
              <a:rPr lang="en-US" sz="1600" dirty="0"/>
              <a:t>Her writing spanned most of her life (1923 – 2006) included daily entries, dream logs, emotional reflections and nots on her artistic process</a:t>
            </a:r>
          </a:p>
          <a:p>
            <a:pPr marL="285750" indent="-285750">
              <a:buFont typeface="Arial" panose="020B0604020202020204" pitchFamily="34" charset="0"/>
              <a:buChar char="•"/>
            </a:pPr>
            <a:r>
              <a:rPr lang="en-US" sz="1600" dirty="0"/>
              <a:t>She wrote fluidly in English and French, often switching languages depending on her mood or the subject matter.</a:t>
            </a:r>
          </a:p>
          <a:p>
            <a:pPr marL="285750" indent="-285750">
              <a:buFont typeface="Arial" panose="020B0604020202020204" pitchFamily="34" charset="0"/>
              <a:buChar char="•"/>
            </a:pPr>
            <a:r>
              <a:rPr lang="en-US" sz="1600" dirty="0"/>
              <a:t>Her writing is evidenced in many formats from loose papers, to notebooks, the back of drawings, and even on the walls of her home. She also created audio diaries and poetic texts.</a:t>
            </a:r>
          </a:p>
          <a:p>
            <a:endParaRPr lang="en-US" sz="1600" dirty="0"/>
          </a:p>
          <a:p>
            <a:r>
              <a:rPr lang="en-US" sz="1600" dirty="0"/>
              <a:t>Themes:</a:t>
            </a:r>
          </a:p>
          <a:p>
            <a:endParaRPr lang="en-US" sz="1600" dirty="0"/>
          </a:p>
          <a:p>
            <a:pPr marL="285750" indent="-285750">
              <a:buFont typeface="Arial" panose="020B0604020202020204" pitchFamily="34" charset="0"/>
              <a:buChar char="•"/>
            </a:pPr>
            <a:r>
              <a:rPr lang="en-US" sz="1600" dirty="0"/>
              <a:t>Psychoanalysis which was a significant part of her psychoanalysis treatment. This often replaced her sculpture at the same.</a:t>
            </a:r>
          </a:p>
          <a:p>
            <a:pPr marL="285750" indent="-285750">
              <a:buFont typeface="Arial" panose="020B0604020202020204" pitchFamily="34" charset="0"/>
              <a:buChar char="•"/>
            </a:pPr>
            <a:r>
              <a:rPr lang="en-US" sz="1600" dirty="0"/>
              <a:t>Emotional Catharsis which confronted trauma, pain and achieved emotional clarity. She described both her art and writing as ‘ a guarantee of sanity’. </a:t>
            </a:r>
          </a:p>
          <a:p>
            <a:pPr marL="285750" indent="-285750">
              <a:buFont typeface="Arial" panose="020B0604020202020204" pitchFamily="34" charset="0"/>
              <a:buChar char="•"/>
            </a:pPr>
            <a:r>
              <a:rPr lang="en-US" sz="1600" dirty="0"/>
              <a:t>Recurring motifs mirrored in her visual work of abandonment, maternal relationships, sexuality, fear and identity. </a:t>
            </a:r>
          </a:p>
          <a:p>
            <a:pPr marL="285750" indent="-285750">
              <a:buFont typeface="Arial" panose="020B0604020202020204" pitchFamily="34" charset="0"/>
              <a:buChar char="•"/>
            </a:pPr>
            <a:endParaRPr lang="en-US" sz="1600" dirty="0"/>
          </a:p>
          <a:p>
            <a:r>
              <a:rPr lang="en-US" sz="1600" b="1" dirty="0"/>
              <a:t>Her style was poetic and confessional with a stream of consciousness and visual integration</a:t>
            </a:r>
          </a:p>
          <a:p>
            <a:pPr marL="285750" indent="-285750">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9449E28B-84DE-498A-C687-2828DA4A22A0}"/>
              </a:ext>
            </a:extLst>
          </p:cNvPr>
          <p:cNvPicPr>
            <a:picLocks noChangeAspect="1"/>
          </p:cNvPicPr>
          <p:nvPr/>
        </p:nvPicPr>
        <p:blipFill>
          <a:blip r:embed="rId2"/>
          <a:stretch>
            <a:fillRect/>
          </a:stretch>
        </p:blipFill>
        <p:spPr>
          <a:xfrm>
            <a:off x="8305800" y="1689526"/>
            <a:ext cx="3886200" cy="5029200"/>
          </a:xfrm>
          <a:prstGeom prst="rect">
            <a:avLst/>
          </a:prstGeom>
        </p:spPr>
      </p:pic>
    </p:spTree>
    <p:extLst>
      <p:ext uri="{BB962C8B-B14F-4D97-AF65-F5344CB8AC3E}">
        <p14:creationId xmlns:p14="http://schemas.microsoft.com/office/powerpoint/2010/main" val="40916156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64EC9-3852-0965-C041-B15125AB5F3B}"/>
              </a:ext>
            </a:extLst>
          </p:cNvPr>
          <p:cNvSpPr>
            <a:spLocks noGrp="1"/>
          </p:cNvSpPr>
          <p:nvPr>
            <p:ph type="title"/>
          </p:nvPr>
        </p:nvSpPr>
        <p:spPr>
          <a:xfrm>
            <a:off x="838200" y="365125"/>
            <a:ext cx="10515600" cy="2420278"/>
          </a:xfrm>
        </p:spPr>
        <p:txBody>
          <a:bodyPr>
            <a:normAutofit/>
          </a:bodyPr>
          <a:lstStyle/>
          <a:p>
            <a:r>
              <a:rPr lang="en-US" dirty="0"/>
              <a:t>Collaborative craft research and discussion</a:t>
            </a:r>
            <a:br>
              <a:rPr lang="en-US" dirty="0"/>
            </a:br>
            <a:br>
              <a:rPr lang="en-US" dirty="0"/>
            </a:br>
            <a:r>
              <a:rPr lang="en-US" sz="1800" dirty="0"/>
              <a:t>Discursive dialogue through text or audio as a way to describe craft practice and experiences when making.</a:t>
            </a:r>
            <a:br>
              <a:rPr lang="en-US" sz="1800" dirty="0"/>
            </a:br>
            <a:br>
              <a:rPr lang="en-US" sz="1800" dirty="0"/>
            </a:br>
            <a:endParaRPr lang="en-US" sz="1800" dirty="0"/>
          </a:p>
        </p:txBody>
      </p:sp>
      <p:pic>
        <p:nvPicPr>
          <p:cNvPr id="4" name="Content Placeholder 3">
            <a:extLst>
              <a:ext uri="{FF2B5EF4-FFF2-40B4-BE49-F238E27FC236}">
                <a16:creationId xmlns:a16="http://schemas.microsoft.com/office/drawing/2014/main" id="{F50A3248-463C-A5E8-D890-FADBA99BD121}"/>
              </a:ext>
            </a:extLst>
          </p:cNvPr>
          <p:cNvPicPr>
            <a:picLocks noGrp="1" noChangeAspect="1"/>
          </p:cNvPicPr>
          <p:nvPr>
            <p:ph idx="1"/>
          </p:nvPr>
        </p:nvPicPr>
        <p:blipFill>
          <a:blip r:embed="rId2"/>
          <a:stretch>
            <a:fillRect/>
          </a:stretch>
        </p:blipFill>
        <p:spPr>
          <a:xfrm>
            <a:off x="1111854" y="2785403"/>
            <a:ext cx="6427249" cy="3546305"/>
          </a:xfrm>
          <a:prstGeom prst="rect">
            <a:avLst/>
          </a:prstGeom>
        </p:spPr>
      </p:pic>
      <p:sp>
        <p:nvSpPr>
          <p:cNvPr id="3" name="TextBox 2">
            <a:extLst>
              <a:ext uri="{FF2B5EF4-FFF2-40B4-BE49-F238E27FC236}">
                <a16:creationId xmlns:a16="http://schemas.microsoft.com/office/drawing/2014/main" id="{659C574B-5F50-EFFC-6E4E-CEEFCE4C98CF}"/>
              </a:ext>
            </a:extLst>
          </p:cNvPr>
          <p:cNvSpPr txBox="1"/>
          <p:nvPr/>
        </p:nvSpPr>
        <p:spPr>
          <a:xfrm>
            <a:off x="8027107" y="2785403"/>
            <a:ext cx="3600347" cy="3416320"/>
          </a:xfrm>
          <a:prstGeom prst="rect">
            <a:avLst/>
          </a:prstGeom>
          <a:noFill/>
        </p:spPr>
        <p:txBody>
          <a:bodyPr wrap="square" rtlCol="0">
            <a:spAutoFit/>
          </a:bodyPr>
          <a:lstStyle/>
          <a:p>
            <a:r>
              <a:rPr lang="en-US" dirty="0">
                <a:solidFill>
                  <a:srgbClr val="000000"/>
                </a:solidFill>
                <a:latin typeface="Calibri" panose="020F0502020204030204" pitchFamily="34" charset="0"/>
                <a:ea typeface="Times New Roman" panose="02020603050405020304" pitchFamily="18" charset="0"/>
              </a:rPr>
              <a:t>The purpose of this project has been to consider the significance of the domestic space, in relation to our making practices as mothers, artists and lecturers.  </a:t>
            </a:r>
            <a:r>
              <a:rPr lang="en-GB" dirty="0">
                <a:solidFill>
                  <a:srgbClr val="000000"/>
                </a:solidFill>
                <a:latin typeface="Calibri" panose="020F0502020204030204" pitchFamily="34" charset="0"/>
                <a:ea typeface="Times New Roman" panose="02020603050405020304" pitchFamily="18" charset="0"/>
              </a:rPr>
              <a:t>The home as a space constantly ‘in flux’ has impressed itself upon us, whilst enmeshing the</a:t>
            </a:r>
            <a:r>
              <a:rPr lang="en-GB" dirty="0">
                <a:solidFill>
                  <a:srgbClr val="222222"/>
                </a:solidFill>
                <a:latin typeface="Calibri" panose="020F0502020204030204" pitchFamily="34" charset="0"/>
                <a:ea typeface="Times New Roman" panose="02020603050405020304" pitchFamily="18" charset="0"/>
              </a:rPr>
              <a:t> “rhythms and changes of inner and outer worlds” (Miller, 2008</a:t>
            </a:r>
            <a:r>
              <a:rPr lang="en-GB" dirty="0">
                <a:solidFill>
                  <a:srgbClr val="000000"/>
                </a:solidFill>
                <a:latin typeface="Calibri" panose="020F0502020204030204" pitchFamily="34" charset="0"/>
                <a:ea typeface="Times New Roman" panose="02020603050405020304" pitchFamily="18" charset="0"/>
              </a:rPr>
              <a:t>:3); of </a:t>
            </a:r>
            <a:r>
              <a:rPr lang="en-GB" dirty="0">
                <a:solidFill>
                  <a:srgbClr val="222222"/>
                </a:solidFill>
                <a:latin typeface="Calibri" panose="020F0502020204030204" pitchFamily="34" charset="0"/>
                <a:ea typeface="Times New Roman" panose="02020603050405020304" pitchFamily="18" charset="0"/>
              </a:rPr>
              <a:t>a struggle but also resilience to express the creative self in the midst of work- life</a:t>
            </a:r>
            <a:endParaRPr lang="en-US" dirty="0">
              <a:highlight>
                <a:srgbClr val="FFFF00"/>
              </a:highlight>
            </a:endParaRPr>
          </a:p>
        </p:txBody>
      </p:sp>
    </p:spTree>
    <p:extLst>
      <p:ext uri="{BB962C8B-B14F-4D97-AF65-F5344CB8AC3E}">
        <p14:creationId xmlns:p14="http://schemas.microsoft.com/office/powerpoint/2010/main" val="25951300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000F3-E243-693A-AC8C-B1C0A035186D}"/>
              </a:ext>
            </a:extLst>
          </p:cNvPr>
          <p:cNvSpPr>
            <a:spLocks noGrp="1"/>
          </p:cNvSpPr>
          <p:nvPr>
            <p:ph type="title"/>
          </p:nvPr>
        </p:nvSpPr>
        <p:spPr/>
        <p:txBody>
          <a:bodyPr>
            <a:normAutofit fontScale="90000"/>
          </a:bodyPr>
          <a:lstStyle/>
          <a:p>
            <a:r>
              <a:rPr lang="en-US" sz="3100" dirty="0">
                <a:latin typeface="Aptos" panose="020B0004020202020204" pitchFamily="34" charset="0"/>
              </a:rPr>
              <a:t>Conversation in ‘On Craftsmanship’ by Christopher </a:t>
            </a:r>
            <a:r>
              <a:rPr lang="en-US" sz="3100" dirty="0" err="1">
                <a:latin typeface="Aptos" panose="020B0004020202020204" pitchFamily="34" charset="0"/>
              </a:rPr>
              <a:t>Frayling</a:t>
            </a:r>
            <a:r>
              <a:rPr lang="en-US" sz="3100" dirty="0">
                <a:latin typeface="Aptos" panose="020B0004020202020204" pitchFamily="34" charset="0"/>
              </a:rPr>
              <a:t>, between </a:t>
            </a:r>
            <a:r>
              <a:rPr lang="en-US" sz="3100" dirty="0" err="1">
                <a:latin typeface="Aptos" panose="020B0004020202020204" pitchFamily="34" charset="0"/>
              </a:rPr>
              <a:t>Frayling</a:t>
            </a:r>
            <a:r>
              <a:rPr lang="en-US" sz="3100" dirty="0">
                <a:latin typeface="Aptos" panose="020B0004020202020204" pitchFamily="34" charset="0"/>
              </a:rPr>
              <a:t> and David Pye. </a:t>
            </a:r>
            <a:r>
              <a:rPr lang="en-US" sz="1300" dirty="0">
                <a:latin typeface="Aptos" panose="020B0004020202020204" pitchFamily="34" charset="0"/>
              </a:rPr>
              <a:t>(Chapter 5 – Things men have made) </a:t>
            </a:r>
            <a:br>
              <a:rPr lang="en-US" sz="1300" dirty="0"/>
            </a:br>
            <a:br>
              <a:rPr lang="en-US" dirty="0"/>
            </a:br>
            <a:endParaRPr lang="en-US" dirty="0"/>
          </a:p>
        </p:txBody>
      </p:sp>
      <p:sp>
        <p:nvSpPr>
          <p:cNvPr id="3" name="Content Placeholder 2">
            <a:extLst>
              <a:ext uri="{FF2B5EF4-FFF2-40B4-BE49-F238E27FC236}">
                <a16:creationId xmlns:a16="http://schemas.microsoft.com/office/drawing/2014/main" id="{2D86B89A-A0D8-E0E2-0DC1-4A5D5BB745F2}"/>
              </a:ext>
            </a:extLst>
          </p:cNvPr>
          <p:cNvSpPr>
            <a:spLocks noGrp="1"/>
          </p:cNvSpPr>
          <p:nvPr>
            <p:ph idx="1"/>
          </p:nvPr>
        </p:nvSpPr>
        <p:spPr>
          <a:xfrm>
            <a:off x="1219200" y="1638300"/>
            <a:ext cx="9601200" cy="4762500"/>
          </a:xfrm>
        </p:spPr>
        <p:txBody>
          <a:bodyPr>
            <a:normAutofit fontScale="92500" lnSpcReduction="10000"/>
          </a:bodyPr>
          <a:lstStyle/>
          <a:p>
            <a:pPr marL="0" indent="0">
              <a:buNone/>
            </a:pPr>
            <a:r>
              <a:rPr lang="en-US" dirty="0" err="1"/>
              <a:t>Frayling</a:t>
            </a:r>
            <a:r>
              <a:rPr lang="en-US" dirty="0"/>
              <a:t>:</a:t>
            </a:r>
          </a:p>
          <a:p>
            <a:pPr marL="0" indent="0">
              <a:buNone/>
            </a:pPr>
            <a:r>
              <a:rPr lang="en-US" dirty="0"/>
              <a:t> The first question is about developments within the crafts since ‘</a:t>
            </a:r>
            <a:r>
              <a:rPr lang="en-US" i="1" dirty="0"/>
              <a:t>The nature and Art of Workmanship</a:t>
            </a:r>
            <a:r>
              <a:rPr lang="en-US" dirty="0"/>
              <a:t>’ was published. You suggest that the crafts occupy a border ground between Fine Art and Manufacture. Since the book was published, the crafts – at least the more highly publicized examples – seem to have aspired more and more to the conditions of the Fine Arts, sometimes to the neglect of traditional standards of workmanship. Could you comment on the reasons for this development and its likely effects?</a:t>
            </a:r>
          </a:p>
          <a:p>
            <a:pPr marL="0" indent="0">
              <a:buNone/>
            </a:pPr>
            <a:endParaRPr lang="en-US" dirty="0"/>
          </a:p>
          <a:p>
            <a:pPr marL="0" indent="0">
              <a:buNone/>
            </a:pPr>
            <a:r>
              <a:rPr lang="en-US" dirty="0"/>
              <a:t>Pye:</a:t>
            </a:r>
          </a:p>
          <a:p>
            <a:pPr marL="0" indent="0">
              <a:buNone/>
            </a:pPr>
            <a:r>
              <a:rPr lang="en-US" dirty="0"/>
              <a:t>Well, I think the first thing to say about that is that really these categories, Fine Art and Craft and Manufacture and so on, are fairly meaningless. I think it’s an old saying that all Art is one, but no one has ever been able to draw the line, cut-and-dried and hard-and-fast between Fine Art and Applied Art; between Fine Art and Craft; between Craft and Design – any of these things. And in this discussion, I would like to say that when I say ‘workman’ or I suppose ‘craftsman’, I mean a man or woman who simply makes things by workmanship and nothing else. </a:t>
            </a:r>
          </a:p>
          <a:p>
            <a:pPr marL="0" indent="0">
              <a:buNone/>
            </a:pPr>
            <a:endParaRPr lang="en-US" dirty="0"/>
          </a:p>
        </p:txBody>
      </p:sp>
    </p:spTree>
    <p:extLst>
      <p:ext uri="{BB962C8B-B14F-4D97-AF65-F5344CB8AC3E}">
        <p14:creationId xmlns:p14="http://schemas.microsoft.com/office/powerpoint/2010/main" val="39689910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3EB8D1-0620-8CCF-248E-24DAEBBD389F}"/>
              </a:ext>
            </a:extLst>
          </p:cNvPr>
          <p:cNvSpPr>
            <a:spLocks noGrp="1"/>
          </p:cNvSpPr>
          <p:nvPr>
            <p:ph idx="1"/>
          </p:nvPr>
        </p:nvSpPr>
        <p:spPr>
          <a:xfrm>
            <a:off x="804672" y="337625"/>
            <a:ext cx="5925310" cy="5558319"/>
          </a:xfrm>
        </p:spPr>
        <p:txBody>
          <a:bodyPr>
            <a:normAutofit fontScale="85000" lnSpcReduction="20000"/>
          </a:bodyPr>
          <a:lstStyle/>
          <a:p>
            <a:pPr marL="0" indent="0">
              <a:lnSpc>
                <a:spcPct val="90000"/>
              </a:lnSpc>
              <a:buNone/>
            </a:pPr>
            <a:r>
              <a:rPr lang="en-US" sz="3300" dirty="0">
                <a:latin typeface="Aptos" panose="020B0004020202020204" pitchFamily="34" charset="0"/>
              </a:rPr>
              <a:t>Bonnie </a:t>
            </a:r>
            <a:r>
              <a:rPr lang="en-US" sz="3300" dirty="0" err="1">
                <a:latin typeface="Aptos" panose="020B0004020202020204" pitchFamily="34" charset="0"/>
              </a:rPr>
              <a:t>Kemske</a:t>
            </a:r>
            <a:r>
              <a:rPr lang="en-US" sz="3300" dirty="0">
                <a:latin typeface="Aptos" panose="020B0004020202020204" pitchFamily="34" charset="0"/>
              </a:rPr>
              <a:t>  </a:t>
            </a:r>
          </a:p>
          <a:p>
            <a:pPr marL="0" indent="0">
              <a:lnSpc>
                <a:spcPct val="90000"/>
              </a:lnSpc>
              <a:buNone/>
            </a:pPr>
            <a:endParaRPr lang="en-US" sz="2000" dirty="0">
              <a:latin typeface="Aptos" panose="020B0004020202020204" pitchFamily="34" charset="0"/>
            </a:endParaRPr>
          </a:p>
          <a:p>
            <a:pPr>
              <a:lnSpc>
                <a:spcPct val="90000"/>
              </a:lnSpc>
            </a:pPr>
            <a:endParaRPr lang="en-US" sz="2000" dirty="0">
              <a:latin typeface="Aptos" panose="020B0004020202020204" pitchFamily="34" charset="0"/>
            </a:endParaRPr>
          </a:p>
          <a:p>
            <a:pPr marL="0" indent="0">
              <a:lnSpc>
                <a:spcPct val="90000"/>
              </a:lnSpc>
              <a:buNone/>
            </a:pPr>
            <a:r>
              <a:rPr lang="en-US" sz="2000" dirty="0">
                <a:latin typeface="Aptos" panose="020B0004020202020204" pitchFamily="34" charset="0"/>
              </a:rPr>
              <a:t>Discusses touch and our tactile sensitivities.  She references the way we learn and understand our world and materials.</a:t>
            </a:r>
          </a:p>
          <a:p>
            <a:pPr marL="0" indent="0">
              <a:lnSpc>
                <a:spcPct val="90000"/>
              </a:lnSpc>
              <a:buNone/>
            </a:pPr>
            <a:endParaRPr lang="en-US" sz="2000" dirty="0">
              <a:latin typeface="Aptos" panose="020B0004020202020204" pitchFamily="34" charset="0"/>
            </a:endParaRPr>
          </a:p>
          <a:p>
            <a:pPr marL="0" indent="0">
              <a:lnSpc>
                <a:spcPct val="90000"/>
              </a:lnSpc>
              <a:buNone/>
            </a:pPr>
            <a:r>
              <a:rPr lang="en-US" sz="2000" dirty="0">
                <a:latin typeface="Aptos" panose="020B0004020202020204" pitchFamily="34" charset="0"/>
              </a:rPr>
              <a:t>‘Seeing is believing, but feeling is the truth’ (Thomas Fuller, 1608-1661)</a:t>
            </a:r>
          </a:p>
          <a:p>
            <a:pPr marL="0" indent="0">
              <a:lnSpc>
                <a:spcPct val="90000"/>
              </a:lnSpc>
              <a:buNone/>
            </a:pPr>
            <a:endParaRPr lang="en-US" sz="2000" dirty="0">
              <a:latin typeface="Aptos" panose="020B0004020202020204" pitchFamily="34" charset="0"/>
            </a:endParaRPr>
          </a:p>
          <a:p>
            <a:pPr marL="0" indent="0">
              <a:lnSpc>
                <a:spcPct val="90000"/>
              </a:lnSpc>
              <a:buNone/>
            </a:pPr>
            <a:r>
              <a:rPr lang="en-US" sz="2000" dirty="0">
                <a:latin typeface="Aptos" panose="020B0004020202020204" pitchFamily="34" charset="0"/>
              </a:rPr>
              <a:t>Describes her experiences of making and her bodily interaction with materials through text as a tool to describe her praxis, using Maurice Merleau-Ponty’s theoretical ideas within her writing.</a:t>
            </a:r>
          </a:p>
          <a:p>
            <a:pPr marL="0" indent="0">
              <a:lnSpc>
                <a:spcPct val="90000"/>
              </a:lnSpc>
              <a:buNone/>
            </a:pPr>
            <a:endParaRPr lang="en-US" sz="2000" dirty="0">
              <a:latin typeface="Aptos" panose="020B0004020202020204" pitchFamily="34" charset="0"/>
            </a:endParaRPr>
          </a:p>
          <a:p>
            <a:pPr>
              <a:lnSpc>
                <a:spcPct val="90000"/>
              </a:lnSpc>
            </a:pPr>
            <a:endParaRPr lang="en-US" sz="2000" dirty="0">
              <a:latin typeface="Aptos" panose="020B0004020202020204" pitchFamily="34" charset="0"/>
            </a:endParaRPr>
          </a:p>
          <a:p>
            <a:pPr>
              <a:lnSpc>
                <a:spcPct val="90000"/>
              </a:lnSpc>
            </a:pPr>
            <a:endParaRPr lang="en-US" sz="2000" dirty="0">
              <a:latin typeface="Aptos" panose="020B0004020202020204" pitchFamily="34" charset="0"/>
            </a:endParaRPr>
          </a:p>
          <a:p>
            <a:pPr>
              <a:lnSpc>
                <a:spcPct val="90000"/>
              </a:lnSpc>
            </a:pPr>
            <a:endParaRPr lang="en-US" sz="2000" dirty="0">
              <a:latin typeface="Aptos" panose="020B0004020202020204" pitchFamily="34" charset="0"/>
            </a:endParaRPr>
          </a:p>
          <a:p>
            <a:pPr marL="0" indent="0">
              <a:lnSpc>
                <a:spcPct val="90000"/>
              </a:lnSpc>
              <a:buNone/>
            </a:pPr>
            <a:r>
              <a:rPr lang="en-US" sz="2000" dirty="0">
                <a:latin typeface="Aptos" panose="020B0004020202020204" pitchFamily="34" charset="0"/>
              </a:rPr>
              <a:t>Livingstone, A &amp; Petrie, K. (2017) The Ceramic Reader. Bloomsbury.</a:t>
            </a:r>
          </a:p>
          <a:p>
            <a:pPr>
              <a:lnSpc>
                <a:spcPct val="90000"/>
              </a:lnSpc>
            </a:pPr>
            <a:endParaRPr lang="en-US" sz="700" dirty="0"/>
          </a:p>
        </p:txBody>
      </p:sp>
      <p:pic>
        <p:nvPicPr>
          <p:cNvPr id="4" name="Picture 3">
            <a:extLst>
              <a:ext uri="{FF2B5EF4-FFF2-40B4-BE49-F238E27FC236}">
                <a16:creationId xmlns:a16="http://schemas.microsoft.com/office/drawing/2014/main" id="{B791C06E-D10F-5C52-0F01-9DDA4645E652}"/>
              </a:ext>
            </a:extLst>
          </p:cNvPr>
          <p:cNvPicPr>
            <a:picLocks noChangeAspect="1"/>
          </p:cNvPicPr>
          <p:nvPr/>
        </p:nvPicPr>
        <p:blipFill>
          <a:blip r:embed="rId2"/>
          <a:stretch>
            <a:fillRect/>
          </a:stretch>
        </p:blipFill>
        <p:spPr>
          <a:xfrm>
            <a:off x="7527851" y="-32221"/>
            <a:ext cx="4664149" cy="6890221"/>
          </a:xfrm>
          <a:prstGeom prst="rect">
            <a:avLst/>
          </a:prstGeom>
        </p:spPr>
      </p:pic>
    </p:spTree>
    <p:extLst>
      <p:ext uri="{BB962C8B-B14F-4D97-AF65-F5344CB8AC3E}">
        <p14:creationId xmlns:p14="http://schemas.microsoft.com/office/powerpoint/2010/main" val="30020105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048D9DB-ED1E-F4C9-AF4B-FF26DF659565}"/>
              </a:ext>
            </a:extLst>
          </p:cNvPr>
          <p:cNvSpPr txBox="1"/>
          <p:nvPr/>
        </p:nvSpPr>
        <p:spPr>
          <a:xfrm>
            <a:off x="5592725" y="889843"/>
            <a:ext cx="6847368" cy="5078313"/>
          </a:xfrm>
          <a:prstGeom prst="rect">
            <a:avLst/>
          </a:prstGeom>
          <a:noFill/>
        </p:spPr>
        <p:txBody>
          <a:bodyPr wrap="square" rtlCol="0">
            <a:spAutoFit/>
          </a:bodyPr>
          <a:lstStyle/>
          <a:p>
            <a:r>
              <a:rPr lang="en-US" sz="2000" b="1" dirty="0"/>
              <a:t>Exert from ‘ The Thoughtful Body’ – Bonnie </a:t>
            </a:r>
            <a:r>
              <a:rPr lang="en-US" sz="2000" b="1" dirty="0" err="1"/>
              <a:t>Kemske</a:t>
            </a:r>
            <a:endParaRPr lang="en-US" sz="2000" b="1" dirty="0"/>
          </a:p>
          <a:p>
            <a:endParaRPr lang="en-US" dirty="0"/>
          </a:p>
          <a:p>
            <a:r>
              <a:rPr lang="en-US" i="1" dirty="0"/>
              <a:t>‘….. It is through my body that I go to the world,’ wrote</a:t>
            </a:r>
          </a:p>
          <a:p>
            <a:r>
              <a:rPr lang="en-US" i="1" dirty="0"/>
              <a:t>Merleau-Ponty. This could not be more evident than now.</a:t>
            </a:r>
          </a:p>
          <a:p>
            <a:r>
              <a:rPr lang="en-US" i="1" dirty="0"/>
              <a:t>… as I press my body around this moving, oozing weight. I</a:t>
            </a:r>
          </a:p>
          <a:p>
            <a:r>
              <a:rPr lang="en-US" i="1" dirty="0"/>
              <a:t>             understand my perception of this mass in terms of</a:t>
            </a:r>
          </a:p>
          <a:p>
            <a:r>
              <a:rPr lang="en-US" i="1" dirty="0"/>
              <a:t>Merleau-Ponty’s ‘lived experience’, an experience of and</a:t>
            </a:r>
          </a:p>
          <a:p>
            <a:r>
              <a:rPr lang="en-US" i="1" dirty="0"/>
              <a:t>              through my body. But Merleau-Ponty’s body is not </a:t>
            </a:r>
          </a:p>
          <a:p>
            <a:r>
              <a:rPr lang="en-US" i="1" dirty="0"/>
              <a:t>                     simply a collection of physiological assets; it is</a:t>
            </a:r>
          </a:p>
          <a:p>
            <a:r>
              <a:rPr lang="en-US" i="1" dirty="0"/>
              <a:t>Inseparable from the mind, just as the mind cannot be</a:t>
            </a:r>
          </a:p>
          <a:p>
            <a:r>
              <a:rPr lang="en-US" i="1" dirty="0"/>
              <a:t>Considered independently from the body. ‘The perceiving</a:t>
            </a:r>
          </a:p>
          <a:p>
            <a:r>
              <a:rPr lang="en-US" i="1" dirty="0"/>
              <a:t>Mind is an incarnated mind’ (Merleau-Ponty 2004: 34)</a:t>
            </a:r>
          </a:p>
          <a:p>
            <a:endParaRPr lang="en-US" i="1" dirty="0"/>
          </a:p>
          <a:p>
            <a:r>
              <a:rPr lang="en-US" i="1" dirty="0"/>
              <a:t>Thought and corporeality together are a whole. All I</a:t>
            </a:r>
          </a:p>
          <a:p>
            <a:r>
              <a:rPr lang="en-US" i="1" dirty="0"/>
              <a:t>  perceive / feel / think is grounded in this, my conscious</a:t>
            </a:r>
          </a:p>
          <a:p>
            <a:r>
              <a:rPr lang="en-US" i="1" dirty="0"/>
              <a:t>Body, the thoughtful body. It is ‘the general instrument of</a:t>
            </a:r>
          </a:p>
          <a:p>
            <a:r>
              <a:rPr lang="en-US" i="1" dirty="0"/>
              <a:t>            my ‘comprehension’ (Merleau-Ponty 1962: 273)</a:t>
            </a:r>
          </a:p>
          <a:p>
            <a:endParaRPr lang="en-US" dirty="0"/>
          </a:p>
        </p:txBody>
      </p:sp>
      <p:pic>
        <p:nvPicPr>
          <p:cNvPr id="2" name="Content Placeholder 3">
            <a:extLst>
              <a:ext uri="{FF2B5EF4-FFF2-40B4-BE49-F238E27FC236}">
                <a16:creationId xmlns:a16="http://schemas.microsoft.com/office/drawing/2014/main" id="{966B2D36-1133-CB9F-29AF-1FF098EB1A41}"/>
              </a:ext>
            </a:extLst>
          </p:cNvPr>
          <p:cNvPicPr>
            <a:picLocks noChangeAspect="1"/>
          </p:cNvPicPr>
          <p:nvPr/>
        </p:nvPicPr>
        <p:blipFill>
          <a:blip r:embed="rId2"/>
          <a:srcRect r="-1" b="1709"/>
          <a:stretch>
            <a:fillRect/>
          </a:stretch>
        </p:blipFill>
        <p:spPr>
          <a:xfrm>
            <a:off x="510078" y="10"/>
            <a:ext cx="4657345" cy="6857990"/>
          </a:xfrm>
          <a:prstGeom prst="rect">
            <a:avLst/>
          </a:prstGeom>
        </p:spPr>
      </p:pic>
    </p:spTree>
    <p:extLst>
      <p:ext uri="{BB962C8B-B14F-4D97-AF65-F5344CB8AC3E}">
        <p14:creationId xmlns:p14="http://schemas.microsoft.com/office/powerpoint/2010/main" val="50369361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874EA-C189-BE57-9933-B14125542052}"/>
              </a:ext>
            </a:extLst>
          </p:cNvPr>
          <p:cNvSpPr>
            <a:spLocks noGrp="1"/>
          </p:cNvSpPr>
          <p:nvPr>
            <p:ph type="title"/>
          </p:nvPr>
        </p:nvSpPr>
        <p:spPr>
          <a:xfrm>
            <a:off x="1005840" y="339724"/>
            <a:ext cx="9601200" cy="1485900"/>
          </a:xfrm>
        </p:spPr>
        <p:txBody>
          <a:bodyPr/>
          <a:lstStyle/>
          <a:p>
            <a:r>
              <a:rPr lang="en-US" dirty="0"/>
              <a:t>Importance of Craft and making to you….</a:t>
            </a:r>
          </a:p>
        </p:txBody>
      </p:sp>
      <p:sp>
        <p:nvSpPr>
          <p:cNvPr id="3" name="Content Placeholder 2">
            <a:extLst>
              <a:ext uri="{FF2B5EF4-FFF2-40B4-BE49-F238E27FC236}">
                <a16:creationId xmlns:a16="http://schemas.microsoft.com/office/drawing/2014/main" id="{68DF36FC-7F3E-D127-70D3-92075592B78B}"/>
              </a:ext>
            </a:extLst>
          </p:cNvPr>
          <p:cNvSpPr>
            <a:spLocks noGrp="1"/>
          </p:cNvSpPr>
          <p:nvPr>
            <p:ph idx="1"/>
          </p:nvPr>
        </p:nvSpPr>
        <p:spPr>
          <a:xfrm>
            <a:off x="1417320" y="2529009"/>
            <a:ext cx="9768840" cy="2774511"/>
          </a:xfrm>
        </p:spPr>
        <p:txBody>
          <a:bodyPr/>
          <a:lstStyle/>
          <a:p>
            <a:pPr marL="0" indent="0">
              <a:buNone/>
            </a:pPr>
            <a:r>
              <a:rPr lang="en-US" dirty="0"/>
              <a:t>How important to you is it that you make your own work….. Or is the idea, concept, exhibition more important? </a:t>
            </a:r>
          </a:p>
          <a:p>
            <a:pPr marL="0" indent="0">
              <a:buNone/>
            </a:pPr>
            <a:r>
              <a:rPr lang="en-US" dirty="0"/>
              <a:t>Is it ok to get someone else to make your work? Or collaborate?</a:t>
            </a:r>
          </a:p>
          <a:p>
            <a:pPr marL="0" indent="0">
              <a:buNone/>
            </a:pPr>
            <a:r>
              <a:rPr lang="en-US" dirty="0"/>
              <a:t>How much </a:t>
            </a:r>
            <a:r>
              <a:rPr lang="en-US" dirty="0">
                <a:highlight>
                  <a:srgbClr val="FFFF00"/>
                </a:highlight>
              </a:rPr>
              <a:t>emphasis </a:t>
            </a:r>
            <a:r>
              <a:rPr lang="en-US" dirty="0"/>
              <a:t>do you want to give regarding craft, process and materials?</a:t>
            </a: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15560454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DB17-A0D1-C534-4BB9-1F87E51BF903}"/>
              </a:ext>
            </a:extLst>
          </p:cNvPr>
          <p:cNvSpPr>
            <a:spLocks noGrp="1"/>
          </p:cNvSpPr>
          <p:nvPr>
            <p:ph type="title"/>
          </p:nvPr>
        </p:nvSpPr>
        <p:spPr>
          <a:xfrm>
            <a:off x="1295400" y="313310"/>
            <a:ext cx="4235893" cy="1485900"/>
          </a:xfrm>
        </p:spPr>
        <p:txBody>
          <a:bodyPr>
            <a:normAutofit fontScale="90000"/>
          </a:bodyPr>
          <a:lstStyle/>
          <a:p>
            <a:r>
              <a:rPr lang="en-US" sz="2800" dirty="0"/>
              <a:t>Question the importance of making and craft skills in your own practice by exploring artists who don’t make their own work. </a:t>
            </a:r>
            <a:br>
              <a:rPr lang="en-US" sz="2800" dirty="0"/>
            </a:br>
            <a:endParaRPr lang="en-US" sz="2800" dirty="0"/>
          </a:p>
        </p:txBody>
      </p:sp>
      <p:pic>
        <p:nvPicPr>
          <p:cNvPr id="4" name="Content Placeholder 3">
            <a:extLst>
              <a:ext uri="{FF2B5EF4-FFF2-40B4-BE49-F238E27FC236}">
                <a16:creationId xmlns:a16="http://schemas.microsoft.com/office/drawing/2014/main" id="{30EDE07D-9EFC-1736-EB7B-36108C801F8B}"/>
              </a:ext>
            </a:extLst>
          </p:cNvPr>
          <p:cNvPicPr>
            <a:picLocks noGrp="1" noChangeAspect="1"/>
          </p:cNvPicPr>
          <p:nvPr>
            <p:ph idx="1"/>
          </p:nvPr>
        </p:nvPicPr>
        <p:blipFill>
          <a:blip r:embed="rId2"/>
          <a:stretch>
            <a:fillRect/>
          </a:stretch>
        </p:blipFill>
        <p:spPr>
          <a:xfrm>
            <a:off x="1295400" y="2063568"/>
            <a:ext cx="4047496" cy="4664003"/>
          </a:xfrm>
          <a:prstGeom prst="rect">
            <a:avLst/>
          </a:prstGeom>
        </p:spPr>
      </p:pic>
      <p:sp>
        <p:nvSpPr>
          <p:cNvPr id="7" name="Rectangle 6">
            <a:extLst>
              <a:ext uri="{FF2B5EF4-FFF2-40B4-BE49-F238E27FC236}">
                <a16:creationId xmlns:a16="http://schemas.microsoft.com/office/drawing/2014/main" id="{64CCB523-F165-2048-31ED-DA08B44F8219}"/>
              </a:ext>
            </a:extLst>
          </p:cNvPr>
          <p:cNvSpPr/>
          <p:nvPr/>
        </p:nvSpPr>
        <p:spPr>
          <a:xfrm>
            <a:off x="6631400" y="1519310"/>
            <a:ext cx="3629465" cy="359429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defTabSz="914400" eaLnBrk="0" fontAlgn="base" hangingPunct="0">
              <a:spcBef>
                <a:spcPct val="0"/>
              </a:spcBef>
              <a:spcAft>
                <a:spcPct val="0"/>
              </a:spcAft>
            </a:pPr>
            <a:r>
              <a:rPr lang="en-US" altLang="en-US" dirty="0">
                <a:solidFill>
                  <a:schemeClr val="bg1"/>
                </a:solidFill>
                <a:latin typeface="-webkit-standard"/>
              </a:rPr>
              <a:t>The </a:t>
            </a:r>
            <a:r>
              <a:rPr lang="en-US" altLang="en-US" b="1" dirty="0">
                <a:solidFill>
                  <a:schemeClr val="bg1"/>
                </a:solidFill>
              </a:rPr>
              <a:t>question of agency in art</a:t>
            </a:r>
            <a:r>
              <a:rPr lang="en-US" altLang="en-US" dirty="0">
                <a:solidFill>
                  <a:schemeClr val="bg1"/>
                </a:solidFill>
                <a:latin typeface="-webkit-standard"/>
              </a:rPr>
              <a:t> explores who holds the power to create, interpret, and assign meaning to </a:t>
            </a:r>
          </a:p>
          <a:p>
            <a:pPr lvl="0" algn="ctr" defTabSz="914400" eaLnBrk="0" fontAlgn="base" hangingPunct="0">
              <a:spcBef>
                <a:spcPct val="0"/>
              </a:spcBef>
              <a:spcAft>
                <a:spcPct val="0"/>
              </a:spcAft>
            </a:pPr>
            <a:r>
              <a:rPr lang="en-US" altLang="en-US" dirty="0">
                <a:solidFill>
                  <a:schemeClr val="bg1"/>
                </a:solidFill>
                <a:latin typeface="-webkit-standard"/>
              </a:rPr>
              <a:t>artworks.</a:t>
            </a:r>
            <a:endParaRPr lang="en-US" altLang="en-US" dirty="0">
              <a:solidFill>
                <a:schemeClr val="bg1"/>
              </a:solidFill>
              <a:latin typeface="Arial" panose="020B0604020202020204" pitchFamily="34" charset="0"/>
            </a:endParaRPr>
          </a:p>
        </p:txBody>
      </p:sp>
    </p:spTree>
    <p:extLst>
      <p:ext uri="{BB962C8B-B14F-4D97-AF65-F5344CB8AC3E}">
        <p14:creationId xmlns:p14="http://schemas.microsoft.com/office/powerpoint/2010/main" val="360947508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31B98-FDC1-0BAF-85E2-7FA7E77936A2}"/>
              </a:ext>
            </a:extLst>
          </p:cNvPr>
          <p:cNvSpPr>
            <a:spLocks noGrp="1"/>
          </p:cNvSpPr>
          <p:nvPr>
            <p:ph type="title"/>
          </p:nvPr>
        </p:nvSpPr>
        <p:spPr>
          <a:xfrm>
            <a:off x="1295400" y="196067"/>
            <a:ext cx="9601200" cy="1485900"/>
          </a:xfrm>
        </p:spPr>
        <p:txBody>
          <a:bodyPr>
            <a:normAutofit fontScale="90000"/>
          </a:bodyPr>
          <a:lstStyle/>
          <a:p>
            <a:r>
              <a:rPr lang="en-US" dirty="0"/>
              <a:t>Grayson Perry’s </a:t>
            </a:r>
            <a:br>
              <a:rPr lang="en-US" dirty="0"/>
            </a:br>
            <a:r>
              <a:rPr lang="en-US" dirty="0"/>
              <a:t>Tomb of the Unknown Craftsman </a:t>
            </a:r>
            <a:br>
              <a:rPr lang="en-US" dirty="0"/>
            </a:br>
            <a:r>
              <a:rPr lang="en-US" dirty="0"/>
              <a:t>British Museum (2011)</a:t>
            </a:r>
          </a:p>
        </p:txBody>
      </p:sp>
      <p:sp>
        <p:nvSpPr>
          <p:cNvPr id="3" name="Content Placeholder 2">
            <a:extLst>
              <a:ext uri="{FF2B5EF4-FFF2-40B4-BE49-F238E27FC236}">
                <a16:creationId xmlns:a16="http://schemas.microsoft.com/office/drawing/2014/main" id="{59FC257B-16A4-CBA1-6B9C-4252D4057535}"/>
              </a:ext>
            </a:extLst>
          </p:cNvPr>
          <p:cNvSpPr>
            <a:spLocks noGrp="1"/>
          </p:cNvSpPr>
          <p:nvPr>
            <p:ph idx="1"/>
          </p:nvPr>
        </p:nvSpPr>
        <p:spPr>
          <a:xfrm>
            <a:off x="1144761" y="3072786"/>
            <a:ext cx="8941775" cy="3867254"/>
          </a:xfrm>
        </p:spPr>
        <p:txBody>
          <a:bodyPr>
            <a:normAutofit fontScale="70000" lnSpcReduction="20000"/>
          </a:bodyPr>
          <a:lstStyle/>
          <a:p>
            <a:pPr marL="0" indent="0">
              <a:buNone/>
            </a:pPr>
            <a:endParaRPr lang="en-US" sz="2400" dirty="0"/>
          </a:p>
          <a:p>
            <a:endParaRPr lang="en-US" sz="2400" dirty="0"/>
          </a:p>
          <a:p>
            <a:endParaRPr lang="en-US" sz="2400" dirty="0"/>
          </a:p>
          <a:p>
            <a:endParaRPr lang="en-US" sz="2400" dirty="0"/>
          </a:p>
          <a:p>
            <a:endParaRPr lang="en-US" sz="2400" dirty="0"/>
          </a:p>
          <a:p>
            <a:endParaRPr lang="en-US" sz="2400" dirty="0"/>
          </a:p>
          <a:p>
            <a:r>
              <a:rPr lang="en-US" sz="2400" dirty="0"/>
              <a:t>Juxtaposition of old and new with a </a:t>
            </a:r>
            <a:r>
              <a:rPr lang="en-US" altLang="en-US" sz="2400" dirty="0">
                <a:solidFill>
                  <a:srgbClr val="000000"/>
                </a:solidFill>
                <a:latin typeface="Arial" panose="020B0604020202020204" pitchFamily="34" charset="0"/>
              </a:rPr>
              <a:t>dialogue between ancient artifacts and contemporary art</a:t>
            </a:r>
            <a:r>
              <a:rPr lang="en-US" altLang="en-US" sz="2400" dirty="0">
                <a:solidFill>
                  <a:srgbClr val="000000"/>
                </a:solidFill>
                <a:latin typeface="-webkit-standard"/>
              </a:rPr>
              <a:t>.</a:t>
            </a:r>
          </a:p>
          <a:p>
            <a:r>
              <a:rPr lang="en-US" altLang="en-US" sz="2400" dirty="0">
                <a:solidFill>
                  <a:srgbClr val="000000"/>
                </a:solidFill>
                <a:latin typeface="-webkit-standard"/>
              </a:rPr>
              <a:t>Pilgrimage and Personal Mythology with themes of identity, religion and nostalgia.</a:t>
            </a:r>
          </a:p>
          <a:p>
            <a:r>
              <a:rPr lang="en-US" altLang="en-US" sz="2400" dirty="0">
                <a:solidFill>
                  <a:srgbClr val="000000"/>
                </a:solidFill>
                <a:latin typeface="-webkit-standard"/>
              </a:rPr>
              <a:t>Craftsmanship v’s celebrity with the contrast of the anonymity of historical craftsmen with modern cult celebrity artist.</a:t>
            </a:r>
          </a:p>
          <a:p>
            <a:r>
              <a:rPr lang="en-US" altLang="en-US" sz="2400" dirty="0">
                <a:solidFill>
                  <a:srgbClr val="000000"/>
                </a:solidFill>
                <a:latin typeface="-webkit-standard"/>
              </a:rPr>
              <a:t>Emotional undertones of loss, memory and the passage of time. </a:t>
            </a:r>
            <a:endParaRPr lang="en-US" altLang="en-US" sz="2400" dirty="0">
              <a:solidFill>
                <a:schemeClr val="tx1"/>
              </a:solidFill>
              <a:latin typeface="Arial" panose="020B0604020202020204" pitchFamily="34" charset="0"/>
            </a:endParaRPr>
          </a:p>
          <a:p>
            <a:endParaRPr lang="en-US" sz="2400" dirty="0"/>
          </a:p>
          <a:p>
            <a:pPr marL="0" indent="0">
              <a:buNone/>
            </a:pPr>
            <a:endParaRPr lang="en-US" dirty="0"/>
          </a:p>
        </p:txBody>
      </p:sp>
      <p:sp>
        <p:nvSpPr>
          <p:cNvPr id="4" name="Rectangle 1">
            <a:extLst>
              <a:ext uri="{FF2B5EF4-FFF2-40B4-BE49-F238E27FC236}">
                <a16:creationId xmlns:a16="http://schemas.microsoft.com/office/drawing/2014/main" id="{CB119056-8881-7C07-630C-FBB199D9FC66}"/>
              </a:ext>
            </a:extLst>
          </p:cNvPr>
          <p:cNvSpPr>
            <a:spLocks noChangeArrowheads="1"/>
          </p:cNvSpPr>
          <p:nvPr/>
        </p:nvSpPr>
        <p:spPr bwMode="auto">
          <a:xfrm>
            <a:off x="7287065" y="1851586"/>
            <a:ext cx="4754880"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At its heart, the exhibition is a </a:t>
            </a:r>
            <a:r>
              <a:rPr kumimoji="0" lang="en-US" altLang="en-US" sz="1800" b="1" i="0" u="none" strike="noStrike" cap="none" normalizeH="0" baseline="0" dirty="0">
                <a:ln>
                  <a:noFill/>
                </a:ln>
                <a:solidFill>
                  <a:srgbClr val="000000"/>
                </a:solidFill>
                <a:effectLst/>
              </a:rPr>
              <a:t>memorial to all the unnamed craftsmen</a:t>
            </a:r>
            <a:r>
              <a:rPr kumimoji="0" lang="en-US" altLang="en-US" sz="1800" b="0" i="0" u="none" strike="noStrike" cap="none" normalizeH="0" baseline="0" dirty="0">
                <a:ln>
                  <a:noFill/>
                </a:ln>
                <a:solidFill>
                  <a:srgbClr val="000000"/>
                </a:solidFill>
                <a:effectLst/>
                <a:latin typeface="-webkit-standard"/>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those who created the beautiful, functional, and sacred objects that populate museums and cultural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heritage sites. Perry describes the "Unknown Craftsman" as someone who worked in service of their,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religion, tribe, or tradition, often without recognition.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7" name="Picture 6">
            <a:extLst>
              <a:ext uri="{FF2B5EF4-FFF2-40B4-BE49-F238E27FC236}">
                <a16:creationId xmlns:a16="http://schemas.microsoft.com/office/drawing/2014/main" id="{1735A0E4-8D15-58C8-6835-5659298D89F2}"/>
              </a:ext>
            </a:extLst>
          </p:cNvPr>
          <p:cNvPicPr>
            <a:picLocks noChangeAspect="1"/>
          </p:cNvPicPr>
          <p:nvPr/>
        </p:nvPicPr>
        <p:blipFill>
          <a:blip r:embed="rId2"/>
          <a:stretch>
            <a:fillRect/>
          </a:stretch>
        </p:blipFill>
        <p:spPr>
          <a:xfrm>
            <a:off x="718625" y="1851586"/>
            <a:ext cx="6385560" cy="3154827"/>
          </a:xfrm>
          <a:prstGeom prst="rect">
            <a:avLst/>
          </a:prstGeom>
        </p:spPr>
      </p:pic>
    </p:spTree>
    <p:extLst>
      <p:ext uri="{BB962C8B-B14F-4D97-AF65-F5344CB8AC3E}">
        <p14:creationId xmlns:p14="http://schemas.microsoft.com/office/powerpoint/2010/main" val="177790378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5E8FC-955C-8BC2-2EF8-1F507346B381}"/>
              </a:ext>
            </a:extLst>
          </p:cNvPr>
          <p:cNvSpPr>
            <a:spLocks noGrp="1"/>
          </p:cNvSpPr>
          <p:nvPr>
            <p:ph type="title"/>
          </p:nvPr>
        </p:nvSpPr>
        <p:spPr/>
        <p:txBody>
          <a:bodyPr/>
          <a:lstStyle/>
          <a:p>
            <a:r>
              <a:rPr lang="en-US" dirty="0"/>
              <a:t>Summary and ideas……</a:t>
            </a:r>
          </a:p>
        </p:txBody>
      </p:sp>
      <p:sp>
        <p:nvSpPr>
          <p:cNvPr id="3" name="Content Placeholder 2">
            <a:extLst>
              <a:ext uri="{FF2B5EF4-FFF2-40B4-BE49-F238E27FC236}">
                <a16:creationId xmlns:a16="http://schemas.microsoft.com/office/drawing/2014/main" id="{DE6B65C4-CBC6-ADCE-294C-CD857E331ADD}"/>
              </a:ext>
            </a:extLst>
          </p:cNvPr>
          <p:cNvSpPr>
            <a:spLocks noGrp="1"/>
          </p:cNvSpPr>
          <p:nvPr>
            <p:ph idx="1"/>
          </p:nvPr>
        </p:nvSpPr>
        <p:spPr>
          <a:xfrm>
            <a:off x="1371600" y="1701209"/>
            <a:ext cx="9601200" cy="4720855"/>
          </a:xfrm>
        </p:spPr>
        <p:txBody>
          <a:bodyPr>
            <a:normAutofit/>
          </a:bodyPr>
          <a:lstStyle/>
          <a:p>
            <a:r>
              <a:rPr lang="en-US" dirty="0"/>
              <a:t>Writing as integral to your practice (making and writing work together) – e.g. Edmund De Waal.</a:t>
            </a:r>
          </a:p>
          <a:p>
            <a:r>
              <a:rPr lang="en-US" dirty="0"/>
              <a:t>Writing that refers directly with theoretical thinking – e.g. Phenomenology</a:t>
            </a:r>
          </a:p>
          <a:p>
            <a:r>
              <a:rPr lang="en-US" dirty="0"/>
              <a:t>Journal writing: documentary.</a:t>
            </a:r>
          </a:p>
          <a:p>
            <a:r>
              <a:rPr lang="en-US" dirty="0"/>
              <a:t>Journal writing as an explorative tool – e.g. automatic writing, poetry, storytelling and playfulness.</a:t>
            </a:r>
          </a:p>
          <a:p>
            <a:r>
              <a:rPr lang="en-US" dirty="0"/>
              <a:t>Journal writing: reflexive – recording embodied experience, connecting thinking, theory and practice. </a:t>
            </a:r>
            <a:r>
              <a:rPr lang="en-US" b="1" u="sng" dirty="0"/>
              <a:t>This usually involves keeping a journal over a length of time.</a:t>
            </a:r>
          </a:p>
          <a:p>
            <a:r>
              <a:rPr lang="en-US" dirty="0"/>
              <a:t>Writing in ‘conversation’ with someone (another practitioner or maybe a collaboration)</a:t>
            </a:r>
          </a:p>
          <a:p>
            <a:r>
              <a:rPr lang="en-US" dirty="0"/>
              <a:t>Writing in ‘conversation’ with theory. E.g. Bonnie </a:t>
            </a:r>
            <a:r>
              <a:rPr lang="en-US" dirty="0" err="1"/>
              <a:t>Kemske</a:t>
            </a:r>
            <a:r>
              <a:rPr lang="en-US" dirty="0"/>
              <a:t>.</a:t>
            </a:r>
          </a:p>
          <a:p>
            <a:r>
              <a:rPr lang="en-US" dirty="0"/>
              <a:t>Writing in ‘conversation’ with material……….</a:t>
            </a:r>
          </a:p>
          <a:p>
            <a:endParaRPr lang="en-US" dirty="0"/>
          </a:p>
          <a:p>
            <a:endParaRPr lang="en-US" dirty="0"/>
          </a:p>
          <a:p>
            <a:endParaRPr lang="en-US" dirty="0"/>
          </a:p>
        </p:txBody>
      </p:sp>
    </p:spTree>
    <p:extLst>
      <p:ext uri="{BB962C8B-B14F-4D97-AF65-F5344CB8AC3E}">
        <p14:creationId xmlns:p14="http://schemas.microsoft.com/office/powerpoint/2010/main" val="280771737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22462-CCFE-DDB5-7E6E-CC4C4F91C9E3}"/>
              </a:ext>
            </a:extLst>
          </p:cNvPr>
          <p:cNvSpPr>
            <a:spLocks noGrp="1"/>
          </p:cNvSpPr>
          <p:nvPr>
            <p:ph type="title"/>
          </p:nvPr>
        </p:nvSpPr>
        <p:spPr/>
        <p:txBody>
          <a:bodyPr/>
          <a:lstStyle/>
          <a:p>
            <a:r>
              <a:rPr lang="en-US" dirty="0"/>
              <a:t>Key references</a:t>
            </a:r>
          </a:p>
        </p:txBody>
      </p:sp>
      <p:sp>
        <p:nvSpPr>
          <p:cNvPr id="3" name="Content Placeholder 2">
            <a:extLst>
              <a:ext uri="{FF2B5EF4-FFF2-40B4-BE49-F238E27FC236}">
                <a16:creationId xmlns:a16="http://schemas.microsoft.com/office/drawing/2014/main" id="{158C366F-717C-378A-FDA0-D2FE74DD3C67}"/>
              </a:ext>
            </a:extLst>
          </p:cNvPr>
          <p:cNvSpPr>
            <a:spLocks noGrp="1"/>
          </p:cNvSpPr>
          <p:nvPr>
            <p:ph idx="1"/>
          </p:nvPr>
        </p:nvSpPr>
        <p:spPr/>
        <p:txBody>
          <a:bodyPr>
            <a:normAutofit fontScale="85000" lnSpcReduction="20000"/>
          </a:bodyPr>
          <a:lstStyle/>
          <a:p>
            <a:r>
              <a:rPr lang="en-US" dirty="0"/>
              <a:t>Adamson, G. (2018) Fewer, Better Things. Bloomsbury.</a:t>
            </a:r>
          </a:p>
          <a:p>
            <a:r>
              <a:rPr lang="en-US" dirty="0"/>
              <a:t>Adamson, G (2018) The Craft Reader. Bloomsbury.</a:t>
            </a:r>
          </a:p>
          <a:p>
            <a:r>
              <a:rPr lang="en-US" dirty="0"/>
              <a:t>Bakewell, S. (2016) At the Existentialist Café. Vintage.</a:t>
            </a:r>
          </a:p>
          <a:p>
            <a:r>
              <a:rPr lang="en-US" dirty="0"/>
              <a:t>De Waal, E. (2011) The Hare with the Amber Eyes. Vintage.</a:t>
            </a:r>
          </a:p>
          <a:p>
            <a:r>
              <a:rPr lang="en-US" dirty="0"/>
              <a:t>Dibley, L. et al. (2020) Doing Hermeneutic Phenomenological Research. Sage.</a:t>
            </a:r>
          </a:p>
          <a:p>
            <a:r>
              <a:rPr lang="en-US" dirty="0" err="1"/>
              <a:t>Dormor</a:t>
            </a:r>
            <a:r>
              <a:rPr lang="en-US" dirty="0"/>
              <a:t>, C (2020) A Philosophy of Textiles. Bloomsbury.</a:t>
            </a:r>
          </a:p>
          <a:p>
            <a:r>
              <a:rPr lang="en-US" dirty="0" err="1"/>
              <a:t>Frayling</a:t>
            </a:r>
            <a:r>
              <a:rPr lang="en-US" dirty="0"/>
              <a:t>, C. (2017) On Craftsmanship. Oberon Books. London.</a:t>
            </a:r>
          </a:p>
          <a:p>
            <a:r>
              <a:rPr lang="en-US" dirty="0"/>
              <a:t>Livingstone, A &amp; Petrie, K. (2017) The Ceramic Reader. Bloomsbury.</a:t>
            </a:r>
          </a:p>
          <a:p>
            <a:r>
              <a:rPr lang="en-US" dirty="0"/>
              <a:t>Mercer, N. (2009) </a:t>
            </a:r>
            <a:r>
              <a:rPr lang="en-US" dirty="0" err="1"/>
              <a:t>Paperness</a:t>
            </a:r>
            <a:r>
              <a:rPr lang="en-US" dirty="0"/>
              <a:t>. University of Helsinki.</a:t>
            </a:r>
          </a:p>
          <a:p>
            <a:r>
              <a:rPr lang="en-US" dirty="0"/>
              <a:t>Pasquinelli, M. (2023) The Eye of the Master. Verso.</a:t>
            </a:r>
          </a:p>
          <a:p>
            <a:endParaRPr lang="en-US" dirty="0"/>
          </a:p>
          <a:p>
            <a:endParaRPr lang="en-US" dirty="0"/>
          </a:p>
        </p:txBody>
      </p:sp>
    </p:spTree>
    <p:extLst>
      <p:ext uri="{BB962C8B-B14F-4D97-AF65-F5344CB8AC3E}">
        <p14:creationId xmlns:p14="http://schemas.microsoft.com/office/powerpoint/2010/main" val="4161766817"/>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Crop</Template>
  <TotalTime>934</TotalTime>
  <Words>4652</Words>
  <Application>Microsoft Macintosh PowerPoint</Application>
  <PresentationFormat>Widescreen</PresentationFormat>
  <Paragraphs>387</Paragraphs>
  <Slides>53</Slides>
  <Notes>1</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53</vt:i4>
      </vt:variant>
    </vt:vector>
  </HeadingPairs>
  <TitlesOfParts>
    <vt:vector size="61" baseType="lpstr">
      <vt:lpstr>-webkit-standard</vt:lpstr>
      <vt:lpstr>Aptos</vt:lpstr>
      <vt:lpstr>Arial</vt:lpstr>
      <vt:lpstr>ArialMT</vt:lpstr>
      <vt:lpstr>Calibri</vt:lpstr>
      <vt:lpstr>Franklin Gothic Book</vt:lpstr>
      <vt:lpstr>TimesNewRomanPSMT</vt:lpstr>
      <vt:lpstr>Crop</vt:lpstr>
      <vt:lpstr>PowerPoint Presentation</vt:lpstr>
      <vt:lpstr>PowerPoint Presentation</vt:lpstr>
      <vt:lpstr>PowerPoint Presentation</vt:lpstr>
      <vt:lpstr>Some examples of craft thinkers…….</vt:lpstr>
      <vt:lpstr>Glen Adamson (Writer and curator)</vt:lpstr>
      <vt:lpstr>Richard Sennett – Making is Thinking</vt:lpstr>
      <vt:lpstr>Christopher Frayling (educationalist, writer and broadcaster)</vt:lpstr>
      <vt:lpstr>EDMUND DE WAAL</vt:lpstr>
      <vt:lpstr>EDMUND DE WAAL</vt:lpstr>
      <vt:lpstr>Edmund De Waal</vt:lpstr>
      <vt:lpstr>The Hare with the Amber Eyes  Edmund De Waal</vt:lpstr>
      <vt:lpstr>Phenomenology</vt:lpstr>
      <vt:lpstr>PowerPoint Presentation</vt:lpstr>
      <vt:lpstr>PowerPoint Presentation</vt:lpstr>
      <vt:lpstr>Heidegger’s -Ready-to-hand</vt:lpstr>
      <vt:lpstr>Heidegger – Handlability and Praxical Knowledge  by Barabara Bolt</vt:lpstr>
      <vt:lpstr>Heidegger’s influence</vt:lpstr>
      <vt:lpstr>PowerPoint Presentation</vt:lpstr>
      <vt:lpstr>Walter Benjamin  Developed ideas around the hand made and machine in 1930’s in the essay ‘The work of Art in the age of Its Technological Reproducibility” </vt:lpstr>
      <vt:lpstr>Contemporary Craft and Material Culture Scholars</vt:lpstr>
      <vt:lpstr>D.H.Lawrence</vt:lpstr>
      <vt:lpstr>Digital technology </vt:lpstr>
      <vt:lpstr>Natalie Mercer (Artist, writer)</vt:lpstr>
      <vt:lpstr>Embodied knowledge / rhythm /flow</vt:lpstr>
      <vt:lpstr>Camilla Groth (2016)  Design and Craft Thinking Analysed as Embodied Cognition  </vt:lpstr>
      <vt:lpstr>PowerPoint Presentation</vt:lpstr>
      <vt:lpstr>Nithikui Nimkulrat</vt:lpstr>
      <vt:lpstr>Edmund De Waal –  Rhythm and repetition (23.14)</vt:lpstr>
      <vt:lpstr>Edmund De Waal</vt:lpstr>
      <vt:lpstr>Mihaly Csikszentmihalyi  - Flow (me-high cheek-sent-me-high) – pronounced </vt:lpstr>
      <vt:lpstr>PowerPoint Presentation</vt:lpstr>
      <vt:lpstr>PowerPoint Presentation</vt:lpstr>
      <vt:lpstr>Tacit knowledge / Implicit knowledge </vt:lpstr>
      <vt:lpstr>Tacit Knowledge Michael Polyani – The Tacit Dimension 1966.</vt:lpstr>
      <vt:lpstr> Extending our bodily existence of the world (Polanyi) </vt:lpstr>
      <vt:lpstr>  Eraut describes implicit learning and patterns of behaviour as: </vt:lpstr>
      <vt:lpstr>Craft skills / heritage and today </vt:lpstr>
      <vt:lpstr>Glen Adamson</vt:lpstr>
      <vt:lpstr>Grayson Perry</vt:lpstr>
      <vt:lpstr>Ai Weiwei</vt:lpstr>
      <vt:lpstr>El Anatsui</vt:lpstr>
      <vt:lpstr>PowerPoint Presentation</vt:lpstr>
      <vt:lpstr>Journal writing</vt:lpstr>
      <vt:lpstr>Louise Bourgeois - Journaling</vt:lpstr>
      <vt:lpstr>Collaborative craft research and discussion  Discursive dialogue through text or audio as a way to describe craft practice and experiences when making.  </vt:lpstr>
      <vt:lpstr>Conversation in ‘On Craftsmanship’ by Christopher Frayling, between Frayling and David Pye. (Chapter 5 – Things men have made)   </vt:lpstr>
      <vt:lpstr>PowerPoint Presentation</vt:lpstr>
      <vt:lpstr>PowerPoint Presentation</vt:lpstr>
      <vt:lpstr>Importance of Craft and making to you….</vt:lpstr>
      <vt:lpstr>Question the importance of making and craft skills in your own practice by exploring artists who don’t make their own work.  </vt:lpstr>
      <vt:lpstr>Grayson Perry’s  Tomb of the Unknown Craftsman  British Museum (2011)</vt:lpstr>
      <vt:lpstr>Summary and ideas……</vt:lpstr>
      <vt:lpstr>Key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Catherine Brown</dc:creator>
  <cp:lastModifiedBy>Catherine Brown</cp:lastModifiedBy>
  <cp:revision>45</cp:revision>
  <dcterms:created xsi:type="dcterms:W3CDTF">2025-09-10T10:30:20Z</dcterms:created>
  <dcterms:modified xsi:type="dcterms:W3CDTF">2025-10-31T08:43:35Z</dcterms:modified>
</cp:coreProperties>
</file>