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CF5E17-ED24-45ED-9217-DCC258164916}" v="4" dt="2022-05-12T08:46:09.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C4BFF-65C8-9F15-2E77-41FB3D9799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405FB2-7BFA-0325-8140-9D5144AD69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A8453E-C50C-1954-C301-EAC14D0C827E}"/>
              </a:ext>
            </a:extLst>
          </p:cNvPr>
          <p:cNvSpPr>
            <a:spLocks noGrp="1"/>
          </p:cNvSpPr>
          <p:nvPr>
            <p:ph type="dt" sz="half" idx="10"/>
          </p:nvPr>
        </p:nvSpPr>
        <p:spPr/>
        <p:txBody>
          <a:bodyPr/>
          <a:lstStyle/>
          <a:p>
            <a:fld id="{3C043FB0-C0EE-4B64-8A2F-500AFE177C76}" type="datetimeFigureOut">
              <a:rPr lang="en-GB" smtClean="0"/>
              <a:t>11/05/2022</a:t>
            </a:fld>
            <a:endParaRPr lang="en-GB"/>
          </a:p>
        </p:txBody>
      </p:sp>
      <p:sp>
        <p:nvSpPr>
          <p:cNvPr id="5" name="Footer Placeholder 4">
            <a:extLst>
              <a:ext uri="{FF2B5EF4-FFF2-40B4-BE49-F238E27FC236}">
                <a16:creationId xmlns:a16="http://schemas.microsoft.com/office/drawing/2014/main" id="{4BA08318-D826-0039-74A0-792D138F93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8DD34E-1A39-E05B-79DA-4CD1C8C70148}"/>
              </a:ext>
            </a:extLst>
          </p:cNvPr>
          <p:cNvSpPr>
            <a:spLocks noGrp="1"/>
          </p:cNvSpPr>
          <p:nvPr>
            <p:ph type="sldNum" sz="quarter" idx="12"/>
          </p:nvPr>
        </p:nvSpPr>
        <p:spPr/>
        <p:txBody>
          <a:bodyPr/>
          <a:lstStyle/>
          <a:p>
            <a:fld id="{66EAF2F4-9A60-4E71-995C-E7D19368B205}" type="slidenum">
              <a:rPr lang="en-GB" smtClean="0"/>
              <a:t>‹#›</a:t>
            </a:fld>
            <a:endParaRPr lang="en-GB"/>
          </a:p>
        </p:txBody>
      </p:sp>
    </p:spTree>
    <p:extLst>
      <p:ext uri="{BB962C8B-B14F-4D97-AF65-F5344CB8AC3E}">
        <p14:creationId xmlns:p14="http://schemas.microsoft.com/office/powerpoint/2010/main" val="2836201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0CAAB-B9AE-1EC5-6AA1-09AEF2F9AE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C16468-56EE-8F93-E78B-50127CADEE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15B10E-E477-F7CA-D536-615DC8274B6F}"/>
              </a:ext>
            </a:extLst>
          </p:cNvPr>
          <p:cNvSpPr>
            <a:spLocks noGrp="1"/>
          </p:cNvSpPr>
          <p:nvPr>
            <p:ph type="dt" sz="half" idx="10"/>
          </p:nvPr>
        </p:nvSpPr>
        <p:spPr/>
        <p:txBody>
          <a:bodyPr/>
          <a:lstStyle/>
          <a:p>
            <a:fld id="{3C043FB0-C0EE-4B64-8A2F-500AFE177C76}" type="datetimeFigureOut">
              <a:rPr lang="en-GB" smtClean="0"/>
              <a:t>11/05/2022</a:t>
            </a:fld>
            <a:endParaRPr lang="en-GB"/>
          </a:p>
        </p:txBody>
      </p:sp>
      <p:sp>
        <p:nvSpPr>
          <p:cNvPr id="5" name="Footer Placeholder 4">
            <a:extLst>
              <a:ext uri="{FF2B5EF4-FFF2-40B4-BE49-F238E27FC236}">
                <a16:creationId xmlns:a16="http://schemas.microsoft.com/office/drawing/2014/main" id="{551D1EE2-F554-9BB7-1F0E-F6F0E7CC07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216460-2F0A-FCED-6E62-5D8081857D30}"/>
              </a:ext>
            </a:extLst>
          </p:cNvPr>
          <p:cNvSpPr>
            <a:spLocks noGrp="1"/>
          </p:cNvSpPr>
          <p:nvPr>
            <p:ph type="sldNum" sz="quarter" idx="12"/>
          </p:nvPr>
        </p:nvSpPr>
        <p:spPr/>
        <p:txBody>
          <a:bodyPr/>
          <a:lstStyle/>
          <a:p>
            <a:fld id="{66EAF2F4-9A60-4E71-995C-E7D19368B205}" type="slidenum">
              <a:rPr lang="en-GB" smtClean="0"/>
              <a:t>‹#›</a:t>
            </a:fld>
            <a:endParaRPr lang="en-GB"/>
          </a:p>
        </p:txBody>
      </p:sp>
    </p:spTree>
    <p:extLst>
      <p:ext uri="{BB962C8B-B14F-4D97-AF65-F5344CB8AC3E}">
        <p14:creationId xmlns:p14="http://schemas.microsoft.com/office/powerpoint/2010/main" val="2568405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A2CF7-60E6-4009-E3BD-0B1671C1CF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F65771-175A-A59B-831A-46FFDC469E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56B5C9-A0EA-D498-A883-5519C72CCD7B}"/>
              </a:ext>
            </a:extLst>
          </p:cNvPr>
          <p:cNvSpPr>
            <a:spLocks noGrp="1"/>
          </p:cNvSpPr>
          <p:nvPr>
            <p:ph type="dt" sz="half" idx="10"/>
          </p:nvPr>
        </p:nvSpPr>
        <p:spPr/>
        <p:txBody>
          <a:bodyPr/>
          <a:lstStyle/>
          <a:p>
            <a:fld id="{3C043FB0-C0EE-4B64-8A2F-500AFE177C76}" type="datetimeFigureOut">
              <a:rPr lang="en-GB" smtClean="0"/>
              <a:t>11/05/2022</a:t>
            </a:fld>
            <a:endParaRPr lang="en-GB"/>
          </a:p>
        </p:txBody>
      </p:sp>
      <p:sp>
        <p:nvSpPr>
          <p:cNvPr id="5" name="Footer Placeholder 4">
            <a:extLst>
              <a:ext uri="{FF2B5EF4-FFF2-40B4-BE49-F238E27FC236}">
                <a16:creationId xmlns:a16="http://schemas.microsoft.com/office/drawing/2014/main" id="{1CF781AB-6EA3-CAFC-D3AE-42F4009F87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31AB19-48C2-0F3F-CC91-85D3BDE874D9}"/>
              </a:ext>
            </a:extLst>
          </p:cNvPr>
          <p:cNvSpPr>
            <a:spLocks noGrp="1"/>
          </p:cNvSpPr>
          <p:nvPr>
            <p:ph type="sldNum" sz="quarter" idx="12"/>
          </p:nvPr>
        </p:nvSpPr>
        <p:spPr/>
        <p:txBody>
          <a:bodyPr/>
          <a:lstStyle/>
          <a:p>
            <a:fld id="{66EAF2F4-9A60-4E71-995C-E7D19368B205}" type="slidenum">
              <a:rPr lang="en-GB" smtClean="0"/>
              <a:t>‹#›</a:t>
            </a:fld>
            <a:endParaRPr lang="en-GB"/>
          </a:p>
        </p:txBody>
      </p:sp>
    </p:spTree>
    <p:extLst>
      <p:ext uri="{BB962C8B-B14F-4D97-AF65-F5344CB8AC3E}">
        <p14:creationId xmlns:p14="http://schemas.microsoft.com/office/powerpoint/2010/main" val="1522191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E6D6E-2983-066B-B4D3-F9D4A88B8F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96FD7C-BF5D-5534-3EE5-614DA871D7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3FA646-3544-C613-9A98-4A41BA1045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E0C197-82DE-E1B3-B47C-6E49966DECCE}"/>
              </a:ext>
            </a:extLst>
          </p:cNvPr>
          <p:cNvSpPr>
            <a:spLocks noGrp="1"/>
          </p:cNvSpPr>
          <p:nvPr>
            <p:ph type="dt" sz="half" idx="10"/>
          </p:nvPr>
        </p:nvSpPr>
        <p:spPr/>
        <p:txBody>
          <a:bodyPr/>
          <a:lstStyle/>
          <a:p>
            <a:fld id="{3C043FB0-C0EE-4B64-8A2F-500AFE177C76}" type="datetimeFigureOut">
              <a:rPr lang="en-GB" smtClean="0"/>
              <a:t>11/05/2022</a:t>
            </a:fld>
            <a:endParaRPr lang="en-GB"/>
          </a:p>
        </p:txBody>
      </p:sp>
      <p:sp>
        <p:nvSpPr>
          <p:cNvPr id="6" name="Footer Placeholder 5">
            <a:extLst>
              <a:ext uri="{FF2B5EF4-FFF2-40B4-BE49-F238E27FC236}">
                <a16:creationId xmlns:a16="http://schemas.microsoft.com/office/drawing/2014/main" id="{186B6C3D-648D-6915-8C79-2C426B85A5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35EDF9-1989-E039-6CBE-02C48587EAC5}"/>
              </a:ext>
            </a:extLst>
          </p:cNvPr>
          <p:cNvSpPr>
            <a:spLocks noGrp="1"/>
          </p:cNvSpPr>
          <p:nvPr>
            <p:ph type="sldNum" sz="quarter" idx="12"/>
          </p:nvPr>
        </p:nvSpPr>
        <p:spPr/>
        <p:txBody>
          <a:bodyPr/>
          <a:lstStyle/>
          <a:p>
            <a:fld id="{66EAF2F4-9A60-4E71-995C-E7D19368B205}" type="slidenum">
              <a:rPr lang="en-GB" smtClean="0"/>
              <a:t>‹#›</a:t>
            </a:fld>
            <a:endParaRPr lang="en-GB"/>
          </a:p>
        </p:txBody>
      </p:sp>
    </p:spTree>
    <p:extLst>
      <p:ext uri="{BB962C8B-B14F-4D97-AF65-F5344CB8AC3E}">
        <p14:creationId xmlns:p14="http://schemas.microsoft.com/office/powerpoint/2010/main" val="1815974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442D-CB0E-DC15-5A32-640B19A3A7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954D58-EFCC-83AC-5E54-41EA6CA7A4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2D7B17-5978-DA87-D3BA-1633E4BD71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7879F6-E3DA-E03B-8400-4DCF9BC063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4D0923-DBD3-2B9A-155B-BCC4CD8470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7D4F54-F49B-EB1E-7900-4640FD72911C}"/>
              </a:ext>
            </a:extLst>
          </p:cNvPr>
          <p:cNvSpPr>
            <a:spLocks noGrp="1"/>
          </p:cNvSpPr>
          <p:nvPr>
            <p:ph type="dt" sz="half" idx="10"/>
          </p:nvPr>
        </p:nvSpPr>
        <p:spPr/>
        <p:txBody>
          <a:bodyPr/>
          <a:lstStyle/>
          <a:p>
            <a:fld id="{3C043FB0-C0EE-4B64-8A2F-500AFE177C76}" type="datetimeFigureOut">
              <a:rPr lang="en-GB" smtClean="0"/>
              <a:t>11/05/2022</a:t>
            </a:fld>
            <a:endParaRPr lang="en-GB"/>
          </a:p>
        </p:txBody>
      </p:sp>
      <p:sp>
        <p:nvSpPr>
          <p:cNvPr id="8" name="Footer Placeholder 7">
            <a:extLst>
              <a:ext uri="{FF2B5EF4-FFF2-40B4-BE49-F238E27FC236}">
                <a16:creationId xmlns:a16="http://schemas.microsoft.com/office/drawing/2014/main" id="{9813C982-FECC-E784-8D31-77D4F929AD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17B639-0AF0-9FB6-151C-C10E25E4E897}"/>
              </a:ext>
            </a:extLst>
          </p:cNvPr>
          <p:cNvSpPr>
            <a:spLocks noGrp="1"/>
          </p:cNvSpPr>
          <p:nvPr>
            <p:ph type="sldNum" sz="quarter" idx="12"/>
          </p:nvPr>
        </p:nvSpPr>
        <p:spPr/>
        <p:txBody>
          <a:bodyPr/>
          <a:lstStyle/>
          <a:p>
            <a:fld id="{66EAF2F4-9A60-4E71-995C-E7D19368B205}" type="slidenum">
              <a:rPr lang="en-GB" smtClean="0"/>
              <a:t>‹#›</a:t>
            </a:fld>
            <a:endParaRPr lang="en-GB"/>
          </a:p>
        </p:txBody>
      </p:sp>
    </p:spTree>
    <p:extLst>
      <p:ext uri="{BB962C8B-B14F-4D97-AF65-F5344CB8AC3E}">
        <p14:creationId xmlns:p14="http://schemas.microsoft.com/office/powerpoint/2010/main" val="2392251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F6A76-5459-E7B3-9FF1-78D84FB2E3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D2E356-F1AC-54B9-94D6-106E32ADF630}"/>
              </a:ext>
            </a:extLst>
          </p:cNvPr>
          <p:cNvSpPr>
            <a:spLocks noGrp="1"/>
          </p:cNvSpPr>
          <p:nvPr>
            <p:ph type="dt" sz="half" idx="10"/>
          </p:nvPr>
        </p:nvSpPr>
        <p:spPr/>
        <p:txBody>
          <a:bodyPr/>
          <a:lstStyle/>
          <a:p>
            <a:fld id="{3C043FB0-C0EE-4B64-8A2F-500AFE177C76}" type="datetimeFigureOut">
              <a:rPr lang="en-GB" smtClean="0"/>
              <a:t>11/05/2022</a:t>
            </a:fld>
            <a:endParaRPr lang="en-GB"/>
          </a:p>
        </p:txBody>
      </p:sp>
      <p:sp>
        <p:nvSpPr>
          <p:cNvPr id="4" name="Footer Placeholder 3">
            <a:extLst>
              <a:ext uri="{FF2B5EF4-FFF2-40B4-BE49-F238E27FC236}">
                <a16:creationId xmlns:a16="http://schemas.microsoft.com/office/drawing/2014/main" id="{55766830-4228-900F-AF1D-FAB6BC27ABA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0426F-3F7B-A413-2BAD-07056481760A}"/>
              </a:ext>
            </a:extLst>
          </p:cNvPr>
          <p:cNvSpPr>
            <a:spLocks noGrp="1"/>
          </p:cNvSpPr>
          <p:nvPr>
            <p:ph type="sldNum" sz="quarter" idx="12"/>
          </p:nvPr>
        </p:nvSpPr>
        <p:spPr/>
        <p:txBody>
          <a:bodyPr/>
          <a:lstStyle/>
          <a:p>
            <a:fld id="{66EAF2F4-9A60-4E71-995C-E7D19368B205}" type="slidenum">
              <a:rPr lang="en-GB" smtClean="0"/>
              <a:t>‹#›</a:t>
            </a:fld>
            <a:endParaRPr lang="en-GB"/>
          </a:p>
        </p:txBody>
      </p:sp>
    </p:spTree>
    <p:extLst>
      <p:ext uri="{BB962C8B-B14F-4D97-AF65-F5344CB8AC3E}">
        <p14:creationId xmlns:p14="http://schemas.microsoft.com/office/powerpoint/2010/main" val="3334292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BA2547-9EF8-A1B7-034E-4E2739E69466}"/>
              </a:ext>
            </a:extLst>
          </p:cNvPr>
          <p:cNvSpPr>
            <a:spLocks noGrp="1"/>
          </p:cNvSpPr>
          <p:nvPr>
            <p:ph type="dt" sz="half" idx="10"/>
          </p:nvPr>
        </p:nvSpPr>
        <p:spPr/>
        <p:txBody>
          <a:bodyPr/>
          <a:lstStyle/>
          <a:p>
            <a:fld id="{3C043FB0-C0EE-4B64-8A2F-500AFE177C76}" type="datetimeFigureOut">
              <a:rPr lang="en-GB" smtClean="0"/>
              <a:t>11/05/2022</a:t>
            </a:fld>
            <a:endParaRPr lang="en-GB"/>
          </a:p>
        </p:txBody>
      </p:sp>
      <p:sp>
        <p:nvSpPr>
          <p:cNvPr id="3" name="Footer Placeholder 2">
            <a:extLst>
              <a:ext uri="{FF2B5EF4-FFF2-40B4-BE49-F238E27FC236}">
                <a16:creationId xmlns:a16="http://schemas.microsoft.com/office/drawing/2014/main" id="{1F85FAF9-B203-8F43-9C57-6F5A83AA48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13B33B-1EAD-4024-9296-B75A158DE381}"/>
              </a:ext>
            </a:extLst>
          </p:cNvPr>
          <p:cNvSpPr>
            <a:spLocks noGrp="1"/>
          </p:cNvSpPr>
          <p:nvPr>
            <p:ph type="sldNum" sz="quarter" idx="12"/>
          </p:nvPr>
        </p:nvSpPr>
        <p:spPr/>
        <p:txBody>
          <a:bodyPr/>
          <a:lstStyle/>
          <a:p>
            <a:fld id="{66EAF2F4-9A60-4E71-995C-E7D19368B205}" type="slidenum">
              <a:rPr lang="en-GB" smtClean="0"/>
              <a:t>‹#›</a:t>
            </a:fld>
            <a:endParaRPr lang="en-GB"/>
          </a:p>
        </p:txBody>
      </p:sp>
    </p:spTree>
    <p:extLst>
      <p:ext uri="{BB962C8B-B14F-4D97-AF65-F5344CB8AC3E}">
        <p14:creationId xmlns:p14="http://schemas.microsoft.com/office/powerpoint/2010/main" val="2508311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44C3E-FF3A-9DDF-7F83-CF8587C23A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87330E-B311-3B52-7874-F1F178CCE9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057E33-3D82-C4DC-6A59-E95B77CA7A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621C79-C477-C7FB-FA6E-31B2ABCCCA21}"/>
              </a:ext>
            </a:extLst>
          </p:cNvPr>
          <p:cNvSpPr>
            <a:spLocks noGrp="1"/>
          </p:cNvSpPr>
          <p:nvPr>
            <p:ph type="dt" sz="half" idx="10"/>
          </p:nvPr>
        </p:nvSpPr>
        <p:spPr/>
        <p:txBody>
          <a:bodyPr/>
          <a:lstStyle/>
          <a:p>
            <a:fld id="{3C043FB0-C0EE-4B64-8A2F-500AFE177C76}" type="datetimeFigureOut">
              <a:rPr lang="en-GB" smtClean="0"/>
              <a:t>11/05/2022</a:t>
            </a:fld>
            <a:endParaRPr lang="en-GB"/>
          </a:p>
        </p:txBody>
      </p:sp>
      <p:sp>
        <p:nvSpPr>
          <p:cNvPr id="6" name="Footer Placeholder 5">
            <a:extLst>
              <a:ext uri="{FF2B5EF4-FFF2-40B4-BE49-F238E27FC236}">
                <a16:creationId xmlns:a16="http://schemas.microsoft.com/office/drawing/2014/main" id="{ADBB58A0-C80F-9832-D07E-C0F86605FA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814098-05FB-463E-2463-7696121434D9}"/>
              </a:ext>
            </a:extLst>
          </p:cNvPr>
          <p:cNvSpPr>
            <a:spLocks noGrp="1"/>
          </p:cNvSpPr>
          <p:nvPr>
            <p:ph type="sldNum" sz="quarter" idx="12"/>
          </p:nvPr>
        </p:nvSpPr>
        <p:spPr/>
        <p:txBody>
          <a:bodyPr/>
          <a:lstStyle/>
          <a:p>
            <a:fld id="{66EAF2F4-9A60-4E71-995C-E7D19368B205}" type="slidenum">
              <a:rPr lang="en-GB" smtClean="0"/>
              <a:t>‹#›</a:t>
            </a:fld>
            <a:endParaRPr lang="en-GB"/>
          </a:p>
        </p:txBody>
      </p:sp>
    </p:spTree>
    <p:extLst>
      <p:ext uri="{BB962C8B-B14F-4D97-AF65-F5344CB8AC3E}">
        <p14:creationId xmlns:p14="http://schemas.microsoft.com/office/powerpoint/2010/main" val="1638993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A1E2D-84F7-7E61-DD71-59F7531B39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C7F76C-11CC-AC71-E4B7-8543AE6D78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903640-F938-642E-73CA-116A131A73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21358F-0282-5937-4E6D-20597CDC1779}"/>
              </a:ext>
            </a:extLst>
          </p:cNvPr>
          <p:cNvSpPr>
            <a:spLocks noGrp="1"/>
          </p:cNvSpPr>
          <p:nvPr>
            <p:ph type="dt" sz="half" idx="10"/>
          </p:nvPr>
        </p:nvSpPr>
        <p:spPr/>
        <p:txBody>
          <a:bodyPr/>
          <a:lstStyle/>
          <a:p>
            <a:fld id="{3C043FB0-C0EE-4B64-8A2F-500AFE177C76}" type="datetimeFigureOut">
              <a:rPr lang="en-GB" smtClean="0"/>
              <a:t>11/05/2022</a:t>
            </a:fld>
            <a:endParaRPr lang="en-GB"/>
          </a:p>
        </p:txBody>
      </p:sp>
      <p:sp>
        <p:nvSpPr>
          <p:cNvPr id="6" name="Footer Placeholder 5">
            <a:extLst>
              <a:ext uri="{FF2B5EF4-FFF2-40B4-BE49-F238E27FC236}">
                <a16:creationId xmlns:a16="http://schemas.microsoft.com/office/drawing/2014/main" id="{C34E999E-277C-EB42-7BD5-C1AA277610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8E7600-7E3B-120F-F21C-237B13F3CD59}"/>
              </a:ext>
            </a:extLst>
          </p:cNvPr>
          <p:cNvSpPr>
            <a:spLocks noGrp="1"/>
          </p:cNvSpPr>
          <p:nvPr>
            <p:ph type="sldNum" sz="quarter" idx="12"/>
          </p:nvPr>
        </p:nvSpPr>
        <p:spPr/>
        <p:txBody>
          <a:bodyPr/>
          <a:lstStyle/>
          <a:p>
            <a:fld id="{66EAF2F4-9A60-4E71-995C-E7D19368B205}" type="slidenum">
              <a:rPr lang="en-GB" smtClean="0"/>
              <a:t>‹#›</a:t>
            </a:fld>
            <a:endParaRPr lang="en-GB"/>
          </a:p>
        </p:txBody>
      </p:sp>
    </p:spTree>
    <p:extLst>
      <p:ext uri="{BB962C8B-B14F-4D97-AF65-F5344CB8AC3E}">
        <p14:creationId xmlns:p14="http://schemas.microsoft.com/office/powerpoint/2010/main" val="3703684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95039-D0C2-9872-2FEC-38911DD310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37F6C5-1842-27D1-31D6-DBCE47D7D6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93C576-D100-EBB0-6510-68F513F69615}"/>
              </a:ext>
            </a:extLst>
          </p:cNvPr>
          <p:cNvSpPr>
            <a:spLocks noGrp="1"/>
          </p:cNvSpPr>
          <p:nvPr>
            <p:ph type="dt" sz="half" idx="10"/>
          </p:nvPr>
        </p:nvSpPr>
        <p:spPr/>
        <p:txBody>
          <a:bodyPr/>
          <a:lstStyle/>
          <a:p>
            <a:fld id="{3C043FB0-C0EE-4B64-8A2F-500AFE177C76}" type="datetimeFigureOut">
              <a:rPr lang="en-GB" smtClean="0"/>
              <a:t>11/05/2022</a:t>
            </a:fld>
            <a:endParaRPr lang="en-GB"/>
          </a:p>
        </p:txBody>
      </p:sp>
      <p:sp>
        <p:nvSpPr>
          <p:cNvPr id="5" name="Footer Placeholder 4">
            <a:extLst>
              <a:ext uri="{FF2B5EF4-FFF2-40B4-BE49-F238E27FC236}">
                <a16:creationId xmlns:a16="http://schemas.microsoft.com/office/drawing/2014/main" id="{88F140B4-49FD-8D53-2E05-6BCF6CBBD0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68D98-9D61-9C35-16BA-7D63126D27B1}"/>
              </a:ext>
            </a:extLst>
          </p:cNvPr>
          <p:cNvSpPr>
            <a:spLocks noGrp="1"/>
          </p:cNvSpPr>
          <p:nvPr>
            <p:ph type="sldNum" sz="quarter" idx="12"/>
          </p:nvPr>
        </p:nvSpPr>
        <p:spPr/>
        <p:txBody>
          <a:bodyPr/>
          <a:lstStyle/>
          <a:p>
            <a:fld id="{66EAF2F4-9A60-4E71-995C-E7D19368B205}" type="slidenum">
              <a:rPr lang="en-GB" smtClean="0"/>
              <a:t>‹#›</a:t>
            </a:fld>
            <a:endParaRPr lang="en-GB"/>
          </a:p>
        </p:txBody>
      </p:sp>
    </p:spTree>
    <p:extLst>
      <p:ext uri="{BB962C8B-B14F-4D97-AF65-F5344CB8AC3E}">
        <p14:creationId xmlns:p14="http://schemas.microsoft.com/office/powerpoint/2010/main" val="2375296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89F3D4-F0C7-0524-5104-6837E81F23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DE304A-C29D-D5F1-3F1C-1194A5F5A9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F7D00A-A4C7-B845-3088-321E37AEB0C1}"/>
              </a:ext>
            </a:extLst>
          </p:cNvPr>
          <p:cNvSpPr>
            <a:spLocks noGrp="1"/>
          </p:cNvSpPr>
          <p:nvPr>
            <p:ph type="dt" sz="half" idx="10"/>
          </p:nvPr>
        </p:nvSpPr>
        <p:spPr/>
        <p:txBody>
          <a:bodyPr/>
          <a:lstStyle/>
          <a:p>
            <a:fld id="{3C043FB0-C0EE-4B64-8A2F-500AFE177C76}" type="datetimeFigureOut">
              <a:rPr lang="en-GB" smtClean="0"/>
              <a:t>11/05/2022</a:t>
            </a:fld>
            <a:endParaRPr lang="en-GB"/>
          </a:p>
        </p:txBody>
      </p:sp>
      <p:sp>
        <p:nvSpPr>
          <p:cNvPr id="5" name="Footer Placeholder 4">
            <a:extLst>
              <a:ext uri="{FF2B5EF4-FFF2-40B4-BE49-F238E27FC236}">
                <a16:creationId xmlns:a16="http://schemas.microsoft.com/office/drawing/2014/main" id="{C8CBE850-128A-BD77-2CAD-C42399DCDF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E58521-569B-8632-A57A-AD0C510FE3D6}"/>
              </a:ext>
            </a:extLst>
          </p:cNvPr>
          <p:cNvSpPr>
            <a:spLocks noGrp="1"/>
          </p:cNvSpPr>
          <p:nvPr>
            <p:ph type="sldNum" sz="quarter" idx="12"/>
          </p:nvPr>
        </p:nvSpPr>
        <p:spPr/>
        <p:txBody>
          <a:bodyPr/>
          <a:lstStyle/>
          <a:p>
            <a:fld id="{66EAF2F4-9A60-4E71-995C-E7D19368B205}" type="slidenum">
              <a:rPr lang="en-GB" smtClean="0"/>
              <a:t>‹#›</a:t>
            </a:fld>
            <a:endParaRPr lang="en-GB"/>
          </a:p>
        </p:txBody>
      </p:sp>
    </p:spTree>
    <p:extLst>
      <p:ext uri="{BB962C8B-B14F-4D97-AF65-F5344CB8AC3E}">
        <p14:creationId xmlns:p14="http://schemas.microsoft.com/office/powerpoint/2010/main" val="123853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5332E3-035D-FAA2-FE4B-6494F3058C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1B0809-1939-F68B-E756-68926DE9AF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D33DF3-B3F2-5D4C-87BE-580DB53B5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3FB0-C0EE-4B64-8A2F-500AFE177C76}" type="datetimeFigureOut">
              <a:rPr lang="en-GB" smtClean="0"/>
              <a:t>11/05/2022</a:t>
            </a:fld>
            <a:endParaRPr lang="en-GB"/>
          </a:p>
        </p:txBody>
      </p:sp>
      <p:sp>
        <p:nvSpPr>
          <p:cNvPr id="5" name="Footer Placeholder 4">
            <a:extLst>
              <a:ext uri="{FF2B5EF4-FFF2-40B4-BE49-F238E27FC236}">
                <a16:creationId xmlns:a16="http://schemas.microsoft.com/office/drawing/2014/main" id="{EE4BE3E0-6858-827C-BA6E-6D224AFA4A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F2BEAD-0B26-F646-9325-84C7AAC5E4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EAF2F4-9A60-4E71-995C-E7D19368B205}" type="slidenum">
              <a:rPr lang="en-GB" smtClean="0"/>
              <a:t>‹#›</a:t>
            </a:fld>
            <a:endParaRPr lang="en-GB"/>
          </a:p>
        </p:txBody>
      </p:sp>
    </p:spTree>
    <p:extLst>
      <p:ext uri="{BB962C8B-B14F-4D97-AF65-F5344CB8AC3E}">
        <p14:creationId xmlns:p14="http://schemas.microsoft.com/office/powerpoint/2010/main" val="2892959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yspraxiafoundation.org.uk/about-dyspraxia/" TargetMode="External"/><Relationship Id="rId2" Type="http://schemas.openxmlformats.org/officeDocument/2006/relationships/hyperlink" Target="https://www.highspeedtraining.co.uk/hub/dyspraxia-symptoms-in-children/" TargetMode="External"/><Relationship Id="rId1" Type="http://schemas.openxmlformats.org/officeDocument/2006/relationships/slideLayout" Target="../slideLayouts/slideLayout2.xml"/><Relationship Id="rId6" Type="http://schemas.openxmlformats.org/officeDocument/2006/relationships/hyperlink" Target="https://www.physio.co.uk/what-we-treat/paediatric/conditions/children/dyspraxia.php" TargetMode="External"/><Relationship Id="rId5" Type="http://schemas.openxmlformats.org/officeDocument/2006/relationships/hyperlink" Target="https://senmagazine.co.uk/content/specific-needs/dyspraxia/880/dyspraxia-a-moving-challenge/" TargetMode="External"/><Relationship Id="rId4" Type="http://schemas.openxmlformats.org/officeDocument/2006/relationships/hyperlink" Target="https://dyspraxiafoundation.org.uk/about-dyspraxia/dyspraxia-gl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CF98B-FDFA-BDC3-86BC-6D8637C1D90A}"/>
              </a:ext>
            </a:extLst>
          </p:cNvPr>
          <p:cNvSpPr>
            <a:spLocks noGrp="1"/>
          </p:cNvSpPr>
          <p:nvPr>
            <p:ph type="ctrTitle"/>
          </p:nvPr>
        </p:nvSpPr>
        <p:spPr>
          <a:xfrm>
            <a:off x="133349" y="95251"/>
            <a:ext cx="4261369" cy="709612"/>
          </a:xfrm>
          <a:solidFill>
            <a:srgbClr val="FFFF00"/>
          </a:solidFill>
          <a:effectLst>
            <a:outerShdw blurRad="63500" sx="102000" sy="102000" algn="ctr" rotWithShape="0">
              <a:srgbClr val="FF0000">
                <a:alpha val="40000"/>
              </a:srgbClr>
            </a:outerShdw>
          </a:effectLst>
        </p:spPr>
        <p:txBody>
          <a:bodyPr>
            <a:normAutofit fontScale="90000"/>
          </a:bodyPr>
          <a:lstStyle/>
          <a:p>
            <a:r>
              <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HISTORY OF DYSPRAXIA</a:t>
            </a:r>
            <a:br>
              <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br>
            <a:b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According to Dixon and Addy (2004) ‘Dupre makes reference to dyspraxia as early as 1911’, meaning that dyspraxia isn’t a new condition.</a:t>
            </a:r>
            <a:br>
              <a:rPr lang="en-GB" sz="1000" dirty="0">
                <a:effectLst/>
                <a:latin typeface="Arial" panose="020B0604020202020204" pitchFamily="34" charset="0"/>
                <a:ea typeface="Calibri" panose="020F0502020204030204" pitchFamily="34" charset="0"/>
                <a:cs typeface="Arial" panose="020B0604020202020204" pitchFamily="34" charset="0"/>
              </a:rPr>
            </a:br>
            <a:endParaRPr lang="en-GB" sz="1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8955681-528B-A3B1-F094-3DF0ED75C4A1}"/>
              </a:ext>
            </a:extLst>
          </p:cNvPr>
          <p:cNvSpPr>
            <a:spLocks noGrp="1"/>
          </p:cNvSpPr>
          <p:nvPr>
            <p:ph type="subTitle" idx="1"/>
          </p:nvPr>
        </p:nvSpPr>
        <p:spPr>
          <a:xfrm>
            <a:off x="127518" y="1004887"/>
            <a:ext cx="4261369" cy="2424113"/>
          </a:xfrm>
          <a:solidFill>
            <a:schemeClr val="accent5">
              <a:lumMod val="20000"/>
              <a:lumOff val="80000"/>
            </a:schemeClr>
          </a:solidFill>
          <a:effectLst>
            <a:outerShdw blurRad="63500" sx="102000" sy="102000" algn="ctr" rotWithShape="0">
              <a:srgbClr val="FF0000">
                <a:alpha val="40000"/>
              </a:srgbClr>
            </a:outerShdw>
          </a:effectLst>
        </p:spPr>
        <p:txBody>
          <a:bodyPr>
            <a:noAutofit/>
          </a:bodyPr>
          <a:lstStyle/>
          <a:p>
            <a:pPr>
              <a:lnSpc>
                <a:spcPct val="107000"/>
              </a:lnSpc>
              <a:spcAft>
                <a:spcPts val="800"/>
              </a:spcAft>
            </a:pPr>
            <a:r>
              <a:rPr lang="en-GB" sz="900" b="1" dirty="0">
                <a:effectLst/>
                <a:latin typeface="Arial" panose="020B0604020202020204" pitchFamily="34" charset="0"/>
                <a:ea typeface="Calibri" panose="020F0502020204030204" pitchFamily="34" charset="0"/>
                <a:cs typeface="Arial" panose="020B0604020202020204" pitchFamily="34" charset="0"/>
              </a:rPr>
              <a:t> WHAT IS DYSPRAXIA?</a:t>
            </a:r>
            <a:endParaRPr lang="en-GB" sz="900" b="1"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According to  the Dyspraxia Foundation, (2022) Dyspraxia is a lifelong ‘developmental coordination disorder (DCD) which has an impact on a children's or an adults ‘fine and/or gross motor coordination’. </a:t>
            </a:r>
          </a:p>
          <a:p>
            <a:pPr algn="just">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Furthermore, the Dyspraxia Foundation, (2022) goes on to mention that also cause them to have complications with their self-care or when they are writing, typing, or even riding a bike and playing, some of these complications will continue on into their adult hood. Moreover memory, awareness and processing has also been linked with DCD along with having problem with planning, organising and conducting actions in the correct sequence in daily circumstances. Dyspraxia has also been linked to have an influence pronunciation as well as their ‘speech, perception and thought’ Dyspraxia Foundation, (2022).</a:t>
            </a:r>
            <a:endParaRPr lang="en-GB" sz="900" dirty="0">
              <a:latin typeface="Arial" panose="020B0604020202020204" pitchFamily="34" charset="0"/>
              <a:cs typeface="Arial" panose="020B0604020202020204" pitchFamily="34" charset="0"/>
            </a:endParaRPr>
          </a:p>
        </p:txBody>
      </p:sp>
      <p:sp>
        <p:nvSpPr>
          <p:cNvPr id="4" name="Explosion: 14 Points 3">
            <a:extLst>
              <a:ext uri="{FF2B5EF4-FFF2-40B4-BE49-F238E27FC236}">
                <a16:creationId xmlns:a16="http://schemas.microsoft.com/office/drawing/2014/main" id="{1A081AFC-59A1-E982-B851-CE14A19C984E}"/>
              </a:ext>
            </a:extLst>
          </p:cNvPr>
          <p:cNvSpPr/>
          <p:nvPr/>
        </p:nvSpPr>
        <p:spPr>
          <a:xfrm>
            <a:off x="9620249" y="271462"/>
            <a:ext cx="2962275" cy="2024064"/>
          </a:xfrm>
          <a:prstGeom prst="irregularSeal2">
            <a:avLst/>
          </a:prstGeom>
          <a:solidFill>
            <a:srgbClr val="FFFF00"/>
          </a:solidFill>
          <a:ln>
            <a:solidFill>
              <a:srgbClr val="FF0000"/>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ECEY6006</a:t>
            </a:r>
          </a:p>
          <a:p>
            <a:pPr algn="ctr"/>
            <a:r>
              <a:rPr lang="en-GB" b="1" dirty="0">
                <a:solidFill>
                  <a:schemeClr val="tx1"/>
                </a:solidFill>
              </a:rPr>
              <a:t>1907459</a:t>
            </a:r>
          </a:p>
          <a:p>
            <a:pPr algn="ctr"/>
            <a:r>
              <a:rPr lang="en-GB" b="1" dirty="0">
                <a:solidFill>
                  <a:schemeClr val="tx1"/>
                </a:solidFill>
              </a:rPr>
              <a:t>DYSPRAXIA</a:t>
            </a:r>
          </a:p>
        </p:txBody>
      </p:sp>
      <p:sp>
        <p:nvSpPr>
          <p:cNvPr id="6" name="TextBox 5">
            <a:extLst>
              <a:ext uri="{FF2B5EF4-FFF2-40B4-BE49-F238E27FC236}">
                <a16:creationId xmlns:a16="http://schemas.microsoft.com/office/drawing/2014/main" id="{4BE1CB8F-EB3E-CAFA-BF70-8124D70A415B}"/>
              </a:ext>
            </a:extLst>
          </p:cNvPr>
          <p:cNvSpPr txBox="1"/>
          <p:nvPr/>
        </p:nvSpPr>
        <p:spPr>
          <a:xfrm>
            <a:off x="127518" y="3558317"/>
            <a:ext cx="3834882" cy="2957476"/>
          </a:xfrm>
          <a:prstGeom prst="rect">
            <a:avLst/>
          </a:prstGeom>
          <a:solidFill>
            <a:schemeClr val="accent2">
              <a:lumMod val="20000"/>
              <a:lumOff val="80000"/>
            </a:schemeClr>
          </a:solidFill>
          <a:effectLst>
            <a:outerShdw blurRad="63500" sx="102000" sy="102000" algn="ctr" rotWithShape="0">
              <a:srgbClr val="FF0000">
                <a:alpha val="40000"/>
              </a:srgbClr>
            </a:outerShdw>
          </a:effectLst>
        </p:spPr>
        <p:txBody>
          <a:bodyPr wrap="square" rtlCol="0">
            <a:spAutoFit/>
          </a:bodyPr>
          <a:lstStyle/>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000" b="1" dirty="0">
                <a:effectLst/>
                <a:latin typeface="Arial" panose="020B0604020202020204" pitchFamily="34" charset="0"/>
                <a:ea typeface="Calibri" panose="020F0502020204030204" pitchFamily="34" charset="0"/>
                <a:cs typeface="Times New Roman" panose="02020603050405020304" pitchFamily="18" charset="0"/>
              </a:rPr>
              <a:t>SYPMTOMS AND DIAGNOSIS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195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According to Boon (2001) nearly all cases of children that have dyspraxia, the symptoms were noticed by their parents, more so if the child is not their first born.  Furthermore, Boon (2001) goes on to say that health visitors may pick up some symptoms when they call to do the child’s developmental checks. For instance, firstly they may be late developing their gross as well as fine motor ability goals, then later on they may begin to notice some delays with their language achievements. Some delays that may be noticed, according to Boon (2001) are: ‘walking before crawling, feeding and sleeping problems’, they may even be ‘difficult, not easy to settle’ and can even be ‘hyperactive’. If the symptoms are noticed early on in the  pre-school stage by the parents or the health visitor, normally in this case the parents will make an appointment with their doctor to talk about their worries. </a:t>
            </a:r>
            <a:endParaRPr lang="en-GB" sz="1000" dirty="0"/>
          </a:p>
        </p:txBody>
      </p:sp>
      <p:sp>
        <p:nvSpPr>
          <p:cNvPr id="7" name="TextBox 6">
            <a:extLst>
              <a:ext uri="{FF2B5EF4-FFF2-40B4-BE49-F238E27FC236}">
                <a16:creationId xmlns:a16="http://schemas.microsoft.com/office/drawing/2014/main" id="{1C4FF48B-D4E3-2B05-8CF9-3C173BAEA0D4}"/>
              </a:ext>
            </a:extLst>
          </p:cNvPr>
          <p:cNvSpPr txBox="1"/>
          <p:nvPr/>
        </p:nvSpPr>
        <p:spPr>
          <a:xfrm>
            <a:off x="4607404" y="203834"/>
            <a:ext cx="5104402" cy="3147015"/>
          </a:xfrm>
          <a:prstGeom prst="rect">
            <a:avLst/>
          </a:prstGeom>
          <a:solidFill>
            <a:schemeClr val="bg1">
              <a:lumMod val="85000"/>
            </a:schemeClr>
          </a:solidFill>
          <a:effectLst>
            <a:outerShdw blurRad="63500" sx="102000" sy="102000" algn="ctr" rotWithShape="0">
              <a:srgbClr val="FF0000">
                <a:alpha val="40000"/>
              </a:srgbClr>
            </a:outerShdw>
          </a:effectLst>
        </p:spPr>
        <p:txBody>
          <a:bodyPr wrap="square" rtlCol="0">
            <a:spAutoFit/>
          </a:bodyPr>
          <a:lstStyle/>
          <a:p>
            <a:r>
              <a:rPr lang="en-GB" sz="1000" b="1" dirty="0">
                <a:latin typeface="Arial" panose="020B0604020202020204" pitchFamily="34" charset="0"/>
                <a:cs typeface="Arial" panose="020B0604020202020204" pitchFamily="34" charset="0"/>
              </a:rPr>
              <a:t>                                             IMPACTS OF BARRIERS </a:t>
            </a:r>
          </a:p>
          <a:p>
            <a:pPr algn="just">
              <a:lnSpc>
                <a:spcPct val="150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According to Dixon and Addy (2004) if a child has verbal dyspraxia their communicative language may be obstructed. This could be down to the child having trouble with formulating and managing the correct movements of how their ‘lips, tongue and palate’ are expected to be for them to be able to generate speech.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Furthermore, there can also be ‘voice production difficulties due to incoordination at the laryngeal level’. Stackhouse (1992, cited in Dixon and Addy, 2004 Making Inclusion Work for Children with Dyspraxia p28) said that: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540385" marR="540385" algn="just">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in a longitudinal study someone could not manage to form a whistle posture to command with their lips, however they did manage to blow their mother a kiss automatically. The lack of ability to be able to carry out these movements on demand is a curious characteristic of verbal dyspraxia.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0B8A806-E5B4-F9CA-B2D3-44F1BA3088B8}"/>
              </a:ext>
            </a:extLst>
          </p:cNvPr>
          <p:cNvSpPr txBox="1"/>
          <p:nvPr/>
        </p:nvSpPr>
        <p:spPr>
          <a:xfrm>
            <a:off x="4227402" y="3558317"/>
            <a:ext cx="5484404" cy="3158557"/>
          </a:xfrm>
          <a:prstGeom prst="rect">
            <a:avLst/>
          </a:prstGeom>
          <a:solidFill>
            <a:schemeClr val="accent6">
              <a:lumMod val="20000"/>
              <a:lumOff val="80000"/>
            </a:schemeClr>
          </a:solidFill>
          <a:effectLst>
            <a:outerShdw blurRad="63500" sx="102000" sy="102000" algn="ctr" rotWithShape="0">
              <a:srgbClr val="FF0000">
                <a:alpha val="40000"/>
              </a:srgbClr>
            </a:outerShdw>
          </a:effectLst>
        </p:spPr>
        <p:txBody>
          <a:bodyPr wrap="square" rtlCol="0">
            <a:spAutoFit/>
          </a:bodyPr>
          <a:lstStyle/>
          <a:p>
            <a:r>
              <a:rPr lang="en-GB" sz="1000" b="1" dirty="0">
                <a:latin typeface="Arial" panose="020B0604020202020204" pitchFamily="34" charset="0"/>
                <a:cs typeface="Arial" panose="020B0604020202020204" pitchFamily="34" charset="0"/>
              </a:rPr>
              <a:t>                                STRATEGIES AND SUPPORT</a:t>
            </a:r>
          </a:p>
          <a:p>
            <a:pPr algn="just">
              <a:lnSpc>
                <a:spcPct val="150000"/>
              </a:lnSpc>
              <a:spcAft>
                <a:spcPts val="800"/>
              </a:spcAft>
            </a:pPr>
            <a:r>
              <a:rPr lang="en-GB" sz="1000" dirty="0">
                <a:effectLst/>
                <a:latin typeface="Arial" panose="020B0604020202020204" pitchFamily="34" charset="0"/>
                <a:ea typeface="Times New Roman" panose="02020603050405020304" pitchFamily="18" charset="0"/>
                <a:cs typeface="Times New Roman" panose="02020603050405020304" pitchFamily="18" charset="0"/>
              </a:rPr>
              <a:t>Whilst therapists decide on the best way to involve children in practice, because every child is different, as practitioners we must consider the way we interact with them, by using different approaches to help the child overcome their specific problem. As Kurtz (2008, p67) says: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600"/>
              </a:spcAft>
            </a:pPr>
            <a:r>
              <a:rPr lang="en-GB" sz="1000" dirty="0">
                <a:effectLst/>
                <a:latin typeface="Arial" panose="020B0604020202020204" pitchFamily="34" charset="0"/>
                <a:ea typeface="Times New Roman" panose="02020603050405020304" pitchFamily="18" charset="0"/>
                <a:cs typeface="Times New Roman" panose="02020603050405020304" pitchFamily="18" charset="0"/>
              </a:rPr>
              <a:t>It is the ability to practice therapy holistically, </a:t>
            </a:r>
          </a:p>
          <a:p>
            <a:pPr marL="457200" indent="457200" algn="just">
              <a:lnSpc>
                <a:spcPct val="107000"/>
              </a:lnSpc>
              <a:spcAft>
                <a:spcPts val="600"/>
              </a:spcAft>
            </a:pPr>
            <a:r>
              <a:rPr lang="en-GB" sz="1000" dirty="0">
                <a:effectLst/>
                <a:latin typeface="Arial" panose="020B0604020202020204" pitchFamily="34" charset="0"/>
                <a:ea typeface="Times New Roman" panose="02020603050405020304" pitchFamily="18" charset="0"/>
                <a:cs typeface="Times New Roman" panose="02020603050405020304" pitchFamily="18" charset="0"/>
              </a:rPr>
              <a:t>drawing from many</a:t>
            </a:r>
            <a:r>
              <a:rPr lang="en-GB" sz="1000" dirty="0">
                <a:latin typeface="Calibri" panose="020F0502020204030204" pitchFamily="34" charset="0"/>
                <a:ea typeface="Times New Roman" panose="02020603050405020304" pitchFamily="18" charset="0"/>
                <a:cs typeface="Times New Roman" panose="02020603050405020304" pitchFamily="18" charset="0"/>
              </a:rPr>
              <a:t> </a:t>
            </a:r>
            <a:r>
              <a:rPr lang="en-GB" sz="1000" dirty="0">
                <a:effectLst/>
                <a:latin typeface="Arial" panose="020B0604020202020204" pitchFamily="34" charset="0"/>
                <a:ea typeface="Times New Roman" panose="02020603050405020304" pitchFamily="18" charset="0"/>
                <a:cs typeface="Times New Roman" panose="02020603050405020304" pitchFamily="18" charset="0"/>
              </a:rPr>
              <a:t>frames of reference </a:t>
            </a:r>
          </a:p>
          <a:p>
            <a:pPr marL="457200" indent="457200" algn="just">
              <a:lnSpc>
                <a:spcPct val="107000"/>
              </a:lnSpc>
              <a:spcAft>
                <a:spcPts val="600"/>
              </a:spcAft>
            </a:pPr>
            <a:r>
              <a:rPr lang="en-GB" sz="1000" dirty="0">
                <a:effectLst/>
                <a:latin typeface="Arial" panose="020B0604020202020204" pitchFamily="34" charset="0"/>
                <a:ea typeface="Times New Roman" panose="02020603050405020304" pitchFamily="18" charset="0"/>
                <a:cs typeface="Times New Roman" panose="02020603050405020304" pitchFamily="18" charset="0"/>
              </a:rPr>
              <a:t>and many techniques, while staying focused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600"/>
              </a:spcAft>
            </a:pPr>
            <a:r>
              <a:rPr lang="en-GB" sz="1000" dirty="0">
                <a:effectLst/>
                <a:latin typeface="Arial" panose="020B0604020202020204" pitchFamily="34" charset="0"/>
                <a:ea typeface="Times New Roman" panose="02020603050405020304" pitchFamily="18" charset="0"/>
                <a:cs typeface="Times New Roman" panose="02020603050405020304" pitchFamily="18" charset="0"/>
              </a:rPr>
              <a:t>on achieving goals that are important to </a:t>
            </a:r>
          </a:p>
          <a:p>
            <a:pPr marL="457200" indent="457200" algn="just">
              <a:lnSpc>
                <a:spcPct val="107000"/>
              </a:lnSpc>
              <a:spcAft>
                <a:spcPts val="600"/>
              </a:spcAft>
            </a:pPr>
            <a:r>
              <a:rPr lang="en-GB" sz="1000" dirty="0">
                <a:effectLst/>
                <a:latin typeface="Arial" panose="020B0604020202020204" pitchFamily="34" charset="0"/>
                <a:ea typeface="Times New Roman" panose="02020603050405020304" pitchFamily="18" charset="0"/>
                <a:cs typeface="Times New Roman" panose="02020603050405020304" pitchFamily="18" charset="0"/>
              </a:rPr>
              <a:t>the child and family, that makes a therapist </a:t>
            </a:r>
          </a:p>
          <a:p>
            <a:pPr marL="457200" indent="457200" algn="just">
              <a:lnSpc>
                <a:spcPct val="107000"/>
              </a:lnSpc>
              <a:spcAft>
                <a:spcPts val="600"/>
              </a:spcAft>
            </a:pPr>
            <a:r>
              <a:rPr lang="en-GB" sz="1000" dirty="0">
                <a:effectLst/>
                <a:latin typeface="Arial" panose="020B0604020202020204" pitchFamily="34" charset="0"/>
                <a:ea typeface="Times New Roman" panose="02020603050405020304" pitchFamily="18" charset="0"/>
                <a:cs typeface="Times New Roman" panose="02020603050405020304" pitchFamily="18" charset="0"/>
              </a:rPr>
              <a:t>truly skilled.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dirty="0">
                <a:effectLst/>
                <a:latin typeface="Arial" panose="020B0604020202020204" pitchFamily="34" charset="0"/>
                <a:ea typeface="Times New Roman" panose="02020603050405020304" pitchFamily="18" charset="0"/>
                <a:cs typeface="Times New Roman" panose="02020603050405020304" pitchFamily="18" charset="0"/>
              </a:rPr>
              <a:t>Furthermore, Kurtz (2008) goes on to say that therapists need to take into consideration the child’s circumstances, and their ‘clinical profile’ may be able to provide clear indications for a method that may be the most successful for the child’s ‘unique set of problems’.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D40BA704-6CB9-DD40-3596-B84FA43B42AB}"/>
              </a:ext>
            </a:extLst>
          </p:cNvPr>
          <p:cNvSpPr txBox="1"/>
          <p:nvPr/>
        </p:nvSpPr>
        <p:spPr>
          <a:xfrm>
            <a:off x="9907066" y="2978207"/>
            <a:ext cx="2181227" cy="2526013"/>
          </a:xfrm>
          <a:prstGeom prst="rect">
            <a:avLst/>
          </a:prstGeom>
          <a:solidFill>
            <a:schemeClr val="accent4">
              <a:lumMod val="20000"/>
              <a:lumOff val="80000"/>
            </a:schemeClr>
          </a:solidFill>
          <a:effectLst>
            <a:outerShdw blurRad="63500" sx="102000" sy="102000" algn="ctr" rotWithShape="0">
              <a:srgbClr val="FF0000">
                <a:alpha val="40000"/>
              </a:srgbClr>
            </a:outerShdw>
          </a:effectLst>
        </p:spPr>
        <p:txBody>
          <a:bodyPr wrap="square" rtlCol="0">
            <a:spAutoFit/>
          </a:bodyPr>
          <a:lstStyle/>
          <a:p>
            <a:r>
              <a:rPr lang="en-GB" sz="1000" b="1" dirty="0">
                <a:latin typeface="Arial" panose="020B0604020202020204" pitchFamily="34" charset="0"/>
                <a:cs typeface="Arial" panose="020B0604020202020204" pitchFamily="34" charset="0"/>
              </a:rPr>
              <a:t>                CONCLUSION</a:t>
            </a:r>
          </a:p>
          <a:p>
            <a:pPr algn="just">
              <a:lnSpc>
                <a:spcPct val="150000"/>
              </a:lnSpc>
            </a:pPr>
            <a:r>
              <a:rPr lang="en-GB" sz="1000" dirty="0">
                <a:solidFill>
                  <a:srgbClr val="000000"/>
                </a:solidFill>
                <a:effectLst/>
                <a:latin typeface="Arial" panose="020B0604020202020204" pitchFamily="34" charset="0"/>
                <a:ea typeface="Times New Roman" panose="02020603050405020304" pitchFamily="18" charset="0"/>
              </a:rPr>
              <a:t>To conclude, I feel that even though I have personal knowledge in this subject from my friends' children. the information I have gathered in my research of this additional learning need has been enlightening and I will take any new information into future practices either in my personal life or my career. </a:t>
            </a:r>
            <a:endParaRPr lang="en-GB" sz="1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4103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6EAE7-0673-62FB-9507-9BDE7839ADC8}"/>
              </a:ext>
            </a:extLst>
          </p:cNvPr>
          <p:cNvSpPr>
            <a:spLocks noGrp="1"/>
          </p:cNvSpPr>
          <p:nvPr>
            <p:ph type="title"/>
          </p:nvPr>
        </p:nvSpPr>
        <p:spPr>
          <a:xfrm>
            <a:off x="4924425" y="365124"/>
            <a:ext cx="1809750" cy="663575"/>
          </a:xfrm>
        </p:spPr>
        <p:txBody>
          <a:bodyPr>
            <a:normAutofit/>
          </a:bodyPr>
          <a:lstStyle/>
          <a:p>
            <a:r>
              <a:rPr lang="en-GB" sz="1400"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127EE808-5E78-4205-043E-DFCF9D9C5525}"/>
              </a:ext>
            </a:extLst>
          </p:cNvPr>
          <p:cNvSpPr>
            <a:spLocks noGrp="1"/>
          </p:cNvSpPr>
          <p:nvPr>
            <p:ph idx="1"/>
          </p:nvPr>
        </p:nvSpPr>
        <p:spPr>
          <a:xfrm>
            <a:off x="342899" y="1028699"/>
            <a:ext cx="11534775" cy="5464175"/>
          </a:xfrm>
        </p:spPr>
        <p:txBody>
          <a:bodyPr>
            <a:normAutofit fontScale="85000" lnSpcReduction="10000"/>
          </a:bodyPr>
          <a:lstStyle/>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Boon, M. (2001) </a:t>
            </a:r>
            <a:r>
              <a:rPr lang="en-GB" sz="1800" i="1" dirty="0">
                <a:effectLst/>
                <a:latin typeface="Arial" panose="020B0604020202020204" pitchFamily="34" charset="0"/>
                <a:ea typeface="Calibri" panose="020F0502020204030204" pitchFamily="34" charset="0"/>
                <a:cs typeface="Times New Roman" panose="02020603050405020304" pitchFamily="18" charset="0"/>
              </a:rPr>
              <a:t>Helping Children with Dyspraxia</a:t>
            </a:r>
            <a:r>
              <a:rPr lang="en-GB" sz="1800" dirty="0">
                <a:effectLst/>
                <a:latin typeface="Arial" panose="020B0604020202020204" pitchFamily="34" charset="0"/>
                <a:ea typeface="Calibri" panose="020F0502020204030204" pitchFamily="34" charset="0"/>
                <a:cs typeface="Times New Roman" panose="02020603050405020304" pitchFamily="18" charset="0"/>
              </a:rPr>
              <a:t>. Jessica Kingsley Publishers, London.</a:t>
            </a:r>
          </a:p>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Collier, E. (2018) </a:t>
            </a:r>
            <a:r>
              <a:rPr lang="en-GB" sz="1800" i="1" dirty="0">
                <a:effectLst/>
                <a:latin typeface="Arial" panose="020B0604020202020204" pitchFamily="34" charset="0"/>
                <a:ea typeface="Calibri" panose="020F0502020204030204" pitchFamily="34" charset="0"/>
                <a:cs typeface="Times New Roman" panose="02020603050405020304" pitchFamily="18" charset="0"/>
              </a:rPr>
              <a:t>How to Help a </a:t>
            </a:r>
            <a:r>
              <a:rPr lang="en-GB" sz="1800" i="1" dirty="0" err="1">
                <a:effectLst/>
                <a:latin typeface="Arial" panose="020B0604020202020204" pitchFamily="34" charset="0"/>
                <a:ea typeface="Calibri" panose="020F0502020204030204" pitchFamily="34" charset="0"/>
                <a:cs typeface="Times New Roman" panose="02020603050405020304" pitchFamily="18" charset="0"/>
              </a:rPr>
              <a:t>Dyspraxic</a:t>
            </a:r>
            <a:r>
              <a:rPr lang="en-GB" sz="1800" i="1" dirty="0">
                <a:effectLst/>
                <a:latin typeface="Arial" panose="020B0604020202020204" pitchFamily="34" charset="0"/>
                <a:ea typeface="Calibri" panose="020F0502020204030204" pitchFamily="34" charset="0"/>
                <a:cs typeface="Times New Roman" panose="02020603050405020304" pitchFamily="18" charset="0"/>
              </a:rPr>
              <a:t> Child in the Classroom: </a:t>
            </a:r>
            <a:r>
              <a:rPr lang="en-GB" sz="1800" i="1" dirty="0">
                <a:solidFill>
                  <a:srgbClr val="111111"/>
                </a:solidFill>
                <a:effectLst/>
                <a:latin typeface="Arial" panose="020B0604020202020204" pitchFamily="34" charset="0"/>
                <a:ea typeface="Calibri" panose="020F0502020204030204" pitchFamily="34" charset="0"/>
                <a:cs typeface="Times New Roman" panose="02020603050405020304" pitchFamily="18" charset="0"/>
              </a:rPr>
              <a:t>How Can I Help a Child with Dyspraxia in my Classroom? </a:t>
            </a:r>
            <a:r>
              <a:rPr lang="en-GB" sz="1800" dirty="0">
                <a:solidFill>
                  <a:srgbClr val="111111"/>
                </a:solidFill>
                <a:effectLst/>
                <a:latin typeface="Arial" panose="020B0604020202020204" pitchFamily="34" charset="0"/>
                <a:ea typeface="Calibri" panose="020F0502020204030204" pitchFamily="34" charset="0"/>
                <a:cs typeface="Times New Roman" panose="02020603050405020304" pitchFamily="18" charset="0"/>
              </a:rPr>
              <a:t>Available at:</a:t>
            </a:r>
            <a:r>
              <a:rPr lang="en-GB" sz="1800" b="1" i="1" dirty="0">
                <a:solidFill>
                  <a:srgbClr val="11111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https://www.highspeedtraining.co.uk/hub/dyspraxia-symptoms-in-children/</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12 May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Dixon, G and Addy, L. (2004) </a:t>
            </a:r>
            <a:r>
              <a:rPr lang="en-GB" sz="1800" i="1" dirty="0">
                <a:effectLst/>
                <a:latin typeface="Arial" panose="020B0604020202020204" pitchFamily="34" charset="0"/>
                <a:ea typeface="Calibri" panose="020F0502020204030204" pitchFamily="34" charset="0"/>
                <a:cs typeface="Times New Roman" panose="02020603050405020304" pitchFamily="18" charset="0"/>
              </a:rPr>
              <a:t>Making Inclusion Work for Children with Dyspraxia: Practical Strategies for Teachers.</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RoutledgeFalmer</a:t>
            </a:r>
            <a:r>
              <a:rPr lang="en-GB" sz="1800" dirty="0">
                <a:effectLst/>
                <a:latin typeface="Arial" panose="020B0604020202020204" pitchFamily="34" charset="0"/>
                <a:ea typeface="Calibri" panose="020F0502020204030204" pitchFamily="34" charset="0"/>
                <a:cs typeface="Times New Roman" panose="02020603050405020304" pitchFamily="18" charset="0"/>
              </a:rPr>
              <a:t> Publishers, London.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Dyspraxia Foundation (2022a) </a:t>
            </a:r>
            <a:r>
              <a:rPr lang="en-GB" sz="1800" i="1" dirty="0">
                <a:effectLst/>
                <a:latin typeface="Arial" panose="020B0604020202020204" pitchFamily="34" charset="0"/>
                <a:ea typeface="Calibri" panose="020F0502020204030204" pitchFamily="34" charset="0"/>
                <a:cs typeface="Times New Roman" panose="02020603050405020304" pitchFamily="18" charset="0"/>
              </a:rPr>
              <a:t>What Is Dyspraxia?</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https://dyspraxiafoundation.org.uk/about-dyspraxia/</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4 May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1950"/>
              </a:spcAft>
              <a:buNone/>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Dyspraxia Foundation (2022b) Dyspraxia at a glance: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causes Dyspraxia?, How would I recognise a child with Dyspraxia?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4"/>
              </a:rPr>
              <a:t>https://dyspraxiafoundation.org.uk/about-dyspraxia/dyspraxia-glance/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4 May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Mountstephen</a:t>
            </a:r>
            <a:r>
              <a:rPr lang="en-GB" sz="1800" dirty="0">
                <a:effectLst/>
                <a:latin typeface="Arial" panose="020B0604020202020204" pitchFamily="34" charset="0"/>
                <a:ea typeface="Calibri" panose="020F0502020204030204" pitchFamily="34" charset="0"/>
                <a:cs typeface="Times New Roman" panose="02020603050405020304" pitchFamily="18" charset="0"/>
              </a:rPr>
              <a:t>, M. (2012) </a:t>
            </a:r>
            <a:r>
              <a:rPr lang="en-GB" sz="1800" i="1" dirty="0">
                <a:effectLst/>
                <a:latin typeface="Arial" panose="020B0604020202020204" pitchFamily="34" charset="0"/>
                <a:ea typeface="Calibri" panose="020F0502020204030204" pitchFamily="34" charset="0"/>
                <a:cs typeface="Times New Roman" panose="02020603050405020304" pitchFamily="18" charset="0"/>
              </a:rPr>
              <a:t>Special Educational Needs: Dyspraxia- a moving challenge</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5"/>
              </a:rPr>
              <a:t>https://senmagazine.co.uk/content/specific-needs/dyspraxia/880/dyspraxia-a-moving-challenge/</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4 May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Physio (2022)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Dyspraxia: What is Dyspraxia?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6"/>
              </a:rPr>
              <a:t>https://www.physio.co.uk/what-we-treat/paediatric/conditions/children/dyspraxia.php</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28 May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Kurtz, L (2008)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Understanding Motor Skills in Children With Dyspraxia ADHD, Autism and Other Learning Disabilities: A Guide to Improving Coordination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Jessica Kingsley Publishers, London.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16027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1486</TotalTime>
  <Words>1028</Words>
  <Application>Microsoft Office PowerPoint</Application>
  <PresentationFormat>Widescreen</PresentationFormat>
  <Paragraphs>33</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HISTORY OF DYSPRAXIA  According to Dixon and Addy (2004) ‘Dupre makes reference to dyspraxia as early as 1911’, meaning that dyspraxia isn’t a new condition.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DYSPRAXIA  According to Dixon and Addy (2004) ‘Dupre makes reference to dyspraxia as early as 1911’, meaning that dyspraxia isn’t a new condition. </dc:title>
  <dc:creator>amanda comey</dc:creator>
  <cp:lastModifiedBy>amanda comey</cp:lastModifiedBy>
  <cp:revision>2</cp:revision>
  <dcterms:created xsi:type="dcterms:W3CDTF">2022-05-11T21:25:20Z</dcterms:created>
  <dcterms:modified xsi:type="dcterms:W3CDTF">2022-05-12T22:11:38Z</dcterms:modified>
</cp:coreProperties>
</file>