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29"/>
  </p:notesMasterIdLst>
  <p:sldIdLst>
    <p:sldId id="257" r:id="rId2"/>
    <p:sldId id="258" r:id="rId3"/>
    <p:sldId id="262" r:id="rId4"/>
    <p:sldId id="269" r:id="rId5"/>
    <p:sldId id="263" r:id="rId6"/>
    <p:sldId id="264" r:id="rId7"/>
    <p:sldId id="265" r:id="rId8"/>
    <p:sldId id="266" r:id="rId9"/>
    <p:sldId id="267" r:id="rId10"/>
    <p:sldId id="268" r:id="rId11"/>
    <p:sldId id="274" r:id="rId12"/>
    <p:sldId id="275" r:id="rId13"/>
    <p:sldId id="276" r:id="rId14"/>
    <p:sldId id="282" r:id="rId15"/>
    <p:sldId id="272" r:id="rId16"/>
    <p:sldId id="270" r:id="rId17"/>
    <p:sldId id="271" r:id="rId18"/>
    <p:sldId id="273" r:id="rId19"/>
    <p:sldId id="259" r:id="rId20"/>
    <p:sldId id="278" r:id="rId21"/>
    <p:sldId id="280" r:id="rId22"/>
    <p:sldId id="260" r:id="rId23"/>
    <p:sldId id="279" r:id="rId24"/>
    <p:sldId id="261" r:id="rId25"/>
    <p:sldId id="281" r:id="rId26"/>
    <p:sldId id="283" r:id="rId27"/>
    <p:sldId id="284" r:id="rId28"/>
  </p:sldIdLst>
  <p:sldSz cx="12192000" cy="6858000"/>
  <p:notesSz cx="6724650" cy="9774238"/>
  <p:embeddedFontLst>
    <p:embeddedFont>
      <p:font typeface="Harlow Solid Italic" panose="04030604020F02020D02" pitchFamily="82" charset="0"/>
      <p:italic r:id="rId30"/>
    </p:embeddedFont>
    <p:embeddedFont>
      <p:font typeface="Calibri" panose="020F0502020204030204" pitchFamily="34" charset="0"/>
      <p:regular r:id="rId31"/>
      <p:bold r:id="rId32"/>
      <p:italic r:id="rId33"/>
      <p:boldItalic r:id="rId34"/>
    </p:embeddedFont>
    <p:embeddedFont>
      <p:font typeface="Franklin Gothic Medium" panose="020B0603020102020204" pitchFamily="34" charset="0"/>
      <p:regular r:id="rId35"/>
      <p:italic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63" d="100"/>
          <a:sy n="63" d="100"/>
        </p:scale>
        <p:origin x="84"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4.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D17F00E6-473A-447E-947D-E3789B623994}" type="datetimeFigureOut">
              <a:rPr lang="en-US" smtClean="0"/>
              <a:t>10/5/2017</a:t>
            </a:fld>
            <a:endParaRPr lang="en-US"/>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8BAEDC36-18C9-48FC-9DDD-E39C3401B4B5}" type="slidenum">
              <a:rPr lang="en-US" smtClean="0"/>
              <a:t>‹#›</a:t>
            </a:fld>
            <a:endParaRPr lang="en-US"/>
          </a:p>
        </p:txBody>
      </p:sp>
    </p:spTree>
    <p:extLst>
      <p:ext uri="{BB962C8B-B14F-4D97-AF65-F5344CB8AC3E}">
        <p14:creationId xmlns:p14="http://schemas.microsoft.com/office/powerpoint/2010/main" val="332320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F857B7-3F5C-441F-B169-E78EFFFBF0B5}"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1204921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05/10/2017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099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05/10/2017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3878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05/10/2017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01023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05/10/2017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4216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D9BEE6-D57E-490D-97A6-7125E5FEE104}" type="datetimeFigureOut">
              <a:rPr lang="en-GB" smtClean="0">
                <a:solidFill>
                  <a:prstClr val="black">
                    <a:tint val="75000"/>
                  </a:prstClr>
                </a:solidFill>
              </a:rPr>
              <a:pPr/>
              <a:t>05/10/2017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4157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D9BEE6-D57E-490D-97A6-7125E5FEE104}" type="datetimeFigureOut">
              <a:rPr lang="en-GB" smtClean="0">
                <a:solidFill>
                  <a:prstClr val="black">
                    <a:tint val="75000"/>
                  </a:prstClr>
                </a:solidFill>
              </a:rPr>
              <a:pPr/>
              <a:t>05/10/2017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69566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9BEE6-D57E-490D-97A6-7125E5FEE104}" type="datetimeFigureOut">
              <a:rPr lang="en-GB" smtClean="0">
                <a:solidFill>
                  <a:prstClr val="black">
                    <a:tint val="75000"/>
                  </a:prstClr>
                </a:solidFill>
              </a:rPr>
              <a:pPr/>
              <a:t>05/10/2017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4343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05/10/2017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5953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05/10/2017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263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05/10/2017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5935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05/10/2017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9885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D9BEE6-D57E-490D-97A6-7125E5FEE104}" type="datetimeFigureOut">
              <a:rPr lang="en-GB" smtClean="0">
                <a:solidFill>
                  <a:prstClr val="black">
                    <a:tint val="75000"/>
                  </a:prstClr>
                </a:solidFill>
              </a:rPr>
              <a:pPr/>
              <a:t>05/10/2017</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6662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9550" y="1409700"/>
            <a:ext cx="8515350" cy="3257550"/>
          </a:xfrm>
        </p:spPr>
        <p:txBody>
          <a:bodyPr>
            <a:noAutofit/>
          </a:bodyPr>
          <a:lstStyle/>
          <a:p>
            <a:r>
              <a:rPr lang="en-GB" sz="4000" dirty="0"/>
              <a:t/>
            </a:r>
            <a:br>
              <a:rPr lang="en-GB" sz="4000" dirty="0"/>
            </a:br>
            <a:r>
              <a:rPr lang="en-GB" sz="3600" dirty="0" smtClean="0"/>
              <a:t>HPHI4002 </a:t>
            </a:r>
            <a:r>
              <a:rPr lang="en-GB" sz="3600" dirty="0"/>
              <a:t/>
            </a:r>
            <a:br>
              <a:rPr lang="en-GB" sz="3600" dirty="0"/>
            </a:br>
            <a:r>
              <a:rPr lang="en-GB" sz="2800" dirty="0"/>
              <a:t>Week </a:t>
            </a:r>
            <a:r>
              <a:rPr lang="en-GB" sz="2800" dirty="0" smtClean="0"/>
              <a:t>1 </a:t>
            </a:r>
            <a:r>
              <a:rPr lang="en-GB" sz="2800" dirty="0"/>
              <a:t>Lecture</a:t>
            </a:r>
            <a:r>
              <a:rPr lang="en-GB" sz="5400" dirty="0"/>
              <a:t/>
            </a:r>
            <a:br>
              <a:rPr lang="en-GB" sz="5400" dirty="0"/>
            </a:br>
            <a:r>
              <a:rPr lang="en-GB" sz="8800" dirty="0" smtClean="0"/>
              <a:t>HISTORIOGRAPHY</a:t>
            </a:r>
            <a:r>
              <a:rPr lang="en-GB" sz="6600" dirty="0"/>
              <a:t/>
            </a:r>
            <a:br>
              <a:rPr lang="en-GB" sz="6600" dirty="0"/>
            </a:br>
            <a:r>
              <a:rPr lang="en-GB" sz="3200" i="1" dirty="0" smtClean="0"/>
              <a:t>plus </a:t>
            </a:r>
            <a:r>
              <a:rPr lang="en-GB" sz="6600" i="1" dirty="0" smtClean="0"/>
              <a:t/>
            </a:r>
            <a:br>
              <a:rPr lang="en-GB" sz="6600" i="1" dirty="0" smtClean="0"/>
            </a:br>
            <a:r>
              <a:rPr lang="en-GB" sz="6600" i="1" dirty="0" smtClean="0"/>
              <a:t>INTRODUCTION TO MODULE</a:t>
            </a:r>
            <a:endParaRPr lang="en-GB" sz="3200" dirty="0">
              <a:latin typeface="Harlow Solid Italic" panose="04030604020F02020D02" pitchFamily="82" charset="0"/>
            </a:endParaRPr>
          </a:p>
        </p:txBody>
      </p:sp>
      <p:pic>
        <p:nvPicPr>
          <p:cNvPr id="3" name="Content Placeholder 5"/>
          <p:cNvPicPr>
            <a:picLocks noChangeAspect="1"/>
          </p:cNvPicPr>
          <p:nvPr/>
        </p:nvPicPr>
        <p:blipFill>
          <a:blip r:embed="rId3"/>
          <a:stretch>
            <a:fillRect/>
          </a:stretch>
        </p:blipFill>
        <p:spPr>
          <a:xfrm>
            <a:off x="8423559" y="1409700"/>
            <a:ext cx="3768441" cy="4286250"/>
          </a:xfrm>
          <a:prstGeom prst="rect">
            <a:avLst/>
          </a:prstGeom>
        </p:spPr>
      </p:pic>
    </p:spTree>
    <p:extLst>
      <p:ext uri="{BB962C8B-B14F-4D97-AF65-F5344CB8AC3E}">
        <p14:creationId xmlns:p14="http://schemas.microsoft.com/office/powerpoint/2010/main" val="26034301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t>HPHI4002</a:t>
            </a:r>
            <a:endParaRPr lang="en-US" sz="5400" b="1" dirty="0"/>
          </a:p>
        </p:txBody>
      </p:sp>
      <p:sp>
        <p:nvSpPr>
          <p:cNvPr id="7" name="Content Placeholder 6"/>
          <p:cNvSpPr>
            <a:spLocks noGrp="1"/>
          </p:cNvSpPr>
          <p:nvPr>
            <p:ph idx="1"/>
          </p:nvPr>
        </p:nvSpPr>
        <p:spPr/>
        <p:txBody>
          <a:bodyPr/>
          <a:lstStyle/>
          <a:p>
            <a:pPr marL="0" indent="0">
              <a:buNone/>
            </a:pPr>
            <a:r>
              <a:rPr lang="en-GB" dirty="0"/>
              <a:t>Module convenor: </a:t>
            </a:r>
            <a:endParaRPr lang="en-US" dirty="0"/>
          </a:p>
          <a:p>
            <a:pPr marL="0" indent="0">
              <a:buNone/>
            </a:pPr>
            <a:r>
              <a:rPr lang="en-GB" dirty="0"/>
              <a:t>Alexander Scott (alexander.scott@uwtsd.ac.uk)</a:t>
            </a:r>
            <a:endParaRPr lang="en-US" dirty="0"/>
          </a:p>
          <a:p>
            <a:pPr marL="0" indent="0">
              <a:buNone/>
            </a:pPr>
            <a:r>
              <a:rPr lang="en-GB" b="1" u="sng" dirty="0"/>
              <a:t/>
            </a:r>
            <a:br>
              <a:rPr lang="en-GB" b="1" u="sng" dirty="0"/>
            </a:br>
            <a:r>
              <a:rPr lang="en-GB" dirty="0" smtClean="0"/>
              <a:t>Lecturers:</a:t>
            </a:r>
          </a:p>
          <a:p>
            <a:pPr marL="0" indent="0">
              <a:buNone/>
            </a:pPr>
            <a:r>
              <a:rPr lang="en-GB" dirty="0" smtClean="0"/>
              <a:t>Harriett Webster,</a:t>
            </a:r>
          </a:p>
          <a:p>
            <a:pPr marL="0" indent="0">
              <a:buNone/>
            </a:pPr>
            <a:r>
              <a:rPr lang="en-GB" dirty="0" smtClean="0"/>
              <a:t>Lester Mason,</a:t>
            </a:r>
          </a:p>
          <a:p>
            <a:pPr marL="0" indent="0">
              <a:buNone/>
            </a:pPr>
            <a:r>
              <a:rPr lang="en-GB" dirty="0" smtClean="0"/>
              <a:t>Erica O’Brien</a:t>
            </a:r>
            <a:endParaRPr lang="en-US" dirty="0"/>
          </a:p>
          <a:p>
            <a:endParaRPr lang="en-US" dirty="0"/>
          </a:p>
        </p:txBody>
      </p:sp>
      <p:pic>
        <p:nvPicPr>
          <p:cNvPr id="9" name="Content Placeholder 5"/>
          <p:cNvPicPr>
            <a:picLocks noChangeAspect="1"/>
          </p:cNvPicPr>
          <p:nvPr/>
        </p:nvPicPr>
        <p:blipFill>
          <a:blip r:embed="rId2"/>
          <a:stretch>
            <a:fillRect/>
          </a:stretch>
        </p:blipFill>
        <p:spPr>
          <a:xfrm>
            <a:off x="8423559" y="1409700"/>
            <a:ext cx="3768441" cy="4286250"/>
          </a:xfrm>
          <a:prstGeom prst="rect">
            <a:avLst/>
          </a:prstGeom>
        </p:spPr>
      </p:pic>
    </p:spTree>
    <p:extLst>
      <p:ext uri="{BB962C8B-B14F-4D97-AF65-F5344CB8AC3E}">
        <p14:creationId xmlns:p14="http://schemas.microsoft.com/office/powerpoint/2010/main" val="2774859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t>HPHI4002</a:t>
            </a:r>
            <a:endParaRPr lang="en-US" sz="5400" b="1" dirty="0"/>
          </a:p>
        </p:txBody>
      </p:sp>
      <p:sp>
        <p:nvSpPr>
          <p:cNvPr id="7" name="Content Placeholder 6"/>
          <p:cNvSpPr>
            <a:spLocks noGrp="1"/>
          </p:cNvSpPr>
          <p:nvPr>
            <p:ph idx="1"/>
          </p:nvPr>
        </p:nvSpPr>
        <p:spPr>
          <a:xfrm>
            <a:off x="609600" y="1600201"/>
            <a:ext cx="10972800" cy="4610099"/>
          </a:xfrm>
        </p:spPr>
        <p:txBody>
          <a:bodyPr>
            <a:normAutofit fontScale="62500" lnSpcReduction="20000"/>
          </a:bodyPr>
          <a:lstStyle/>
          <a:p>
            <a:pPr marL="0" indent="0" algn="just" hangingPunct="0">
              <a:buNone/>
            </a:pPr>
            <a:r>
              <a:rPr lang="en-GB" sz="4500" dirty="0" smtClean="0"/>
              <a:t>This is a skills-based module oriented towards students taking degrees in history and history-related disciplines (Modern Historical Studies, Medieval Studies, War and Conflict, Ancient History, etc.). The syllabus embeds sessions on generic study skills within a broader syllabus of theme- and topic-based lectures. Lectures cover </a:t>
            </a:r>
            <a:r>
              <a:rPr lang="en-GB" sz="4500" b="1" dirty="0" smtClean="0"/>
              <a:t>generic study skills </a:t>
            </a:r>
            <a:r>
              <a:rPr lang="en-GB" sz="4500" dirty="0" smtClean="0"/>
              <a:t>(e.g. referencing; essay writing; constructing an argument) alongside </a:t>
            </a:r>
            <a:r>
              <a:rPr lang="en-GB" sz="4500" b="1" dirty="0" smtClean="0"/>
              <a:t>discipline-specific ones </a:t>
            </a:r>
            <a:r>
              <a:rPr lang="en-GB" sz="4500" dirty="0" smtClean="0"/>
              <a:t>(historiographical analysis; MHRA referencing) as part of a broader curriculum which explores the development of history writing techniques. When discussing strategies for reading at university level, for example, teaching sessions will touch upon the history of the printed word; likewise, as an introduction to the principles of using primary sources and footnotes, lectures will explore innovators of such historical methods such as Edward Gibbon and Leopold von Ranke.  </a:t>
            </a:r>
            <a:endParaRPr lang="en-US" sz="4500" b="1" dirty="0" smtClean="0"/>
          </a:p>
          <a:p>
            <a:endParaRPr lang="en-US" dirty="0"/>
          </a:p>
        </p:txBody>
      </p:sp>
    </p:spTree>
    <p:extLst>
      <p:ext uri="{BB962C8B-B14F-4D97-AF65-F5344CB8AC3E}">
        <p14:creationId xmlns:p14="http://schemas.microsoft.com/office/powerpoint/2010/main" val="24319128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and LEARNING OUTCOMES </a:t>
            </a:r>
            <a:endParaRPr lang="en-US" dirty="0"/>
          </a:p>
        </p:txBody>
      </p:sp>
      <p:sp>
        <p:nvSpPr>
          <p:cNvPr id="3" name="Content Placeholder 2"/>
          <p:cNvSpPr>
            <a:spLocks noGrp="1"/>
          </p:cNvSpPr>
          <p:nvPr>
            <p:ph idx="1"/>
          </p:nvPr>
        </p:nvSpPr>
        <p:spPr>
          <a:xfrm>
            <a:off x="609600" y="1417639"/>
            <a:ext cx="10972800" cy="5440362"/>
          </a:xfrm>
        </p:spPr>
        <p:txBody>
          <a:bodyPr>
            <a:normAutofit fontScale="55000" lnSpcReduction="20000"/>
          </a:bodyPr>
          <a:lstStyle/>
          <a:p>
            <a:pPr lvl="0"/>
            <a:r>
              <a:rPr lang="en-GB" sz="3800" dirty="0"/>
              <a:t>To familiarise students with key principles and characteristics of studying history and history-related disciplines at university level history, and to explore how, where, why and when these characteristics developed; </a:t>
            </a:r>
            <a:endParaRPr lang="en-US" sz="3800" dirty="0"/>
          </a:p>
          <a:p>
            <a:pPr lvl="0"/>
            <a:r>
              <a:rPr lang="en-GB" sz="3800" dirty="0"/>
              <a:t>To equip students with fundamentals of university-level writing as applied to history and history-related disciplines, and with the ability to construct and appraise historical arguments;</a:t>
            </a:r>
            <a:endParaRPr lang="en-US" sz="3800" dirty="0"/>
          </a:p>
          <a:p>
            <a:pPr lvl="0"/>
            <a:r>
              <a:rPr lang="en-GB" sz="3800" dirty="0"/>
              <a:t>To equip students with the ability to formulate and substantiate historical arguments, and to situate these arguments within existing historiographical debates.</a:t>
            </a:r>
            <a:endParaRPr lang="en-US" sz="3800" dirty="0"/>
          </a:p>
          <a:p>
            <a:pPr marL="0" indent="0">
              <a:buNone/>
            </a:pPr>
            <a:endParaRPr lang="en-US" sz="3800" dirty="0"/>
          </a:p>
          <a:p>
            <a:pPr marL="0" indent="0">
              <a:buNone/>
            </a:pPr>
            <a:r>
              <a:rPr lang="en-GB" sz="3800" i="1" dirty="0" smtClean="0"/>
              <a:t>Upon </a:t>
            </a:r>
            <a:r>
              <a:rPr lang="en-GB" sz="3800" i="1" dirty="0"/>
              <a:t>the successful completion of this module, the student should be able to demonstrate the ability to:</a:t>
            </a:r>
            <a:endParaRPr lang="en-US" sz="3800" dirty="0"/>
          </a:p>
          <a:p>
            <a:pPr lvl="0"/>
            <a:endParaRPr lang="en-GB" sz="3800" dirty="0" smtClean="0"/>
          </a:p>
          <a:p>
            <a:pPr lvl="0"/>
            <a:r>
              <a:rPr lang="en-GB" sz="3800" dirty="0" smtClean="0"/>
              <a:t>Understand </a:t>
            </a:r>
            <a:r>
              <a:rPr lang="en-GB" sz="3800" dirty="0"/>
              <a:t>and apply the principles of academic history-writing;</a:t>
            </a:r>
            <a:endParaRPr lang="en-US" sz="3800" dirty="0"/>
          </a:p>
          <a:p>
            <a:pPr lvl="0"/>
            <a:r>
              <a:rPr lang="en-GB" sz="3800" dirty="0"/>
              <a:t>Reference (footnote) using the appropriate Modern Humanities Research Association (MHRA) formulae;</a:t>
            </a:r>
            <a:endParaRPr lang="en-US" sz="3800" dirty="0"/>
          </a:p>
          <a:p>
            <a:pPr lvl="0"/>
            <a:r>
              <a:rPr lang="en-GB" sz="3800" dirty="0"/>
              <a:t>Understand, evaluate and critique different historians’ work and different historical concepts;</a:t>
            </a:r>
            <a:endParaRPr lang="en-US" sz="3800" dirty="0"/>
          </a:p>
          <a:p>
            <a:pPr lvl="0"/>
            <a:r>
              <a:rPr lang="en-GB" sz="3800" dirty="0"/>
              <a:t>Formulate, sustain and substantiate cohesive historical arguments, both orally and in written form</a:t>
            </a:r>
            <a:r>
              <a:rPr lang="en-GB" dirty="0"/>
              <a:t>.</a:t>
            </a:r>
            <a:endParaRPr lang="en-US" dirty="0"/>
          </a:p>
        </p:txBody>
      </p:sp>
    </p:spTree>
    <p:extLst>
      <p:ext uri="{BB962C8B-B14F-4D97-AF65-F5344CB8AC3E}">
        <p14:creationId xmlns:p14="http://schemas.microsoft.com/office/powerpoint/2010/main" val="26999587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GB" b="1" dirty="0"/>
              <a:t>Assessment Component 1 – 5% of module grade</a:t>
            </a:r>
            <a:endParaRPr lang="en-US" dirty="0"/>
          </a:p>
          <a:p>
            <a:pPr marL="0" indent="0" fontAlgn="base" hangingPunct="0">
              <a:buNone/>
            </a:pPr>
            <a:r>
              <a:rPr lang="en-GB" b="1" dirty="0"/>
              <a:t>Essay appraisal (200–500 words) – deadline Friday October 20 2017, 11.59pm</a:t>
            </a:r>
            <a:endParaRPr lang="en-US" dirty="0"/>
          </a:p>
          <a:p>
            <a:pPr marL="0" indent="0" fontAlgn="base" hangingPunct="0">
              <a:buNone/>
            </a:pPr>
            <a:r>
              <a:rPr lang="en-GB" dirty="0" smtClean="0"/>
              <a:t>Students </a:t>
            </a:r>
            <a:r>
              <a:rPr lang="en-GB" dirty="0"/>
              <a:t>will be given an example of an undergraduate essay to read and evaluate. They then </a:t>
            </a:r>
            <a:r>
              <a:rPr lang="en-GB" dirty="0" smtClean="0"/>
              <a:t>write </a:t>
            </a:r>
            <a:r>
              <a:rPr lang="en-GB" dirty="0"/>
              <a:t>a short appraisal of the essay’s strengths and weaknesses, attaching a suggested numerical grade. The intention is to familiarise students with good (and bad) writing practices and to finesse their understanding of assessment criteria.</a:t>
            </a:r>
            <a:endParaRPr lang="en-US" dirty="0"/>
          </a:p>
          <a:p>
            <a:pPr marL="0" indent="0">
              <a:buNone/>
            </a:pPr>
            <a:endParaRPr lang="en-US" dirty="0"/>
          </a:p>
        </p:txBody>
      </p:sp>
    </p:spTree>
    <p:extLst>
      <p:ext uri="{BB962C8B-B14F-4D97-AF65-F5344CB8AC3E}">
        <p14:creationId xmlns:p14="http://schemas.microsoft.com/office/powerpoint/2010/main" val="18394085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US" dirty="0"/>
          </a:p>
        </p:txBody>
      </p:sp>
      <p:sp>
        <p:nvSpPr>
          <p:cNvPr id="3" name="Content Placeholder 2"/>
          <p:cNvSpPr>
            <a:spLocks noGrp="1"/>
          </p:cNvSpPr>
          <p:nvPr>
            <p:ph idx="1"/>
          </p:nvPr>
        </p:nvSpPr>
        <p:spPr/>
        <p:txBody>
          <a:bodyPr>
            <a:normAutofit/>
          </a:bodyPr>
          <a:lstStyle/>
          <a:p>
            <a:pPr marL="0" indent="0">
              <a:buNone/>
            </a:pPr>
            <a:r>
              <a:rPr lang="en-GB" b="1" dirty="0"/>
              <a:t>Assessment Component 2 – 25% of module grade</a:t>
            </a:r>
            <a:endParaRPr lang="en-US" dirty="0"/>
          </a:p>
          <a:p>
            <a:pPr marL="0" indent="0" fontAlgn="base" hangingPunct="0">
              <a:buNone/>
            </a:pPr>
            <a:r>
              <a:rPr lang="en-GB" b="1" dirty="0"/>
              <a:t>Article review (800–1000 words) – deadline Friday December 1 2017, 11.59pm</a:t>
            </a:r>
            <a:endParaRPr lang="en-US" dirty="0"/>
          </a:p>
          <a:p>
            <a:pPr marL="0" indent="0" algn="just" fontAlgn="base" hangingPunct="0">
              <a:buNone/>
            </a:pPr>
            <a:r>
              <a:rPr lang="en-GB" dirty="0"/>
              <a:t>Students will write a review an academic journal article which discusses a topic or debate covered during lectures. Students should place emphasis on critical analysis and endeavour to situate the article within a historiographical context.</a:t>
            </a:r>
            <a:endParaRPr lang="en-US" dirty="0"/>
          </a:p>
          <a:p>
            <a:pPr marL="0" indent="0">
              <a:buNone/>
            </a:pPr>
            <a:endParaRPr lang="en-US" dirty="0"/>
          </a:p>
        </p:txBody>
      </p:sp>
    </p:spTree>
    <p:extLst>
      <p:ext uri="{BB962C8B-B14F-4D97-AF65-F5344CB8AC3E}">
        <p14:creationId xmlns:p14="http://schemas.microsoft.com/office/powerpoint/2010/main" val="14742051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Assessment Component 3 – 35% of module grade</a:t>
            </a:r>
            <a:endParaRPr lang="en-US" dirty="0"/>
          </a:p>
          <a:p>
            <a:pPr marL="0" indent="0" fontAlgn="base" hangingPunct="0">
              <a:buNone/>
            </a:pPr>
            <a:r>
              <a:rPr lang="en-GB" b="1" dirty="0"/>
              <a:t>Presentation during in-class debate (equivalent to 1000–1500 words) – to be done in-class during January examination period  (date, time, venue TBC)</a:t>
            </a:r>
            <a:endParaRPr lang="en-US" dirty="0"/>
          </a:p>
          <a:p>
            <a:pPr marL="0" indent="0" algn="just" fontAlgn="base" hangingPunct="0">
              <a:buNone/>
            </a:pPr>
            <a:r>
              <a:rPr lang="en-GB" dirty="0" smtClean="0"/>
              <a:t>Individual </a:t>
            </a:r>
            <a:r>
              <a:rPr lang="en-GB" dirty="0"/>
              <a:t>students will prepare and deliver a ten-minute presentation on one ‘side’ of an historiographical debate. Other students will prepare and deliver presentations from a competing standpoint. With both sides of the debate having been aired, presenters and peers will engage in dialogue with one another. Grading will be based on the quality of students’ presentations, but also their contributions to subsequent debates. </a:t>
            </a:r>
            <a:endParaRPr lang="en-US" dirty="0"/>
          </a:p>
          <a:p>
            <a:pPr marL="0" indent="0">
              <a:buNone/>
            </a:pPr>
            <a:endParaRPr lang="en-US" dirty="0"/>
          </a:p>
        </p:txBody>
      </p:sp>
    </p:spTree>
    <p:extLst>
      <p:ext uri="{BB962C8B-B14F-4D97-AF65-F5344CB8AC3E}">
        <p14:creationId xmlns:p14="http://schemas.microsoft.com/office/powerpoint/2010/main" val="7090887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GB" b="1" dirty="0" smtClean="0"/>
              <a:t>Assessment </a:t>
            </a:r>
            <a:r>
              <a:rPr lang="en-GB" b="1" dirty="0"/>
              <a:t>Component 4 – 35% of module grade</a:t>
            </a:r>
            <a:endParaRPr lang="en-US" dirty="0"/>
          </a:p>
          <a:p>
            <a:pPr marL="0" indent="0" fontAlgn="base" hangingPunct="0">
              <a:buNone/>
            </a:pPr>
            <a:r>
              <a:rPr lang="en-GB" b="1" dirty="0"/>
              <a:t>Annotated bibliography (1000–1500 words) – deadline January 19 2018, 11.59pm</a:t>
            </a:r>
            <a:endParaRPr lang="en-US" dirty="0"/>
          </a:p>
          <a:p>
            <a:pPr marL="0" indent="0" algn="just" fontAlgn="base" hangingPunct="0">
              <a:buNone/>
            </a:pPr>
            <a:r>
              <a:rPr lang="en-GB" dirty="0"/>
              <a:t>Students will compile an annotated bibliography comprising of various source types accessed in the process of doing research for their in-class presentation. Short written analyses of different sources should be provided. Grading will be based on the quality of annotations, but also students’ adherence to correct MHRA referencing formulae.</a:t>
            </a:r>
            <a:endParaRPr lang="en-US" dirty="0"/>
          </a:p>
          <a:p>
            <a:pPr marL="0" indent="0">
              <a:buNone/>
            </a:pPr>
            <a:endParaRPr lang="en-US" dirty="0"/>
          </a:p>
        </p:txBody>
      </p:sp>
    </p:spTree>
    <p:extLst>
      <p:ext uri="{BB962C8B-B14F-4D97-AF65-F5344CB8AC3E}">
        <p14:creationId xmlns:p14="http://schemas.microsoft.com/office/powerpoint/2010/main" val="27102400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Lectures</a:t>
            </a:r>
            <a:endParaRPr lang="en-US" dirty="0"/>
          </a:p>
        </p:txBody>
      </p:sp>
      <p:sp>
        <p:nvSpPr>
          <p:cNvPr id="3" name="Content Placeholder 2"/>
          <p:cNvSpPr>
            <a:spLocks noGrp="1"/>
          </p:cNvSpPr>
          <p:nvPr>
            <p:ph idx="1"/>
          </p:nvPr>
        </p:nvSpPr>
        <p:spPr>
          <a:xfrm>
            <a:off x="609600" y="1417638"/>
            <a:ext cx="10972800" cy="5230811"/>
          </a:xfrm>
        </p:spPr>
        <p:txBody>
          <a:bodyPr numCol="2" spcCol="360000">
            <a:normAutofit fontScale="77500" lnSpcReduction="20000"/>
          </a:bodyPr>
          <a:lstStyle/>
          <a:p>
            <a:pPr marL="0" indent="0">
              <a:buNone/>
            </a:pPr>
            <a:r>
              <a:rPr lang="en-GB" b="1" dirty="0"/>
              <a:t>Week 1 (week beginning October 2)</a:t>
            </a:r>
            <a:endParaRPr lang="en-US" dirty="0"/>
          </a:p>
          <a:p>
            <a:pPr marL="0" indent="0">
              <a:buNone/>
            </a:pPr>
            <a:r>
              <a:rPr lang="en-GB" b="1" dirty="0"/>
              <a:t>Historiography: What and Why? (Alex Scott)</a:t>
            </a:r>
            <a:endParaRPr lang="en-US" dirty="0"/>
          </a:p>
          <a:p>
            <a:pPr marL="0" indent="0">
              <a:buNone/>
            </a:pPr>
            <a:r>
              <a:rPr lang="en-GB" b="1" dirty="0"/>
              <a:t> </a:t>
            </a:r>
            <a:endParaRPr lang="en-US" dirty="0"/>
          </a:p>
          <a:p>
            <a:pPr marL="0" indent="0">
              <a:buNone/>
            </a:pPr>
            <a:r>
              <a:rPr lang="en-GB" b="1" dirty="0"/>
              <a:t>Week 2 (week beginning October 9)</a:t>
            </a:r>
            <a:endParaRPr lang="en-US" dirty="0"/>
          </a:p>
          <a:p>
            <a:pPr marL="0" indent="0">
              <a:buNone/>
            </a:pPr>
            <a:r>
              <a:rPr lang="en-GB" b="1" dirty="0"/>
              <a:t>Reading: What, Why and How? (Alex Scott)</a:t>
            </a:r>
            <a:endParaRPr lang="en-US" dirty="0"/>
          </a:p>
          <a:p>
            <a:pPr marL="0" indent="0">
              <a:buNone/>
            </a:pPr>
            <a:r>
              <a:rPr lang="en-GB" b="1" dirty="0"/>
              <a:t> </a:t>
            </a:r>
            <a:endParaRPr lang="en-US" dirty="0"/>
          </a:p>
          <a:p>
            <a:pPr marL="0" indent="0">
              <a:buNone/>
            </a:pPr>
            <a:r>
              <a:rPr lang="en-GB" b="1" dirty="0"/>
              <a:t>Week 3 (week beginning October 16)</a:t>
            </a:r>
            <a:endParaRPr lang="en-US" dirty="0"/>
          </a:p>
          <a:p>
            <a:pPr marL="0" indent="0">
              <a:buNone/>
            </a:pPr>
            <a:r>
              <a:rPr lang="en-GB" b="1" dirty="0"/>
              <a:t>Essay Writing: What, Why and How? (Alex Scott</a:t>
            </a:r>
            <a:r>
              <a:rPr lang="en-GB" b="1" dirty="0" smtClean="0"/>
              <a:t>)</a:t>
            </a:r>
          </a:p>
          <a:p>
            <a:pPr marL="0" indent="0">
              <a:buNone/>
            </a:pPr>
            <a:endParaRPr lang="en-US" dirty="0"/>
          </a:p>
          <a:p>
            <a:pPr marL="0" indent="0">
              <a:buNone/>
            </a:pPr>
            <a:r>
              <a:rPr lang="en-GB" i="1" dirty="0" smtClean="0"/>
              <a:t>Essay </a:t>
            </a:r>
            <a:r>
              <a:rPr lang="en-GB" i="1" dirty="0"/>
              <a:t>appraisal due Friday October 20 2017, 11.59pm</a:t>
            </a:r>
            <a:endParaRPr lang="en-US" dirty="0"/>
          </a:p>
          <a:p>
            <a:pPr marL="0" indent="0">
              <a:buNone/>
            </a:pPr>
            <a:r>
              <a:rPr lang="en-GB" b="1" dirty="0" smtClean="0"/>
              <a:t>Week </a:t>
            </a:r>
            <a:r>
              <a:rPr lang="en-GB" b="1" dirty="0"/>
              <a:t>4 (week beginning October 23)</a:t>
            </a:r>
            <a:endParaRPr lang="en-US" dirty="0"/>
          </a:p>
          <a:p>
            <a:pPr marL="0" indent="0">
              <a:buNone/>
            </a:pPr>
            <a:r>
              <a:rPr lang="en-GB" b="1" dirty="0"/>
              <a:t>Referencing: What, Why and How? (Alex Scott)</a:t>
            </a:r>
            <a:endParaRPr lang="en-US" dirty="0"/>
          </a:p>
          <a:p>
            <a:pPr marL="0" indent="0">
              <a:buNone/>
            </a:pPr>
            <a:r>
              <a:rPr lang="en-GB" b="1" dirty="0"/>
              <a:t> </a:t>
            </a:r>
            <a:endParaRPr lang="en-US" dirty="0"/>
          </a:p>
          <a:p>
            <a:pPr marL="0" indent="0">
              <a:buNone/>
            </a:pPr>
            <a:r>
              <a:rPr lang="en-GB" b="1" dirty="0"/>
              <a:t>Week 5 (week beginning October 30)</a:t>
            </a:r>
            <a:endParaRPr lang="en-US" dirty="0"/>
          </a:p>
          <a:p>
            <a:pPr marL="0" indent="0">
              <a:buNone/>
            </a:pPr>
            <a:r>
              <a:rPr lang="en-GB" b="1" dirty="0"/>
              <a:t>Libraries, Archives and Electronic Resources (Alex Scott)</a:t>
            </a:r>
            <a:endParaRPr lang="en-US" dirty="0"/>
          </a:p>
          <a:p>
            <a:pPr marL="0" indent="0">
              <a:buNone/>
            </a:pPr>
            <a:r>
              <a:rPr lang="en-GB" b="1" dirty="0"/>
              <a:t> </a:t>
            </a:r>
            <a:endParaRPr lang="en-US" dirty="0"/>
          </a:p>
          <a:p>
            <a:pPr marL="0" indent="0">
              <a:buNone/>
            </a:pPr>
            <a:r>
              <a:rPr lang="en-GB" dirty="0"/>
              <a:t>Week 6 (week beginning November 6)</a:t>
            </a:r>
            <a:endParaRPr lang="en-US" dirty="0"/>
          </a:p>
          <a:p>
            <a:pPr marL="0" indent="0">
              <a:buNone/>
            </a:pPr>
            <a:r>
              <a:rPr lang="en-GB" dirty="0"/>
              <a:t>Reading Week</a:t>
            </a:r>
            <a:endParaRPr lang="en-US" dirty="0"/>
          </a:p>
          <a:p>
            <a:pPr marL="0" indent="0">
              <a:buNone/>
            </a:pPr>
            <a:endParaRPr lang="en-US" dirty="0"/>
          </a:p>
        </p:txBody>
      </p:sp>
    </p:spTree>
    <p:extLst>
      <p:ext uri="{BB962C8B-B14F-4D97-AF65-F5344CB8AC3E}">
        <p14:creationId xmlns:p14="http://schemas.microsoft.com/office/powerpoint/2010/main" val="10414032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Lectures</a:t>
            </a:r>
            <a:endParaRPr lang="en-US" dirty="0"/>
          </a:p>
        </p:txBody>
      </p:sp>
      <p:sp>
        <p:nvSpPr>
          <p:cNvPr id="3" name="Content Placeholder 2"/>
          <p:cNvSpPr>
            <a:spLocks noGrp="1"/>
          </p:cNvSpPr>
          <p:nvPr>
            <p:ph idx="1"/>
          </p:nvPr>
        </p:nvSpPr>
        <p:spPr>
          <a:xfrm>
            <a:off x="609600" y="1417638"/>
            <a:ext cx="10972800" cy="5230811"/>
          </a:xfrm>
        </p:spPr>
        <p:txBody>
          <a:bodyPr numCol="2" spcCol="360000">
            <a:normAutofit fontScale="92500" lnSpcReduction="20000"/>
          </a:bodyPr>
          <a:lstStyle/>
          <a:p>
            <a:pPr marL="0" indent="0">
              <a:buNone/>
            </a:pPr>
            <a:r>
              <a:rPr lang="en-GB" b="1" dirty="0"/>
              <a:t>Weeks 7–8 (weeks beginning November 13, 20)</a:t>
            </a:r>
            <a:endParaRPr lang="en-US" dirty="0"/>
          </a:p>
          <a:p>
            <a:pPr marL="0" indent="0">
              <a:buNone/>
            </a:pPr>
            <a:r>
              <a:rPr lang="en-GB" b="1" dirty="0"/>
              <a:t>Key Debates in Medieval History (Harriett Webster followed by Erica O’Brien [or vice versa])</a:t>
            </a:r>
            <a:endParaRPr lang="en-US" dirty="0"/>
          </a:p>
          <a:p>
            <a:pPr marL="0" indent="0">
              <a:buNone/>
            </a:pPr>
            <a:r>
              <a:rPr lang="en-GB" b="1" dirty="0"/>
              <a:t> </a:t>
            </a:r>
            <a:endParaRPr lang="en-US" dirty="0"/>
          </a:p>
          <a:p>
            <a:pPr marL="0" indent="0">
              <a:buNone/>
            </a:pPr>
            <a:r>
              <a:rPr lang="en-GB" b="1" dirty="0"/>
              <a:t>Week 9–10 (weeks beginning November 27, December 4)</a:t>
            </a:r>
            <a:endParaRPr lang="en-US" dirty="0"/>
          </a:p>
          <a:p>
            <a:pPr marL="0" indent="0">
              <a:buNone/>
            </a:pPr>
            <a:r>
              <a:rPr lang="en-GB" b="1" dirty="0"/>
              <a:t>Key Debates in Modern History: Empire vs. </a:t>
            </a:r>
            <a:r>
              <a:rPr lang="en-GB" b="1" dirty="0" err="1"/>
              <a:t>Postcolonialism</a:t>
            </a:r>
            <a:r>
              <a:rPr lang="en-GB" b="1" dirty="0"/>
              <a:t> (Lester Mason followed by Alex Scott)</a:t>
            </a:r>
            <a:endParaRPr lang="en-US" dirty="0"/>
          </a:p>
          <a:p>
            <a:pPr marL="0" indent="0">
              <a:buNone/>
            </a:pPr>
            <a:r>
              <a:rPr lang="en-GB" i="1" dirty="0"/>
              <a:t>Article review due Friday December 1 2017, 11.59pm</a:t>
            </a:r>
            <a:endParaRPr lang="en-US" dirty="0"/>
          </a:p>
          <a:p>
            <a:pPr marL="0" indent="0">
              <a:buNone/>
            </a:pPr>
            <a:r>
              <a:rPr lang="en-GB" b="1" dirty="0"/>
              <a:t> </a:t>
            </a:r>
            <a:endParaRPr lang="en-US" dirty="0"/>
          </a:p>
          <a:p>
            <a:pPr marL="0" indent="0">
              <a:buNone/>
            </a:pPr>
            <a:r>
              <a:rPr lang="en-GB" b="1" dirty="0" smtClean="0"/>
              <a:t>Week </a:t>
            </a:r>
            <a:r>
              <a:rPr lang="en-GB" b="1" dirty="0"/>
              <a:t>11 – (week beginning December 11) Presentation Skills and Preparation for Coursework Debates</a:t>
            </a:r>
            <a:endParaRPr lang="en-US" dirty="0"/>
          </a:p>
          <a:p>
            <a:pPr marL="0" indent="0">
              <a:buNone/>
            </a:pPr>
            <a:r>
              <a:rPr lang="en-GB" i="1" dirty="0" smtClean="0"/>
              <a:t>Presentations </a:t>
            </a:r>
            <a:r>
              <a:rPr lang="en-GB" i="1" dirty="0"/>
              <a:t>and annotated bibliography to be completed in-class during January examination period – date, time and venue TBC</a:t>
            </a:r>
            <a:endParaRPr lang="en-US" dirty="0"/>
          </a:p>
          <a:p>
            <a:pPr marL="0" indent="0">
              <a:buNone/>
            </a:pPr>
            <a:endParaRPr lang="en-US" dirty="0"/>
          </a:p>
        </p:txBody>
      </p:sp>
    </p:spTree>
    <p:extLst>
      <p:ext uri="{BB962C8B-B14F-4D97-AF65-F5344CB8AC3E}">
        <p14:creationId xmlns:p14="http://schemas.microsoft.com/office/powerpoint/2010/main" val="9381454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1369" y="1493160"/>
            <a:ext cx="10248452" cy="4878281"/>
          </a:xfrm>
        </p:spPr>
        <p:txBody>
          <a:bodyPr>
            <a:normAutofit fontScale="77500" lnSpcReduction="20000"/>
          </a:bodyPr>
          <a:lstStyle/>
          <a:p>
            <a:r>
              <a:rPr lang="en-GB" sz="3300" dirty="0"/>
              <a:t>The </a:t>
            </a:r>
            <a:r>
              <a:rPr lang="en-GB" sz="3300" dirty="0" smtClean="0"/>
              <a:t>module (and your degree generally) encourages </a:t>
            </a:r>
            <a:r>
              <a:rPr lang="en-GB" sz="3300" dirty="0"/>
              <a:t>engaged, critical thinking about history</a:t>
            </a:r>
          </a:p>
          <a:p>
            <a:endParaRPr lang="en-GB" sz="3300" dirty="0"/>
          </a:p>
          <a:p>
            <a:r>
              <a:rPr lang="en-GB" sz="3300" dirty="0"/>
              <a:t>The module does not endeavour to ‘teach’ historians’ </a:t>
            </a:r>
            <a:r>
              <a:rPr lang="en-GB" sz="3300" dirty="0" smtClean="0"/>
              <a:t>methods or ideas </a:t>
            </a:r>
            <a:r>
              <a:rPr lang="en-GB" sz="3300" dirty="0"/>
              <a:t>verbatim or by </a:t>
            </a:r>
            <a:r>
              <a:rPr lang="en-GB" sz="3300" dirty="0" smtClean="0"/>
              <a:t>rote</a:t>
            </a:r>
            <a:r>
              <a:rPr lang="en-GB" sz="3300" baseline="30000" dirty="0" smtClean="0"/>
              <a:t>1</a:t>
            </a:r>
            <a:endParaRPr lang="en-GB" sz="3300" dirty="0" smtClean="0"/>
          </a:p>
          <a:p>
            <a:pPr marL="0" indent="0">
              <a:buNone/>
            </a:pPr>
            <a:endParaRPr lang="en-GB" sz="3300" dirty="0"/>
          </a:p>
          <a:p>
            <a:r>
              <a:rPr lang="en-GB" sz="3300" dirty="0" smtClean="0"/>
              <a:t>Students </a:t>
            </a:r>
            <a:r>
              <a:rPr lang="en-GB" sz="3300" dirty="0"/>
              <a:t>should not accept historians’ ideas </a:t>
            </a:r>
            <a:r>
              <a:rPr lang="en-GB" sz="3300" i="1" dirty="0"/>
              <a:t>prima face</a:t>
            </a:r>
            <a:endParaRPr lang="en-GB" sz="3300" dirty="0"/>
          </a:p>
          <a:p>
            <a:endParaRPr lang="en-GB" sz="3300" dirty="0"/>
          </a:p>
          <a:p>
            <a:r>
              <a:rPr lang="en-GB" sz="3300" dirty="0"/>
              <a:t>Rather, students should be prepared to challenge and critique historians’ ideas and to bring informed personal opinions to bear on the study of the </a:t>
            </a:r>
            <a:r>
              <a:rPr lang="en-GB" sz="3300" dirty="0" smtClean="0"/>
              <a:t>past</a:t>
            </a:r>
          </a:p>
          <a:p>
            <a:endParaRPr lang="en-GB" sz="2800" dirty="0"/>
          </a:p>
          <a:p>
            <a:pPr marL="45720" indent="0" algn="r">
              <a:buNone/>
            </a:pPr>
            <a:r>
              <a:rPr lang="en-GB" baseline="30000" dirty="0" smtClean="0"/>
              <a:t>1 </a:t>
            </a:r>
            <a:r>
              <a:rPr lang="en-GB" dirty="0" smtClean="0"/>
              <a:t>with possible exception of footnotes and referencing! </a:t>
            </a:r>
            <a:endParaRPr lang="en-GB" dirty="0"/>
          </a:p>
          <a:p>
            <a:pPr marL="45720" indent="0" algn="r">
              <a:buNone/>
            </a:pPr>
            <a:endParaRPr lang="en-GB" dirty="0"/>
          </a:p>
        </p:txBody>
      </p:sp>
      <p:sp>
        <p:nvSpPr>
          <p:cNvPr id="3" name="Title 2"/>
          <p:cNvSpPr>
            <a:spLocks noGrp="1"/>
          </p:cNvSpPr>
          <p:nvPr>
            <p:ph type="title"/>
          </p:nvPr>
        </p:nvSpPr>
        <p:spPr/>
        <p:txBody>
          <a:bodyPr/>
          <a:lstStyle/>
          <a:p>
            <a:r>
              <a:rPr lang="en-GB" dirty="0" smtClean="0"/>
              <a:t>KEY PRINCIPLES</a:t>
            </a:r>
            <a:endParaRPr lang="en-GB" dirty="0"/>
          </a:p>
        </p:txBody>
      </p:sp>
    </p:spTree>
    <p:extLst>
      <p:ext uri="{BB962C8B-B14F-4D97-AF65-F5344CB8AC3E}">
        <p14:creationId xmlns:p14="http://schemas.microsoft.com/office/powerpoint/2010/main" val="17882074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05000" y="1719071"/>
            <a:ext cx="8407893" cy="4878281"/>
          </a:xfrm>
        </p:spPr>
        <p:txBody>
          <a:bodyPr>
            <a:normAutofit/>
          </a:bodyPr>
          <a:lstStyle/>
          <a:p>
            <a:r>
              <a:rPr lang="en-GB" sz="3200" dirty="0"/>
              <a:t>Over the course of the module (and their degree more generally), students might begin to </a:t>
            </a:r>
            <a:r>
              <a:rPr lang="en-GB" sz="3200" dirty="0" smtClean="0"/>
              <a:t>question accepted </a:t>
            </a:r>
            <a:r>
              <a:rPr lang="en-GB" sz="3200" dirty="0"/>
              <a:t>narratives about the past. </a:t>
            </a:r>
            <a:r>
              <a:rPr lang="en-GB" sz="3200" dirty="0" smtClean="0"/>
              <a:t>Who and what </a:t>
            </a:r>
            <a:r>
              <a:rPr lang="en-GB" sz="3200" dirty="0"/>
              <a:t>gets included and excluded and why? How might history </a:t>
            </a:r>
            <a:r>
              <a:rPr lang="en-GB" sz="3200" dirty="0" smtClean="0"/>
              <a:t>look and </a:t>
            </a:r>
            <a:r>
              <a:rPr lang="en-GB" sz="3200" dirty="0"/>
              <a:t>feel different from other perspectives</a:t>
            </a:r>
            <a:r>
              <a:rPr lang="en-GB" sz="3200" dirty="0" smtClean="0"/>
              <a:t>? </a:t>
            </a:r>
            <a:endParaRPr lang="en-GB" sz="3200" dirty="0"/>
          </a:p>
        </p:txBody>
      </p:sp>
      <p:sp>
        <p:nvSpPr>
          <p:cNvPr id="3" name="Title 2"/>
          <p:cNvSpPr>
            <a:spLocks noGrp="1"/>
          </p:cNvSpPr>
          <p:nvPr>
            <p:ph type="title"/>
          </p:nvPr>
        </p:nvSpPr>
        <p:spPr/>
        <p:txBody>
          <a:bodyPr/>
          <a:lstStyle/>
          <a:p>
            <a:r>
              <a:rPr lang="en-GB" dirty="0" smtClean="0"/>
              <a:t>KEY PRINCIPLES</a:t>
            </a:r>
            <a:endParaRPr lang="en-GB" dirty="0"/>
          </a:p>
        </p:txBody>
      </p:sp>
    </p:spTree>
    <p:extLst>
      <p:ext uri="{BB962C8B-B14F-4D97-AF65-F5344CB8AC3E}">
        <p14:creationId xmlns:p14="http://schemas.microsoft.com/office/powerpoint/2010/main" val="13053966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781" y="375509"/>
            <a:ext cx="3299971" cy="54999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3"/>
          <a:stretch>
            <a:fillRect/>
          </a:stretch>
        </p:blipFill>
        <p:spPr>
          <a:xfrm>
            <a:off x="7854931" y="375509"/>
            <a:ext cx="3990975" cy="4514850"/>
          </a:xfrm>
          <a:prstGeom prst="rect">
            <a:avLst/>
          </a:prstGeom>
        </p:spPr>
      </p:pic>
      <p:pic>
        <p:nvPicPr>
          <p:cNvPr id="6" name="Picture 5"/>
          <p:cNvPicPr>
            <a:picLocks noChangeAspect="1"/>
          </p:cNvPicPr>
          <p:nvPr/>
        </p:nvPicPr>
        <p:blipFill>
          <a:blip r:embed="rId4"/>
          <a:stretch>
            <a:fillRect/>
          </a:stretch>
        </p:blipFill>
        <p:spPr>
          <a:xfrm>
            <a:off x="4212011" y="347180"/>
            <a:ext cx="3447433" cy="4543179"/>
          </a:xfrm>
          <a:prstGeom prst="rect">
            <a:avLst/>
          </a:prstGeom>
        </p:spPr>
      </p:pic>
    </p:spTree>
    <p:extLst>
      <p:ext uri="{BB962C8B-B14F-4D97-AF65-F5344CB8AC3E}">
        <p14:creationId xmlns:p14="http://schemas.microsoft.com/office/powerpoint/2010/main" val="35657122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781" y="375509"/>
            <a:ext cx="3299971" cy="54999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3"/>
          <a:stretch>
            <a:fillRect/>
          </a:stretch>
        </p:blipFill>
        <p:spPr>
          <a:xfrm>
            <a:off x="7854931" y="375509"/>
            <a:ext cx="3990975" cy="4514850"/>
          </a:xfrm>
          <a:prstGeom prst="rect">
            <a:avLst/>
          </a:prstGeom>
        </p:spPr>
      </p:pic>
      <p:sp>
        <p:nvSpPr>
          <p:cNvPr id="4" name="Rectangle 3"/>
          <p:cNvSpPr/>
          <p:nvPr/>
        </p:nvSpPr>
        <p:spPr>
          <a:xfrm>
            <a:off x="7854932" y="5105407"/>
            <a:ext cx="2967262" cy="923330"/>
          </a:xfrm>
          <a:prstGeom prst="rect">
            <a:avLst/>
          </a:prstGeom>
        </p:spPr>
        <p:txBody>
          <a:bodyPr wrap="square">
            <a:spAutoFit/>
          </a:bodyPr>
          <a:lstStyle/>
          <a:p>
            <a:r>
              <a:rPr lang="en-US" dirty="0" smtClean="0"/>
              <a:t>Sun </a:t>
            </a:r>
            <a:r>
              <a:rPr lang="en-US" dirty="0" err="1" smtClean="0"/>
              <a:t>Yat</a:t>
            </a:r>
            <a:r>
              <a:rPr lang="en-US" dirty="0" smtClean="0"/>
              <a:t>-Sen (</a:t>
            </a:r>
            <a:r>
              <a:rPr lang="en-US" dirty="0" smtClean="0"/>
              <a:t>1866–1922</a:t>
            </a:r>
            <a:r>
              <a:rPr lang="en-US" dirty="0" smtClean="0"/>
              <a:t>), First President </a:t>
            </a:r>
            <a:r>
              <a:rPr lang="en-US" dirty="0"/>
              <a:t>of the Republic of China</a:t>
            </a:r>
          </a:p>
        </p:txBody>
      </p:sp>
      <p:sp>
        <p:nvSpPr>
          <p:cNvPr id="5" name="Rectangle 4"/>
          <p:cNvSpPr/>
          <p:nvPr/>
        </p:nvSpPr>
        <p:spPr>
          <a:xfrm>
            <a:off x="4212011" y="4944042"/>
            <a:ext cx="3124704" cy="923330"/>
          </a:xfrm>
          <a:prstGeom prst="rect">
            <a:avLst/>
          </a:prstGeom>
        </p:spPr>
        <p:txBody>
          <a:bodyPr wrap="square">
            <a:spAutoFit/>
          </a:bodyPr>
          <a:lstStyle/>
          <a:p>
            <a:r>
              <a:rPr lang="en-GB" dirty="0"/>
              <a:t>Mustafa Kemal </a:t>
            </a:r>
            <a:r>
              <a:rPr lang="en-GB" dirty="0" smtClean="0"/>
              <a:t>Atatürk(1881–1938), First president of </a:t>
            </a:r>
            <a:r>
              <a:rPr lang="en-GB" dirty="0" smtClean="0"/>
              <a:t>Turkish </a:t>
            </a:r>
            <a:r>
              <a:rPr lang="en-GB" dirty="0" smtClean="0"/>
              <a:t>Republic</a:t>
            </a:r>
            <a:endParaRPr lang="en-GB" dirty="0"/>
          </a:p>
        </p:txBody>
      </p:sp>
      <p:pic>
        <p:nvPicPr>
          <p:cNvPr id="6" name="Picture 5"/>
          <p:cNvPicPr>
            <a:picLocks noChangeAspect="1"/>
          </p:cNvPicPr>
          <p:nvPr/>
        </p:nvPicPr>
        <p:blipFill>
          <a:blip r:embed="rId4"/>
          <a:stretch>
            <a:fillRect/>
          </a:stretch>
        </p:blipFill>
        <p:spPr>
          <a:xfrm>
            <a:off x="4212011" y="347180"/>
            <a:ext cx="3447433" cy="4543179"/>
          </a:xfrm>
          <a:prstGeom prst="rect">
            <a:avLst/>
          </a:prstGeom>
        </p:spPr>
      </p:pic>
      <p:sp>
        <p:nvSpPr>
          <p:cNvPr id="7" name="Rectangle 6"/>
          <p:cNvSpPr/>
          <p:nvPr/>
        </p:nvSpPr>
        <p:spPr>
          <a:xfrm>
            <a:off x="572781" y="6019765"/>
            <a:ext cx="3717727" cy="646331"/>
          </a:xfrm>
          <a:prstGeom prst="rect">
            <a:avLst/>
          </a:prstGeom>
        </p:spPr>
        <p:txBody>
          <a:bodyPr wrap="square">
            <a:spAutoFit/>
          </a:bodyPr>
          <a:lstStyle/>
          <a:p>
            <a:r>
              <a:rPr lang="en-GB" dirty="0" smtClean="0"/>
              <a:t>General </a:t>
            </a:r>
            <a:r>
              <a:rPr lang="en-GB" dirty="0"/>
              <a:t>Toussaint </a:t>
            </a:r>
            <a:r>
              <a:rPr lang="en-GB" dirty="0" err="1" smtClean="0"/>
              <a:t>L’Ouverture</a:t>
            </a:r>
            <a:endParaRPr lang="en-GB" dirty="0" smtClean="0"/>
          </a:p>
          <a:p>
            <a:r>
              <a:rPr lang="en-GB" dirty="0" smtClean="0"/>
              <a:t> (1743–1803), First president of Haiti</a:t>
            </a:r>
            <a:endParaRPr lang="en-GB" dirty="0"/>
          </a:p>
        </p:txBody>
      </p:sp>
    </p:spTree>
    <p:extLst>
      <p:ext uri="{BB962C8B-B14F-4D97-AF65-F5344CB8AC3E}">
        <p14:creationId xmlns:p14="http://schemas.microsoft.com/office/powerpoint/2010/main" val="28282951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9600" b="1" dirty="0" smtClean="0"/>
              <a:t>HISTORIOGRAPHY</a:t>
            </a:r>
            <a:endParaRPr lang="en-US" sz="9600" b="1"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42401030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lIns="720000" tIns="720000" rIns="720000" bIns="720000">
            <a:noAutofit/>
          </a:bodyPr>
          <a:lstStyle/>
          <a:p>
            <a:pPr marL="0" indent="0" algn="just">
              <a:buNone/>
            </a:pPr>
            <a:r>
              <a:rPr lang="en-GB" sz="3600" b="1" dirty="0"/>
              <a:t> </a:t>
            </a:r>
            <a:r>
              <a:rPr lang="en-GB" sz="3600" b="1" dirty="0" smtClean="0"/>
              <a:t>historiography, n. </a:t>
            </a:r>
            <a:r>
              <a:rPr lang="en-GB" sz="1600" b="1" dirty="0" smtClean="0"/>
              <a:t>(Oxford English Dictionary) </a:t>
            </a:r>
          </a:p>
          <a:p>
            <a:pPr marL="0" indent="0" algn="just">
              <a:buNone/>
            </a:pPr>
            <a:endParaRPr lang="en-GB" sz="2800" b="1" dirty="0" smtClean="0"/>
          </a:p>
          <a:p>
            <a:pPr marL="0" indent="0" algn="just">
              <a:buNone/>
            </a:pPr>
            <a:r>
              <a:rPr lang="en-GB" sz="2800" b="1" dirty="0" smtClean="0"/>
              <a:t>1. The writing of history; written history</a:t>
            </a:r>
            <a:r>
              <a:rPr lang="en-GB" sz="2000" b="1" dirty="0" smtClean="0"/>
              <a:t>.</a:t>
            </a:r>
          </a:p>
          <a:p>
            <a:pPr marL="400050" lvl="1" indent="0" algn="just">
              <a:buNone/>
            </a:pPr>
            <a:r>
              <a:rPr lang="en-GB" sz="1800" dirty="0" smtClean="0"/>
              <a:t>1565   W. </a:t>
            </a:r>
            <a:r>
              <a:rPr lang="en-GB" sz="1800" dirty="0" err="1" smtClean="0"/>
              <a:t>Cuningham</a:t>
            </a:r>
            <a:r>
              <a:rPr lang="en-GB" sz="1800" dirty="0" smtClean="0"/>
              <a:t> in J. Hall tr. Lanfranc Most Excellent </a:t>
            </a:r>
            <a:r>
              <a:rPr lang="en-GB" sz="1800" dirty="0" err="1" smtClean="0"/>
              <a:t>Woorke</a:t>
            </a:r>
            <a:r>
              <a:rPr lang="en-GB" sz="1800" dirty="0" smtClean="0"/>
              <a:t> </a:t>
            </a:r>
            <a:r>
              <a:rPr lang="en-GB" sz="1800" dirty="0" err="1" smtClean="0"/>
              <a:t>Chirurg</a:t>
            </a:r>
            <a:r>
              <a:rPr lang="en-GB" sz="1800" dirty="0" smtClean="0"/>
              <a:t>. sig. ¶.</a:t>
            </a:r>
            <a:r>
              <a:rPr lang="en-GB" sz="1800" dirty="0" err="1" smtClean="0"/>
              <a:t>iiij</a:t>
            </a:r>
            <a:r>
              <a:rPr lang="en-GB" sz="1800" dirty="0" smtClean="0"/>
              <a:t>,   </a:t>
            </a:r>
            <a:r>
              <a:rPr lang="en-GB" sz="1800" dirty="0" err="1" smtClean="0"/>
              <a:t>Diuinitie</a:t>
            </a:r>
            <a:r>
              <a:rPr lang="en-GB" sz="1800" dirty="0" smtClean="0"/>
              <a:t>, </a:t>
            </a:r>
            <a:r>
              <a:rPr lang="en-GB" sz="1800" dirty="0" err="1" smtClean="0"/>
              <a:t>phisique</a:t>
            </a:r>
            <a:r>
              <a:rPr lang="en-GB" sz="1800" dirty="0" smtClean="0"/>
              <a:t> </a:t>
            </a:r>
            <a:r>
              <a:rPr lang="en-GB" sz="1800" dirty="0" err="1" smtClean="0"/>
              <a:t>mathematicalles</a:t>
            </a:r>
            <a:r>
              <a:rPr lang="en-GB" sz="1800" dirty="0" smtClean="0"/>
              <a:t>, </a:t>
            </a:r>
            <a:r>
              <a:rPr lang="en-GB" sz="1800" dirty="0" err="1" smtClean="0"/>
              <a:t>lawe</a:t>
            </a:r>
            <a:r>
              <a:rPr lang="en-GB" sz="1800" dirty="0" smtClean="0"/>
              <a:t>, </a:t>
            </a:r>
            <a:r>
              <a:rPr lang="en-GB" sz="1800" dirty="0" err="1" smtClean="0"/>
              <a:t>historiographie</a:t>
            </a:r>
            <a:r>
              <a:rPr lang="en-GB" sz="1800" dirty="0" smtClean="0"/>
              <a:t>, </a:t>
            </a:r>
            <a:r>
              <a:rPr lang="en-GB" sz="1800" dirty="0" err="1" smtClean="0"/>
              <a:t>poetrie</a:t>
            </a:r>
            <a:r>
              <a:rPr lang="en-GB" sz="1800" dirty="0" smtClean="0"/>
              <a:t> Agriculture, and other profitable studies.</a:t>
            </a:r>
          </a:p>
          <a:p>
            <a:pPr marL="400050" lvl="1" indent="0" algn="just">
              <a:buNone/>
            </a:pPr>
            <a:r>
              <a:rPr lang="en-GB" sz="1800" dirty="0" smtClean="0"/>
              <a:t>1597   N. Breton Wit's </a:t>
            </a:r>
            <a:r>
              <a:rPr lang="en-GB" sz="1800" i="1" dirty="0" err="1" smtClean="0"/>
              <a:t>Trenchmour</a:t>
            </a:r>
            <a:r>
              <a:rPr lang="en-GB" sz="1800" dirty="0" smtClean="0"/>
              <a:t> in Wks. (1879) 13   </a:t>
            </a:r>
            <a:r>
              <a:rPr lang="en-GB" sz="1800" dirty="0" err="1" smtClean="0"/>
              <a:t>Haue</a:t>
            </a:r>
            <a:r>
              <a:rPr lang="en-GB" sz="1800" dirty="0" smtClean="0"/>
              <a:t> you not </a:t>
            </a:r>
            <a:r>
              <a:rPr lang="en-GB" sz="1800" dirty="0" err="1" smtClean="0"/>
              <a:t>beene</a:t>
            </a:r>
            <a:r>
              <a:rPr lang="en-GB" sz="1800" dirty="0" smtClean="0"/>
              <a:t> a little red in </a:t>
            </a:r>
            <a:r>
              <a:rPr lang="en-GB" sz="1800" dirty="0" err="1" smtClean="0"/>
              <a:t>historiographie</a:t>
            </a:r>
            <a:r>
              <a:rPr lang="en-GB" sz="1800" dirty="0" smtClean="0"/>
              <a:t>.</a:t>
            </a:r>
          </a:p>
          <a:p>
            <a:pPr marL="400050" lvl="1" indent="0" algn="just">
              <a:buNone/>
            </a:pPr>
            <a:r>
              <a:rPr lang="en-GB" sz="1800" dirty="0" smtClean="0"/>
              <a:t>1797   </a:t>
            </a:r>
            <a:r>
              <a:rPr lang="en-GB" sz="1800" i="1" dirty="0" smtClean="0"/>
              <a:t>Monthly Mag. </a:t>
            </a:r>
            <a:r>
              <a:rPr lang="en-GB" sz="1800" dirty="0" smtClean="0"/>
              <a:t>3 269   An important </a:t>
            </a:r>
            <a:r>
              <a:rPr lang="en-GB" sz="1800" dirty="0" err="1" smtClean="0"/>
              <a:t>work..beginning</a:t>
            </a:r>
            <a:r>
              <a:rPr lang="en-GB" sz="1800" dirty="0" smtClean="0"/>
              <a:t> with the historiography of the first founders of the school of Florence.</a:t>
            </a:r>
          </a:p>
          <a:p>
            <a:pPr marL="400050" lvl="1" indent="0" algn="just">
              <a:buNone/>
            </a:pPr>
            <a:r>
              <a:rPr lang="en-GB" sz="1800" dirty="0" smtClean="0"/>
              <a:t>1828   </a:t>
            </a:r>
            <a:r>
              <a:rPr lang="en-GB" sz="1800" i="1" dirty="0" smtClean="0"/>
              <a:t>Foreign</a:t>
            </a:r>
            <a:r>
              <a:rPr lang="en-GB" sz="1800" dirty="0" smtClean="0"/>
              <a:t> Rev. 2 332   Here is historiography in its cradle, the annalistic method of marking events in one or two lines.</a:t>
            </a:r>
          </a:p>
          <a:p>
            <a:pPr marL="400050" lvl="1" indent="0" algn="just">
              <a:buNone/>
            </a:pPr>
            <a:r>
              <a:rPr lang="en-GB" sz="1800" dirty="0" smtClean="0"/>
              <a:t>1858   J. H. Newman </a:t>
            </a:r>
            <a:r>
              <a:rPr lang="en-GB" sz="1800" i="1" dirty="0" smtClean="0"/>
              <a:t>Hist. Sketches </a:t>
            </a:r>
            <a:r>
              <a:rPr lang="en-GB" sz="1800" dirty="0" smtClean="0"/>
              <a:t>(1873) III. iv. xi. 419   Monastic </a:t>
            </a:r>
            <a:r>
              <a:rPr lang="en-GB" sz="1800" dirty="0" err="1" smtClean="0"/>
              <a:t>historiography..proceeded</a:t>
            </a:r>
            <a:r>
              <a:rPr lang="en-GB" sz="1800" dirty="0" smtClean="0"/>
              <a:t> from the motive of religious duty.</a:t>
            </a:r>
          </a:p>
          <a:p>
            <a:pPr lvl="1" indent="-342900" algn="just">
              <a:buAutoNum type="arabicPlain" startAt="1996"/>
            </a:pPr>
            <a:r>
              <a:rPr lang="en-GB" sz="1800" i="1" dirty="0" smtClean="0"/>
              <a:t> Amer. Hist. Rev. </a:t>
            </a:r>
            <a:r>
              <a:rPr lang="en-GB" sz="1800" dirty="0" smtClean="0"/>
              <a:t>101 828/2   No contemporary treatment exists on the </a:t>
            </a:r>
            <a:r>
              <a:rPr lang="en-GB" sz="1800" b="1" dirty="0" smtClean="0"/>
              <a:t>combined corpus </a:t>
            </a:r>
            <a:r>
              <a:rPr lang="en-GB" sz="1800" dirty="0" smtClean="0"/>
              <a:t>of Anglo-Norman historiography.</a:t>
            </a:r>
          </a:p>
          <a:p>
            <a:pPr lvl="1" indent="-342900" algn="just">
              <a:buAutoNum type="arabicPlain" startAt="1996"/>
            </a:pPr>
            <a:endParaRPr lang="en-GB" sz="1800" dirty="0"/>
          </a:p>
          <a:p>
            <a:pPr marL="400050" lvl="1" indent="0" algn="r">
              <a:buNone/>
            </a:pPr>
            <a:r>
              <a:rPr lang="en-GB" b="1" i="1" dirty="0" smtClean="0"/>
              <a:t>AKA the ‘History of History’</a:t>
            </a:r>
          </a:p>
        </p:txBody>
      </p:sp>
    </p:spTree>
    <p:extLst>
      <p:ext uri="{BB962C8B-B14F-4D97-AF65-F5344CB8AC3E}">
        <p14:creationId xmlns:p14="http://schemas.microsoft.com/office/powerpoint/2010/main" val="7372075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lIns="720000" tIns="720000" rIns="720000" bIns="720000">
            <a:noAutofit/>
          </a:bodyPr>
          <a:lstStyle/>
          <a:p>
            <a:pPr marL="0" lvl="0" indent="0" algn="just">
              <a:buNone/>
            </a:pPr>
            <a:r>
              <a:rPr lang="en-GB" sz="3600" b="1" dirty="0" smtClean="0"/>
              <a:t> historiography, n. </a:t>
            </a:r>
            <a:r>
              <a:rPr lang="en-GB" sz="1600" b="1" dirty="0">
                <a:solidFill>
                  <a:prstClr val="black"/>
                </a:solidFill>
              </a:rPr>
              <a:t>(Oxford English Dictionary) </a:t>
            </a:r>
          </a:p>
          <a:p>
            <a:pPr marL="0" indent="0" algn="just">
              <a:buNone/>
            </a:pPr>
            <a:endParaRPr lang="en-GB" sz="3600" b="1" dirty="0" smtClean="0"/>
          </a:p>
          <a:p>
            <a:pPr marL="0" indent="0" algn="just">
              <a:buNone/>
            </a:pPr>
            <a:r>
              <a:rPr lang="en-GB" sz="2800" b="1" dirty="0" smtClean="0"/>
              <a:t>2. The study of history-writing, esp. as an academic discipline.</a:t>
            </a:r>
          </a:p>
          <a:p>
            <a:pPr marL="400050" lvl="1" indent="0" algn="just">
              <a:buNone/>
            </a:pPr>
            <a:r>
              <a:rPr lang="en-GB" sz="1800" dirty="0" smtClean="0"/>
              <a:t>1889   R. G. Boone </a:t>
            </a:r>
            <a:r>
              <a:rPr lang="en-GB" sz="1800" i="1" dirty="0" smtClean="0"/>
              <a:t>Educ. in U.S</a:t>
            </a:r>
            <a:r>
              <a:rPr lang="en-GB" sz="1800" dirty="0" smtClean="0"/>
              <a:t>. x. 183   The department .. provides lectures ...on ...modern historical </a:t>
            </a:r>
            <a:r>
              <a:rPr lang="en-GB" sz="1800" b="1" dirty="0" smtClean="0"/>
              <a:t>criticism</a:t>
            </a:r>
            <a:r>
              <a:rPr lang="en-GB" sz="1800" dirty="0" smtClean="0"/>
              <a:t>, historiography and modern </a:t>
            </a:r>
            <a:r>
              <a:rPr lang="en-GB" sz="1800" b="1" dirty="0" smtClean="0"/>
              <a:t>methods</a:t>
            </a:r>
            <a:r>
              <a:rPr lang="en-GB" sz="1800" dirty="0" smtClean="0"/>
              <a:t> of historical </a:t>
            </a:r>
            <a:r>
              <a:rPr lang="en-GB" sz="1800" b="1" dirty="0" smtClean="0"/>
              <a:t>research</a:t>
            </a:r>
            <a:r>
              <a:rPr lang="en-GB" sz="1800" dirty="0" smtClean="0"/>
              <a:t>.</a:t>
            </a:r>
          </a:p>
          <a:p>
            <a:pPr marL="400050" lvl="1" indent="0" algn="just">
              <a:buNone/>
            </a:pPr>
            <a:r>
              <a:rPr lang="en-GB" sz="1800" dirty="0" smtClean="0"/>
              <a:t>1946   </a:t>
            </a:r>
            <a:r>
              <a:rPr lang="en-GB" sz="1800" i="1" dirty="0" smtClean="0"/>
              <a:t>Mississippi Valley Hist. Rev. </a:t>
            </a:r>
            <a:r>
              <a:rPr lang="en-GB" sz="1800" dirty="0" smtClean="0"/>
              <a:t>32 599   If Mr. </a:t>
            </a:r>
            <a:r>
              <a:rPr lang="en-GB" sz="1800" dirty="0" err="1" smtClean="0"/>
              <a:t>Adamic</a:t>
            </a:r>
            <a:r>
              <a:rPr lang="en-GB" sz="1800" dirty="0" smtClean="0"/>
              <a:t> expects ‘standard’ historians to be impressed by a catalogue of names, he is in need of a course in historiography.</a:t>
            </a:r>
          </a:p>
          <a:p>
            <a:pPr marL="400050" lvl="1" indent="0" algn="just">
              <a:buNone/>
            </a:pPr>
            <a:r>
              <a:rPr lang="en-GB" sz="1800" dirty="0" smtClean="0"/>
              <a:t>1951   </a:t>
            </a:r>
            <a:r>
              <a:rPr lang="en-GB" sz="1800" i="1" dirty="0" smtClean="0"/>
              <a:t>Speculum</a:t>
            </a:r>
            <a:r>
              <a:rPr lang="en-GB" sz="1800" dirty="0" smtClean="0"/>
              <a:t> 26 166   A wise old professor outlined for the class in historiography three major aspects of the subject: (1) the assembling and testing of source material, (2) the synthesizing of this material into a logical pattern, and (3) its transmission to the reader.</a:t>
            </a:r>
          </a:p>
          <a:p>
            <a:pPr marL="400050" lvl="1" indent="0" algn="just">
              <a:buNone/>
            </a:pPr>
            <a:r>
              <a:rPr lang="en-GB" sz="1800" dirty="0" smtClean="0"/>
              <a:t>2008   </a:t>
            </a:r>
            <a:r>
              <a:rPr lang="en-GB" sz="1800" i="1" dirty="0" smtClean="0"/>
              <a:t>Wall St. </a:t>
            </a:r>
            <a:r>
              <a:rPr lang="en-GB" sz="1800" i="1" dirty="0" err="1" smtClean="0"/>
              <a:t>Jrnl</a:t>
            </a:r>
            <a:r>
              <a:rPr lang="en-GB" sz="1800" dirty="0" smtClean="0"/>
              <a:t>. 16 Jan. d10/1   </a:t>
            </a:r>
            <a:r>
              <a:rPr lang="en-GB" sz="1800" b="1" dirty="0" smtClean="0"/>
              <a:t>The book is an example of historiography, the study of the principles and techniques of history—a discipline that is usually dryness itself.</a:t>
            </a:r>
            <a:endParaRPr lang="en-GB" sz="1800" b="1" dirty="0"/>
          </a:p>
        </p:txBody>
      </p:sp>
    </p:spTree>
    <p:extLst>
      <p:ext uri="{BB962C8B-B14F-4D97-AF65-F5344CB8AC3E}">
        <p14:creationId xmlns:p14="http://schemas.microsoft.com/office/powerpoint/2010/main" val="66216739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HISTORIOGRAPHY</a:t>
            </a:r>
            <a:endParaRPr lang="en-US" dirty="0"/>
          </a:p>
        </p:txBody>
      </p:sp>
      <p:sp>
        <p:nvSpPr>
          <p:cNvPr id="3" name="Content Placeholder 2"/>
          <p:cNvSpPr>
            <a:spLocks noGrp="1"/>
          </p:cNvSpPr>
          <p:nvPr>
            <p:ph idx="1"/>
          </p:nvPr>
        </p:nvSpPr>
        <p:spPr/>
        <p:txBody>
          <a:bodyPr>
            <a:normAutofit lnSpcReduction="10000"/>
          </a:bodyPr>
          <a:lstStyle/>
          <a:p>
            <a:r>
              <a:rPr lang="en-GB" dirty="0" smtClean="0"/>
              <a:t>Acknowledgement that ‘the past’ is not necessarily the same thing as ‘history’ as practiced and written by historians </a:t>
            </a:r>
          </a:p>
          <a:p>
            <a:endParaRPr lang="en-GB" dirty="0"/>
          </a:p>
          <a:p>
            <a:r>
              <a:rPr lang="en-GB" dirty="0" smtClean="0"/>
              <a:t>Acknowledgement of active role of </a:t>
            </a:r>
            <a:r>
              <a:rPr lang="en-GB" dirty="0" smtClean="0"/>
              <a:t>historians </a:t>
            </a:r>
            <a:r>
              <a:rPr lang="en-GB" dirty="0" smtClean="0"/>
              <a:t>in shaping how the past (history) is interpreted and understood</a:t>
            </a:r>
          </a:p>
          <a:p>
            <a:endParaRPr lang="en-GB" dirty="0"/>
          </a:p>
          <a:p>
            <a:r>
              <a:rPr lang="en-GB" dirty="0" smtClean="0"/>
              <a:t>Acknowledgement that an historian’s subjectivity or positionality influence their interpretation of the past, and, in turn, how readers understand that interpretation</a:t>
            </a:r>
            <a:endParaRPr lang="en-US" dirty="0"/>
          </a:p>
        </p:txBody>
      </p:sp>
    </p:spTree>
    <p:extLst>
      <p:ext uri="{BB962C8B-B14F-4D97-AF65-F5344CB8AC3E}">
        <p14:creationId xmlns:p14="http://schemas.microsoft.com/office/powerpoint/2010/main" val="38406867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Primary versus Secondary Sources</a:t>
            </a:r>
            <a:endParaRPr lang="en-US" dirty="0"/>
          </a:p>
        </p:txBody>
      </p:sp>
      <p:sp>
        <p:nvSpPr>
          <p:cNvPr id="3" name="Subtitle 2"/>
          <p:cNvSpPr>
            <a:spLocks noGrp="1"/>
          </p:cNvSpPr>
          <p:nvPr>
            <p:ph type="subTitle" idx="1"/>
          </p:nvPr>
        </p:nvSpPr>
        <p:spPr/>
        <p:txBody>
          <a:bodyPr/>
          <a:lstStyle/>
          <a:p>
            <a:r>
              <a:rPr lang="en-GB" dirty="0" smtClean="0"/>
              <a:t>Strengths? Potentialities? </a:t>
            </a:r>
          </a:p>
          <a:p>
            <a:r>
              <a:rPr lang="en-GB" dirty="0" smtClean="0"/>
              <a:t>Weaknesses? Problems</a:t>
            </a:r>
            <a:r>
              <a:rPr lang="en-GB" dirty="0"/>
              <a:t>?</a:t>
            </a:r>
          </a:p>
          <a:p>
            <a:endParaRPr lang="en-US" dirty="0"/>
          </a:p>
        </p:txBody>
      </p:sp>
    </p:spTree>
    <p:extLst>
      <p:ext uri="{BB962C8B-B14F-4D97-AF65-F5344CB8AC3E}">
        <p14:creationId xmlns:p14="http://schemas.microsoft.com/office/powerpoint/2010/main" val="5148894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Primary sources</a:t>
            </a:r>
            <a:endParaRPr lang="en-US" dirty="0"/>
          </a:p>
        </p:txBody>
      </p:sp>
      <p:sp>
        <p:nvSpPr>
          <p:cNvPr id="3" name="Content Placeholder 2"/>
          <p:cNvSpPr>
            <a:spLocks noGrp="1"/>
          </p:cNvSpPr>
          <p:nvPr>
            <p:ph idx="1"/>
          </p:nvPr>
        </p:nvSpPr>
        <p:spPr>
          <a:xfrm>
            <a:off x="838200" y="1710466"/>
            <a:ext cx="10515600" cy="4617104"/>
          </a:xfrm>
        </p:spPr>
        <p:txBody>
          <a:bodyPr numCol="2" spcCol="360000">
            <a:normAutofit/>
          </a:bodyPr>
          <a:lstStyle/>
          <a:p>
            <a:pPr marL="0" indent="0">
              <a:buNone/>
            </a:pPr>
            <a:endParaRPr lang="en-GB" dirty="0" smtClean="0"/>
          </a:p>
        </p:txBody>
      </p:sp>
    </p:spTree>
    <p:extLst>
      <p:ext uri="{BB962C8B-B14F-4D97-AF65-F5344CB8AC3E}">
        <p14:creationId xmlns:p14="http://schemas.microsoft.com/office/powerpoint/2010/main" val="6014535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Primary sources = ‘First-hand’ sources</a:t>
            </a:r>
            <a:endParaRPr lang="en-US" dirty="0"/>
          </a:p>
        </p:txBody>
      </p:sp>
      <p:sp>
        <p:nvSpPr>
          <p:cNvPr id="3" name="Content Placeholder 2"/>
          <p:cNvSpPr>
            <a:spLocks noGrp="1"/>
          </p:cNvSpPr>
          <p:nvPr>
            <p:ph idx="1"/>
          </p:nvPr>
        </p:nvSpPr>
        <p:spPr>
          <a:xfrm>
            <a:off x="838200" y="1710466"/>
            <a:ext cx="10515600" cy="4617104"/>
          </a:xfrm>
        </p:spPr>
        <p:txBody>
          <a:bodyPr numCol="2" spcCol="360000">
            <a:normAutofit fontScale="62500" lnSpcReduction="20000"/>
          </a:bodyPr>
          <a:lstStyle/>
          <a:p>
            <a:r>
              <a:rPr lang="en-US" dirty="0" smtClean="0"/>
              <a:t>Autobiographies and memoirs</a:t>
            </a:r>
          </a:p>
          <a:p>
            <a:r>
              <a:rPr lang="en-US" dirty="0" smtClean="0"/>
              <a:t>Diaries, personal letters, and correspondence</a:t>
            </a:r>
          </a:p>
          <a:p>
            <a:r>
              <a:rPr lang="en-US" dirty="0" smtClean="0"/>
              <a:t>Interviews, surveys, and fieldwork</a:t>
            </a:r>
          </a:p>
          <a:p>
            <a:r>
              <a:rPr lang="en-US" dirty="0" smtClean="0"/>
              <a:t>Internet communications on email, blogs and newsgroups</a:t>
            </a:r>
          </a:p>
          <a:p>
            <a:r>
              <a:rPr lang="en-US" dirty="0" smtClean="0"/>
              <a:t>Photographs, drawings, and posters</a:t>
            </a:r>
          </a:p>
          <a:p>
            <a:r>
              <a:rPr lang="en-US" dirty="0" smtClean="0"/>
              <a:t>Works of art and literature</a:t>
            </a:r>
          </a:p>
          <a:p>
            <a:r>
              <a:rPr lang="en-US" dirty="0" smtClean="0"/>
              <a:t>Books, manuscripts magazine and newspaper articles and ads published </a:t>
            </a:r>
            <a:r>
              <a:rPr lang="en-US" u="sng" dirty="0" smtClean="0"/>
              <a:t>at the time of an event, etc.</a:t>
            </a:r>
            <a:endParaRPr lang="en-US" dirty="0" smtClean="0"/>
          </a:p>
          <a:p>
            <a:r>
              <a:rPr lang="en-US" dirty="0" smtClean="0"/>
              <a:t>Public opinion polls</a:t>
            </a:r>
          </a:p>
          <a:p>
            <a:r>
              <a:rPr lang="en-US" dirty="0" smtClean="0"/>
              <a:t>Speeches and oral histories</a:t>
            </a:r>
          </a:p>
          <a:p>
            <a:r>
              <a:rPr lang="en-US" dirty="0" smtClean="0"/>
              <a:t>Original documents (birth certificates, property deeds, trial transcripts)</a:t>
            </a:r>
          </a:p>
          <a:p>
            <a:r>
              <a:rPr lang="en-GB" dirty="0" smtClean="0"/>
              <a:t>Lists of births, baptisms, marriages and deaths</a:t>
            </a:r>
          </a:p>
          <a:p>
            <a:r>
              <a:rPr lang="en-US" dirty="0" smtClean="0"/>
              <a:t>Research data, such as census statistics</a:t>
            </a:r>
          </a:p>
          <a:p>
            <a:r>
              <a:rPr lang="en-US" dirty="0" smtClean="0"/>
              <a:t>Official and unofficial records of organizations and government agencies</a:t>
            </a:r>
          </a:p>
          <a:p>
            <a:r>
              <a:rPr lang="en-US" dirty="0" smtClean="0"/>
              <a:t>Artifacts of all kinds, such as tools, coins, clothing, furniture, etc.</a:t>
            </a:r>
          </a:p>
          <a:p>
            <a:r>
              <a:rPr lang="en-US" dirty="0" smtClean="0"/>
              <a:t>Audio recordings, DVDs, and video recordings</a:t>
            </a:r>
          </a:p>
          <a:p>
            <a:r>
              <a:rPr lang="en-US" dirty="0" smtClean="0"/>
              <a:t>Local and national government documents (reports, bills, proclamations, hearings, etc.)</a:t>
            </a:r>
          </a:p>
          <a:p>
            <a:r>
              <a:rPr lang="en-US" dirty="0" smtClean="0"/>
              <a:t>Ephemera and personal collections</a:t>
            </a:r>
          </a:p>
          <a:p>
            <a:r>
              <a:rPr lang="en-US" dirty="0" smtClean="0"/>
              <a:t>Film and TV </a:t>
            </a:r>
          </a:p>
          <a:p>
            <a:pPr marL="0" indent="0">
              <a:buNone/>
            </a:pPr>
            <a:endParaRPr lang="en-US" dirty="0" smtClean="0"/>
          </a:p>
          <a:p>
            <a:pPr marL="0" indent="0">
              <a:buNone/>
            </a:pPr>
            <a:endParaRPr lang="en-US" dirty="0"/>
          </a:p>
          <a:p>
            <a:pPr marL="0" indent="0">
              <a:buNone/>
            </a:pPr>
            <a:endParaRPr lang="en-GB" dirty="0" smtClean="0"/>
          </a:p>
        </p:txBody>
      </p:sp>
    </p:spTree>
    <p:extLst>
      <p:ext uri="{BB962C8B-B14F-4D97-AF65-F5344CB8AC3E}">
        <p14:creationId xmlns:p14="http://schemas.microsoft.com/office/powerpoint/2010/main" val="24941581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Primary sources = ‘First-hand’ sources</a:t>
            </a:r>
            <a:endParaRPr lang="en-US" dirty="0"/>
          </a:p>
        </p:txBody>
      </p:sp>
      <p:sp>
        <p:nvSpPr>
          <p:cNvPr id="3" name="Content Placeholder 2"/>
          <p:cNvSpPr>
            <a:spLocks noGrp="1"/>
          </p:cNvSpPr>
          <p:nvPr>
            <p:ph idx="1"/>
          </p:nvPr>
        </p:nvSpPr>
        <p:spPr>
          <a:xfrm>
            <a:off x="838200" y="1710466"/>
            <a:ext cx="10515600" cy="4617104"/>
          </a:xfrm>
        </p:spPr>
        <p:txBody>
          <a:bodyPr numCol="2" spcCol="360000">
            <a:normAutofit fontScale="62500" lnSpcReduction="20000"/>
          </a:bodyPr>
          <a:lstStyle/>
          <a:p>
            <a:r>
              <a:rPr lang="en-US" dirty="0" smtClean="0"/>
              <a:t>Autobiographies and memoirs</a:t>
            </a:r>
          </a:p>
          <a:p>
            <a:r>
              <a:rPr lang="en-US" dirty="0" smtClean="0"/>
              <a:t>Diaries, personal letters, and correspondence</a:t>
            </a:r>
          </a:p>
          <a:p>
            <a:r>
              <a:rPr lang="en-US" dirty="0" smtClean="0"/>
              <a:t>Interviews, surveys, and fieldwork</a:t>
            </a:r>
          </a:p>
          <a:p>
            <a:r>
              <a:rPr lang="en-US" dirty="0" smtClean="0"/>
              <a:t>Internet communications on email, blogs and newsgroups</a:t>
            </a:r>
          </a:p>
          <a:p>
            <a:r>
              <a:rPr lang="en-US" dirty="0" smtClean="0"/>
              <a:t>Photographs, drawings, and posters</a:t>
            </a:r>
          </a:p>
          <a:p>
            <a:r>
              <a:rPr lang="en-US" dirty="0" smtClean="0"/>
              <a:t>Works of art and literature</a:t>
            </a:r>
          </a:p>
          <a:p>
            <a:r>
              <a:rPr lang="en-US" dirty="0" smtClean="0"/>
              <a:t>Books, manuscripts magazine and newspaper articles and ads published </a:t>
            </a:r>
            <a:r>
              <a:rPr lang="en-US" u="sng" dirty="0" smtClean="0"/>
              <a:t>at the time of an event, etc.</a:t>
            </a:r>
            <a:endParaRPr lang="en-US" dirty="0" smtClean="0"/>
          </a:p>
          <a:p>
            <a:r>
              <a:rPr lang="en-US" dirty="0" smtClean="0"/>
              <a:t>Public opinion polls</a:t>
            </a:r>
          </a:p>
          <a:p>
            <a:r>
              <a:rPr lang="en-US" dirty="0" smtClean="0"/>
              <a:t>Speeches and oral histories</a:t>
            </a:r>
          </a:p>
          <a:p>
            <a:r>
              <a:rPr lang="en-US" dirty="0" smtClean="0"/>
              <a:t>Original documents (birth certificates, property deeds, trial transcripts)</a:t>
            </a:r>
          </a:p>
          <a:p>
            <a:r>
              <a:rPr lang="en-GB" dirty="0" smtClean="0"/>
              <a:t>Lists of births, baptisms, marriages and deaths</a:t>
            </a:r>
          </a:p>
          <a:p>
            <a:r>
              <a:rPr lang="en-US" dirty="0" smtClean="0"/>
              <a:t>Research data, such as census statistics</a:t>
            </a:r>
          </a:p>
          <a:p>
            <a:r>
              <a:rPr lang="en-US" dirty="0" smtClean="0"/>
              <a:t>Official and unofficial records of organizations and government agencies</a:t>
            </a:r>
          </a:p>
          <a:p>
            <a:r>
              <a:rPr lang="en-US" dirty="0" smtClean="0"/>
              <a:t>Artifacts of all kinds, such as tools, coins, clothing, furniture, etc.</a:t>
            </a:r>
          </a:p>
          <a:p>
            <a:r>
              <a:rPr lang="en-US" dirty="0" smtClean="0"/>
              <a:t>Audio recordings, DVDs, and video recordings</a:t>
            </a:r>
          </a:p>
          <a:p>
            <a:r>
              <a:rPr lang="en-US" dirty="0" smtClean="0"/>
              <a:t>Local and national government documents (reports, bills, proclamations, hearings, etc.)</a:t>
            </a:r>
          </a:p>
          <a:p>
            <a:r>
              <a:rPr lang="en-US" dirty="0" smtClean="0"/>
              <a:t>Ephemera and personal collections</a:t>
            </a:r>
          </a:p>
          <a:p>
            <a:r>
              <a:rPr lang="en-US" dirty="0" smtClean="0"/>
              <a:t>Film and TV </a:t>
            </a:r>
          </a:p>
          <a:p>
            <a:pPr marL="0" indent="0">
              <a:buNone/>
            </a:pPr>
            <a:endParaRPr lang="en-US" dirty="0" smtClean="0"/>
          </a:p>
          <a:p>
            <a:pPr marL="0" indent="0">
              <a:buNone/>
            </a:pPr>
            <a:endParaRPr lang="en-US" dirty="0"/>
          </a:p>
          <a:p>
            <a:pPr marL="0" indent="0">
              <a:buNone/>
            </a:pPr>
            <a:endParaRPr lang="en-GB" dirty="0" smtClean="0"/>
          </a:p>
        </p:txBody>
      </p:sp>
      <p:sp>
        <p:nvSpPr>
          <p:cNvPr id="4" name="Subtitle 2"/>
          <p:cNvSpPr txBox="1">
            <a:spLocks/>
          </p:cNvSpPr>
          <p:nvPr/>
        </p:nvSpPr>
        <p:spPr>
          <a:xfrm>
            <a:off x="6895653" y="5339211"/>
            <a:ext cx="4984376" cy="197671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solidFill>
                  <a:srgbClr val="00B050"/>
                </a:solidFill>
              </a:rPr>
              <a:t>Strengths? Potentialities? </a:t>
            </a:r>
          </a:p>
          <a:p>
            <a:r>
              <a:rPr lang="en-GB" dirty="0" smtClean="0">
                <a:solidFill>
                  <a:srgbClr val="7030A0"/>
                </a:solidFill>
              </a:rPr>
              <a:t>Weaknesses? Problems?</a:t>
            </a:r>
          </a:p>
          <a:p>
            <a:endParaRPr lang="en-US" dirty="0">
              <a:solidFill>
                <a:srgbClr val="00B050"/>
              </a:solidFill>
            </a:endParaRPr>
          </a:p>
        </p:txBody>
      </p:sp>
    </p:spTree>
    <p:extLst>
      <p:ext uri="{BB962C8B-B14F-4D97-AF65-F5344CB8AC3E}">
        <p14:creationId xmlns:p14="http://schemas.microsoft.com/office/powerpoint/2010/main" val="156652455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Secondary sources</a:t>
            </a:r>
            <a:endParaRPr lang="en-US" dirty="0"/>
          </a:p>
        </p:txBody>
      </p:sp>
      <p:sp>
        <p:nvSpPr>
          <p:cNvPr id="3" name="Content Placeholder 2"/>
          <p:cNvSpPr>
            <a:spLocks noGrp="1"/>
          </p:cNvSpPr>
          <p:nvPr>
            <p:ph idx="1"/>
          </p:nvPr>
        </p:nvSpPr>
        <p:spPr>
          <a:xfrm>
            <a:off x="838200" y="1559859"/>
            <a:ext cx="10515600" cy="4617104"/>
          </a:xfrm>
        </p:spPr>
        <p:txBody>
          <a:bodyPr numCol="2" spcCol="360000">
            <a:normAutofit/>
          </a:bodyPr>
          <a:lstStyle/>
          <a:p>
            <a:pPr marL="0" indent="0">
              <a:buNone/>
            </a:pPr>
            <a:endParaRPr lang="en-GB" dirty="0" smtClean="0"/>
          </a:p>
        </p:txBody>
      </p:sp>
    </p:spTree>
    <p:extLst>
      <p:ext uri="{BB962C8B-B14F-4D97-AF65-F5344CB8AC3E}">
        <p14:creationId xmlns:p14="http://schemas.microsoft.com/office/powerpoint/2010/main" val="11092401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Secondary sources = ‘Second-hand’ sources</a:t>
            </a:r>
            <a:endParaRPr lang="en-US" dirty="0"/>
          </a:p>
        </p:txBody>
      </p:sp>
      <p:sp>
        <p:nvSpPr>
          <p:cNvPr id="3" name="Content Placeholder 2"/>
          <p:cNvSpPr>
            <a:spLocks noGrp="1"/>
          </p:cNvSpPr>
          <p:nvPr>
            <p:ph idx="1"/>
          </p:nvPr>
        </p:nvSpPr>
        <p:spPr>
          <a:xfrm>
            <a:off x="838200" y="1559859"/>
            <a:ext cx="10515600" cy="4617104"/>
          </a:xfrm>
        </p:spPr>
        <p:txBody>
          <a:bodyPr numCol="2" spcCol="360000">
            <a:normAutofit fontScale="85000" lnSpcReduction="20000"/>
          </a:bodyPr>
          <a:lstStyle/>
          <a:p>
            <a:r>
              <a:rPr lang="en-US" dirty="0" smtClean="0"/>
              <a:t>History books and other scholarly books</a:t>
            </a:r>
          </a:p>
          <a:p>
            <a:r>
              <a:rPr lang="en-GB" dirty="0" smtClean="0"/>
              <a:t>Academic journal articles</a:t>
            </a:r>
          </a:p>
          <a:p>
            <a:r>
              <a:rPr lang="en-GB" dirty="0" smtClean="0"/>
              <a:t>Edited collections</a:t>
            </a:r>
          </a:p>
          <a:p>
            <a:r>
              <a:rPr lang="en-GB" dirty="0" smtClean="0"/>
              <a:t>Theses and dissertations </a:t>
            </a:r>
            <a:endParaRPr lang="en-US" dirty="0" smtClean="0"/>
          </a:p>
          <a:p>
            <a:r>
              <a:rPr lang="en-US" dirty="0" smtClean="0"/>
              <a:t>Biographical works</a:t>
            </a:r>
          </a:p>
          <a:p>
            <a:r>
              <a:rPr lang="en-US" dirty="0" smtClean="0"/>
              <a:t>Works of criticism and interpretation</a:t>
            </a:r>
          </a:p>
          <a:p>
            <a:r>
              <a:rPr lang="en-US" dirty="0" smtClean="0"/>
              <a:t>Commentaries and treatises</a:t>
            </a:r>
          </a:p>
          <a:p>
            <a:r>
              <a:rPr lang="en-US" dirty="0" smtClean="0"/>
              <a:t>Textbooks</a:t>
            </a:r>
          </a:p>
          <a:p>
            <a:r>
              <a:rPr lang="en-US" dirty="0" smtClean="0"/>
              <a:t>Bibliographies</a:t>
            </a:r>
          </a:p>
          <a:p>
            <a:r>
              <a:rPr lang="en-US" dirty="0" smtClean="0"/>
              <a:t>Reference books, including dictionaries, encyclopedias, and atlases</a:t>
            </a:r>
          </a:p>
          <a:p>
            <a:r>
              <a:rPr lang="en-US" dirty="0" smtClean="0"/>
              <a:t>Articles from magazines, journals, and newspapers </a:t>
            </a:r>
            <a:r>
              <a:rPr lang="en-US" u="sng" dirty="0" smtClean="0">
                <a:effectLst/>
              </a:rPr>
              <a:t>after the event</a:t>
            </a:r>
            <a:endParaRPr lang="en-US" dirty="0" smtClean="0"/>
          </a:p>
          <a:p>
            <a:r>
              <a:rPr lang="en-US" dirty="0" smtClean="0"/>
              <a:t>Literature reviews and review articles (e.g., movie reviews, book reviews)</a:t>
            </a:r>
          </a:p>
          <a:p>
            <a:r>
              <a:rPr lang="en-US" dirty="0" smtClean="0"/>
              <a:t>Indexes and abstracts</a:t>
            </a:r>
          </a:p>
          <a:p>
            <a:pPr marL="0" indent="0">
              <a:buNone/>
            </a:pPr>
            <a:endParaRPr lang="en-GB" dirty="0" smtClean="0"/>
          </a:p>
        </p:txBody>
      </p:sp>
    </p:spTree>
    <p:extLst>
      <p:ext uri="{BB962C8B-B14F-4D97-AF65-F5344CB8AC3E}">
        <p14:creationId xmlns:p14="http://schemas.microsoft.com/office/powerpoint/2010/main" val="1346256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Secondary sources = ‘Second-hand’ sources</a:t>
            </a:r>
            <a:endParaRPr lang="en-US" dirty="0"/>
          </a:p>
        </p:txBody>
      </p:sp>
      <p:sp>
        <p:nvSpPr>
          <p:cNvPr id="3" name="Content Placeholder 2"/>
          <p:cNvSpPr>
            <a:spLocks noGrp="1"/>
          </p:cNvSpPr>
          <p:nvPr>
            <p:ph idx="1"/>
          </p:nvPr>
        </p:nvSpPr>
        <p:spPr>
          <a:xfrm>
            <a:off x="838200" y="1559859"/>
            <a:ext cx="10515600" cy="4617104"/>
          </a:xfrm>
        </p:spPr>
        <p:txBody>
          <a:bodyPr numCol="2" spcCol="360000">
            <a:normAutofit fontScale="85000" lnSpcReduction="20000"/>
          </a:bodyPr>
          <a:lstStyle/>
          <a:p>
            <a:r>
              <a:rPr lang="en-US" dirty="0" smtClean="0"/>
              <a:t>History books and other scholarly books</a:t>
            </a:r>
          </a:p>
          <a:p>
            <a:r>
              <a:rPr lang="en-GB" dirty="0" smtClean="0"/>
              <a:t>Academic journal articles</a:t>
            </a:r>
          </a:p>
          <a:p>
            <a:r>
              <a:rPr lang="en-GB" dirty="0" smtClean="0"/>
              <a:t>Edited collections</a:t>
            </a:r>
          </a:p>
          <a:p>
            <a:r>
              <a:rPr lang="en-GB" dirty="0" smtClean="0"/>
              <a:t>Theses and dissertations </a:t>
            </a:r>
            <a:endParaRPr lang="en-US" dirty="0" smtClean="0"/>
          </a:p>
          <a:p>
            <a:r>
              <a:rPr lang="en-US" dirty="0" smtClean="0"/>
              <a:t>Biographical works</a:t>
            </a:r>
          </a:p>
          <a:p>
            <a:r>
              <a:rPr lang="en-US" dirty="0" smtClean="0"/>
              <a:t>Works of criticism and interpretation</a:t>
            </a:r>
          </a:p>
          <a:p>
            <a:r>
              <a:rPr lang="en-US" dirty="0" smtClean="0"/>
              <a:t>Commentaries and treatises</a:t>
            </a:r>
          </a:p>
          <a:p>
            <a:r>
              <a:rPr lang="en-US" dirty="0" smtClean="0"/>
              <a:t>Textbooks</a:t>
            </a:r>
          </a:p>
          <a:p>
            <a:r>
              <a:rPr lang="en-US" dirty="0" smtClean="0"/>
              <a:t>Bibliographies</a:t>
            </a:r>
          </a:p>
          <a:p>
            <a:r>
              <a:rPr lang="en-US" dirty="0" smtClean="0"/>
              <a:t>Reference books, including dictionaries, encyclopedias, and atlases</a:t>
            </a:r>
          </a:p>
          <a:p>
            <a:r>
              <a:rPr lang="en-US" dirty="0" smtClean="0"/>
              <a:t>Articles from magazines, journals, and newspapers </a:t>
            </a:r>
            <a:r>
              <a:rPr lang="en-US" u="sng" dirty="0" smtClean="0">
                <a:effectLst/>
              </a:rPr>
              <a:t>after the event</a:t>
            </a:r>
            <a:endParaRPr lang="en-US" dirty="0" smtClean="0"/>
          </a:p>
          <a:p>
            <a:r>
              <a:rPr lang="en-US" dirty="0" smtClean="0"/>
              <a:t>Literature reviews and review articles (e.g., movie reviews, book reviews)</a:t>
            </a:r>
          </a:p>
          <a:p>
            <a:r>
              <a:rPr lang="en-US" dirty="0" smtClean="0"/>
              <a:t>Indexes and abstracts</a:t>
            </a:r>
          </a:p>
          <a:p>
            <a:pPr marL="0" indent="0">
              <a:buNone/>
            </a:pPr>
            <a:endParaRPr lang="en-GB" dirty="0" smtClean="0"/>
          </a:p>
        </p:txBody>
      </p:sp>
      <p:sp>
        <p:nvSpPr>
          <p:cNvPr id="4" name="Subtitle 2"/>
          <p:cNvSpPr txBox="1">
            <a:spLocks/>
          </p:cNvSpPr>
          <p:nvPr/>
        </p:nvSpPr>
        <p:spPr>
          <a:xfrm>
            <a:off x="6895653" y="5339211"/>
            <a:ext cx="4984376" cy="197671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solidFill>
                  <a:srgbClr val="00B050"/>
                </a:solidFill>
              </a:rPr>
              <a:t>Strengths? Potentialities? </a:t>
            </a:r>
          </a:p>
          <a:p>
            <a:r>
              <a:rPr lang="en-GB" dirty="0" smtClean="0">
                <a:solidFill>
                  <a:srgbClr val="7030A0"/>
                </a:solidFill>
              </a:rPr>
              <a:t>Weaknesses? Problems?</a:t>
            </a:r>
          </a:p>
          <a:p>
            <a:endParaRPr lang="en-US" dirty="0">
              <a:solidFill>
                <a:srgbClr val="00B050"/>
              </a:solidFill>
            </a:endParaRPr>
          </a:p>
        </p:txBody>
      </p:sp>
    </p:spTree>
    <p:extLst>
      <p:ext uri="{BB962C8B-B14F-4D97-AF65-F5344CB8AC3E}">
        <p14:creationId xmlns:p14="http://schemas.microsoft.com/office/powerpoint/2010/main" val="404499433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 and HISTORIES</a:t>
            </a:r>
            <a:endParaRPr lang="en-US" dirty="0"/>
          </a:p>
        </p:txBody>
      </p:sp>
      <p:sp>
        <p:nvSpPr>
          <p:cNvPr id="3" name="Content Placeholder 2"/>
          <p:cNvSpPr>
            <a:spLocks noGrp="1"/>
          </p:cNvSpPr>
          <p:nvPr>
            <p:ph idx="1"/>
          </p:nvPr>
        </p:nvSpPr>
        <p:spPr/>
        <p:txBody>
          <a:bodyPr/>
          <a:lstStyle/>
          <a:p>
            <a:endParaRPr lang="en-GB" dirty="0" smtClean="0"/>
          </a:p>
          <a:p>
            <a:pPr marL="0" indent="0" algn="ctr">
              <a:buNone/>
            </a:pPr>
            <a:r>
              <a:rPr lang="en-GB" b="1" dirty="0">
                <a:solidFill>
                  <a:srgbClr val="FFFF00"/>
                </a:solidFill>
              </a:rPr>
              <a:t> </a:t>
            </a:r>
            <a:r>
              <a:rPr lang="en-GB" sz="8000" b="1" dirty="0">
                <a:solidFill>
                  <a:schemeClr val="accent2"/>
                </a:solidFill>
              </a:rPr>
              <a:t>… history</a:t>
            </a:r>
          </a:p>
          <a:p>
            <a:pPr marL="0" indent="0" algn="ctr">
              <a:buNone/>
            </a:pPr>
            <a:r>
              <a:rPr lang="en-GB" sz="8000" b="1" dirty="0">
                <a:solidFill>
                  <a:schemeClr val="accent2"/>
                </a:solidFill>
              </a:rPr>
              <a:t>… historian</a:t>
            </a:r>
          </a:p>
          <a:p>
            <a:endParaRPr lang="en-US" dirty="0"/>
          </a:p>
        </p:txBody>
      </p:sp>
    </p:spTree>
    <p:extLst>
      <p:ext uri="{BB962C8B-B14F-4D97-AF65-F5344CB8AC3E}">
        <p14:creationId xmlns:p14="http://schemas.microsoft.com/office/powerpoint/2010/main" val="396728175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91908" y="-8159"/>
            <a:ext cx="2664183" cy="2938527"/>
          </a:xfrm>
          <a:prstGeom prst="rect">
            <a:avLst/>
          </a:prstGeom>
        </p:spPr>
      </p:pic>
      <p:sp>
        <p:nvSpPr>
          <p:cNvPr id="6" name="Rectangle 5"/>
          <p:cNvSpPr/>
          <p:nvPr/>
        </p:nvSpPr>
        <p:spPr>
          <a:xfrm>
            <a:off x="-37686" y="2937499"/>
            <a:ext cx="3273783" cy="923330"/>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i="0" u="none" strike="noStrike" kern="0" cap="none" spc="0" normalizeH="0" baseline="0" noProof="0" dirty="0" smtClean="0">
                <a:ln>
                  <a:noFill/>
                </a:ln>
                <a:solidFill>
                  <a:prstClr val="black"/>
                </a:solidFill>
                <a:effectLst/>
                <a:uLnTx/>
                <a:uFillTx/>
              </a:rPr>
              <a:t>Georges Lefebvre (1874–1959) </a:t>
            </a:r>
            <a:r>
              <a:rPr kumimoji="0" lang="en-GB" sz="1800" b="0" i="0" u="none" strike="noStrike" kern="0" cap="none" spc="0" normalizeH="0" baseline="0" noProof="0" dirty="0" smtClean="0">
                <a:ln>
                  <a:noFill/>
                </a:ln>
                <a:solidFill>
                  <a:prstClr val="black"/>
                </a:solidFill>
                <a:effectLst/>
                <a:uLnTx/>
                <a:uFillTx/>
                <a:latin typeface="Franklin Gothic Medium"/>
              </a:rPr>
              <a:t/>
            </a:r>
            <a:br>
              <a:rPr kumimoji="0" lang="en-GB" sz="1800" b="0" i="0" u="none" strike="noStrike" kern="0" cap="none" spc="0" normalizeH="0" baseline="0" noProof="0" dirty="0" smtClean="0">
                <a:ln>
                  <a:noFill/>
                </a:ln>
                <a:solidFill>
                  <a:prstClr val="black"/>
                </a:solidFill>
                <a:effectLst/>
                <a:uLnTx/>
                <a:uFillTx/>
                <a:latin typeface="Franklin Gothic Medium"/>
              </a:rPr>
            </a:br>
            <a:r>
              <a:rPr kumimoji="0" lang="en-US" sz="1800" b="1" i="0" u="none" strike="noStrike" kern="0" cap="none" spc="0" normalizeH="0" baseline="0" noProof="0" dirty="0" smtClean="0">
                <a:ln>
                  <a:noFill/>
                </a:ln>
                <a:solidFill>
                  <a:prstClr val="black"/>
                </a:solidFill>
                <a:effectLst/>
                <a:uLnTx/>
                <a:uFillTx/>
                <a:latin typeface="Franklin Gothic Medium"/>
              </a:rPr>
              <a:t/>
            </a:r>
            <a:br>
              <a:rPr kumimoji="0" lang="en-US" sz="1800" b="1" i="0" u="none" strike="noStrike" kern="0" cap="none" spc="0" normalizeH="0" baseline="0" noProof="0" dirty="0" smtClean="0">
                <a:ln>
                  <a:noFill/>
                </a:ln>
                <a:solidFill>
                  <a:prstClr val="black"/>
                </a:solidFill>
                <a:effectLst/>
                <a:uLnTx/>
                <a:uFillTx/>
                <a:latin typeface="Franklin Gothic Medium"/>
              </a:rPr>
            </a:br>
            <a:endParaRPr kumimoji="0" lang="en-US" sz="1800" b="0" i="0" u="none" strike="noStrike" kern="0" cap="none" spc="0" normalizeH="0" baseline="0" noProof="0" dirty="0" smtClean="0">
              <a:ln>
                <a:noFill/>
              </a:ln>
              <a:solidFill>
                <a:sysClr val="windowText" lastClr="000000"/>
              </a:solidFill>
              <a:effectLst/>
              <a:uLnTx/>
              <a:uFillTx/>
            </a:endParaRPr>
          </a:p>
        </p:txBody>
      </p:sp>
      <p:pic>
        <p:nvPicPr>
          <p:cNvPr id="7" name="Picture 6"/>
          <p:cNvPicPr>
            <a:picLocks noChangeAspect="1"/>
          </p:cNvPicPr>
          <p:nvPr/>
        </p:nvPicPr>
        <p:blipFill>
          <a:blip r:embed="rId3"/>
          <a:stretch>
            <a:fillRect/>
          </a:stretch>
        </p:blipFill>
        <p:spPr>
          <a:xfrm>
            <a:off x="8933338" y="0"/>
            <a:ext cx="3258662" cy="2715552"/>
          </a:xfrm>
          <a:prstGeom prst="rect">
            <a:avLst/>
          </a:prstGeom>
        </p:spPr>
      </p:pic>
      <p:sp>
        <p:nvSpPr>
          <p:cNvPr id="8" name="Rectangle 7"/>
          <p:cNvSpPr/>
          <p:nvPr/>
        </p:nvSpPr>
        <p:spPr>
          <a:xfrm>
            <a:off x="9203901" y="2739041"/>
            <a:ext cx="2683299" cy="646331"/>
          </a:xfrm>
          <a:prstGeom prst="rect">
            <a:avLst/>
          </a:prstGeom>
        </p:spPr>
        <p:txBody>
          <a:bodyPr wrap="none">
            <a:spAutoFit/>
          </a:bodyPr>
          <a:lstStyle/>
          <a:p>
            <a:r>
              <a:rPr lang="en-US" dirty="0"/>
              <a:t>C. L. R. </a:t>
            </a:r>
            <a:r>
              <a:rPr lang="en-US" dirty="0" smtClean="0"/>
              <a:t>James (1901–1989)</a:t>
            </a:r>
          </a:p>
          <a:p>
            <a:endParaRPr lang="en-US" dirty="0"/>
          </a:p>
        </p:txBody>
      </p:sp>
      <p:sp>
        <p:nvSpPr>
          <p:cNvPr id="9" name="Rectangle 8"/>
          <p:cNvSpPr/>
          <p:nvPr/>
        </p:nvSpPr>
        <p:spPr>
          <a:xfrm>
            <a:off x="80655" y="6418861"/>
            <a:ext cx="2886688" cy="646331"/>
          </a:xfrm>
          <a:prstGeom prst="rect">
            <a:avLst/>
          </a:prstGeom>
        </p:spPr>
        <p:txBody>
          <a:bodyPr wrap="none">
            <a:spAutoFit/>
          </a:bodyPr>
          <a:lstStyle/>
          <a:p>
            <a:r>
              <a:rPr lang="en-US" dirty="0"/>
              <a:t>Jacques Le </a:t>
            </a:r>
            <a:r>
              <a:rPr lang="en-US" dirty="0" smtClean="0"/>
              <a:t>Goff (1924–2014)</a:t>
            </a:r>
          </a:p>
          <a:p>
            <a:endParaRPr lang="en-US" dirty="0"/>
          </a:p>
        </p:txBody>
      </p:sp>
      <p:pic>
        <p:nvPicPr>
          <p:cNvPr id="10" name="Picture 9"/>
          <p:cNvPicPr>
            <a:picLocks noChangeAspect="1"/>
          </p:cNvPicPr>
          <p:nvPr/>
        </p:nvPicPr>
        <p:blipFill>
          <a:blip r:embed="rId4"/>
          <a:stretch>
            <a:fillRect/>
          </a:stretch>
        </p:blipFill>
        <p:spPr>
          <a:xfrm>
            <a:off x="451629" y="3292640"/>
            <a:ext cx="2005116" cy="3038055"/>
          </a:xfrm>
          <a:prstGeom prst="rect">
            <a:avLst/>
          </a:prstGeom>
        </p:spPr>
      </p:pic>
      <p:sp>
        <p:nvSpPr>
          <p:cNvPr id="11" name="Title 10"/>
          <p:cNvSpPr>
            <a:spLocks noGrp="1"/>
          </p:cNvSpPr>
          <p:nvPr>
            <p:ph type="title"/>
          </p:nvPr>
        </p:nvSpPr>
        <p:spPr/>
        <p:txBody>
          <a:bodyPr/>
          <a:lstStyle/>
          <a:p>
            <a:endParaRPr lang="en-US"/>
          </a:p>
        </p:txBody>
      </p:sp>
      <p:pic>
        <p:nvPicPr>
          <p:cNvPr id="12" name="Picture 11"/>
          <p:cNvPicPr>
            <a:picLocks noChangeAspect="1"/>
          </p:cNvPicPr>
          <p:nvPr/>
        </p:nvPicPr>
        <p:blipFill>
          <a:blip r:embed="rId5"/>
          <a:stretch>
            <a:fillRect/>
          </a:stretch>
        </p:blipFill>
        <p:spPr>
          <a:xfrm>
            <a:off x="9369154" y="3230563"/>
            <a:ext cx="2385577" cy="3078164"/>
          </a:xfrm>
          <a:prstGeom prst="rect">
            <a:avLst/>
          </a:prstGeom>
        </p:spPr>
      </p:pic>
      <p:sp>
        <p:nvSpPr>
          <p:cNvPr id="13" name="Rectangle 12"/>
          <p:cNvSpPr/>
          <p:nvPr/>
        </p:nvSpPr>
        <p:spPr>
          <a:xfrm>
            <a:off x="9071432" y="6412411"/>
            <a:ext cx="2987890" cy="646331"/>
          </a:xfrm>
          <a:prstGeom prst="rect">
            <a:avLst/>
          </a:prstGeom>
        </p:spPr>
        <p:txBody>
          <a:bodyPr wrap="square">
            <a:spAutoFit/>
          </a:bodyPr>
          <a:lstStyle/>
          <a:p>
            <a:r>
              <a:rPr lang="en-US" dirty="0" smtClean="0"/>
              <a:t>E.P. Thompson (1924–1993)</a:t>
            </a:r>
          </a:p>
          <a:p>
            <a:endParaRPr lang="en-US" dirty="0"/>
          </a:p>
        </p:txBody>
      </p:sp>
      <p:pic>
        <p:nvPicPr>
          <p:cNvPr id="14" name="Picture 13"/>
          <p:cNvPicPr>
            <a:picLocks noChangeAspect="1"/>
          </p:cNvPicPr>
          <p:nvPr/>
        </p:nvPicPr>
        <p:blipFill>
          <a:blip r:embed="rId6"/>
          <a:stretch>
            <a:fillRect/>
          </a:stretch>
        </p:blipFill>
        <p:spPr>
          <a:xfrm>
            <a:off x="3496235" y="-11059"/>
            <a:ext cx="2323137" cy="2856315"/>
          </a:xfrm>
          <a:prstGeom prst="rect">
            <a:avLst/>
          </a:prstGeom>
        </p:spPr>
      </p:pic>
      <p:sp>
        <p:nvSpPr>
          <p:cNvPr id="15" name="Rectangle 14"/>
          <p:cNvSpPr/>
          <p:nvPr/>
        </p:nvSpPr>
        <p:spPr>
          <a:xfrm>
            <a:off x="3146451" y="2899671"/>
            <a:ext cx="3273783" cy="923330"/>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i="0" u="none" strike="noStrike" kern="0" cap="none" spc="0" normalizeH="0" baseline="0" noProof="0" dirty="0" smtClean="0">
                <a:ln>
                  <a:noFill/>
                </a:ln>
                <a:solidFill>
                  <a:prstClr val="black"/>
                </a:solidFill>
                <a:effectLst/>
                <a:uLnTx/>
                <a:uFillTx/>
              </a:rPr>
              <a:t>Michel Foucault</a:t>
            </a:r>
            <a:r>
              <a:rPr kumimoji="0" lang="en-GB" sz="1800" i="0" u="none" strike="noStrike" kern="0" cap="none" spc="0" normalizeH="0" noProof="0" dirty="0" smtClean="0">
                <a:ln>
                  <a:noFill/>
                </a:ln>
                <a:solidFill>
                  <a:prstClr val="black"/>
                </a:solidFill>
                <a:effectLst/>
                <a:uLnTx/>
                <a:uFillTx/>
              </a:rPr>
              <a:t> </a:t>
            </a:r>
            <a:r>
              <a:rPr kumimoji="0" lang="en-GB" sz="1800" i="0" u="none" strike="noStrike" kern="0" cap="none" spc="0" normalizeH="0" baseline="0" noProof="0" dirty="0" smtClean="0">
                <a:ln>
                  <a:noFill/>
                </a:ln>
                <a:solidFill>
                  <a:prstClr val="black"/>
                </a:solidFill>
                <a:effectLst/>
                <a:uLnTx/>
                <a:uFillTx/>
              </a:rPr>
              <a:t>(1926–1984) </a:t>
            </a:r>
            <a:r>
              <a:rPr kumimoji="0" lang="en-GB" sz="1800" b="0" i="0" u="none" strike="noStrike" kern="0" cap="none" spc="0" normalizeH="0" baseline="0" noProof="0" dirty="0" smtClean="0">
                <a:ln>
                  <a:noFill/>
                </a:ln>
                <a:solidFill>
                  <a:prstClr val="black"/>
                </a:solidFill>
                <a:effectLst/>
                <a:uLnTx/>
                <a:uFillTx/>
                <a:latin typeface="Franklin Gothic Medium"/>
              </a:rPr>
              <a:t/>
            </a:r>
            <a:br>
              <a:rPr kumimoji="0" lang="en-GB" sz="1800" b="0" i="0" u="none" strike="noStrike" kern="0" cap="none" spc="0" normalizeH="0" baseline="0" noProof="0" dirty="0" smtClean="0">
                <a:ln>
                  <a:noFill/>
                </a:ln>
                <a:solidFill>
                  <a:prstClr val="black"/>
                </a:solidFill>
                <a:effectLst/>
                <a:uLnTx/>
                <a:uFillTx/>
                <a:latin typeface="Franklin Gothic Medium"/>
              </a:rPr>
            </a:br>
            <a:r>
              <a:rPr kumimoji="0" lang="en-US" sz="1800" b="1" i="0" u="none" strike="noStrike" kern="0" cap="none" spc="0" normalizeH="0" baseline="0" noProof="0" dirty="0" smtClean="0">
                <a:ln>
                  <a:noFill/>
                </a:ln>
                <a:solidFill>
                  <a:prstClr val="black"/>
                </a:solidFill>
                <a:effectLst/>
                <a:uLnTx/>
                <a:uFillTx/>
                <a:latin typeface="Franklin Gothic Medium"/>
              </a:rPr>
              <a:t/>
            </a:r>
            <a:br>
              <a:rPr kumimoji="0" lang="en-US" sz="1800" b="1" i="0" u="none" strike="noStrike" kern="0" cap="none" spc="0" normalizeH="0" baseline="0" noProof="0" dirty="0" smtClean="0">
                <a:ln>
                  <a:noFill/>
                </a:ln>
                <a:solidFill>
                  <a:prstClr val="black"/>
                </a:solidFill>
                <a:effectLst/>
                <a:uLnTx/>
                <a:uFillTx/>
                <a:latin typeface="Franklin Gothic Medium"/>
              </a:rPr>
            </a:br>
            <a:endParaRPr kumimoji="0" lang="en-US" sz="1800" b="0" i="0" u="none" strike="noStrike" kern="0" cap="none" spc="0" normalizeH="0" baseline="0" noProof="0" dirty="0" smtClean="0">
              <a:ln>
                <a:noFill/>
              </a:ln>
              <a:solidFill>
                <a:sysClr val="windowText" lastClr="000000"/>
              </a:solidFill>
              <a:effectLst/>
              <a:uLnTx/>
              <a:uFillTx/>
            </a:endParaRPr>
          </a:p>
        </p:txBody>
      </p:sp>
      <p:pic>
        <p:nvPicPr>
          <p:cNvPr id="17" name="Picture 16"/>
          <p:cNvPicPr>
            <a:picLocks noChangeAspect="1"/>
          </p:cNvPicPr>
          <p:nvPr/>
        </p:nvPicPr>
        <p:blipFill>
          <a:blip r:embed="rId7"/>
          <a:stretch>
            <a:fillRect/>
          </a:stretch>
        </p:blipFill>
        <p:spPr>
          <a:xfrm>
            <a:off x="6535260" y="-11059"/>
            <a:ext cx="2069838" cy="2835623"/>
          </a:xfrm>
          <a:prstGeom prst="rect">
            <a:avLst/>
          </a:prstGeom>
        </p:spPr>
      </p:pic>
      <p:sp>
        <p:nvSpPr>
          <p:cNvPr id="18" name="Rectangle 17"/>
          <p:cNvSpPr/>
          <p:nvPr/>
        </p:nvSpPr>
        <p:spPr>
          <a:xfrm>
            <a:off x="5393364" y="2892041"/>
            <a:ext cx="4712475" cy="646331"/>
          </a:xfrm>
          <a:prstGeom prst="rect">
            <a:avLst/>
          </a:prstGeom>
        </p:spPr>
        <p:txBody>
          <a:bodyPr wrap="square">
            <a:spAutoFit/>
          </a:bodyPr>
          <a:lstStyle/>
          <a:p>
            <a:pPr algn="ctr"/>
            <a:r>
              <a:rPr lang="en-GB" dirty="0"/>
              <a:t>Thomas </a:t>
            </a:r>
            <a:r>
              <a:rPr lang="en-GB" dirty="0" smtClean="0"/>
              <a:t>Carlyle (1795–1881</a:t>
            </a:r>
            <a:r>
              <a:rPr lang="en-GB" dirty="0"/>
              <a:t>)</a:t>
            </a:r>
          </a:p>
          <a:p>
            <a:endParaRPr lang="en-GB" dirty="0"/>
          </a:p>
        </p:txBody>
      </p:sp>
      <p:pic>
        <p:nvPicPr>
          <p:cNvPr id="19" name="Picture 18"/>
          <p:cNvPicPr>
            <a:picLocks noChangeAspect="1"/>
          </p:cNvPicPr>
          <p:nvPr/>
        </p:nvPicPr>
        <p:blipFill>
          <a:blip r:embed="rId8"/>
          <a:stretch>
            <a:fillRect/>
          </a:stretch>
        </p:blipFill>
        <p:spPr>
          <a:xfrm>
            <a:off x="3423022" y="3262328"/>
            <a:ext cx="2353260" cy="2938527"/>
          </a:xfrm>
          <a:prstGeom prst="rect">
            <a:avLst/>
          </a:prstGeom>
        </p:spPr>
      </p:pic>
      <p:sp>
        <p:nvSpPr>
          <p:cNvPr id="20" name="Rectangle 19"/>
          <p:cNvSpPr/>
          <p:nvPr/>
        </p:nvSpPr>
        <p:spPr>
          <a:xfrm>
            <a:off x="2423142" y="6192290"/>
            <a:ext cx="4290284" cy="830997"/>
          </a:xfrm>
          <a:prstGeom prst="rect">
            <a:avLst/>
          </a:prstGeom>
        </p:spPr>
        <p:txBody>
          <a:bodyPr wrap="square">
            <a:spAutoFit/>
          </a:bodyPr>
          <a:lstStyle/>
          <a:p>
            <a:pPr algn="ctr"/>
            <a:r>
              <a:rPr lang="en-GB" dirty="0"/>
              <a:t>Thomas Babington Macaulay </a:t>
            </a:r>
            <a:endParaRPr lang="en-GB" dirty="0" smtClean="0"/>
          </a:p>
          <a:p>
            <a:pPr algn="ctr"/>
            <a:r>
              <a:rPr lang="en-GB" dirty="0" smtClean="0"/>
              <a:t>(</a:t>
            </a:r>
            <a:r>
              <a:rPr lang="en-GB" dirty="0"/>
              <a:t>1800–1859)</a:t>
            </a:r>
          </a:p>
          <a:p>
            <a:endParaRPr lang="en-GB" sz="1200" dirty="0"/>
          </a:p>
        </p:txBody>
      </p:sp>
      <p:pic>
        <p:nvPicPr>
          <p:cNvPr id="21" name="Picture 20"/>
          <p:cNvPicPr>
            <a:picLocks noChangeAspect="1"/>
          </p:cNvPicPr>
          <p:nvPr/>
        </p:nvPicPr>
        <p:blipFill>
          <a:blip r:embed="rId9"/>
          <a:stretch>
            <a:fillRect/>
          </a:stretch>
        </p:blipFill>
        <p:spPr>
          <a:xfrm>
            <a:off x="6479968" y="3199224"/>
            <a:ext cx="2069838" cy="3064733"/>
          </a:xfrm>
          <a:prstGeom prst="rect">
            <a:avLst/>
          </a:prstGeom>
        </p:spPr>
      </p:pic>
      <p:sp>
        <p:nvSpPr>
          <p:cNvPr id="22" name="Rectangle 21"/>
          <p:cNvSpPr/>
          <p:nvPr/>
        </p:nvSpPr>
        <p:spPr>
          <a:xfrm>
            <a:off x="6535260" y="6218482"/>
            <a:ext cx="1959254" cy="646331"/>
          </a:xfrm>
          <a:prstGeom prst="rect">
            <a:avLst/>
          </a:prstGeom>
        </p:spPr>
        <p:txBody>
          <a:bodyPr wrap="none">
            <a:spAutoFit/>
          </a:bodyPr>
          <a:lstStyle/>
          <a:p>
            <a:pPr algn="ctr"/>
            <a:r>
              <a:rPr lang="en-US" dirty="0"/>
              <a:t>Leopold von </a:t>
            </a:r>
            <a:r>
              <a:rPr lang="en-US" dirty="0" smtClean="0"/>
              <a:t>Ranke</a:t>
            </a:r>
          </a:p>
          <a:p>
            <a:pPr algn="ctr"/>
            <a:r>
              <a:rPr lang="en-US" dirty="0" smtClean="0"/>
              <a:t> </a:t>
            </a:r>
            <a:r>
              <a:rPr lang="en-US" dirty="0"/>
              <a:t>(1795–1886)</a:t>
            </a:r>
          </a:p>
        </p:txBody>
      </p:sp>
    </p:spTree>
    <p:extLst>
      <p:ext uri="{BB962C8B-B14F-4D97-AF65-F5344CB8AC3E}">
        <p14:creationId xmlns:p14="http://schemas.microsoft.com/office/powerpoint/2010/main" val="704078118"/>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TotalTime>
  <Words>1782</Words>
  <Application>Microsoft Office PowerPoint</Application>
  <PresentationFormat>Widescreen</PresentationFormat>
  <Paragraphs>199</Paragraphs>
  <Slides>27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Harlow Solid Italic</vt:lpstr>
      <vt:lpstr>Calibri</vt:lpstr>
      <vt:lpstr>Franklin Gothic Medium</vt:lpstr>
      <vt:lpstr>Arial</vt:lpstr>
      <vt:lpstr>1_Office Theme</vt:lpstr>
      <vt:lpstr> HPHI4002  Week 1 Lecture HISTORIOGRAPHY plus  INTRODUCTION TO MODULE</vt:lpstr>
      <vt:lpstr>HPHI4002</vt:lpstr>
      <vt:lpstr>HPHI4002</vt:lpstr>
      <vt:lpstr>AIMS and LEARNING OUTCOMES </vt:lpstr>
      <vt:lpstr>Assessment</vt:lpstr>
      <vt:lpstr>Assessment</vt:lpstr>
      <vt:lpstr>Assessment</vt:lpstr>
      <vt:lpstr>Assessment</vt:lpstr>
      <vt:lpstr>Lectures</vt:lpstr>
      <vt:lpstr>Lectures</vt:lpstr>
      <vt:lpstr>KEY PRINCIPLES</vt:lpstr>
      <vt:lpstr>KEY PRINCIPLES</vt:lpstr>
      <vt:lpstr>PowerPoint Presentation</vt:lpstr>
      <vt:lpstr>PowerPoint Presentation</vt:lpstr>
      <vt:lpstr>HISTORIOGRAPHY</vt:lpstr>
      <vt:lpstr>PowerPoint Presentation</vt:lpstr>
      <vt:lpstr>PowerPoint Presentation</vt:lpstr>
      <vt:lpstr>HISTORIOGRAPHY</vt:lpstr>
      <vt:lpstr>Primary versus Secondary Sources</vt:lpstr>
      <vt:lpstr>Primary sources</vt:lpstr>
      <vt:lpstr>Primary sources = ‘First-hand’ sources</vt:lpstr>
      <vt:lpstr>Primary sources = ‘First-hand’ sources</vt:lpstr>
      <vt:lpstr>Secondary sources</vt:lpstr>
      <vt:lpstr>Secondary sources = ‘Second-hand’ sources</vt:lpstr>
      <vt:lpstr>Secondary sources = ‘Second-hand’ sources</vt:lpstr>
      <vt:lpstr>HISTORY and HISTORIES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HPHI4002  Week 1 Lecture HISTORIOGRAPHY plus  INTRODUCTION TO MODULE</dc:title>
  <dc:creator>Alexander Scott</dc:creator>
  <cp:lastModifiedBy>Alexander Scott</cp:lastModifiedBy>
  <cp:revision>16</cp:revision>
  <cp:lastPrinted>2017-10-05T12:32:30Z</cp:lastPrinted>
  <dcterms:created xsi:type="dcterms:W3CDTF">2017-09-27T12:04:21Z</dcterms:created>
  <dcterms:modified xsi:type="dcterms:W3CDTF">2017-10-05T16:43:13Z</dcterms:modified>
</cp:coreProperties>
</file>