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Override1.xml" ContentType="application/vnd.openxmlformats-officedocument.themeOverride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 bookmarkIdSeed="2">
  <p:sldMasterIdLst>
    <p:sldMasterId id="2147483649" r:id="rId1"/>
  </p:sldMasterIdLst>
  <p:notesMasterIdLst>
    <p:notesMasterId r:id="rId19"/>
  </p:notesMasterIdLst>
  <p:handoutMasterIdLst>
    <p:handoutMasterId r:id="rId20"/>
  </p:handoutMasterIdLst>
  <p:sldIdLst>
    <p:sldId id="314" r:id="rId2"/>
    <p:sldId id="1237" r:id="rId3"/>
    <p:sldId id="258" r:id="rId4"/>
    <p:sldId id="1093" r:id="rId5"/>
    <p:sldId id="1188" r:id="rId6"/>
    <p:sldId id="1232" r:id="rId7"/>
    <p:sldId id="1140" r:id="rId8"/>
    <p:sldId id="1146" r:id="rId9"/>
    <p:sldId id="1192" r:id="rId10"/>
    <p:sldId id="1220" r:id="rId11"/>
    <p:sldId id="1193" r:id="rId12"/>
    <p:sldId id="949" r:id="rId13"/>
    <p:sldId id="1233" r:id="rId14"/>
    <p:sldId id="1234" r:id="rId15"/>
    <p:sldId id="1235" r:id="rId16"/>
    <p:sldId id="1236" r:id="rId17"/>
    <p:sldId id="948" r:id="rId18"/>
  </p:sldIdLst>
  <p:sldSz cx="9144000" cy="6858000" type="screen4x3"/>
  <p:notesSz cx="7302500" cy="95885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Helvetica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Helvetica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Helvetica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Helvetica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Helvetica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Helvetica" panose="020B0604020202020204" pitchFamily="34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Helvetica" panose="020B0604020202020204" pitchFamily="34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Helvetica" panose="020B0604020202020204" pitchFamily="34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Helvetica" panose="020B0604020202020204" pitchFamily="34" charset="0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Default Section" id="{A40789CF-04C3-4F9F-B261-665585167B4D}">
          <p14:sldIdLst>
            <p14:sldId id="314"/>
            <p14:sldId id="1237"/>
            <p14:sldId id="258"/>
            <p14:sldId id="1093"/>
            <p14:sldId id="1188"/>
            <p14:sldId id="1232"/>
            <p14:sldId id="1140"/>
            <p14:sldId id="1146"/>
            <p14:sldId id="1192"/>
            <p14:sldId id="1220"/>
            <p14:sldId id="1193"/>
            <p14:sldId id="949"/>
            <p14:sldId id="1233"/>
            <p14:sldId id="1234"/>
            <p14:sldId id="1235"/>
            <p14:sldId id="1236"/>
            <p14:sldId id="948"/>
          </p14:sldIdLst>
        </p14:section>
        <p14:section name="Untitled Section" id="{F0775640-F074-4B4C-9F63-5684BD74D745}">
          <p14:sldIdLst/>
        </p14:section>
      </p14:sectionLst>
    </p:ex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20">
          <p15:clr>
            <a:srgbClr val="A4A3A4"/>
          </p15:clr>
        </p15:guide>
        <p15:guide id="2" pos="230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00"/>
    <a:srgbClr val="3399FF"/>
    <a:srgbClr val="00487E"/>
    <a:srgbClr val="00589A"/>
    <a:srgbClr val="0067B4"/>
    <a:srgbClr val="0075CC"/>
    <a:srgbClr val="CCFF99"/>
    <a:srgbClr val="008080"/>
    <a:srgbClr val="0099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16DA210-FB5B-4158-B5E0-FEB733F419BA}" styleName="Light Style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BDBED569-4797-4DF1-A0F4-6AAB3CD982D8}" styleName="Light Style 3 - Accent 5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20000"/>
            </a:schemeClr>
          </a:solidFill>
        </a:fill>
      </a:tcStyle>
    </a:band1H>
    <a:band1V>
      <a:tcStyle>
        <a:tcBdr/>
        <a:fill>
          <a:solidFill>
            <a:schemeClr val="accent5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5"/>
              </a:solidFill>
            </a:ln>
          </a:bottom>
        </a:tcBdr>
        <a:fill>
          <a:noFill/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7E9639D4-E3E2-4D34-9284-5A2195B3D0D7}" styleName="Light Style 2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  <a:top>
            <a:lnRef idx="1">
              <a:schemeClr val="tx1"/>
            </a:lnRef>
          </a:top>
          <a:bottom>
            <a:lnRef idx="1">
              <a:schemeClr val="tx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tx1"/>
            </a:lnRef>
          </a:top>
          <a:bottom>
            <a:lnRef idx="1">
              <a:schemeClr val="tx1"/>
            </a:lnRef>
          </a:bottom>
        </a:tcBdr>
      </a:tcStyle>
    </a:band1H>
    <a:band1V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</a:tcBdr>
      </a:tcStyle>
    </a:band1V>
    <a:band2V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tx1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0008" autoAdjust="0"/>
    <p:restoredTop sz="96433" autoAdjust="0"/>
  </p:normalViewPr>
  <p:slideViewPr>
    <p:cSldViewPr snapToGrid="0">
      <p:cViewPr varScale="1">
        <p:scale>
          <a:sx n="162" d="100"/>
          <a:sy n="162" d="100"/>
        </p:scale>
        <p:origin x="1662" y="14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-26490"/>
    </p:cViewPr>
  </p:sorterViewPr>
  <p:notesViewPr>
    <p:cSldViewPr snapToGrid="0">
      <p:cViewPr varScale="1">
        <p:scale>
          <a:sx n="74" d="100"/>
          <a:sy n="74" d="100"/>
        </p:scale>
        <p:origin x="1893" y="45"/>
      </p:cViewPr>
      <p:guideLst>
        <p:guide orient="horz" pos="3020"/>
        <p:guide pos="230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handoutMaster" Target="handoutMasters/handout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32004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l">
              <a:defRPr sz="1200" smtClean="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46083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4114800" y="0"/>
            <a:ext cx="32004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>
              <a:defRPr sz="1200" smtClean="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46084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144000"/>
            <a:ext cx="32004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l">
              <a:defRPr sz="1200" smtClean="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46085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4114800" y="9144000"/>
            <a:ext cx="32004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 smtClean="0"/>
            </a:lvl1pPr>
          </a:lstStyle>
          <a:p>
            <a:pPr>
              <a:defRPr/>
            </a:pPr>
            <a:fld id="{085AE3E6-3B06-4DEE-8B65-79A38B662D6E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406462875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3163888" cy="479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6515" tIns="48257" rIns="96515" bIns="48257" numCol="1" anchor="ctr" anchorCtr="0" compatLnSpc="1">
            <a:prstTxWarp prst="textNoShape">
              <a:avLst/>
            </a:prstTxWarp>
          </a:bodyPr>
          <a:lstStyle>
            <a:lvl1pPr algn="l" defTabSz="965200">
              <a:defRPr sz="1300" smtClean="0">
                <a:latin typeface="Times New Roman" panose="02020603050405020304" pitchFamily="18" charset="0"/>
              </a:defRPr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6147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138613" y="0"/>
            <a:ext cx="3163887" cy="479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6515" tIns="48257" rIns="96515" bIns="48257" numCol="1" anchor="ctr" anchorCtr="0" compatLnSpc="1">
            <a:prstTxWarp prst="textNoShape">
              <a:avLst/>
            </a:prstTxWarp>
          </a:bodyPr>
          <a:lstStyle>
            <a:lvl1pPr algn="r" defTabSz="965200">
              <a:defRPr sz="1300" smtClean="0">
                <a:latin typeface="Times New Roman" panose="02020603050405020304" pitchFamily="18" charset="0"/>
              </a:defRPr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3076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254125" y="719138"/>
            <a:ext cx="4794250" cy="3595687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6149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973138" y="4554538"/>
            <a:ext cx="5356225" cy="43148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6515" tIns="48257" rIns="96515" bIns="48257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noProof="0"/>
              <a:t>Click to edit Master text styles</a:t>
            </a:r>
          </a:p>
          <a:p>
            <a:pPr lvl="1"/>
            <a:r>
              <a:rPr lang="en-US" altLang="en-US" noProof="0"/>
              <a:t>Second level</a:t>
            </a:r>
          </a:p>
          <a:p>
            <a:pPr lvl="2"/>
            <a:r>
              <a:rPr lang="en-US" altLang="en-US" noProof="0"/>
              <a:t>Third level</a:t>
            </a:r>
          </a:p>
          <a:p>
            <a:pPr lvl="3"/>
            <a:r>
              <a:rPr lang="en-US" altLang="en-US" noProof="0"/>
              <a:t>Fourth level</a:t>
            </a:r>
          </a:p>
          <a:p>
            <a:pPr lvl="4"/>
            <a:r>
              <a:rPr lang="en-US" altLang="en-US" noProof="0"/>
              <a:t>Fifth level</a:t>
            </a:r>
          </a:p>
        </p:txBody>
      </p:sp>
      <p:sp>
        <p:nvSpPr>
          <p:cNvPr id="6150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109075"/>
            <a:ext cx="3163888" cy="479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6515" tIns="48257" rIns="96515" bIns="48257" numCol="1" anchor="b" anchorCtr="0" compatLnSpc="1">
            <a:prstTxWarp prst="textNoShape">
              <a:avLst/>
            </a:prstTxWarp>
          </a:bodyPr>
          <a:lstStyle>
            <a:lvl1pPr algn="l" defTabSz="965200">
              <a:defRPr sz="1300" smtClean="0">
                <a:latin typeface="Times New Roman" panose="02020603050405020304" pitchFamily="18" charset="0"/>
              </a:defRPr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6151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138613" y="9109075"/>
            <a:ext cx="3163887" cy="479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6515" tIns="48257" rIns="96515" bIns="48257" numCol="1" anchor="b" anchorCtr="0" compatLnSpc="1">
            <a:prstTxWarp prst="textNoShape">
              <a:avLst/>
            </a:prstTxWarp>
          </a:bodyPr>
          <a:lstStyle>
            <a:lvl1pPr algn="r" defTabSz="965200">
              <a:defRPr sz="1300" smtClean="0">
                <a:latin typeface="Times New Roman" panose="02020603050405020304" pitchFamily="18" charset="0"/>
              </a:defRPr>
            </a:lvl1pPr>
          </a:lstStyle>
          <a:p>
            <a:pPr>
              <a:defRPr/>
            </a:pPr>
            <a:fld id="{91D68F69-EA38-4BF2-AACB-9A80CFE5F833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704803673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2"/>
          <p:cNvSpPr>
            <a:spLocks noChangeArrowheads="1"/>
          </p:cNvSpPr>
          <p:nvPr/>
        </p:nvSpPr>
        <p:spPr bwMode="white">
          <a:xfrm>
            <a:off x="0" y="0"/>
            <a:ext cx="9144000" cy="2540000"/>
          </a:xfrm>
          <a:prstGeom prst="rect">
            <a:avLst/>
          </a:prstGeom>
          <a:gradFill rotWithShape="0">
            <a:gsLst>
              <a:gs pos="0">
                <a:schemeClr val="hlink"/>
              </a:gs>
              <a:gs pos="100000">
                <a:schemeClr val="bg2"/>
              </a:gs>
            </a:gsLst>
            <a:lin ang="5400000" scaled="1"/>
          </a:gra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endParaRPr lang="en-GB" altLang="en-US"/>
          </a:p>
        </p:txBody>
      </p:sp>
      <p:sp>
        <p:nvSpPr>
          <p:cNvPr id="5" name="Rectangle 3"/>
          <p:cNvSpPr>
            <a:spLocks noChangeArrowheads="1"/>
          </p:cNvSpPr>
          <p:nvPr/>
        </p:nvSpPr>
        <p:spPr bwMode="white">
          <a:xfrm>
            <a:off x="0" y="2540000"/>
            <a:ext cx="9144000" cy="4318000"/>
          </a:xfrm>
          <a:prstGeom prst="rect">
            <a:avLst/>
          </a:prstGeom>
          <a:gradFill rotWithShape="0">
            <a:gsLst>
              <a:gs pos="0">
                <a:schemeClr val="bg2"/>
              </a:gs>
              <a:gs pos="100000">
                <a:schemeClr val="bg1"/>
              </a:gs>
            </a:gsLst>
            <a:lin ang="5400000" scaled="1"/>
          </a:gra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>
            <a:lvl1pPr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endParaRPr lang="en-GB" altLang="en-US"/>
          </a:p>
        </p:txBody>
      </p:sp>
      <p:sp>
        <p:nvSpPr>
          <p:cNvPr id="6" name="Rectangle 4"/>
          <p:cNvSpPr>
            <a:spLocks noChangeArrowheads="1"/>
          </p:cNvSpPr>
          <p:nvPr/>
        </p:nvSpPr>
        <p:spPr bwMode="ltGray">
          <a:xfrm flipV="1">
            <a:off x="0" y="2595563"/>
            <a:ext cx="6816725" cy="254000"/>
          </a:xfrm>
          <a:prstGeom prst="rect">
            <a:avLst/>
          </a:prstGeom>
          <a:gradFill rotWithShape="0">
            <a:gsLst>
              <a:gs pos="0">
                <a:schemeClr val="hlink"/>
              </a:gs>
              <a:gs pos="100000">
                <a:schemeClr val="bg2"/>
              </a:gs>
            </a:gsLst>
            <a:lin ang="0" scaled="1"/>
          </a:gra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endParaRPr lang="en-GB" altLang="en-US"/>
          </a:p>
        </p:txBody>
      </p:sp>
      <p:sp>
        <p:nvSpPr>
          <p:cNvPr id="33797" name="Rectangle 5"/>
          <p:cNvSpPr>
            <a:spLocks noGrp="1" noChangeArrowheads="1"/>
          </p:cNvSpPr>
          <p:nvPr>
            <p:ph type="ctrTitle"/>
          </p:nvPr>
        </p:nvSpPr>
        <p:spPr>
          <a:xfrm>
            <a:off x="1179513" y="182563"/>
            <a:ext cx="7772400" cy="706437"/>
          </a:xfrm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tx1"/>
                  </a:outerShdw>
                </a:effectLst>
              </a14:hiddenEffects>
            </a:ext>
          </a:extLst>
        </p:spPr>
        <p:txBody>
          <a:bodyPr/>
          <a:lstStyle>
            <a:lvl1pPr>
              <a:defRPr sz="2000" b="0">
                <a:latin typeface="Helvetica-Narrow" pitchFamily="34" charset="0"/>
              </a:defRPr>
            </a:lvl1pPr>
          </a:lstStyle>
          <a:p>
            <a:pPr lvl="0"/>
            <a:r>
              <a:rPr lang="en-US" altLang="en-US" noProof="0"/>
              <a:t>Click to edit Master title style</a:t>
            </a:r>
          </a:p>
        </p:txBody>
      </p:sp>
      <p:sp>
        <p:nvSpPr>
          <p:cNvPr id="33798" name="Rectangle 6"/>
          <p:cNvSpPr>
            <a:spLocks noGrp="1" noChangeArrowheads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>
              <a:buFont typeface="Monotype Sorts" pitchFamily="2" charset="2"/>
              <a:buNone/>
              <a:defRPr/>
            </a:lvl1pPr>
          </a:lstStyle>
          <a:p>
            <a:pPr lvl="0"/>
            <a:r>
              <a:rPr lang="en-US" altLang="en-US" noProof="0"/>
              <a:t>Click to edit Master subtitle style</a:t>
            </a:r>
          </a:p>
        </p:txBody>
      </p:sp>
      <p:sp>
        <p:nvSpPr>
          <p:cNvPr id="7" name="Rectangle 7"/>
          <p:cNvSpPr>
            <a:spLocks noGrp="1" noChangeArrowheads="1"/>
          </p:cNvSpPr>
          <p:nvPr>
            <p:ph type="dt" sz="half" idx="10"/>
          </p:nvPr>
        </p:nvSpPr>
        <p:spPr bwMode="auto">
          <a:xfrm>
            <a:off x="685800" y="6248400"/>
            <a:ext cx="1905000" cy="457200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l">
              <a:spcBef>
                <a:spcPct val="50000"/>
              </a:spcBef>
              <a:defRPr sz="1400" smtClean="0">
                <a:solidFill>
                  <a:srgbClr val="660066"/>
                </a:solidFill>
                <a:latin typeface="Impact" panose="020B0806030902050204" pitchFamily="34" charset="0"/>
              </a:defRPr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8" name="Rectangle 8"/>
          <p:cNvSpPr>
            <a:spLocks noGrp="1" noChangeArrowheads="1"/>
          </p:cNvSpPr>
          <p:nvPr>
            <p:ph type="ftr" sz="quarter" idx="11"/>
          </p:nvPr>
        </p:nvSpPr>
        <p:spPr>
          <a:xfrm>
            <a:off x="3124200" y="6248400"/>
            <a:ext cx="2895600" cy="457200"/>
          </a:xfrm>
        </p:spPr>
        <p:txBody>
          <a:bodyPr/>
          <a:lstStyle>
            <a:lvl1pPr algn="ctr">
              <a:spcBef>
                <a:spcPct val="50000"/>
              </a:spcBef>
              <a:defRPr sz="1400" smtClean="0">
                <a:solidFill>
                  <a:srgbClr val="660066"/>
                </a:solidFill>
                <a:latin typeface="Impact" panose="020B0806030902050204" pitchFamily="34" charset="0"/>
              </a:defRPr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9" name="Rectangle 9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6553200" y="6248400"/>
            <a:ext cx="1905000" cy="457200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spcBef>
                <a:spcPct val="50000"/>
              </a:spcBef>
              <a:defRPr sz="1400" smtClean="0">
                <a:solidFill>
                  <a:srgbClr val="660066"/>
                </a:solidFill>
                <a:latin typeface="Impact" panose="020B0806030902050204" pitchFamily="34" charset="0"/>
              </a:defRPr>
            </a:lvl1pPr>
          </a:lstStyle>
          <a:p>
            <a:pPr>
              <a:defRPr/>
            </a:pPr>
            <a:fld id="{23E998F6-3482-401C-B7FE-C90059762FA7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01544405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Rectangle 155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 dirty="0"/>
              <a:t>WEB</a:t>
            </a:r>
          </a:p>
        </p:txBody>
      </p:sp>
    </p:spTree>
    <p:extLst>
      <p:ext uri="{BB962C8B-B14F-4D97-AF65-F5344CB8AC3E}">
        <p14:creationId xmlns:p14="http://schemas.microsoft.com/office/powerpoint/2010/main" val="22590165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</p:spPr>
        <p:txBody>
          <a:bodyPr/>
          <a:lstStyle>
            <a:lvl1pPr marL="0" indent="0">
              <a:buNone/>
              <a:defRPr sz="2400"/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Rectangle 155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/>
              <a:t>WAN</a:t>
            </a:r>
          </a:p>
        </p:txBody>
      </p:sp>
    </p:spTree>
    <p:extLst>
      <p:ext uri="{BB962C8B-B14F-4D97-AF65-F5344CB8AC3E}">
        <p14:creationId xmlns:p14="http://schemas.microsoft.com/office/powerpoint/2010/main" val="282778527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47750" y="1724025"/>
            <a:ext cx="3438525" cy="4114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38675" y="1724025"/>
            <a:ext cx="3438525" cy="4114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Rectangle 155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/>
              <a:t>WAN</a:t>
            </a:r>
          </a:p>
        </p:txBody>
      </p:sp>
    </p:spTree>
    <p:extLst>
      <p:ext uri="{BB962C8B-B14F-4D97-AF65-F5344CB8AC3E}">
        <p14:creationId xmlns:p14="http://schemas.microsoft.com/office/powerpoint/2010/main" val="196618166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Rectangle 155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/>
              <a:t>WAN</a:t>
            </a:r>
          </a:p>
        </p:txBody>
      </p:sp>
    </p:spTree>
    <p:extLst>
      <p:ext uri="{BB962C8B-B14F-4D97-AF65-F5344CB8AC3E}">
        <p14:creationId xmlns:p14="http://schemas.microsoft.com/office/powerpoint/2010/main" val="212931332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Rectangle 155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/>
              <a:t>WAN</a:t>
            </a:r>
          </a:p>
        </p:txBody>
      </p:sp>
    </p:spTree>
    <p:extLst>
      <p:ext uri="{BB962C8B-B14F-4D97-AF65-F5344CB8AC3E}">
        <p14:creationId xmlns:p14="http://schemas.microsoft.com/office/powerpoint/2010/main" val="60525707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55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/>
              <a:t>WAN</a:t>
            </a:r>
          </a:p>
        </p:txBody>
      </p:sp>
    </p:spTree>
    <p:extLst>
      <p:ext uri="{BB962C8B-B14F-4D97-AF65-F5344CB8AC3E}">
        <p14:creationId xmlns:p14="http://schemas.microsoft.com/office/powerpoint/2010/main" val="422206563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155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/>
              <a:t>WAN</a:t>
            </a:r>
          </a:p>
        </p:txBody>
      </p:sp>
    </p:spTree>
    <p:extLst>
      <p:ext uri="{BB962C8B-B14F-4D97-AF65-F5344CB8AC3E}">
        <p14:creationId xmlns:p14="http://schemas.microsoft.com/office/powerpoint/2010/main" val="181464120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155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/>
              <a:t>WAN</a:t>
            </a:r>
          </a:p>
        </p:txBody>
      </p:sp>
    </p:spTree>
    <p:extLst>
      <p:ext uri="{BB962C8B-B14F-4D97-AF65-F5344CB8AC3E}">
        <p14:creationId xmlns:p14="http://schemas.microsoft.com/office/powerpoint/2010/main" val="259371404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Rectangle 155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/>
              <a:t>WAN</a:t>
            </a:r>
          </a:p>
        </p:txBody>
      </p:sp>
    </p:spTree>
    <p:extLst>
      <p:ext uri="{BB962C8B-B14F-4D97-AF65-F5344CB8AC3E}">
        <p14:creationId xmlns:p14="http://schemas.microsoft.com/office/powerpoint/2010/main" val="135762239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72275" y="0"/>
            <a:ext cx="2171700" cy="58388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7175" y="0"/>
            <a:ext cx="6362700" cy="58388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Rectangle 155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/>
              <a:t>WAN</a:t>
            </a:r>
          </a:p>
        </p:txBody>
      </p:sp>
    </p:spTree>
    <p:extLst>
      <p:ext uri="{BB962C8B-B14F-4D97-AF65-F5344CB8AC3E}">
        <p14:creationId xmlns:p14="http://schemas.microsoft.com/office/powerpoint/2010/main" val="311537158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ChangeArrowheads="1"/>
          </p:cNvSpPr>
          <p:nvPr/>
        </p:nvSpPr>
        <p:spPr bwMode="auto">
          <a:xfrm>
            <a:off x="0" y="0"/>
            <a:ext cx="9144000" cy="6858000"/>
          </a:xfrm>
          <a:prstGeom prst="rect">
            <a:avLst/>
          </a:prstGeom>
          <a:gradFill rotWithShape="0">
            <a:gsLst>
              <a:gs pos="0">
                <a:srgbClr val="99CCFF"/>
              </a:gs>
              <a:gs pos="100000">
                <a:schemeClr val="bg2"/>
              </a:gs>
            </a:gsLst>
            <a:lin ang="54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endParaRPr lang="en-GB" altLang="en-US"/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title"/>
          </p:nvPr>
        </p:nvSpPr>
        <p:spPr bwMode="auto">
          <a:xfrm>
            <a:off x="257175" y="0"/>
            <a:ext cx="8686800" cy="844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</a:p>
        </p:txBody>
      </p:sp>
      <p:sp>
        <p:nvSpPr>
          <p:cNvPr id="1028" name="Rectangle 69"/>
          <p:cNvSpPr>
            <a:spLocks noChangeArrowheads="1"/>
          </p:cNvSpPr>
          <p:nvPr/>
        </p:nvSpPr>
        <p:spPr bwMode="auto">
          <a:xfrm>
            <a:off x="7934325" y="6537325"/>
            <a:ext cx="1209675" cy="320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r>
              <a:rPr lang="en-US" altLang="en-US" sz="1000"/>
              <a:t>Mike Dacey</a:t>
            </a:r>
            <a:endParaRPr lang="en-US" altLang="en-US" sz="1400">
              <a:latin typeface="Times New Roman" panose="02020603050405020304" pitchFamily="18" charset="0"/>
            </a:endParaRPr>
          </a:p>
        </p:txBody>
      </p:sp>
      <p:sp>
        <p:nvSpPr>
          <p:cNvPr id="1029" name="Text Box 70"/>
          <p:cNvSpPr txBox="1">
            <a:spLocks noChangeArrowheads="1"/>
          </p:cNvSpPr>
          <p:nvPr/>
        </p:nvSpPr>
        <p:spPr bwMode="auto">
          <a:xfrm>
            <a:off x="4268788" y="6546850"/>
            <a:ext cx="339725" cy="244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>
            <a:lvl1pPr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50000"/>
              </a:spcBef>
            </a:pPr>
            <a:fld id="{A8AD1263-4F9C-453B-B47E-27E02C13953D}" type="slidenum">
              <a:rPr lang="en-US" altLang="en-US" sz="1000"/>
              <a:pPr>
                <a:spcBef>
                  <a:spcPct val="50000"/>
                </a:spcBef>
              </a:pPr>
              <a:t>‹#›</a:t>
            </a:fld>
            <a:endParaRPr lang="en-US" altLang="en-US" sz="1000"/>
          </a:p>
        </p:txBody>
      </p:sp>
      <p:sp>
        <p:nvSpPr>
          <p:cNvPr id="32923" name="Rectangle 15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79375" y="6537325"/>
            <a:ext cx="2895600" cy="320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l">
              <a:defRPr sz="1000" smtClean="0"/>
            </a:lvl1pPr>
          </a:lstStyle>
          <a:p>
            <a:pPr>
              <a:defRPr/>
            </a:pPr>
            <a:r>
              <a:rPr lang="en-US" altLang="en-US" dirty="0"/>
              <a:t>WEB</a:t>
            </a:r>
          </a:p>
        </p:txBody>
      </p:sp>
      <p:sp>
        <p:nvSpPr>
          <p:cNvPr id="1031" name="Freeform 233"/>
          <p:cNvSpPr>
            <a:spLocks/>
          </p:cNvSpPr>
          <p:nvPr/>
        </p:nvSpPr>
        <p:spPr bwMode="auto">
          <a:xfrm>
            <a:off x="930275" y="1852613"/>
            <a:ext cx="34925" cy="17462"/>
          </a:xfrm>
          <a:custGeom>
            <a:avLst/>
            <a:gdLst>
              <a:gd name="T0" fmla="*/ 9284 w 79"/>
              <a:gd name="T1" fmla="*/ 14451 h 29"/>
              <a:gd name="T2" fmla="*/ 11494 w 79"/>
              <a:gd name="T3" fmla="*/ 15053 h 29"/>
              <a:gd name="T4" fmla="*/ 15031 w 79"/>
              <a:gd name="T5" fmla="*/ 15656 h 29"/>
              <a:gd name="T6" fmla="*/ 18568 w 79"/>
              <a:gd name="T7" fmla="*/ 16258 h 29"/>
              <a:gd name="T8" fmla="*/ 22547 w 79"/>
              <a:gd name="T9" fmla="*/ 16860 h 29"/>
              <a:gd name="T10" fmla="*/ 26083 w 79"/>
              <a:gd name="T11" fmla="*/ 17462 h 29"/>
              <a:gd name="T12" fmla="*/ 30062 w 79"/>
              <a:gd name="T13" fmla="*/ 17462 h 29"/>
              <a:gd name="T14" fmla="*/ 31830 w 79"/>
              <a:gd name="T15" fmla="*/ 17462 h 29"/>
              <a:gd name="T16" fmla="*/ 33599 w 79"/>
              <a:gd name="T17" fmla="*/ 16258 h 29"/>
              <a:gd name="T18" fmla="*/ 34483 w 79"/>
              <a:gd name="T19" fmla="*/ 13849 h 29"/>
              <a:gd name="T20" fmla="*/ 34925 w 79"/>
              <a:gd name="T21" fmla="*/ 11441 h 29"/>
              <a:gd name="T22" fmla="*/ 34925 w 79"/>
              <a:gd name="T23" fmla="*/ 9634 h 29"/>
              <a:gd name="T24" fmla="*/ 34925 w 79"/>
              <a:gd name="T25" fmla="*/ 9032 h 29"/>
              <a:gd name="T26" fmla="*/ 32715 w 79"/>
              <a:gd name="T27" fmla="*/ 7828 h 29"/>
              <a:gd name="T28" fmla="*/ 28736 w 79"/>
              <a:gd name="T29" fmla="*/ 6624 h 29"/>
              <a:gd name="T30" fmla="*/ 24315 w 79"/>
              <a:gd name="T31" fmla="*/ 5419 h 29"/>
              <a:gd name="T32" fmla="*/ 20778 w 79"/>
              <a:gd name="T33" fmla="*/ 3613 h 29"/>
              <a:gd name="T34" fmla="*/ 17684 w 79"/>
              <a:gd name="T35" fmla="*/ 1806 h 29"/>
              <a:gd name="T36" fmla="*/ 13705 w 79"/>
              <a:gd name="T37" fmla="*/ 602 h 29"/>
              <a:gd name="T38" fmla="*/ 9284 w 79"/>
              <a:gd name="T39" fmla="*/ 0 h 29"/>
              <a:gd name="T40" fmla="*/ 6631 w 79"/>
              <a:gd name="T41" fmla="*/ 1204 h 29"/>
              <a:gd name="T42" fmla="*/ 3979 w 79"/>
              <a:gd name="T43" fmla="*/ 4817 h 29"/>
              <a:gd name="T44" fmla="*/ 1326 w 79"/>
              <a:gd name="T45" fmla="*/ 7828 h 29"/>
              <a:gd name="T46" fmla="*/ 0 w 79"/>
              <a:gd name="T47" fmla="*/ 10838 h 29"/>
              <a:gd name="T48" fmla="*/ 442 w 79"/>
              <a:gd name="T49" fmla="*/ 12645 h 29"/>
              <a:gd name="T50" fmla="*/ 2210 w 79"/>
              <a:gd name="T51" fmla="*/ 13849 h 29"/>
              <a:gd name="T52" fmla="*/ 4863 w 79"/>
              <a:gd name="T53" fmla="*/ 13849 h 29"/>
              <a:gd name="T54" fmla="*/ 7516 w 79"/>
              <a:gd name="T55" fmla="*/ 14451 h 29"/>
              <a:gd name="T56" fmla="*/ 9284 w 79"/>
              <a:gd name="T57" fmla="*/ 14451 h 29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60000 65536"/>
              <a:gd name="T70" fmla="*/ 0 60000 65536"/>
              <a:gd name="T71" fmla="*/ 0 60000 65536"/>
              <a:gd name="T72" fmla="*/ 0 60000 65536"/>
              <a:gd name="T73" fmla="*/ 0 60000 65536"/>
              <a:gd name="T74" fmla="*/ 0 60000 65536"/>
              <a:gd name="T75" fmla="*/ 0 60000 65536"/>
              <a:gd name="T76" fmla="*/ 0 60000 65536"/>
              <a:gd name="T77" fmla="*/ 0 60000 65536"/>
              <a:gd name="T78" fmla="*/ 0 60000 65536"/>
              <a:gd name="T79" fmla="*/ 0 60000 65536"/>
              <a:gd name="T80" fmla="*/ 0 60000 65536"/>
              <a:gd name="T81" fmla="*/ 0 60000 65536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</a:gdLst>
            <a:ahLst/>
            <a:cxnLst>
              <a:cxn ang="T58">
                <a:pos x="T0" y="T1"/>
              </a:cxn>
              <a:cxn ang="T59">
                <a:pos x="T2" y="T3"/>
              </a:cxn>
              <a:cxn ang="T60">
                <a:pos x="T4" y="T5"/>
              </a:cxn>
              <a:cxn ang="T61">
                <a:pos x="T6" y="T7"/>
              </a:cxn>
              <a:cxn ang="T62">
                <a:pos x="T8" y="T9"/>
              </a:cxn>
              <a:cxn ang="T63">
                <a:pos x="T10" y="T11"/>
              </a:cxn>
              <a:cxn ang="T64">
                <a:pos x="T12" y="T13"/>
              </a:cxn>
              <a:cxn ang="T65">
                <a:pos x="T14" y="T15"/>
              </a:cxn>
              <a:cxn ang="T66">
                <a:pos x="T16" y="T17"/>
              </a:cxn>
              <a:cxn ang="T67">
                <a:pos x="T18" y="T19"/>
              </a:cxn>
              <a:cxn ang="T68">
                <a:pos x="T20" y="T21"/>
              </a:cxn>
              <a:cxn ang="T69">
                <a:pos x="T22" y="T23"/>
              </a:cxn>
              <a:cxn ang="T70">
                <a:pos x="T24" y="T25"/>
              </a:cxn>
              <a:cxn ang="T71">
                <a:pos x="T26" y="T27"/>
              </a:cxn>
              <a:cxn ang="T72">
                <a:pos x="T28" y="T29"/>
              </a:cxn>
              <a:cxn ang="T73">
                <a:pos x="T30" y="T31"/>
              </a:cxn>
              <a:cxn ang="T74">
                <a:pos x="T32" y="T33"/>
              </a:cxn>
              <a:cxn ang="T75">
                <a:pos x="T34" y="T35"/>
              </a:cxn>
              <a:cxn ang="T76">
                <a:pos x="T36" y="T37"/>
              </a:cxn>
              <a:cxn ang="T77">
                <a:pos x="T38" y="T39"/>
              </a:cxn>
              <a:cxn ang="T78">
                <a:pos x="T40" y="T41"/>
              </a:cxn>
              <a:cxn ang="T79">
                <a:pos x="T42" y="T43"/>
              </a:cxn>
              <a:cxn ang="T80">
                <a:pos x="T44" y="T45"/>
              </a:cxn>
              <a:cxn ang="T81">
                <a:pos x="T46" y="T47"/>
              </a:cxn>
              <a:cxn ang="T82">
                <a:pos x="T48" y="T49"/>
              </a:cxn>
              <a:cxn ang="T83">
                <a:pos x="T50" y="T51"/>
              </a:cxn>
              <a:cxn ang="T84">
                <a:pos x="T52" y="T53"/>
              </a:cxn>
              <a:cxn ang="T85">
                <a:pos x="T54" y="T55"/>
              </a:cxn>
              <a:cxn ang="T86">
                <a:pos x="T56" y="T57"/>
              </a:cxn>
            </a:cxnLst>
            <a:rect l="0" t="0" r="r" b="b"/>
            <a:pathLst>
              <a:path w="79" h="29">
                <a:moveTo>
                  <a:pt x="21" y="24"/>
                </a:moveTo>
                <a:lnTo>
                  <a:pt x="26" y="25"/>
                </a:lnTo>
                <a:lnTo>
                  <a:pt x="34" y="26"/>
                </a:lnTo>
                <a:lnTo>
                  <a:pt x="42" y="27"/>
                </a:lnTo>
                <a:lnTo>
                  <a:pt x="51" y="28"/>
                </a:lnTo>
                <a:lnTo>
                  <a:pt x="59" y="29"/>
                </a:lnTo>
                <a:lnTo>
                  <a:pt x="68" y="29"/>
                </a:lnTo>
                <a:lnTo>
                  <a:pt x="72" y="29"/>
                </a:lnTo>
                <a:lnTo>
                  <a:pt x="76" y="27"/>
                </a:lnTo>
                <a:lnTo>
                  <a:pt x="78" y="23"/>
                </a:lnTo>
                <a:lnTo>
                  <a:pt x="79" y="19"/>
                </a:lnTo>
                <a:lnTo>
                  <a:pt x="79" y="16"/>
                </a:lnTo>
                <a:lnTo>
                  <a:pt x="79" y="15"/>
                </a:lnTo>
                <a:lnTo>
                  <a:pt x="74" y="13"/>
                </a:lnTo>
                <a:lnTo>
                  <a:pt x="65" y="11"/>
                </a:lnTo>
                <a:lnTo>
                  <a:pt x="55" y="9"/>
                </a:lnTo>
                <a:lnTo>
                  <a:pt x="47" y="6"/>
                </a:lnTo>
                <a:lnTo>
                  <a:pt x="40" y="3"/>
                </a:lnTo>
                <a:lnTo>
                  <a:pt x="31" y="1"/>
                </a:lnTo>
                <a:lnTo>
                  <a:pt x="21" y="0"/>
                </a:lnTo>
                <a:lnTo>
                  <a:pt x="15" y="2"/>
                </a:lnTo>
                <a:lnTo>
                  <a:pt x="9" y="8"/>
                </a:lnTo>
                <a:lnTo>
                  <a:pt x="3" y="13"/>
                </a:lnTo>
                <a:lnTo>
                  <a:pt x="0" y="18"/>
                </a:lnTo>
                <a:lnTo>
                  <a:pt x="1" y="21"/>
                </a:lnTo>
                <a:lnTo>
                  <a:pt x="5" y="23"/>
                </a:lnTo>
                <a:lnTo>
                  <a:pt x="11" y="23"/>
                </a:lnTo>
                <a:lnTo>
                  <a:pt x="17" y="24"/>
                </a:lnTo>
                <a:lnTo>
                  <a:pt x="21" y="24"/>
                </a:lnTo>
                <a:close/>
              </a:path>
            </a:pathLst>
          </a:custGeom>
          <a:solidFill>
            <a:srgbClr val="284C7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032" name="Freeform 234"/>
          <p:cNvSpPr>
            <a:spLocks/>
          </p:cNvSpPr>
          <p:nvPr/>
        </p:nvSpPr>
        <p:spPr bwMode="auto">
          <a:xfrm>
            <a:off x="930275" y="1852613"/>
            <a:ext cx="28575" cy="17462"/>
          </a:xfrm>
          <a:custGeom>
            <a:avLst/>
            <a:gdLst>
              <a:gd name="T0" fmla="*/ 20985 w 64"/>
              <a:gd name="T1" fmla="*/ 3880 h 27"/>
              <a:gd name="T2" fmla="*/ 17859 w 64"/>
              <a:gd name="T3" fmla="*/ 1940 h 27"/>
              <a:gd name="T4" fmla="*/ 13841 w 64"/>
              <a:gd name="T5" fmla="*/ 647 h 27"/>
              <a:gd name="T6" fmla="*/ 9376 w 64"/>
              <a:gd name="T7" fmla="*/ 0 h 27"/>
              <a:gd name="T8" fmla="*/ 6697 w 64"/>
              <a:gd name="T9" fmla="*/ 1293 h 27"/>
              <a:gd name="T10" fmla="*/ 4018 w 64"/>
              <a:gd name="T11" fmla="*/ 5174 h 27"/>
              <a:gd name="T12" fmla="*/ 1339 w 64"/>
              <a:gd name="T13" fmla="*/ 8408 h 27"/>
              <a:gd name="T14" fmla="*/ 0 w 64"/>
              <a:gd name="T15" fmla="*/ 11641 h 27"/>
              <a:gd name="T16" fmla="*/ 446 w 64"/>
              <a:gd name="T17" fmla="*/ 13582 h 27"/>
              <a:gd name="T18" fmla="*/ 2232 w 64"/>
              <a:gd name="T19" fmla="*/ 14875 h 27"/>
              <a:gd name="T20" fmla="*/ 4911 w 64"/>
              <a:gd name="T21" fmla="*/ 14875 h 27"/>
              <a:gd name="T22" fmla="*/ 7590 w 64"/>
              <a:gd name="T23" fmla="*/ 15522 h 27"/>
              <a:gd name="T24" fmla="*/ 9376 w 64"/>
              <a:gd name="T25" fmla="*/ 15522 h 27"/>
              <a:gd name="T26" fmla="*/ 11609 w 64"/>
              <a:gd name="T27" fmla="*/ 16169 h 27"/>
              <a:gd name="T28" fmla="*/ 14288 w 64"/>
              <a:gd name="T29" fmla="*/ 16815 h 27"/>
              <a:gd name="T30" fmla="*/ 17413 w 64"/>
              <a:gd name="T31" fmla="*/ 16815 h 27"/>
              <a:gd name="T32" fmla="*/ 20538 w 64"/>
              <a:gd name="T33" fmla="*/ 17462 h 27"/>
              <a:gd name="T34" fmla="*/ 22771 w 64"/>
              <a:gd name="T35" fmla="*/ 17462 h 27"/>
              <a:gd name="T36" fmla="*/ 25450 w 64"/>
              <a:gd name="T37" fmla="*/ 16815 h 27"/>
              <a:gd name="T38" fmla="*/ 27682 w 64"/>
              <a:gd name="T39" fmla="*/ 16815 h 27"/>
              <a:gd name="T40" fmla="*/ 28575 w 64"/>
              <a:gd name="T41" fmla="*/ 15522 h 27"/>
              <a:gd name="T42" fmla="*/ 28575 w 64"/>
              <a:gd name="T43" fmla="*/ 13582 h 27"/>
              <a:gd name="T44" fmla="*/ 28129 w 64"/>
              <a:gd name="T45" fmla="*/ 10995 h 27"/>
              <a:gd name="T46" fmla="*/ 25450 w 64"/>
              <a:gd name="T47" fmla="*/ 7114 h 27"/>
              <a:gd name="T48" fmla="*/ 20985 w 64"/>
              <a:gd name="T49" fmla="*/ 3880 h 27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60000 65536"/>
              <a:gd name="T70" fmla="*/ 0 60000 65536"/>
              <a:gd name="T71" fmla="*/ 0 60000 65536"/>
              <a:gd name="T72" fmla="*/ 0 60000 65536"/>
              <a:gd name="T73" fmla="*/ 0 60000 65536"/>
              <a:gd name="T74" fmla="*/ 0 60000 65536"/>
            </a:gdLst>
            <a:ahLst/>
            <a:cxnLst>
              <a:cxn ang="T50">
                <a:pos x="T0" y="T1"/>
              </a:cxn>
              <a:cxn ang="T51">
                <a:pos x="T2" y="T3"/>
              </a:cxn>
              <a:cxn ang="T52">
                <a:pos x="T4" y="T5"/>
              </a:cxn>
              <a:cxn ang="T53">
                <a:pos x="T6" y="T7"/>
              </a:cxn>
              <a:cxn ang="T54">
                <a:pos x="T8" y="T9"/>
              </a:cxn>
              <a:cxn ang="T55">
                <a:pos x="T10" y="T11"/>
              </a:cxn>
              <a:cxn ang="T56">
                <a:pos x="T12" y="T13"/>
              </a:cxn>
              <a:cxn ang="T57">
                <a:pos x="T14" y="T15"/>
              </a:cxn>
              <a:cxn ang="T58">
                <a:pos x="T16" y="T17"/>
              </a:cxn>
              <a:cxn ang="T59">
                <a:pos x="T18" y="T19"/>
              </a:cxn>
              <a:cxn ang="T60">
                <a:pos x="T20" y="T21"/>
              </a:cxn>
              <a:cxn ang="T61">
                <a:pos x="T22" y="T23"/>
              </a:cxn>
              <a:cxn ang="T62">
                <a:pos x="T24" y="T25"/>
              </a:cxn>
              <a:cxn ang="T63">
                <a:pos x="T26" y="T27"/>
              </a:cxn>
              <a:cxn ang="T64">
                <a:pos x="T28" y="T29"/>
              </a:cxn>
              <a:cxn ang="T65">
                <a:pos x="T30" y="T31"/>
              </a:cxn>
              <a:cxn ang="T66">
                <a:pos x="T32" y="T33"/>
              </a:cxn>
              <a:cxn ang="T67">
                <a:pos x="T34" y="T35"/>
              </a:cxn>
              <a:cxn ang="T68">
                <a:pos x="T36" y="T37"/>
              </a:cxn>
              <a:cxn ang="T69">
                <a:pos x="T38" y="T39"/>
              </a:cxn>
              <a:cxn ang="T70">
                <a:pos x="T40" y="T41"/>
              </a:cxn>
              <a:cxn ang="T71">
                <a:pos x="T42" y="T43"/>
              </a:cxn>
              <a:cxn ang="T72">
                <a:pos x="T44" y="T45"/>
              </a:cxn>
              <a:cxn ang="T73">
                <a:pos x="T46" y="T47"/>
              </a:cxn>
              <a:cxn ang="T74">
                <a:pos x="T48" y="T49"/>
              </a:cxn>
            </a:cxnLst>
            <a:rect l="0" t="0" r="r" b="b"/>
            <a:pathLst>
              <a:path w="64" h="27">
                <a:moveTo>
                  <a:pt x="47" y="6"/>
                </a:moveTo>
                <a:lnTo>
                  <a:pt x="40" y="3"/>
                </a:lnTo>
                <a:lnTo>
                  <a:pt x="31" y="1"/>
                </a:lnTo>
                <a:lnTo>
                  <a:pt x="21" y="0"/>
                </a:lnTo>
                <a:lnTo>
                  <a:pt x="15" y="2"/>
                </a:lnTo>
                <a:lnTo>
                  <a:pt x="9" y="8"/>
                </a:lnTo>
                <a:lnTo>
                  <a:pt x="3" y="13"/>
                </a:lnTo>
                <a:lnTo>
                  <a:pt x="0" y="18"/>
                </a:lnTo>
                <a:lnTo>
                  <a:pt x="1" y="21"/>
                </a:lnTo>
                <a:lnTo>
                  <a:pt x="5" y="23"/>
                </a:lnTo>
                <a:lnTo>
                  <a:pt x="11" y="23"/>
                </a:lnTo>
                <a:lnTo>
                  <a:pt x="17" y="24"/>
                </a:lnTo>
                <a:lnTo>
                  <a:pt x="21" y="24"/>
                </a:lnTo>
                <a:lnTo>
                  <a:pt x="26" y="25"/>
                </a:lnTo>
                <a:lnTo>
                  <a:pt x="32" y="26"/>
                </a:lnTo>
                <a:lnTo>
                  <a:pt x="39" y="26"/>
                </a:lnTo>
                <a:lnTo>
                  <a:pt x="46" y="27"/>
                </a:lnTo>
                <a:lnTo>
                  <a:pt x="51" y="27"/>
                </a:lnTo>
                <a:lnTo>
                  <a:pt x="57" y="26"/>
                </a:lnTo>
                <a:lnTo>
                  <a:pt x="62" y="26"/>
                </a:lnTo>
                <a:lnTo>
                  <a:pt x="64" y="24"/>
                </a:lnTo>
                <a:lnTo>
                  <a:pt x="64" y="21"/>
                </a:lnTo>
                <a:lnTo>
                  <a:pt x="63" y="17"/>
                </a:lnTo>
                <a:lnTo>
                  <a:pt x="57" y="11"/>
                </a:lnTo>
                <a:lnTo>
                  <a:pt x="47" y="6"/>
                </a:lnTo>
                <a:close/>
              </a:path>
            </a:pathLst>
          </a:custGeom>
          <a:solidFill>
            <a:srgbClr val="BFCCD8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033" name="Freeform 235"/>
          <p:cNvSpPr>
            <a:spLocks/>
          </p:cNvSpPr>
          <p:nvPr/>
        </p:nvSpPr>
        <p:spPr bwMode="auto">
          <a:xfrm>
            <a:off x="1485900" y="1817688"/>
            <a:ext cx="44450" cy="30162"/>
          </a:xfrm>
          <a:custGeom>
            <a:avLst/>
            <a:gdLst>
              <a:gd name="T0" fmla="*/ 35387 w 103"/>
              <a:gd name="T1" fmla="*/ 29593 h 53"/>
              <a:gd name="T2" fmla="*/ 34093 w 103"/>
              <a:gd name="T3" fmla="*/ 30162 h 53"/>
              <a:gd name="T4" fmla="*/ 31503 w 103"/>
              <a:gd name="T5" fmla="*/ 29593 h 53"/>
              <a:gd name="T6" fmla="*/ 27619 w 103"/>
              <a:gd name="T7" fmla="*/ 29024 h 53"/>
              <a:gd name="T8" fmla="*/ 22872 w 103"/>
              <a:gd name="T9" fmla="*/ 28455 h 53"/>
              <a:gd name="T10" fmla="*/ 18557 w 103"/>
              <a:gd name="T11" fmla="*/ 27317 h 53"/>
              <a:gd name="T12" fmla="*/ 14673 w 103"/>
              <a:gd name="T13" fmla="*/ 25609 h 53"/>
              <a:gd name="T14" fmla="*/ 11652 w 103"/>
              <a:gd name="T15" fmla="*/ 24471 h 53"/>
              <a:gd name="T16" fmla="*/ 9494 w 103"/>
              <a:gd name="T17" fmla="*/ 23333 h 53"/>
              <a:gd name="T18" fmla="*/ 7768 w 103"/>
              <a:gd name="T19" fmla="*/ 21626 h 53"/>
              <a:gd name="T20" fmla="*/ 6042 w 103"/>
              <a:gd name="T21" fmla="*/ 20487 h 53"/>
              <a:gd name="T22" fmla="*/ 3452 w 103"/>
              <a:gd name="T23" fmla="*/ 20487 h 53"/>
              <a:gd name="T24" fmla="*/ 0 w 103"/>
              <a:gd name="T25" fmla="*/ 20487 h 53"/>
              <a:gd name="T26" fmla="*/ 2158 w 103"/>
              <a:gd name="T27" fmla="*/ 19349 h 53"/>
              <a:gd name="T28" fmla="*/ 4316 w 103"/>
              <a:gd name="T29" fmla="*/ 17642 h 53"/>
              <a:gd name="T30" fmla="*/ 5610 w 103"/>
              <a:gd name="T31" fmla="*/ 15935 h 53"/>
              <a:gd name="T32" fmla="*/ 7768 w 103"/>
              <a:gd name="T33" fmla="*/ 13089 h 53"/>
              <a:gd name="T34" fmla="*/ 9494 w 103"/>
              <a:gd name="T35" fmla="*/ 10813 h 53"/>
              <a:gd name="T36" fmla="*/ 12083 w 103"/>
              <a:gd name="T37" fmla="*/ 7967 h 53"/>
              <a:gd name="T38" fmla="*/ 14241 w 103"/>
              <a:gd name="T39" fmla="*/ 5691 h 53"/>
              <a:gd name="T40" fmla="*/ 16399 w 103"/>
              <a:gd name="T41" fmla="*/ 2845 h 53"/>
              <a:gd name="T42" fmla="*/ 18988 w 103"/>
              <a:gd name="T43" fmla="*/ 569 h 53"/>
              <a:gd name="T44" fmla="*/ 22009 w 103"/>
              <a:gd name="T45" fmla="*/ 0 h 53"/>
              <a:gd name="T46" fmla="*/ 24599 w 103"/>
              <a:gd name="T47" fmla="*/ 0 h 53"/>
              <a:gd name="T48" fmla="*/ 27619 w 103"/>
              <a:gd name="T49" fmla="*/ 1707 h 53"/>
              <a:gd name="T50" fmla="*/ 30209 w 103"/>
              <a:gd name="T51" fmla="*/ 2845 h 53"/>
              <a:gd name="T52" fmla="*/ 32367 w 103"/>
              <a:gd name="T53" fmla="*/ 3984 h 53"/>
              <a:gd name="T54" fmla="*/ 34956 w 103"/>
              <a:gd name="T55" fmla="*/ 6260 h 53"/>
              <a:gd name="T56" fmla="*/ 37114 w 103"/>
              <a:gd name="T57" fmla="*/ 7967 h 53"/>
              <a:gd name="T58" fmla="*/ 40134 w 103"/>
              <a:gd name="T59" fmla="*/ 11382 h 53"/>
              <a:gd name="T60" fmla="*/ 42724 w 103"/>
              <a:gd name="T61" fmla="*/ 14796 h 53"/>
              <a:gd name="T62" fmla="*/ 44450 w 103"/>
              <a:gd name="T63" fmla="*/ 17073 h 53"/>
              <a:gd name="T64" fmla="*/ 42292 w 103"/>
              <a:gd name="T65" fmla="*/ 17642 h 53"/>
              <a:gd name="T66" fmla="*/ 38840 w 103"/>
              <a:gd name="T67" fmla="*/ 18780 h 53"/>
              <a:gd name="T68" fmla="*/ 36682 w 103"/>
              <a:gd name="T69" fmla="*/ 19918 h 53"/>
              <a:gd name="T70" fmla="*/ 35387 w 103"/>
              <a:gd name="T71" fmla="*/ 23902 h 53"/>
              <a:gd name="T72" fmla="*/ 35387 w 103"/>
              <a:gd name="T73" fmla="*/ 29593 h 53"/>
              <a:gd name="T74" fmla="*/ 0 60000 65536"/>
              <a:gd name="T75" fmla="*/ 0 60000 65536"/>
              <a:gd name="T76" fmla="*/ 0 60000 65536"/>
              <a:gd name="T77" fmla="*/ 0 60000 65536"/>
              <a:gd name="T78" fmla="*/ 0 60000 65536"/>
              <a:gd name="T79" fmla="*/ 0 60000 65536"/>
              <a:gd name="T80" fmla="*/ 0 60000 65536"/>
              <a:gd name="T81" fmla="*/ 0 60000 65536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  <a:gd name="T87" fmla="*/ 0 60000 6553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</a:gdLst>
            <a:ahLst/>
            <a:cxnLst>
              <a:cxn ang="T74">
                <a:pos x="T0" y="T1"/>
              </a:cxn>
              <a:cxn ang="T75">
                <a:pos x="T2" y="T3"/>
              </a:cxn>
              <a:cxn ang="T76">
                <a:pos x="T4" y="T5"/>
              </a:cxn>
              <a:cxn ang="T77">
                <a:pos x="T6" y="T7"/>
              </a:cxn>
              <a:cxn ang="T78">
                <a:pos x="T8" y="T9"/>
              </a:cxn>
              <a:cxn ang="T79">
                <a:pos x="T10" y="T11"/>
              </a:cxn>
              <a:cxn ang="T80">
                <a:pos x="T12" y="T13"/>
              </a:cxn>
              <a:cxn ang="T81">
                <a:pos x="T14" y="T15"/>
              </a:cxn>
              <a:cxn ang="T82">
                <a:pos x="T16" y="T17"/>
              </a:cxn>
              <a:cxn ang="T83">
                <a:pos x="T18" y="T19"/>
              </a:cxn>
              <a:cxn ang="T84">
                <a:pos x="T20" y="T21"/>
              </a:cxn>
              <a:cxn ang="T85">
                <a:pos x="T22" y="T23"/>
              </a:cxn>
              <a:cxn ang="T86">
                <a:pos x="T24" y="T25"/>
              </a:cxn>
              <a:cxn ang="T87">
                <a:pos x="T26" y="T27"/>
              </a:cxn>
              <a:cxn ang="T88">
                <a:pos x="T28" y="T29"/>
              </a:cxn>
              <a:cxn ang="T89">
                <a:pos x="T30" y="T31"/>
              </a:cxn>
              <a:cxn ang="T90">
                <a:pos x="T32" y="T33"/>
              </a:cxn>
              <a:cxn ang="T91">
                <a:pos x="T34" y="T35"/>
              </a:cxn>
              <a:cxn ang="T92">
                <a:pos x="T36" y="T37"/>
              </a:cxn>
              <a:cxn ang="T93">
                <a:pos x="T38" y="T39"/>
              </a:cxn>
              <a:cxn ang="T94">
                <a:pos x="T40" y="T41"/>
              </a:cxn>
              <a:cxn ang="T95">
                <a:pos x="T42" y="T43"/>
              </a:cxn>
              <a:cxn ang="T96">
                <a:pos x="T44" y="T45"/>
              </a:cxn>
              <a:cxn ang="T97">
                <a:pos x="T46" y="T47"/>
              </a:cxn>
              <a:cxn ang="T98">
                <a:pos x="T48" y="T49"/>
              </a:cxn>
              <a:cxn ang="T99">
                <a:pos x="T50" y="T51"/>
              </a:cxn>
              <a:cxn ang="T100">
                <a:pos x="T52" y="T53"/>
              </a:cxn>
              <a:cxn ang="T101">
                <a:pos x="T54" y="T55"/>
              </a:cxn>
              <a:cxn ang="T102">
                <a:pos x="T56" y="T57"/>
              </a:cxn>
              <a:cxn ang="T103">
                <a:pos x="T58" y="T59"/>
              </a:cxn>
              <a:cxn ang="T104">
                <a:pos x="T60" y="T61"/>
              </a:cxn>
              <a:cxn ang="T105">
                <a:pos x="T62" y="T63"/>
              </a:cxn>
              <a:cxn ang="T106">
                <a:pos x="T64" y="T65"/>
              </a:cxn>
              <a:cxn ang="T107">
                <a:pos x="T66" y="T67"/>
              </a:cxn>
              <a:cxn ang="T108">
                <a:pos x="T68" y="T69"/>
              </a:cxn>
              <a:cxn ang="T109">
                <a:pos x="T70" y="T71"/>
              </a:cxn>
              <a:cxn ang="T110">
                <a:pos x="T72" y="T73"/>
              </a:cxn>
            </a:cxnLst>
            <a:rect l="0" t="0" r="r" b="b"/>
            <a:pathLst>
              <a:path w="103" h="53">
                <a:moveTo>
                  <a:pt x="82" y="52"/>
                </a:moveTo>
                <a:lnTo>
                  <a:pt x="79" y="53"/>
                </a:lnTo>
                <a:lnTo>
                  <a:pt x="73" y="52"/>
                </a:lnTo>
                <a:lnTo>
                  <a:pt x="64" y="51"/>
                </a:lnTo>
                <a:lnTo>
                  <a:pt x="53" y="50"/>
                </a:lnTo>
                <a:lnTo>
                  <a:pt x="43" y="48"/>
                </a:lnTo>
                <a:lnTo>
                  <a:pt x="34" y="45"/>
                </a:lnTo>
                <a:lnTo>
                  <a:pt x="27" y="43"/>
                </a:lnTo>
                <a:lnTo>
                  <a:pt x="22" y="41"/>
                </a:lnTo>
                <a:lnTo>
                  <a:pt x="18" y="38"/>
                </a:lnTo>
                <a:lnTo>
                  <a:pt x="14" y="36"/>
                </a:lnTo>
                <a:lnTo>
                  <a:pt x="8" y="36"/>
                </a:lnTo>
                <a:lnTo>
                  <a:pt x="0" y="36"/>
                </a:lnTo>
                <a:lnTo>
                  <a:pt x="5" y="34"/>
                </a:lnTo>
                <a:lnTo>
                  <a:pt x="10" y="31"/>
                </a:lnTo>
                <a:lnTo>
                  <a:pt x="13" y="28"/>
                </a:lnTo>
                <a:lnTo>
                  <a:pt x="18" y="23"/>
                </a:lnTo>
                <a:lnTo>
                  <a:pt x="22" y="19"/>
                </a:lnTo>
                <a:lnTo>
                  <a:pt x="28" y="14"/>
                </a:lnTo>
                <a:lnTo>
                  <a:pt x="33" y="10"/>
                </a:lnTo>
                <a:lnTo>
                  <a:pt x="38" y="5"/>
                </a:lnTo>
                <a:lnTo>
                  <a:pt x="44" y="1"/>
                </a:lnTo>
                <a:lnTo>
                  <a:pt x="51" y="0"/>
                </a:lnTo>
                <a:lnTo>
                  <a:pt x="57" y="0"/>
                </a:lnTo>
                <a:lnTo>
                  <a:pt x="64" y="3"/>
                </a:lnTo>
                <a:lnTo>
                  <a:pt x="70" y="5"/>
                </a:lnTo>
                <a:lnTo>
                  <a:pt x="75" y="7"/>
                </a:lnTo>
                <a:lnTo>
                  <a:pt x="81" y="11"/>
                </a:lnTo>
                <a:lnTo>
                  <a:pt x="86" y="14"/>
                </a:lnTo>
                <a:lnTo>
                  <a:pt x="93" y="20"/>
                </a:lnTo>
                <a:lnTo>
                  <a:pt x="99" y="26"/>
                </a:lnTo>
                <a:lnTo>
                  <a:pt x="103" y="30"/>
                </a:lnTo>
                <a:lnTo>
                  <a:pt x="98" y="31"/>
                </a:lnTo>
                <a:lnTo>
                  <a:pt x="90" y="33"/>
                </a:lnTo>
                <a:lnTo>
                  <a:pt x="85" y="35"/>
                </a:lnTo>
                <a:lnTo>
                  <a:pt x="82" y="42"/>
                </a:lnTo>
                <a:lnTo>
                  <a:pt x="82" y="52"/>
                </a:lnTo>
                <a:close/>
              </a:path>
            </a:pathLst>
          </a:custGeom>
          <a:solidFill>
            <a:srgbClr val="BFCCD8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034" name="Rectangle 312"/>
          <p:cNvSpPr>
            <a:spLocks noGrp="1" noChangeArrowheads="1"/>
          </p:cNvSpPr>
          <p:nvPr>
            <p:ph type="body" idx="1"/>
          </p:nvPr>
        </p:nvSpPr>
        <p:spPr bwMode="auto">
          <a:xfrm>
            <a:off x="1047750" y="1724025"/>
            <a:ext cx="7029450" cy="411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dirty="0"/>
              <a:t>Click to edit Master text styles</a:t>
            </a:r>
          </a:p>
          <a:p>
            <a:pPr lvl="1"/>
            <a:r>
              <a:rPr lang="en-US" altLang="en-US" dirty="0"/>
              <a:t>Second level</a:t>
            </a:r>
          </a:p>
          <a:p>
            <a:pPr lvl="2"/>
            <a:r>
              <a:rPr lang="en-US" altLang="en-US" dirty="0"/>
              <a:t>Third level</a:t>
            </a:r>
          </a:p>
          <a:p>
            <a:pPr lvl="3"/>
            <a:r>
              <a:rPr lang="en-US" altLang="en-US" dirty="0"/>
              <a:t>Fourth level</a:t>
            </a:r>
          </a:p>
          <a:p>
            <a:pPr lvl="4"/>
            <a:r>
              <a:rPr lang="en-US" altLang="en-US" dirty="0"/>
              <a:t>Fifth level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2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hf sldNum="0" hd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kumimoji="1" sz="3200" b="1" kern="12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kumimoji="1" sz="3200" b="1">
          <a:solidFill>
            <a:schemeClr val="tx2"/>
          </a:solidFill>
          <a:latin typeface="Helvetica" panose="020B0604020202020204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kumimoji="1" sz="3200" b="1">
          <a:solidFill>
            <a:schemeClr val="tx2"/>
          </a:solidFill>
          <a:latin typeface="Helvetica" panose="020B0604020202020204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kumimoji="1" sz="3200" b="1">
          <a:solidFill>
            <a:schemeClr val="tx2"/>
          </a:solidFill>
          <a:latin typeface="Helvetica" panose="020B0604020202020204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kumimoji="1" sz="3200" b="1">
          <a:solidFill>
            <a:schemeClr val="tx2"/>
          </a:solidFill>
          <a:latin typeface="Helvetica" panose="020B0604020202020204" pitchFamily="34" charset="0"/>
        </a:defRPr>
      </a:lvl5pPr>
      <a:lvl6pPr marL="457200" algn="ctr" rtl="0" eaLnBrk="0" fontAlgn="base" hangingPunct="0">
        <a:spcBef>
          <a:spcPct val="0"/>
        </a:spcBef>
        <a:spcAft>
          <a:spcPct val="0"/>
        </a:spcAft>
        <a:defRPr kumimoji="1" sz="3200" b="1">
          <a:solidFill>
            <a:schemeClr val="tx2"/>
          </a:solidFill>
          <a:latin typeface="Helvetica" panose="020B0604020202020204" pitchFamily="34" charset="0"/>
        </a:defRPr>
      </a:lvl6pPr>
      <a:lvl7pPr marL="914400" algn="ctr" rtl="0" eaLnBrk="0" fontAlgn="base" hangingPunct="0">
        <a:spcBef>
          <a:spcPct val="0"/>
        </a:spcBef>
        <a:spcAft>
          <a:spcPct val="0"/>
        </a:spcAft>
        <a:defRPr kumimoji="1" sz="3200" b="1">
          <a:solidFill>
            <a:schemeClr val="tx2"/>
          </a:solidFill>
          <a:latin typeface="Helvetica" panose="020B0604020202020204" pitchFamily="34" charset="0"/>
        </a:defRPr>
      </a:lvl7pPr>
      <a:lvl8pPr marL="1371600" algn="ctr" rtl="0" eaLnBrk="0" fontAlgn="base" hangingPunct="0">
        <a:spcBef>
          <a:spcPct val="0"/>
        </a:spcBef>
        <a:spcAft>
          <a:spcPct val="0"/>
        </a:spcAft>
        <a:defRPr kumimoji="1" sz="3200" b="1">
          <a:solidFill>
            <a:schemeClr val="tx2"/>
          </a:solidFill>
          <a:latin typeface="Helvetica" panose="020B0604020202020204" pitchFamily="34" charset="0"/>
        </a:defRPr>
      </a:lvl8pPr>
      <a:lvl9pPr marL="1828800" algn="ctr" rtl="0" eaLnBrk="0" fontAlgn="base" hangingPunct="0">
        <a:spcBef>
          <a:spcPct val="0"/>
        </a:spcBef>
        <a:spcAft>
          <a:spcPct val="0"/>
        </a:spcAft>
        <a:defRPr kumimoji="1" sz="3200" b="1">
          <a:solidFill>
            <a:schemeClr val="tx2"/>
          </a:solidFill>
          <a:latin typeface="Helvetica" panose="020B0604020202020204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folHlink"/>
        </a:buClr>
        <a:buSzPct val="90000"/>
        <a:buFont typeface="Monotype Sorts" pitchFamily="2" charset="2"/>
        <a:buChar char="n"/>
        <a:defRPr kumimoji="1"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90000"/>
        <a:buFont typeface="Monotype Sorts" pitchFamily="2" charset="2"/>
        <a:buChar char="F"/>
        <a:defRPr kumimoji="1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rgbClr val="33CC33"/>
        </a:buClr>
        <a:buSzPct val="90000"/>
        <a:buFont typeface="Monotype Sorts" pitchFamily="2" charset="2"/>
        <a:buChar char="4"/>
        <a:defRPr kumimoji="1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Char char="–"/>
        <a:defRPr kumimoji="1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kumimoji="1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sv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sv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Footer Placeholder 3"/>
          <p:cNvSpPr>
            <a:spLocks noGrp="1"/>
          </p:cNvSpPr>
          <p:nvPr>
            <p:ph type="ftr" sz="quarter" idx="10"/>
          </p:nvPr>
        </p:nvSpPr>
        <p:spPr>
          <a:noFill/>
        </p:spPr>
        <p:txBody>
          <a:bodyPr/>
          <a:lstStyle>
            <a:lvl1pPr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l"/>
            <a:r>
              <a:rPr lang="en-US" altLang="en-US" dirty="0"/>
              <a:t>WEB</a:t>
            </a:r>
          </a:p>
        </p:txBody>
      </p:sp>
      <p:sp>
        <p:nvSpPr>
          <p:cNvPr id="5123" name="Rectangle 2"/>
          <p:cNvSpPr>
            <a:spLocks noGrp="1" noChangeArrowheads="1"/>
          </p:cNvSpPr>
          <p:nvPr>
            <p:ph type="title"/>
          </p:nvPr>
        </p:nvSpPr>
        <p:spPr>
          <a:xfrm>
            <a:off x="266700" y="688975"/>
            <a:ext cx="8686800" cy="844550"/>
          </a:xfrm>
        </p:spPr>
        <p:txBody>
          <a:bodyPr/>
          <a:lstStyle/>
          <a:p>
            <a:r>
              <a:rPr lang="en-US" altLang="en-US" sz="4000" dirty="0"/>
              <a:t>Azure Load Balancing</a:t>
            </a:r>
          </a:p>
        </p:txBody>
      </p:sp>
      <p:sp>
        <p:nvSpPr>
          <p:cNvPr id="5124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036638" y="2103438"/>
            <a:ext cx="7029450" cy="4114800"/>
          </a:xfrm>
        </p:spPr>
        <p:txBody>
          <a:bodyPr/>
          <a:lstStyle/>
          <a:p>
            <a:pPr>
              <a:buFont typeface="Monotype Sorts" pitchFamily="2" charset="2"/>
              <a:buNone/>
            </a:pPr>
            <a:r>
              <a:rPr lang="en-US" altLang="en-US" sz="3200" dirty="0"/>
              <a:t>Lecturer: Michael Dacey</a:t>
            </a:r>
          </a:p>
          <a:p>
            <a:pPr>
              <a:buFont typeface="Monotype Sorts" pitchFamily="2" charset="2"/>
              <a:buNone/>
            </a:pPr>
            <a:endParaRPr lang="en-US" altLang="en-US" sz="3200" dirty="0"/>
          </a:p>
          <a:p>
            <a:pPr>
              <a:buFont typeface="Monotype Sorts" pitchFamily="2" charset="2"/>
              <a:buNone/>
            </a:pPr>
            <a:r>
              <a:rPr lang="en-US" altLang="en-US" sz="3200" dirty="0"/>
              <a:t>E-mail: michael.dacey@uwtsd.ac.uk</a:t>
            </a:r>
          </a:p>
          <a:p>
            <a:pPr>
              <a:buFont typeface="Monotype Sorts" pitchFamily="2" charset="2"/>
              <a:buNone/>
            </a:pPr>
            <a:endParaRPr lang="en-US" altLang="en-US" sz="3200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798AAB8C-A8F9-4706-8063-4A03F950040D}"/>
              </a:ext>
            </a:extLst>
          </p:cNvPr>
          <p:cNvSpPr txBox="1"/>
          <p:nvPr/>
        </p:nvSpPr>
        <p:spPr>
          <a:xfrm>
            <a:off x="752887" y="5641075"/>
            <a:ext cx="759695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https://docs.microsoft.com/en-us/learn/certifications/azure-fundamentals/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2B6A27-0877-DA6B-F40C-C8DBECDA24B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Overview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8E63DB5-B2CE-D661-5C1F-524EFB9409F3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FBA0FFF8-D8B9-D70E-8659-7A63E03573FE}"/>
              </a:ext>
            </a:extLst>
          </p:cNvPr>
          <p:cNvSpPr/>
          <p:nvPr/>
        </p:nvSpPr>
        <p:spPr bwMode="auto">
          <a:xfrm>
            <a:off x="2713702" y="1650818"/>
            <a:ext cx="1286061" cy="844550"/>
          </a:xfrm>
          <a:prstGeom prst="rect">
            <a:avLst/>
          </a:prstGeom>
          <a:solidFill>
            <a:schemeClr val="bg1">
              <a:lumMod val="95000"/>
            </a:schemeClr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Helvetica" panose="020B0604020202020204" pitchFamily="34" charset="0"/>
              </a:rPr>
              <a:t>Application</a:t>
            </a:r>
          </a:p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en-GB" dirty="0"/>
              <a:t>Gateway</a:t>
            </a:r>
            <a:endParaRPr kumimoji="0" lang="en-GB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6" name="Cloud 5">
            <a:extLst>
              <a:ext uri="{FF2B5EF4-FFF2-40B4-BE49-F238E27FC236}">
                <a16:creationId xmlns:a16="http://schemas.microsoft.com/office/drawing/2014/main" id="{B861BAB0-F62B-95A3-10CD-914C72CF2B08}"/>
              </a:ext>
            </a:extLst>
          </p:cNvPr>
          <p:cNvSpPr/>
          <p:nvPr/>
        </p:nvSpPr>
        <p:spPr bwMode="auto">
          <a:xfrm>
            <a:off x="796412" y="1650818"/>
            <a:ext cx="1286060" cy="955695"/>
          </a:xfrm>
          <a:prstGeom prst="cloud">
            <a:avLst/>
          </a:prstGeom>
          <a:solidFill>
            <a:schemeClr val="bg1">
              <a:lumMod val="95000"/>
            </a:schemeClr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Helvetica" panose="020B0604020202020204" pitchFamily="34" charset="0"/>
              </a:rPr>
              <a:t>Internet</a:t>
            </a:r>
          </a:p>
        </p:txBody>
      </p:sp>
      <p:sp>
        <p:nvSpPr>
          <p:cNvPr id="7" name="Arrow: Right 6">
            <a:extLst>
              <a:ext uri="{FF2B5EF4-FFF2-40B4-BE49-F238E27FC236}">
                <a16:creationId xmlns:a16="http://schemas.microsoft.com/office/drawing/2014/main" id="{31BEB62B-BC43-ED8A-44EE-E2433A92B265}"/>
              </a:ext>
            </a:extLst>
          </p:cNvPr>
          <p:cNvSpPr/>
          <p:nvPr/>
        </p:nvSpPr>
        <p:spPr bwMode="auto">
          <a:xfrm>
            <a:off x="2100169" y="1912755"/>
            <a:ext cx="613533" cy="320675"/>
          </a:xfrm>
          <a:prstGeom prst="rightArrow">
            <a:avLst/>
          </a:prstGeom>
          <a:solidFill>
            <a:schemeClr val="tx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E8184F0E-8403-7D54-D99E-CBB63815DBEF}"/>
              </a:ext>
            </a:extLst>
          </p:cNvPr>
          <p:cNvSpPr/>
          <p:nvPr/>
        </p:nvSpPr>
        <p:spPr bwMode="auto">
          <a:xfrm>
            <a:off x="4642793" y="1650818"/>
            <a:ext cx="1286061" cy="844550"/>
          </a:xfrm>
          <a:prstGeom prst="rect">
            <a:avLst/>
          </a:prstGeom>
          <a:solidFill>
            <a:schemeClr val="bg1">
              <a:lumMod val="95000"/>
            </a:schemeClr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en-GB" dirty="0"/>
              <a:t>Load</a:t>
            </a:r>
          </a:p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Helvetica" panose="020B0604020202020204" pitchFamily="34" charset="0"/>
              </a:rPr>
              <a:t>Balancer</a:t>
            </a:r>
          </a:p>
        </p:txBody>
      </p:sp>
      <p:sp>
        <p:nvSpPr>
          <p:cNvPr id="9" name="Arrow: Right 8">
            <a:extLst>
              <a:ext uri="{FF2B5EF4-FFF2-40B4-BE49-F238E27FC236}">
                <a16:creationId xmlns:a16="http://schemas.microsoft.com/office/drawing/2014/main" id="{58A9AA16-0E90-C3B2-FCD5-3B505F64CE97}"/>
              </a:ext>
            </a:extLst>
          </p:cNvPr>
          <p:cNvSpPr/>
          <p:nvPr/>
        </p:nvSpPr>
        <p:spPr bwMode="auto">
          <a:xfrm>
            <a:off x="3999763" y="1915300"/>
            <a:ext cx="613533" cy="320675"/>
          </a:xfrm>
          <a:prstGeom prst="rightArrow">
            <a:avLst/>
          </a:prstGeom>
          <a:solidFill>
            <a:schemeClr val="tx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D57E16C-2C5F-D7B7-CBA4-7F6069E744D2}"/>
              </a:ext>
            </a:extLst>
          </p:cNvPr>
          <p:cNvSpPr/>
          <p:nvPr/>
        </p:nvSpPr>
        <p:spPr bwMode="auto">
          <a:xfrm>
            <a:off x="6648576" y="506343"/>
            <a:ext cx="1286061" cy="844550"/>
          </a:xfrm>
          <a:prstGeom prst="rect">
            <a:avLst/>
          </a:prstGeom>
          <a:solidFill>
            <a:schemeClr val="bg1">
              <a:lumMod val="95000"/>
            </a:schemeClr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en-GB" dirty="0"/>
              <a:t>VM Scale</a:t>
            </a:r>
          </a:p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Helvetica" panose="020B0604020202020204" pitchFamily="34" charset="0"/>
              </a:rPr>
              <a:t>Set</a:t>
            </a:r>
          </a:p>
        </p:txBody>
      </p:sp>
      <p:sp>
        <p:nvSpPr>
          <p:cNvPr id="12" name="Rectangle: Rounded Corners 11">
            <a:extLst>
              <a:ext uri="{FF2B5EF4-FFF2-40B4-BE49-F238E27FC236}">
                <a16:creationId xmlns:a16="http://schemas.microsoft.com/office/drawing/2014/main" id="{6F61029E-7D56-C53A-77DB-8EA75318CD96}"/>
              </a:ext>
            </a:extLst>
          </p:cNvPr>
          <p:cNvSpPr/>
          <p:nvPr/>
        </p:nvSpPr>
        <p:spPr bwMode="auto">
          <a:xfrm>
            <a:off x="6542387" y="384403"/>
            <a:ext cx="1486634" cy="2772696"/>
          </a:xfrm>
          <a:prstGeom prst="roundRect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C58C3B41-58AB-B0F3-FA06-A3537315E69C}"/>
              </a:ext>
            </a:extLst>
          </p:cNvPr>
          <p:cNvSpPr/>
          <p:nvPr/>
        </p:nvSpPr>
        <p:spPr bwMode="auto">
          <a:xfrm>
            <a:off x="6967137" y="1455135"/>
            <a:ext cx="530942" cy="466049"/>
          </a:xfrm>
          <a:prstGeom prst="rect">
            <a:avLst/>
          </a:prstGeom>
          <a:solidFill>
            <a:schemeClr val="bg1">
              <a:lumMod val="95000"/>
            </a:schemeClr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Helvetica" panose="020B0604020202020204" pitchFamily="34" charset="0"/>
              </a:rPr>
              <a:t>VM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8781D80-2031-EB5F-4159-623C9825F799}"/>
              </a:ext>
            </a:extLst>
          </p:cNvPr>
          <p:cNvSpPr/>
          <p:nvPr/>
        </p:nvSpPr>
        <p:spPr bwMode="auto">
          <a:xfrm>
            <a:off x="6967137" y="1999350"/>
            <a:ext cx="530942" cy="466049"/>
          </a:xfrm>
          <a:prstGeom prst="rect">
            <a:avLst/>
          </a:prstGeom>
          <a:solidFill>
            <a:schemeClr val="bg1">
              <a:lumMod val="95000"/>
            </a:schemeClr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Helvetica" panose="020B0604020202020204" pitchFamily="34" charset="0"/>
              </a:rPr>
              <a:t>VM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74E372CF-50C6-C4AC-A3D2-FA0536C36E0C}"/>
              </a:ext>
            </a:extLst>
          </p:cNvPr>
          <p:cNvSpPr/>
          <p:nvPr/>
        </p:nvSpPr>
        <p:spPr bwMode="auto">
          <a:xfrm>
            <a:off x="6967137" y="2532034"/>
            <a:ext cx="530942" cy="466049"/>
          </a:xfrm>
          <a:prstGeom prst="rect">
            <a:avLst/>
          </a:prstGeom>
          <a:solidFill>
            <a:schemeClr val="bg1">
              <a:lumMod val="95000"/>
            </a:schemeClr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Helvetica" panose="020B0604020202020204" pitchFamily="34" charset="0"/>
              </a:rPr>
              <a:t>VM</a:t>
            </a:r>
          </a:p>
        </p:txBody>
      </p:sp>
      <p:cxnSp>
        <p:nvCxnSpPr>
          <p:cNvPr id="17" name="Straight Arrow Connector 16">
            <a:extLst>
              <a:ext uri="{FF2B5EF4-FFF2-40B4-BE49-F238E27FC236}">
                <a16:creationId xmlns:a16="http://schemas.microsoft.com/office/drawing/2014/main" id="{DF65EFBF-6606-39F5-F1EC-4073B3BE1BF5}"/>
              </a:ext>
            </a:extLst>
          </p:cNvPr>
          <p:cNvCxnSpPr>
            <a:stCxn id="8" idx="3"/>
            <a:endCxn id="15" idx="1"/>
          </p:cNvCxnSpPr>
          <p:nvPr/>
        </p:nvCxnSpPr>
        <p:spPr bwMode="auto">
          <a:xfrm>
            <a:off x="5928854" y="2073093"/>
            <a:ext cx="1038283" cy="691966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18" name="Straight Arrow Connector 17">
            <a:extLst>
              <a:ext uri="{FF2B5EF4-FFF2-40B4-BE49-F238E27FC236}">
                <a16:creationId xmlns:a16="http://schemas.microsoft.com/office/drawing/2014/main" id="{36C03DB8-EB52-80DD-82EB-5328E3FBD04B}"/>
              </a:ext>
            </a:extLst>
          </p:cNvPr>
          <p:cNvCxnSpPr>
            <a:stCxn id="8" idx="3"/>
            <a:endCxn id="14" idx="1"/>
          </p:cNvCxnSpPr>
          <p:nvPr/>
        </p:nvCxnSpPr>
        <p:spPr bwMode="auto">
          <a:xfrm>
            <a:off x="5928854" y="2073093"/>
            <a:ext cx="1038283" cy="159282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21" name="Straight Arrow Connector 20">
            <a:extLst>
              <a:ext uri="{FF2B5EF4-FFF2-40B4-BE49-F238E27FC236}">
                <a16:creationId xmlns:a16="http://schemas.microsoft.com/office/drawing/2014/main" id="{B84B565B-2DC3-C7B7-A59D-72C9DC196D0F}"/>
              </a:ext>
            </a:extLst>
          </p:cNvPr>
          <p:cNvCxnSpPr>
            <a:stCxn id="8" idx="3"/>
            <a:endCxn id="13" idx="1"/>
          </p:cNvCxnSpPr>
          <p:nvPr/>
        </p:nvCxnSpPr>
        <p:spPr bwMode="auto">
          <a:xfrm flipV="1">
            <a:off x="5928854" y="1688160"/>
            <a:ext cx="1038283" cy="384933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24" name="Arc 23">
            <a:extLst>
              <a:ext uri="{FF2B5EF4-FFF2-40B4-BE49-F238E27FC236}">
                <a16:creationId xmlns:a16="http://schemas.microsoft.com/office/drawing/2014/main" id="{CAC12D9E-10F1-FCD1-EEE9-47B238B89D7F}"/>
              </a:ext>
            </a:extLst>
          </p:cNvPr>
          <p:cNvSpPr/>
          <p:nvPr/>
        </p:nvSpPr>
        <p:spPr bwMode="auto">
          <a:xfrm>
            <a:off x="6111730" y="1593770"/>
            <a:ext cx="241874" cy="1079582"/>
          </a:xfrm>
          <a:prstGeom prst="arc">
            <a:avLst>
              <a:gd name="adj1" fmla="val 15452741"/>
              <a:gd name="adj2" fmla="val 6446256"/>
            </a:avLst>
          </a:prstGeom>
          <a:noFill/>
          <a:ln w="2857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 w="med" len="med"/>
          </a:ln>
          <a:effec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36" name="Oval 35">
            <a:extLst>
              <a:ext uri="{FF2B5EF4-FFF2-40B4-BE49-F238E27FC236}">
                <a16:creationId xmlns:a16="http://schemas.microsoft.com/office/drawing/2014/main" id="{D56209B1-67FA-C98D-21AA-BE5A96255B7B}"/>
              </a:ext>
            </a:extLst>
          </p:cNvPr>
          <p:cNvSpPr/>
          <p:nvPr/>
        </p:nvSpPr>
        <p:spPr bwMode="auto">
          <a:xfrm>
            <a:off x="4265234" y="1012213"/>
            <a:ext cx="2383342" cy="2144886"/>
          </a:xfrm>
          <a:prstGeom prst="ellipse">
            <a:avLst/>
          </a:prstGeom>
          <a:noFill/>
          <a:ln w="76200" cap="flat" cmpd="sng" algn="ctr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297F1F35-B718-2B1A-7CB7-8D96600CE418}"/>
              </a:ext>
            </a:extLst>
          </p:cNvPr>
          <p:cNvSpPr txBox="1"/>
          <p:nvPr/>
        </p:nvSpPr>
        <p:spPr>
          <a:xfrm>
            <a:off x="182881" y="3386624"/>
            <a:ext cx="3816882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Note: for the demo we will just connect the load balancer directly to the internet. Typically, we want to avoid doing this and use an Application Gateway.</a:t>
            </a:r>
          </a:p>
        </p:txBody>
      </p:sp>
      <p:sp>
        <p:nvSpPr>
          <p:cNvPr id="16" name="Cloud 15">
            <a:extLst>
              <a:ext uri="{FF2B5EF4-FFF2-40B4-BE49-F238E27FC236}">
                <a16:creationId xmlns:a16="http://schemas.microsoft.com/office/drawing/2014/main" id="{36D426B9-C10F-0A43-B712-2CAB1F20E974}"/>
              </a:ext>
            </a:extLst>
          </p:cNvPr>
          <p:cNvSpPr/>
          <p:nvPr/>
        </p:nvSpPr>
        <p:spPr bwMode="auto">
          <a:xfrm>
            <a:off x="2765813" y="5066029"/>
            <a:ext cx="1286060" cy="955695"/>
          </a:xfrm>
          <a:prstGeom prst="cloud">
            <a:avLst/>
          </a:prstGeom>
          <a:solidFill>
            <a:schemeClr val="bg1">
              <a:lumMod val="95000"/>
            </a:schemeClr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Helvetica" panose="020B0604020202020204" pitchFamily="34" charset="0"/>
              </a:rPr>
              <a:t>Internet</a:t>
            </a: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B71175B1-EE08-0110-C286-B984F59342DF}"/>
              </a:ext>
            </a:extLst>
          </p:cNvPr>
          <p:cNvSpPr/>
          <p:nvPr/>
        </p:nvSpPr>
        <p:spPr bwMode="auto">
          <a:xfrm>
            <a:off x="4718501" y="5041961"/>
            <a:ext cx="1286061" cy="844550"/>
          </a:xfrm>
          <a:prstGeom prst="rect">
            <a:avLst/>
          </a:prstGeom>
          <a:solidFill>
            <a:schemeClr val="bg1">
              <a:lumMod val="95000"/>
            </a:schemeClr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en-GB" dirty="0"/>
              <a:t>Load</a:t>
            </a:r>
          </a:p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Helvetica" panose="020B0604020202020204" pitchFamily="34" charset="0"/>
              </a:rPr>
              <a:t>Balancer</a:t>
            </a:r>
          </a:p>
        </p:txBody>
      </p:sp>
      <p:sp>
        <p:nvSpPr>
          <p:cNvPr id="22" name="Arrow: Right 21">
            <a:extLst>
              <a:ext uri="{FF2B5EF4-FFF2-40B4-BE49-F238E27FC236}">
                <a16:creationId xmlns:a16="http://schemas.microsoft.com/office/drawing/2014/main" id="{6A974A01-E7E6-D2A4-2386-D36C34E03E3B}"/>
              </a:ext>
            </a:extLst>
          </p:cNvPr>
          <p:cNvSpPr/>
          <p:nvPr/>
        </p:nvSpPr>
        <p:spPr bwMode="auto">
          <a:xfrm>
            <a:off x="4075471" y="5306443"/>
            <a:ext cx="613533" cy="320675"/>
          </a:xfrm>
          <a:prstGeom prst="rightArrow">
            <a:avLst/>
          </a:prstGeom>
          <a:solidFill>
            <a:schemeClr val="tx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CD19D7D9-FED0-FA7F-4CEE-C1448E3231D5}"/>
              </a:ext>
            </a:extLst>
          </p:cNvPr>
          <p:cNvSpPr/>
          <p:nvPr/>
        </p:nvSpPr>
        <p:spPr bwMode="auto">
          <a:xfrm>
            <a:off x="6724284" y="3897486"/>
            <a:ext cx="1286061" cy="844550"/>
          </a:xfrm>
          <a:prstGeom prst="rect">
            <a:avLst/>
          </a:prstGeom>
          <a:solidFill>
            <a:schemeClr val="bg1">
              <a:lumMod val="95000"/>
            </a:schemeClr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en-GB" dirty="0"/>
              <a:t>VM Scale</a:t>
            </a:r>
          </a:p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Helvetica" panose="020B0604020202020204" pitchFamily="34" charset="0"/>
              </a:rPr>
              <a:t>Set</a:t>
            </a:r>
          </a:p>
        </p:txBody>
      </p:sp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45CE4D6C-1784-7B94-0697-83F91C3435A0}"/>
              </a:ext>
            </a:extLst>
          </p:cNvPr>
          <p:cNvSpPr/>
          <p:nvPr/>
        </p:nvSpPr>
        <p:spPr bwMode="auto">
          <a:xfrm>
            <a:off x="6618095" y="3775546"/>
            <a:ext cx="1486634" cy="2772696"/>
          </a:xfrm>
          <a:prstGeom prst="roundRect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A565E888-A3D3-B663-2121-897B8AAACC6F}"/>
              </a:ext>
            </a:extLst>
          </p:cNvPr>
          <p:cNvSpPr/>
          <p:nvPr/>
        </p:nvSpPr>
        <p:spPr bwMode="auto">
          <a:xfrm>
            <a:off x="7042845" y="4846278"/>
            <a:ext cx="530942" cy="466049"/>
          </a:xfrm>
          <a:prstGeom prst="rect">
            <a:avLst/>
          </a:prstGeom>
          <a:solidFill>
            <a:schemeClr val="bg1">
              <a:lumMod val="95000"/>
            </a:schemeClr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Helvetica" panose="020B0604020202020204" pitchFamily="34" charset="0"/>
              </a:rPr>
              <a:t>VM</a:t>
            </a:r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8FE04D20-A380-6FD9-58F9-404617B00099}"/>
              </a:ext>
            </a:extLst>
          </p:cNvPr>
          <p:cNvSpPr/>
          <p:nvPr/>
        </p:nvSpPr>
        <p:spPr bwMode="auto">
          <a:xfrm>
            <a:off x="7042845" y="5390493"/>
            <a:ext cx="530942" cy="466049"/>
          </a:xfrm>
          <a:prstGeom prst="rect">
            <a:avLst/>
          </a:prstGeom>
          <a:solidFill>
            <a:schemeClr val="bg1">
              <a:lumMod val="95000"/>
            </a:schemeClr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Helvetica" panose="020B0604020202020204" pitchFamily="34" charset="0"/>
              </a:rPr>
              <a:t>VM</a:t>
            </a:r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A19A59C4-4723-DAED-AB99-925A57390C1C}"/>
              </a:ext>
            </a:extLst>
          </p:cNvPr>
          <p:cNvSpPr/>
          <p:nvPr/>
        </p:nvSpPr>
        <p:spPr bwMode="auto">
          <a:xfrm>
            <a:off x="7042845" y="5923177"/>
            <a:ext cx="530942" cy="466049"/>
          </a:xfrm>
          <a:prstGeom prst="rect">
            <a:avLst/>
          </a:prstGeom>
          <a:solidFill>
            <a:schemeClr val="bg1">
              <a:lumMod val="95000"/>
            </a:schemeClr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Helvetica" panose="020B0604020202020204" pitchFamily="34" charset="0"/>
              </a:rPr>
              <a:t>VM</a:t>
            </a:r>
          </a:p>
        </p:txBody>
      </p:sp>
      <p:cxnSp>
        <p:nvCxnSpPr>
          <p:cNvPr id="29" name="Straight Arrow Connector 28">
            <a:extLst>
              <a:ext uri="{FF2B5EF4-FFF2-40B4-BE49-F238E27FC236}">
                <a16:creationId xmlns:a16="http://schemas.microsoft.com/office/drawing/2014/main" id="{D28B47BA-1B9A-EB0A-F577-1E04BEE9A7BB}"/>
              </a:ext>
            </a:extLst>
          </p:cNvPr>
          <p:cNvCxnSpPr>
            <a:stCxn id="20" idx="3"/>
            <a:endCxn id="28" idx="1"/>
          </p:cNvCxnSpPr>
          <p:nvPr/>
        </p:nvCxnSpPr>
        <p:spPr bwMode="auto">
          <a:xfrm>
            <a:off x="6004562" y="5464236"/>
            <a:ext cx="1038283" cy="691966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30" name="Straight Arrow Connector 29">
            <a:extLst>
              <a:ext uri="{FF2B5EF4-FFF2-40B4-BE49-F238E27FC236}">
                <a16:creationId xmlns:a16="http://schemas.microsoft.com/office/drawing/2014/main" id="{6730B8A5-132C-7ED3-9664-E330794B3E74}"/>
              </a:ext>
            </a:extLst>
          </p:cNvPr>
          <p:cNvCxnSpPr>
            <a:stCxn id="20" idx="3"/>
            <a:endCxn id="27" idx="1"/>
          </p:cNvCxnSpPr>
          <p:nvPr/>
        </p:nvCxnSpPr>
        <p:spPr bwMode="auto">
          <a:xfrm>
            <a:off x="6004562" y="5464236"/>
            <a:ext cx="1038283" cy="159282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31" name="Straight Arrow Connector 30">
            <a:extLst>
              <a:ext uri="{FF2B5EF4-FFF2-40B4-BE49-F238E27FC236}">
                <a16:creationId xmlns:a16="http://schemas.microsoft.com/office/drawing/2014/main" id="{9BA5E5EE-D985-B39F-7C42-B2537A4E368D}"/>
              </a:ext>
            </a:extLst>
          </p:cNvPr>
          <p:cNvCxnSpPr>
            <a:stCxn id="20" idx="3"/>
            <a:endCxn id="26" idx="1"/>
          </p:cNvCxnSpPr>
          <p:nvPr/>
        </p:nvCxnSpPr>
        <p:spPr bwMode="auto">
          <a:xfrm flipV="1">
            <a:off x="6004562" y="5079303"/>
            <a:ext cx="1038283" cy="384933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32" name="Arc 31">
            <a:extLst>
              <a:ext uri="{FF2B5EF4-FFF2-40B4-BE49-F238E27FC236}">
                <a16:creationId xmlns:a16="http://schemas.microsoft.com/office/drawing/2014/main" id="{00F317AA-9276-24AE-8B3D-5ACDAEB90DF9}"/>
              </a:ext>
            </a:extLst>
          </p:cNvPr>
          <p:cNvSpPr/>
          <p:nvPr/>
        </p:nvSpPr>
        <p:spPr bwMode="auto">
          <a:xfrm>
            <a:off x="6187438" y="4984913"/>
            <a:ext cx="241874" cy="1079582"/>
          </a:xfrm>
          <a:prstGeom prst="arc">
            <a:avLst>
              <a:gd name="adj1" fmla="val 15452741"/>
              <a:gd name="adj2" fmla="val 6446256"/>
            </a:avLst>
          </a:prstGeom>
          <a:noFill/>
          <a:ln w="2857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 w="med" len="med"/>
          </a:ln>
          <a:effec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33" name="Oval 32">
            <a:extLst>
              <a:ext uri="{FF2B5EF4-FFF2-40B4-BE49-F238E27FC236}">
                <a16:creationId xmlns:a16="http://schemas.microsoft.com/office/drawing/2014/main" id="{45147345-1C06-F928-685C-717EB0719B19}"/>
              </a:ext>
            </a:extLst>
          </p:cNvPr>
          <p:cNvSpPr/>
          <p:nvPr/>
        </p:nvSpPr>
        <p:spPr bwMode="auto">
          <a:xfrm>
            <a:off x="4340942" y="4403356"/>
            <a:ext cx="2383342" cy="2144886"/>
          </a:xfrm>
          <a:prstGeom prst="ellipse">
            <a:avLst/>
          </a:prstGeom>
          <a:noFill/>
          <a:ln w="76200" cap="flat" cmpd="sng" algn="ctr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2807095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>
            <a:extLst>
              <a:ext uri="{FF2B5EF4-FFF2-40B4-BE49-F238E27FC236}">
                <a16:creationId xmlns:a16="http://schemas.microsoft.com/office/drawing/2014/main" id="{EE79CA78-FC4D-354E-09DC-DE4CFEB6E15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What is load balancer?</a:t>
            </a:r>
          </a:p>
        </p:txBody>
      </p:sp>
      <p:sp>
        <p:nvSpPr>
          <p:cNvPr id="6147" name="Content Placeholder 2">
            <a:extLst>
              <a:ext uri="{FF2B5EF4-FFF2-40B4-BE49-F238E27FC236}">
                <a16:creationId xmlns:a16="http://schemas.microsoft.com/office/drawing/2014/main" id="{CF3EF7E2-AE85-BF9A-1ADF-D21AD48F6B1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 dirty="0"/>
              <a:t>Routes incoming client traffic to a target (e.g. a VM)</a:t>
            </a:r>
          </a:p>
          <a:p>
            <a:r>
              <a:rPr lang="en-GB" altLang="en-US" dirty="0"/>
              <a:t>Monitors the health targets so that it only routes to healthy targets</a:t>
            </a:r>
          </a:p>
          <a:p>
            <a:pPr lvl="1"/>
            <a:r>
              <a:rPr lang="en-GB" altLang="en-US" dirty="0"/>
              <a:t>High availability</a:t>
            </a:r>
          </a:p>
          <a:p>
            <a:r>
              <a:rPr lang="en-GB" altLang="en-US" dirty="0"/>
              <a:t>Distributes traffic evenly across targets to give better performance by preventing one target becoming overloaded</a:t>
            </a:r>
          </a:p>
          <a:p>
            <a:r>
              <a:rPr lang="en-GB" altLang="en-US" dirty="0"/>
              <a:t>A load balancer is a reverse proxy</a:t>
            </a:r>
          </a:p>
          <a:p>
            <a:pPr lvl="1"/>
            <a:r>
              <a:rPr lang="en-GB" altLang="en-US" dirty="0"/>
              <a:t>A type of proxy server that retrieves resources on behalf of a client from one or more servers. </a:t>
            </a:r>
          </a:p>
          <a:p>
            <a:pPr lvl="1"/>
            <a:r>
              <a:rPr lang="en-GB" altLang="en-US" dirty="0"/>
              <a:t>These resources are then returned to the client, appearing as if they originated from the proxy server itself.</a:t>
            </a:r>
          </a:p>
        </p:txBody>
      </p:sp>
      <p:sp>
        <p:nvSpPr>
          <p:cNvPr id="6148" name="Footer Placeholder 3">
            <a:extLst>
              <a:ext uri="{FF2B5EF4-FFF2-40B4-BE49-F238E27FC236}">
                <a16:creationId xmlns:a16="http://schemas.microsoft.com/office/drawing/2014/main" id="{235A156B-E6D6-EEF7-B39B-DB9277DBD58C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>
          <a:noFill/>
        </p:spPr>
        <p:txBody>
          <a:bodyPr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Wingdings 2" panose="05020102010507070707" pitchFamily="18" charset="2"/>
              <a:buChar char="¢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Wingdings 2" panose="05020102010507070707" pitchFamily="18" charset="2"/>
              <a:buChar char="C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Wingdings 3" panose="05040102010807070707" pitchFamily="18" charset="2"/>
              <a:buChar char="g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US" altLang="en-US" sz="1000"/>
              <a:t>WAN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ED8354-63C5-4180-B38D-5B6AD86265F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Architectural Overview</a:t>
            </a:r>
          </a:p>
        </p:txBody>
      </p:sp>
      <p:pic>
        <p:nvPicPr>
          <p:cNvPr id="6" name="Content Placeholder 5" descr="Diagram&#10;&#10;Description automatically generated">
            <a:extLst>
              <a:ext uri="{FF2B5EF4-FFF2-40B4-BE49-F238E27FC236}">
                <a16:creationId xmlns:a16="http://schemas.microsoft.com/office/drawing/2014/main" id="{C33A980A-FB9E-4EA0-8792-27C19945342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0534" y="1499220"/>
            <a:ext cx="8962932" cy="4571215"/>
          </a:xfrm>
        </p:spPr>
      </p:pic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71474E9-325E-4D53-BCD2-9F4C11A26464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A03EF367-0DAD-477C-87E8-7917AF7E7D89}"/>
              </a:ext>
            </a:extLst>
          </p:cNvPr>
          <p:cNvSpPr/>
          <p:nvPr/>
        </p:nvSpPr>
        <p:spPr bwMode="auto">
          <a:xfrm>
            <a:off x="413982" y="3120787"/>
            <a:ext cx="1282889" cy="937147"/>
          </a:xfrm>
          <a:prstGeom prst="rect">
            <a:avLst/>
          </a:prstGeom>
          <a:noFill/>
          <a:ln w="57150" cap="flat" cmpd="sng" algn="ctr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5" name="Arc 4">
            <a:extLst>
              <a:ext uri="{FF2B5EF4-FFF2-40B4-BE49-F238E27FC236}">
                <a16:creationId xmlns:a16="http://schemas.microsoft.com/office/drawing/2014/main" id="{6B45D070-34CD-464D-931D-C8CAB193FCC6}"/>
              </a:ext>
            </a:extLst>
          </p:cNvPr>
          <p:cNvSpPr/>
          <p:nvPr/>
        </p:nvSpPr>
        <p:spPr bwMode="auto">
          <a:xfrm flipV="1">
            <a:off x="345742" y="4304319"/>
            <a:ext cx="1519451" cy="650543"/>
          </a:xfrm>
          <a:prstGeom prst="arc">
            <a:avLst>
              <a:gd name="adj1" fmla="val 21534527"/>
              <a:gd name="adj2" fmla="val 10799997"/>
            </a:avLst>
          </a:prstGeom>
          <a:noFill/>
          <a:ln w="57150" cap="flat" cmpd="sng" algn="ctr">
            <a:solidFill>
              <a:srgbClr val="00487E"/>
            </a:solidFill>
            <a:prstDash val="sysDot"/>
            <a:round/>
            <a:headEnd type="triangle" w="med" len="med"/>
            <a:tailEnd type="triangle" w="med" len="med"/>
          </a:ln>
          <a:effec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04B38C20-130D-4BB1-AE87-9784CCBD969B}"/>
              </a:ext>
            </a:extLst>
          </p:cNvPr>
          <p:cNvSpPr txBox="1"/>
          <p:nvPr/>
        </p:nvSpPr>
        <p:spPr>
          <a:xfrm>
            <a:off x="413982" y="4431833"/>
            <a:ext cx="1337478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dirty="0">
                <a:solidFill>
                  <a:srgbClr val="FF0000"/>
                </a:solidFill>
              </a:rPr>
              <a:t>Distributes traffic between the VMs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431E29B2-8F73-432C-9D67-687DA7CDDD8C}"/>
              </a:ext>
            </a:extLst>
          </p:cNvPr>
          <p:cNvSpPr txBox="1"/>
          <p:nvPr/>
        </p:nvSpPr>
        <p:spPr>
          <a:xfrm>
            <a:off x="413982" y="876531"/>
            <a:ext cx="819782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dirty="0"/>
              <a:t>A load balancer is a Layer 4 switch, that works at the TCP/UDP packet level</a:t>
            </a:r>
          </a:p>
        </p:txBody>
      </p:sp>
    </p:spTree>
    <p:extLst>
      <p:ext uri="{BB962C8B-B14F-4D97-AF65-F5344CB8AC3E}">
        <p14:creationId xmlns:p14="http://schemas.microsoft.com/office/powerpoint/2010/main" val="85573001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4E4068-D22B-44AA-BF23-C01CFA79379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Layer-4 Load Balancing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A4A2CC-36B7-4C7B-9E5C-543BF8F4701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9376" y="905301"/>
            <a:ext cx="5043084" cy="4933524"/>
          </a:xfrm>
        </p:spPr>
        <p:txBody>
          <a:bodyPr/>
          <a:lstStyle/>
          <a:p>
            <a:r>
              <a:rPr lang="en-GB" b="1" dirty="0"/>
              <a:t>Load balancing </a:t>
            </a:r>
            <a:r>
              <a:rPr lang="en-GB" dirty="0"/>
              <a:t>refers to evenly distributing load (incoming network traffic) across a group of backend resources or servers.</a:t>
            </a:r>
          </a:p>
          <a:p>
            <a:pPr lvl="1"/>
            <a:r>
              <a:rPr lang="en-GB" dirty="0"/>
              <a:t>Layer-4: uses &lt;</a:t>
            </a:r>
            <a:r>
              <a:rPr lang="en-GB" dirty="0" err="1"/>
              <a:t>ip</a:t>
            </a:r>
            <a:r>
              <a:rPr lang="en-GB" dirty="0"/>
              <a:t>-address&gt;:&lt;port&gt; combination for load balancing rules</a:t>
            </a:r>
          </a:p>
          <a:p>
            <a:r>
              <a:rPr lang="en-GB" dirty="0"/>
              <a:t>A </a:t>
            </a:r>
            <a:r>
              <a:rPr lang="en-GB" b="1" dirty="0"/>
              <a:t>public load balancer </a:t>
            </a:r>
            <a:r>
              <a:rPr lang="en-GB" dirty="0"/>
              <a:t>are used to load balance inbound internet traffic to your VMs</a:t>
            </a:r>
          </a:p>
          <a:p>
            <a:r>
              <a:rPr lang="en-GB" dirty="0"/>
              <a:t>An </a:t>
            </a:r>
            <a:r>
              <a:rPr lang="en-GB" b="1" dirty="0"/>
              <a:t>internal (or private) load balancer </a:t>
            </a:r>
            <a:r>
              <a:rPr lang="en-GB" dirty="0"/>
              <a:t>is used where private IPs are needed at the frontend only. </a:t>
            </a:r>
          </a:p>
          <a:p>
            <a:pPr lvl="1"/>
            <a:r>
              <a:rPr lang="en-GB" dirty="0"/>
              <a:t>Internal load balancers are used to load balance traffic inside a virtual network.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9527AAD-FAA8-4AFA-A4C2-943AA734D5F7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dirty="0"/>
              <a:t>WEB</a:t>
            </a:r>
          </a:p>
        </p:txBody>
      </p:sp>
      <p:grpSp>
        <p:nvGrpSpPr>
          <p:cNvPr id="17" name="Group 16">
            <a:extLst>
              <a:ext uri="{FF2B5EF4-FFF2-40B4-BE49-F238E27FC236}">
                <a16:creationId xmlns:a16="http://schemas.microsoft.com/office/drawing/2014/main" id="{DAD91D90-9B3F-4D24-A22E-DE1C07206011}"/>
              </a:ext>
            </a:extLst>
          </p:cNvPr>
          <p:cNvGrpSpPr/>
          <p:nvPr/>
        </p:nvGrpSpPr>
        <p:grpSpPr>
          <a:xfrm>
            <a:off x="5497470" y="1030174"/>
            <a:ext cx="3388747" cy="5507151"/>
            <a:chOff x="5497470" y="1030174"/>
            <a:chExt cx="3388747" cy="5507151"/>
          </a:xfrm>
        </p:grpSpPr>
        <p:pic>
          <p:nvPicPr>
            <p:cNvPr id="6" name="Graphic 5">
              <a:extLst>
                <a:ext uri="{FF2B5EF4-FFF2-40B4-BE49-F238E27FC236}">
                  <a16:creationId xmlns:a16="http://schemas.microsoft.com/office/drawing/2014/main" id="{DAED48DD-5ACC-475B-AA02-68137ECA983C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>
              <a:off x="5526158" y="1030174"/>
              <a:ext cx="3360059" cy="5507151"/>
            </a:xfrm>
            <a:prstGeom prst="rect">
              <a:avLst/>
            </a:prstGeom>
          </p:spPr>
        </p:pic>
        <p:sp>
          <p:nvSpPr>
            <p:cNvPr id="7" name="TextBox 6">
              <a:extLst>
                <a:ext uri="{FF2B5EF4-FFF2-40B4-BE49-F238E27FC236}">
                  <a16:creationId xmlns:a16="http://schemas.microsoft.com/office/drawing/2014/main" id="{A315D96C-BEF3-4A73-9370-0094B65036D2}"/>
                </a:ext>
              </a:extLst>
            </p:cNvPr>
            <p:cNvSpPr txBox="1"/>
            <p:nvPr/>
          </p:nvSpPr>
          <p:spPr>
            <a:xfrm>
              <a:off x="5914131" y="1666030"/>
              <a:ext cx="946144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1400" b="1" i="1" dirty="0"/>
                <a:t>Public</a:t>
              </a:r>
              <a:r>
                <a:rPr lang="en-GB" sz="1400" i="1" dirty="0"/>
                <a:t> IP address</a:t>
              </a:r>
            </a:p>
          </p:txBody>
        </p:sp>
        <p:sp>
          <p:nvSpPr>
            <p:cNvPr id="8" name="TextBox 7">
              <a:extLst>
                <a:ext uri="{FF2B5EF4-FFF2-40B4-BE49-F238E27FC236}">
                  <a16:creationId xmlns:a16="http://schemas.microsoft.com/office/drawing/2014/main" id="{154793EB-9C42-4822-A261-CC4582F7921C}"/>
                </a:ext>
              </a:extLst>
            </p:cNvPr>
            <p:cNvSpPr txBox="1"/>
            <p:nvPr/>
          </p:nvSpPr>
          <p:spPr>
            <a:xfrm>
              <a:off x="5625494" y="2516880"/>
              <a:ext cx="1106757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1400" b="1" i="1" dirty="0"/>
                <a:t>Private</a:t>
              </a:r>
              <a:r>
                <a:rPr lang="en-GB" sz="1400" i="1" dirty="0"/>
                <a:t> IP addresses</a:t>
              </a:r>
            </a:p>
          </p:txBody>
        </p:sp>
        <p:sp>
          <p:nvSpPr>
            <p:cNvPr id="9" name="Arrow: Right 8">
              <a:extLst>
                <a:ext uri="{FF2B5EF4-FFF2-40B4-BE49-F238E27FC236}">
                  <a16:creationId xmlns:a16="http://schemas.microsoft.com/office/drawing/2014/main" id="{71A46BF5-4B10-48F0-BF2A-A6FB45332383}"/>
                </a:ext>
              </a:extLst>
            </p:cNvPr>
            <p:cNvSpPr/>
            <p:nvPr/>
          </p:nvSpPr>
          <p:spPr bwMode="auto">
            <a:xfrm>
              <a:off x="6815818" y="1843391"/>
              <a:ext cx="727982" cy="259138"/>
            </a:xfrm>
            <a:prstGeom prst="rightArrow">
              <a:avLst/>
            </a:prstGeom>
            <a:solidFill>
              <a:schemeClr val="tx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none" lIns="91440" tIns="45720" rIns="91440" bIns="45720" numCol="1" rtlCol="0" anchor="ctr" anchorCtr="0" compatLnSpc="1">
              <a:prstTxWarp prst="textNoShape">
                <a:avLst/>
              </a:prstTxWarp>
            </a:bodyPr>
            <a:lstStyle/>
            <a:p>
              <a:pPr marL="0" marR="0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endParaRPr kumimoji="0" lang="en-GB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Helvetica" panose="020B0604020202020204" pitchFamily="34" charset="0"/>
              </a:endParaRPr>
            </a:p>
          </p:txBody>
        </p:sp>
        <p:sp>
          <p:nvSpPr>
            <p:cNvPr id="10" name="Arrow: Right 9">
              <a:extLst>
                <a:ext uri="{FF2B5EF4-FFF2-40B4-BE49-F238E27FC236}">
                  <a16:creationId xmlns:a16="http://schemas.microsoft.com/office/drawing/2014/main" id="{6A9E9326-DA57-45DF-AB2C-006920C45482}"/>
                </a:ext>
              </a:extLst>
            </p:cNvPr>
            <p:cNvSpPr/>
            <p:nvPr/>
          </p:nvSpPr>
          <p:spPr bwMode="auto">
            <a:xfrm>
              <a:off x="6604227" y="2648921"/>
              <a:ext cx="256048" cy="259138"/>
            </a:xfrm>
            <a:prstGeom prst="rightArrow">
              <a:avLst/>
            </a:prstGeom>
            <a:solidFill>
              <a:schemeClr val="tx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none" lIns="91440" tIns="45720" rIns="91440" bIns="45720" numCol="1" rtlCol="0" anchor="ctr" anchorCtr="0" compatLnSpc="1">
              <a:prstTxWarp prst="textNoShape">
                <a:avLst/>
              </a:prstTxWarp>
            </a:bodyPr>
            <a:lstStyle/>
            <a:p>
              <a:pPr marL="0" marR="0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endParaRPr kumimoji="0" lang="en-GB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Helvetica" panose="020B0604020202020204" pitchFamily="34" charset="0"/>
              </a:endParaRPr>
            </a:p>
          </p:txBody>
        </p:sp>
        <p:sp>
          <p:nvSpPr>
            <p:cNvPr id="11" name="TextBox 10">
              <a:extLst>
                <a:ext uri="{FF2B5EF4-FFF2-40B4-BE49-F238E27FC236}">
                  <a16:creationId xmlns:a16="http://schemas.microsoft.com/office/drawing/2014/main" id="{ED819101-03E4-4DFC-B6B3-D880DEBAB9D5}"/>
                </a:ext>
              </a:extLst>
            </p:cNvPr>
            <p:cNvSpPr txBox="1"/>
            <p:nvPr/>
          </p:nvSpPr>
          <p:spPr>
            <a:xfrm>
              <a:off x="5691116" y="3883428"/>
              <a:ext cx="1041135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1400" b="1" i="1" dirty="0"/>
                <a:t>Private</a:t>
              </a:r>
              <a:r>
                <a:rPr lang="en-GB" sz="1400" i="1" dirty="0"/>
                <a:t> IP address</a:t>
              </a:r>
            </a:p>
          </p:txBody>
        </p:sp>
        <p:sp>
          <p:nvSpPr>
            <p:cNvPr id="12" name="Arrow: Right 11">
              <a:extLst>
                <a:ext uri="{FF2B5EF4-FFF2-40B4-BE49-F238E27FC236}">
                  <a16:creationId xmlns:a16="http://schemas.microsoft.com/office/drawing/2014/main" id="{DBB2E309-C434-4D10-9EE6-91E37EB7703F}"/>
                </a:ext>
              </a:extLst>
            </p:cNvPr>
            <p:cNvSpPr/>
            <p:nvPr/>
          </p:nvSpPr>
          <p:spPr bwMode="auto">
            <a:xfrm>
              <a:off x="6604227" y="4015469"/>
              <a:ext cx="256048" cy="259138"/>
            </a:xfrm>
            <a:prstGeom prst="rightArrow">
              <a:avLst/>
            </a:prstGeom>
            <a:solidFill>
              <a:schemeClr val="tx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none" lIns="91440" tIns="45720" rIns="91440" bIns="45720" numCol="1" rtlCol="0" anchor="ctr" anchorCtr="0" compatLnSpc="1">
              <a:prstTxWarp prst="textNoShape">
                <a:avLst/>
              </a:prstTxWarp>
            </a:bodyPr>
            <a:lstStyle/>
            <a:p>
              <a:pPr marL="0" marR="0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endParaRPr kumimoji="0" lang="en-GB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Helvetica" panose="020B0604020202020204" pitchFamily="34" charset="0"/>
              </a:endParaRPr>
            </a:p>
          </p:txBody>
        </p:sp>
        <p:sp>
          <p:nvSpPr>
            <p:cNvPr id="13" name="TextBox 12">
              <a:extLst>
                <a:ext uri="{FF2B5EF4-FFF2-40B4-BE49-F238E27FC236}">
                  <a16:creationId xmlns:a16="http://schemas.microsoft.com/office/drawing/2014/main" id="{932809BE-F339-4B6F-B90E-17F618F2A8CB}"/>
                </a:ext>
              </a:extLst>
            </p:cNvPr>
            <p:cNvSpPr txBox="1"/>
            <p:nvPr/>
          </p:nvSpPr>
          <p:spPr>
            <a:xfrm>
              <a:off x="5497470" y="4546711"/>
              <a:ext cx="1106757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1400" b="1" i="1" dirty="0"/>
                <a:t>Private</a:t>
              </a:r>
              <a:r>
                <a:rPr lang="en-GB" sz="1400" i="1" dirty="0"/>
                <a:t> IP addresses</a:t>
              </a:r>
            </a:p>
          </p:txBody>
        </p:sp>
        <p:sp>
          <p:nvSpPr>
            <p:cNvPr id="14" name="Arrow: Right 13">
              <a:extLst>
                <a:ext uri="{FF2B5EF4-FFF2-40B4-BE49-F238E27FC236}">
                  <a16:creationId xmlns:a16="http://schemas.microsoft.com/office/drawing/2014/main" id="{0FEF0A5B-8481-420A-95A2-7ABD3F321304}"/>
                </a:ext>
              </a:extLst>
            </p:cNvPr>
            <p:cNvSpPr/>
            <p:nvPr/>
          </p:nvSpPr>
          <p:spPr bwMode="auto">
            <a:xfrm>
              <a:off x="6476203" y="4678752"/>
              <a:ext cx="256048" cy="259138"/>
            </a:xfrm>
            <a:prstGeom prst="rightArrow">
              <a:avLst/>
            </a:prstGeom>
            <a:solidFill>
              <a:schemeClr val="tx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none" lIns="91440" tIns="45720" rIns="91440" bIns="45720" numCol="1" rtlCol="0" anchor="ctr" anchorCtr="0" compatLnSpc="1">
              <a:prstTxWarp prst="textNoShape">
                <a:avLst/>
              </a:prstTxWarp>
            </a:bodyPr>
            <a:lstStyle/>
            <a:p>
              <a:pPr marL="0" marR="0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endParaRPr kumimoji="0" lang="en-GB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Helvetica" panose="020B0604020202020204" pitchFamily="34" charset="0"/>
              </a:endParaRPr>
            </a:p>
          </p:txBody>
        </p:sp>
        <p:sp>
          <p:nvSpPr>
            <p:cNvPr id="15" name="TextBox 14">
              <a:extLst>
                <a:ext uri="{FF2B5EF4-FFF2-40B4-BE49-F238E27FC236}">
                  <a16:creationId xmlns:a16="http://schemas.microsoft.com/office/drawing/2014/main" id="{DD46DC33-D22F-4397-B67A-BDFC601E5FDC}"/>
                </a:ext>
              </a:extLst>
            </p:cNvPr>
            <p:cNvSpPr txBox="1"/>
            <p:nvPr/>
          </p:nvSpPr>
          <p:spPr>
            <a:xfrm>
              <a:off x="7051343" y="3947060"/>
              <a:ext cx="1113253" cy="27699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1200" dirty="0">
                  <a:solidFill>
                    <a:srgbClr val="000000"/>
                  </a:solidFill>
                </a:rPr>
                <a:t>TCP Port 443</a:t>
              </a:r>
            </a:p>
          </p:txBody>
        </p:sp>
        <p:sp>
          <p:nvSpPr>
            <p:cNvPr id="16" name="TextBox 15">
              <a:extLst>
                <a:ext uri="{FF2B5EF4-FFF2-40B4-BE49-F238E27FC236}">
                  <a16:creationId xmlns:a16="http://schemas.microsoft.com/office/drawing/2014/main" id="{00C7CD31-4F7D-436D-8523-1F2AE8DBE49E}"/>
                </a:ext>
              </a:extLst>
            </p:cNvPr>
            <p:cNvSpPr txBox="1"/>
            <p:nvPr/>
          </p:nvSpPr>
          <p:spPr>
            <a:xfrm>
              <a:off x="6387203" y="1040138"/>
              <a:ext cx="966931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dirty="0"/>
                <a:t>Internet</a:t>
              </a:r>
            </a:p>
          </p:txBody>
        </p:sp>
      </p:grpSp>
      <p:sp>
        <p:nvSpPr>
          <p:cNvPr id="5" name="TextBox 4">
            <a:extLst>
              <a:ext uri="{FF2B5EF4-FFF2-40B4-BE49-F238E27FC236}">
                <a16:creationId xmlns:a16="http://schemas.microsoft.com/office/drawing/2014/main" id="{A97897C5-6A83-2B10-95D9-930A4E851183}"/>
              </a:ext>
            </a:extLst>
          </p:cNvPr>
          <p:cNvSpPr txBox="1"/>
          <p:nvPr/>
        </p:nvSpPr>
        <p:spPr>
          <a:xfrm>
            <a:off x="424754" y="5760562"/>
            <a:ext cx="414724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i="1" dirty="0"/>
              <a:t>Note: internally the traffic does not have to be web traffic. Obviously, a public load balancer is connected to a public IP address on the Internet and receives web traffic.</a:t>
            </a:r>
          </a:p>
        </p:txBody>
      </p:sp>
    </p:spTree>
    <p:extLst>
      <p:ext uri="{BB962C8B-B14F-4D97-AF65-F5344CB8AC3E}">
        <p14:creationId xmlns:p14="http://schemas.microsoft.com/office/powerpoint/2010/main" val="42056678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A7DAE2-D4EB-4106-A386-6E3DC2EB77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Load Balancer Components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F05C0E2-3D1D-4536-B014-7F5649C356D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8699" y="3757233"/>
            <a:ext cx="7801970" cy="2780091"/>
          </a:xfrm>
        </p:spPr>
        <p:txBody>
          <a:bodyPr/>
          <a:lstStyle/>
          <a:p>
            <a:r>
              <a:rPr lang="en-GB" b="1" dirty="0"/>
              <a:t>Frontend IP Address Pool</a:t>
            </a:r>
            <a:r>
              <a:rPr lang="en-GB" dirty="0"/>
              <a:t>: you can specify a number of frontend IP addresses public or private</a:t>
            </a:r>
            <a:br>
              <a:rPr lang="en-GB" dirty="0"/>
            </a:br>
            <a:r>
              <a:rPr lang="en-GB" dirty="0"/>
              <a:t>DON’T WORRY ABOUT THIS, FOR OUR PURPOSES THERE IS JUST ONE PUBLIC IP ADDRESS</a:t>
            </a:r>
          </a:p>
          <a:p>
            <a:r>
              <a:rPr lang="en-GB" b="1" dirty="0"/>
              <a:t>Load Balancing Rule</a:t>
            </a:r>
            <a:r>
              <a:rPr lang="en-GB" dirty="0"/>
              <a:t>: a rule connecting a &lt;frontend IP + frontend port&gt; to a &lt;backend pool + backend port&gt;</a:t>
            </a:r>
          </a:p>
          <a:p>
            <a:r>
              <a:rPr lang="en-GB" b="1" dirty="0"/>
              <a:t>Backend Address Pool</a:t>
            </a:r>
            <a:r>
              <a:rPr lang="en-GB" dirty="0"/>
              <a:t>: a list of NICs for VMs which form a group able to handle traffic for the same service (backend port)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B873B16-6162-4B10-8D21-43B1AEC05F59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  <p:grpSp>
        <p:nvGrpSpPr>
          <p:cNvPr id="43" name="Group 42">
            <a:extLst>
              <a:ext uri="{FF2B5EF4-FFF2-40B4-BE49-F238E27FC236}">
                <a16:creationId xmlns:a16="http://schemas.microsoft.com/office/drawing/2014/main" id="{405345A7-E5DF-4732-8F94-475B51611147}"/>
              </a:ext>
            </a:extLst>
          </p:cNvPr>
          <p:cNvGrpSpPr/>
          <p:nvPr/>
        </p:nvGrpSpPr>
        <p:grpSpPr>
          <a:xfrm>
            <a:off x="1442327" y="1198081"/>
            <a:ext cx="6240296" cy="2230919"/>
            <a:chOff x="1442327" y="1198081"/>
            <a:chExt cx="6240296" cy="2230919"/>
          </a:xfrm>
        </p:grpSpPr>
        <p:sp>
          <p:nvSpPr>
            <p:cNvPr id="7" name="Rectangle 6">
              <a:extLst>
                <a:ext uri="{FF2B5EF4-FFF2-40B4-BE49-F238E27FC236}">
                  <a16:creationId xmlns:a16="http://schemas.microsoft.com/office/drawing/2014/main" id="{6346C286-AE41-490E-BFAE-471A72A5FC07}"/>
                </a:ext>
              </a:extLst>
            </p:cNvPr>
            <p:cNvSpPr/>
            <p:nvPr/>
          </p:nvSpPr>
          <p:spPr bwMode="auto">
            <a:xfrm>
              <a:off x="1442327" y="1198081"/>
              <a:ext cx="6240296" cy="2230919"/>
            </a:xfrm>
            <a:prstGeom prst="rect">
              <a:avLst/>
            </a:prstGeom>
            <a:solidFill>
              <a:schemeClr val="bg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none" lIns="91440" tIns="45720" rIns="91440" bIns="45720" numCol="1" rtlCol="0" anchor="ctr" anchorCtr="0" compatLnSpc="1">
              <a:prstTxWarp prst="textNoShape">
                <a:avLst/>
              </a:prstTxWarp>
            </a:bodyPr>
            <a:lstStyle/>
            <a:p>
              <a:pPr marL="0" marR="0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endParaRPr kumimoji="0" lang="en-GB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Helvetica" panose="020B0604020202020204" pitchFamily="34" charset="0"/>
              </a:endParaRPr>
            </a:p>
          </p:txBody>
        </p:sp>
        <p:pic>
          <p:nvPicPr>
            <p:cNvPr id="8" name="Picture 7">
              <a:extLst>
                <a:ext uri="{FF2B5EF4-FFF2-40B4-BE49-F238E27FC236}">
                  <a16:creationId xmlns:a16="http://schemas.microsoft.com/office/drawing/2014/main" id="{5E705CF8-B17A-4535-A877-7D0162006A67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1531936" y="1279075"/>
              <a:ext cx="6067425" cy="1781175"/>
            </a:xfrm>
            <a:prstGeom prst="rect">
              <a:avLst/>
            </a:prstGeom>
          </p:spPr>
        </p:pic>
        <p:sp>
          <p:nvSpPr>
            <p:cNvPr id="22" name="Rectangle 21">
              <a:extLst>
                <a:ext uri="{FF2B5EF4-FFF2-40B4-BE49-F238E27FC236}">
                  <a16:creationId xmlns:a16="http://schemas.microsoft.com/office/drawing/2014/main" id="{CA6F16C7-9D9C-40DA-B0E4-CE174760AE33}"/>
                </a:ext>
              </a:extLst>
            </p:cNvPr>
            <p:cNvSpPr/>
            <p:nvPr/>
          </p:nvSpPr>
          <p:spPr bwMode="auto">
            <a:xfrm>
              <a:off x="3393791" y="2575397"/>
              <a:ext cx="1074742" cy="426782"/>
            </a:xfrm>
            <a:prstGeom prst="rect">
              <a:avLst/>
            </a:prstGeom>
            <a:solidFill>
              <a:schemeClr val="bg1"/>
            </a:solidFill>
            <a:ln w="9525" cap="flat" cmpd="sng" algn="ctr">
              <a:solidFill>
                <a:schemeClr val="bg1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numCol="1" rtlCol="0" anchor="ctr" anchorCtr="0" compatLnSpc="1">
              <a:prstTxWarp prst="textNoShape">
                <a:avLst/>
              </a:prstTxWarp>
            </a:bodyPr>
            <a:lstStyle/>
            <a:p>
              <a:pPr marL="0" marR="0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en-GB" sz="1000" b="0" i="0" u="none" strike="noStrike" cap="none" normalizeH="0" baseline="0" dirty="0">
                  <a:ln>
                    <a:noFill/>
                  </a:ln>
                  <a:solidFill>
                    <a:srgbClr val="000000"/>
                  </a:solidFill>
                  <a:effectLst/>
                  <a:latin typeface="Helvetica" panose="020B0604020202020204" pitchFamily="34" charset="0"/>
                </a:rPr>
                <a:t>Frontend address pool</a:t>
              </a:r>
            </a:p>
          </p:txBody>
        </p:sp>
        <p:sp>
          <p:nvSpPr>
            <p:cNvPr id="23" name="Rectangle 22">
              <a:extLst>
                <a:ext uri="{FF2B5EF4-FFF2-40B4-BE49-F238E27FC236}">
                  <a16:creationId xmlns:a16="http://schemas.microsoft.com/office/drawing/2014/main" id="{F3762119-7B91-4FA3-A201-42AB573F04D2}"/>
                </a:ext>
              </a:extLst>
            </p:cNvPr>
            <p:cNvSpPr/>
            <p:nvPr/>
          </p:nvSpPr>
          <p:spPr bwMode="auto">
            <a:xfrm>
              <a:off x="5424712" y="2965035"/>
              <a:ext cx="1074742" cy="371000"/>
            </a:xfrm>
            <a:prstGeom prst="rect">
              <a:avLst/>
            </a:prstGeom>
            <a:solidFill>
              <a:schemeClr val="bg1"/>
            </a:solidFill>
            <a:ln w="9525" cap="flat" cmpd="sng" algn="ctr">
              <a:solidFill>
                <a:schemeClr val="bg1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numCol="1" rtlCol="0" anchor="ctr" anchorCtr="0" compatLnSpc="1">
              <a:prstTxWarp prst="textNoShape">
                <a:avLst/>
              </a:prstTxWarp>
            </a:bodyPr>
            <a:lstStyle/>
            <a:p>
              <a:pPr marL="0" marR="0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en-GB" sz="1000" b="0" i="0" u="none" strike="noStrike" cap="none" normalizeH="0" baseline="0" dirty="0">
                  <a:ln>
                    <a:noFill/>
                  </a:ln>
                  <a:solidFill>
                    <a:srgbClr val="000000"/>
                  </a:solidFill>
                  <a:effectLst/>
                  <a:latin typeface="Helvetica" panose="020B0604020202020204" pitchFamily="34" charset="0"/>
                </a:rPr>
                <a:t>Backend address pool</a:t>
              </a:r>
            </a:p>
          </p:txBody>
        </p:sp>
        <p:sp>
          <p:nvSpPr>
            <p:cNvPr id="24" name="Rectangle 23">
              <a:extLst>
                <a:ext uri="{FF2B5EF4-FFF2-40B4-BE49-F238E27FC236}">
                  <a16:creationId xmlns:a16="http://schemas.microsoft.com/office/drawing/2014/main" id="{3345E762-3E08-4BE3-AF63-AE6C7B40F269}"/>
                </a:ext>
              </a:extLst>
            </p:cNvPr>
            <p:cNvSpPr/>
            <p:nvPr/>
          </p:nvSpPr>
          <p:spPr bwMode="auto">
            <a:xfrm>
              <a:off x="5753532" y="1851310"/>
              <a:ext cx="353961" cy="1073682"/>
            </a:xfrm>
            <a:prstGeom prst="rect">
              <a:avLst/>
            </a:prstGeom>
            <a:solidFill>
              <a:srgbClr val="99CCFF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none" lIns="91440" tIns="45720" rIns="91440" bIns="45720" numCol="1" rtlCol="0" anchor="ctr" anchorCtr="0" compatLnSpc="1">
              <a:prstTxWarp prst="textNoShape">
                <a:avLst/>
              </a:prstTxWarp>
            </a:bodyPr>
            <a:lstStyle/>
            <a:p>
              <a:pPr marL="0" marR="0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endParaRPr kumimoji="0" lang="en-GB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Helvetica" panose="020B0604020202020204" pitchFamily="34" charset="0"/>
              </a:endParaRPr>
            </a:p>
          </p:txBody>
        </p:sp>
        <p:sp>
          <p:nvSpPr>
            <p:cNvPr id="25" name="Rectangle 24">
              <a:extLst>
                <a:ext uri="{FF2B5EF4-FFF2-40B4-BE49-F238E27FC236}">
                  <a16:creationId xmlns:a16="http://schemas.microsoft.com/office/drawing/2014/main" id="{5C7F8137-3D1A-49FD-A083-2F50ACBA9B25}"/>
                </a:ext>
              </a:extLst>
            </p:cNvPr>
            <p:cNvSpPr/>
            <p:nvPr/>
          </p:nvSpPr>
          <p:spPr bwMode="auto">
            <a:xfrm>
              <a:off x="5959725" y="2707034"/>
              <a:ext cx="355202" cy="189021"/>
            </a:xfrm>
            <a:prstGeom prst="rect">
              <a:avLst/>
            </a:prstGeom>
            <a:solidFill>
              <a:schemeClr val="tx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none" lIns="91440" tIns="45720" rIns="91440" bIns="45720" numCol="1" rtlCol="0" anchor="ctr" anchorCtr="0" compatLnSpc="1">
              <a:prstTxWarp prst="textNoShape">
                <a:avLst/>
              </a:prstTxWarp>
            </a:bodyPr>
            <a:lstStyle/>
            <a:p>
              <a:pPr marL="0" marR="0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en-GB" sz="1200" b="0" i="0" u="none" strike="noStrike" cap="none" normalizeH="0" baseline="0" dirty="0">
                  <a:ln>
                    <a:noFill/>
                  </a:ln>
                  <a:solidFill>
                    <a:schemeClr val="bg1"/>
                  </a:solidFill>
                  <a:effectLst/>
                  <a:latin typeface="Helvetica" panose="020B0604020202020204" pitchFamily="34" charset="0"/>
                </a:rPr>
                <a:t>NIC</a:t>
              </a:r>
            </a:p>
          </p:txBody>
        </p:sp>
        <p:sp>
          <p:nvSpPr>
            <p:cNvPr id="26" name="Rectangle 25">
              <a:extLst>
                <a:ext uri="{FF2B5EF4-FFF2-40B4-BE49-F238E27FC236}">
                  <a16:creationId xmlns:a16="http://schemas.microsoft.com/office/drawing/2014/main" id="{9B2C05D7-F7F8-4B4A-860C-8335F6192BA6}"/>
                </a:ext>
              </a:extLst>
            </p:cNvPr>
            <p:cNvSpPr/>
            <p:nvPr/>
          </p:nvSpPr>
          <p:spPr bwMode="auto">
            <a:xfrm>
              <a:off x="5956441" y="2309439"/>
              <a:ext cx="355202" cy="189021"/>
            </a:xfrm>
            <a:prstGeom prst="rect">
              <a:avLst/>
            </a:prstGeom>
            <a:solidFill>
              <a:schemeClr val="tx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none" lIns="91440" tIns="45720" rIns="91440" bIns="45720" numCol="1" rtlCol="0" anchor="ctr" anchorCtr="0" compatLnSpc="1">
              <a:prstTxWarp prst="textNoShape">
                <a:avLst/>
              </a:prstTxWarp>
            </a:bodyPr>
            <a:lstStyle/>
            <a:p>
              <a:pPr marL="0" marR="0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en-GB" sz="1200" b="0" i="0" u="none" strike="noStrike" cap="none" normalizeH="0" baseline="0" dirty="0">
                  <a:ln>
                    <a:noFill/>
                  </a:ln>
                  <a:solidFill>
                    <a:schemeClr val="bg1"/>
                  </a:solidFill>
                  <a:effectLst/>
                  <a:latin typeface="Helvetica" panose="020B0604020202020204" pitchFamily="34" charset="0"/>
                </a:rPr>
                <a:t>NIC</a:t>
              </a:r>
            </a:p>
          </p:txBody>
        </p:sp>
        <p:sp>
          <p:nvSpPr>
            <p:cNvPr id="27" name="Rectangle 26">
              <a:extLst>
                <a:ext uri="{FF2B5EF4-FFF2-40B4-BE49-F238E27FC236}">
                  <a16:creationId xmlns:a16="http://schemas.microsoft.com/office/drawing/2014/main" id="{E49F9A26-0C2D-49E5-8235-A81E5EA62E25}"/>
                </a:ext>
              </a:extLst>
            </p:cNvPr>
            <p:cNvSpPr/>
            <p:nvPr/>
          </p:nvSpPr>
          <p:spPr bwMode="auto">
            <a:xfrm>
              <a:off x="5950285" y="1891353"/>
              <a:ext cx="355202" cy="189021"/>
            </a:xfrm>
            <a:prstGeom prst="rect">
              <a:avLst/>
            </a:prstGeom>
            <a:solidFill>
              <a:schemeClr val="tx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none" lIns="91440" tIns="45720" rIns="91440" bIns="45720" numCol="1" rtlCol="0" anchor="ctr" anchorCtr="0" compatLnSpc="1">
              <a:prstTxWarp prst="textNoShape">
                <a:avLst/>
              </a:prstTxWarp>
            </a:bodyPr>
            <a:lstStyle/>
            <a:p>
              <a:pPr marL="0" marR="0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en-GB" sz="1200" b="0" i="0" u="none" strike="noStrike" cap="none" normalizeH="0" baseline="0" dirty="0">
                  <a:ln>
                    <a:noFill/>
                  </a:ln>
                  <a:solidFill>
                    <a:schemeClr val="bg1"/>
                  </a:solidFill>
                  <a:effectLst/>
                  <a:latin typeface="Helvetica" panose="020B0604020202020204" pitchFamily="34" charset="0"/>
                </a:rPr>
                <a:t>NIC</a:t>
              </a:r>
            </a:p>
          </p:txBody>
        </p:sp>
        <p:sp>
          <p:nvSpPr>
            <p:cNvPr id="29" name="Oval 28">
              <a:extLst>
                <a:ext uri="{FF2B5EF4-FFF2-40B4-BE49-F238E27FC236}">
                  <a16:creationId xmlns:a16="http://schemas.microsoft.com/office/drawing/2014/main" id="{D09BB511-E9D2-4009-98D8-467A104673DE}"/>
                </a:ext>
              </a:extLst>
            </p:cNvPr>
            <p:cNvSpPr/>
            <p:nvPr/>
          </p:nvSpPr>
          <p:spPr bwMode="auto">
            <a:xfrm>
              <a:off x="6456226" y="2736772"/>
              <a:ext cx="153383" cy="159283"/>
            </a:xfrm>
            <a:prstGeom prst="ellipse">
              <a:avLst/>
            </a:prstGeom>
            <a:solidFill>
              <a:schemeClr val="tx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none" lIns="91440" tIns="45720" rIns="91440" bIns="45720" numCol="1" rtlCol="0" anchor="ctr" anchorCtr="0" compatLnSpc="1">
              <a:prstTxWarp prst="textNoShape">
                <a:avLst/>
              </a:prstTxWarp>
            </a:bodyPr>
            <a:lstStyle/>
            <a:p>
              <a:pPr marL="0" marR="0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endParaRPr kumimoji="0" lang="en-GB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Helvetica" panose="020B0604020202020204" pitchFamily="34" charset="0"/>
              </a:endParaRPr>
            </a:p>
          </p:txBody>
        </p:sp>
        <p:sp>
          <p:nvSpPr>
            <p:cNvPr id="30" name="Oval 29">
              <a:extLst>
                <a:ext uri="{FF2B5EF4-FFF2-40B4-BE49-F238E27FC236}">
                  <a16:creationId xmlns:a16="http://schemas.microsoft.com/office/drawing/2014/main" id="{8AABCFB9-8D0F-4EA3-A247-417758592D48}"/>
                </a:ext>
              </a:extLst>
            </p:cNvPr>
            <p:cNvSpPr/>
            <p:nvPr/>
          </p:nvSpPr>
          <p:spPr bwMode="auto">
            <a:xfrm>
              <a:off x="6456226" y="2309439"/>
              <a:ext cx="153383" cy="159283"/>
            </a:xfrm>
            <a:prstGeom prst="ellipse">
              <a:avLst/>
            </a:prstGeom>
            <a:solidFill>
              <a:schemeClr val="tx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none" lIns="91440" tIns="45720" rIns="91440" bIns="45720" numCol="1" rtlCol="0" anchor="ctr" anchorCtr="0" compatLnSpc="1">
              <a:prstTxWarp prst="textNoShape">
                <a:avLst/>
              </a:prstTxWarp>
            </a:bodyPr>
            <a:lstStyle/>
            <a:p>
              <a:pPr marL="0" marR="0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endParaRPr kumimoji="0" lang="en-GB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Helvetica" panose="020B0604020202020204" pitchFamily="34" charset="0"/>
              </a:endParaRPr>
            </a:p>
          </p:txBody>
        </p:sp>
        <p:sp>
          <p:nvSpPr>
            <p:cNvPr id="31" name="Oval 30">
              <a:extLst>
                <a:ext uri="{FF2B5EF4-FFF2-40B4-BE49-F238E27FC236}">
                  <a16:creationId xmlns:a16="http://schemas.microsoft.com/office/drawing/2014/main" id="{C2E1D164-BAA5-4D70-8440-95A8497A7C91}"/>
                </a:ext>
              </a:extLst>
            </p:cNvPr>
            <p:cNvSpPr/>
            <p:nvPr/>
          </p:nvSpPr>
          <p:spPr bwMode="auto">
            <a:xfrm>
              <a:off x="6457074" y="1889228"/>
              <a:ext cx="153383" cy="159283"/>
            </a:xfrm>
            <a:prstGeom prst="ellipse">
              <a:avLst/>
            </a:prstGeom>
            <a:solidFill>
              <a:schemeClr val="tx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none" lIns="91440" tIns="45720" rIns="91440" bIns="45720" numCol="1" rtlCol="0" anchor="ctr" anchorCtr="0" compatLnSpc="1">
              <a:prstTxWarp prst="textNoShape">
                <a:avLst/>
              </a:prstTxWarp>
            </a:bodyPr>
            <a:lstStyle/>
            <a:p>
              <a:pPr marL="0" marR="0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endParaRPr kumimoji="0" lang="en-GB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Helvetica" panose="020B0604020202020204" pitchFamily="34" charset="0"/>
              </a:endParaRPr>
            </a:p>
          </p:txBody>
        </p:sp>
        <p:sp>
          <p:nvSpPr>
            <p:cNvPr id="32" name="Oval 31">
              <a:extLst>
                <a:ext uri="{FF2B5EF4-FFF2-40B4-BE49-F238E27FC236}">
                  <a16:creationId xmlns:a16="http://schemas.microsoft.com/office/drawing/2014/main" id="{67954D5F-B05B-4055-936F-8AB50F10163A}"/>
                </a:ext>
              </a:extLst>
            </p:cNvPr>
            <p:cNvSpPr/>
            <p:nvPr/>
          </p:nvSpPr>
          <p:spPr bwMode="auto">
            <a:xfrm>
              <a:off x="3483452" y="2324307"/>
              <a:ext cx="153383" cy="159283"/>
            </a:xfrm>
            <a:prstGeom prst="ellipse">
              <a:avLst/>
            </a:prstGeom>
            <a:solidFill>
              <a:schemeClr val="tx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none" lIns="91440" tIns="45720" rIns="91440" bIns="45720" numCol="1" rtlCol="0" anchor="ctr" anchorCtr="0" compatLnSpc="1">
              <a:prstTxWarp prst="textNoShape">
                <a:avLst/>
              </a:prstTxWarp>
            </a:bodyPr>
            <a:lstStyle/>
            <a:p>
              <a:pPr marL="0" marR="0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endParaRPr kumimoji="0" lang="en-GB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Helvetica" panose="020B0604020202020204" pitchFamily="34" charset="0"/>
              </a:endParaRPr>
            </a:p>
          </p:txBody>
        </p:sp>
        <p:sp>
          <p:nvSpPr>
            <p:cNvPr id="33" name="Rectangle 32">
              <a:extLst>
                <a:ext uri="{FF2B5EF4-FFF2-40B4-BE49-F238E27FC236}">
                  <a16:creationId xmlns:a16="http://schemas.microsoft.com/office/drawing/2014/main" id="{D9EF924C-9968-4F18-BB6A-7D6B1DE751D7}"/>
                </a:ext>
              </a:extLst>
            </p:cNvPr>
            <p:cNvSpPr/>
            <p:nvPr/>
          </p:nvSpPr>
          <p:spPr bwMode="auto">
            <a:xfrm>
              <a:off x="2480542" y="2696498"/>
              <a:ext cx="988865" cy="239829"/>
            </a:xfrm>
            <a:prstGeom prst="rect">
              <a:avLst/>
            </a:prstGeom>
            <a:solidFill>
              <a:schemeClr val="bg1"/>
            </a:solidFill>
            <a:ln w="9525" cap="flat" cmpd="sng" algn="ctr">
              <a:solidFill>
                <a:schemeClr val="bg1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numCol="1" rtlCol="0" anchor="ctr" anchorCtr="0" compatLnSpc="1">
              <a:prstTxWarp prst="textNoShape">
                <a:avLst/>
              </a:prstTxWarp>
            </a:bodyPr>
            <a:lstStyle/>
            <a:p>
              <a:pPr marL="0" marR="0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en-GB" sz="1000" b="0" i="0" u="none" strike="noStrike" cap="none" normalizeH="0" baseline="0" dirty="0">
                  <a:ln>
                    <a:noFill/>
                  </a:ln>
                  <a:solidFill>
                    <a:srgbClr val="000000"/>
                  </a:solidFill>
                  <a:effectLst/>
                  <a:latin typeface="Helvetica" panose="020B0604020202020204" pitchFamily="34" charset="0"/>
                </a:rPr>
                <a:t>Frontend port</a:t>
              </a:r>
            </a:p>
          </p:txBody>
        </p:sp>
        <p:sp>
          <p:nvSpPr>
            <p:cNvPr id="34" name="Rectangle 33">
              <a:extLst>
                <a:ext uri="{FF2B5EF4-FFF2-40B4-BE49-F238E27FC236}">
                  <a16:creationId xmlns:a16="http://schemas.microsoft.com/office/drawing/2014/main" id="{90097EEE-8A32-4CC5-918C-3324824B7297}"/>
                </a:ext>
              </a:extLst>
            </p:cNvPr>
            <p:cNvSpPr/>
            <p:nvPr/>
          </p:nvSpPr>
          <p:spPr bwMode="auto">
            <a:xfrm>
              <a:off x="6038484" y="1381349"/>
              <a:ext cx="988865" cy="239829"/>
            </a:xfrm>
            <a:prstGeom prst="rect">
              <a:avLst/>
            </a:prstGeom>
            <a:solidFill>
              <a:schemeClr val="bg1"/>
            </a:solidFill>
            <a:ln w="9525" cap="flat" cmpd="sng" algn="ctr">
              <a:solidFill>
                <a:schemeClr val="bg1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numCol="1" rtlCol="0" anchor="ctr" anchorCtr="0" compatLnSpc="1">
              <a:prstTxWarp prst="textNoShape">
                <a:avLst/>
              </a:prstTxWarp>
            </a:bodyPr>
            <a:lstStyle/>
            <a:p>
              <a:pPr marL="0" marR="0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en-GB" sz="1000" b="0" i="0" u="none" strike="noStrike" cap="none" normalizeH="0" baseline="0" dirty="0">
                  <a:ln>
                    <a:noFill/>
                  </a:ln>
                  <a:solidFill>
                    <a:srgbClr val="000000"/>
                  </a:solidFill>
                  <a:effectLst/>
                  <a:latin typeface="Helvetica" panose="020B0604020202020204" pitchFamily="34" charset="0"/>
                </a:rPr>
                <a:t>Backend port</a:t>
              </a:r>
            </a:p>
          </p:txBody>
        </p:sp>
        <p:cxnSp>
          <p:nvCxnSpPr>
            <p:cNvPr id="36" name="Straight Arrow Connector 35">
              <a:extLst>
                <a:ext uri="{FF2B5EF4-FFF2-40B4-BE49-F238E27FC236}">
                  <a16:creationId xmlns:a16="http://schemas.microsoft.com/office/drawing/2014/main" id="{66768B8B-10BA-42A9-97D7-23C5EB23BD07}"/>
                </a:ext>
              </a:extLst>
            </p:cNvPr>
            <p:cNvCxnSpPr>
              <a:stCxn id="33" idx="0"/>
              <a:endCxn id="32" idx="3"/>
            </p:cNvCxnSpPr>
            <p:nvPr/>
          </p:nvCxnSpPr>
          <p:spPr bwMode="auto">
            <a:xfrm flipV="1">
              <a:off x="2974975" y="2460264"/>
              <a:ext cx="530939" cy="236234"/>
            </a:xfrm>
            <a:prstGeom prst="straightConnector1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triangle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cxnSp>
        <p:cxnSp>
          <p:nvCxnSpPr>
            <p:cNvPr id="42" name="Straight Arrow Connector 41">
              <a:extLst>
                <a:ext uri="{FF2B5EF4-FFF2-40B4-BE49-F238E27FC236}">
                  <a16:creationId xmlns:a16="http://schemas.microsoft.com/office/drawing/2014/main" id="{F98A065C-7362-4550-8181-C8C33890F24A}"/>
                </a:ext>
              </a:extLst>
            </p:cNvPr>
            <p:cNvCxnSpPr>
              <a:stCxn id="34" idx="2"/>
              <a:endCxn id="31" idx="0"/>
            </p:cNvCxnSpPr>
            <p:nvPr/>
          </p:nvCxnSpPr>
          <p:spPr bwMode="auto">
            <a:xfrm>
              <a:off x="6532917" y="1621178"/>
              <a:ext cx="849" cy="268050"/>
            </a:xfrm>
            <a:prstGeom prst="straightConnector1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triangle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cxnSp>
      </p:grpSp>
    </p:spTree>
    <p:extLst>
      <p:ext uri="{BB962C8B-B14F-4D97-AF65-F5344CB8AC3E}">
        <p14:creationId xmlns:p14="http://schemas.microsoft.com/office/powerpoint/2010/main" val="156912870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0A385D-C7C9-406F-849B-6DF322CACFA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Load Balancer Rule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E04492B-A4B5-445E-80AF-C2429719C81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47750" y="782472"/>
            <a:ext cx="7029450" cy="5056353"/>
          </a:xfrm>
        </p:spPr>
        <p:txBody>
          <a:bodyPr/>
          <a:lstStyle/>
          <a:p>
            <a:r>
              <a:rPr lang="en-GB" dirty="0"/>
              <a:t>A load balancer rule is used to define how incoming traffic is distributed to </a:t>
            </a:r>
            <a:r>
              <a:rPr lang="en-GB" b="1" dirty="0"/>
              <a:t>all</a:t>
            </a:r>
            <a:r>
              <a:rPr lang="en-GB" dirty="0"/>
              <a:t> the instances within the backend pool.</a:t>
            </a:r>
          </a:p>
          <a:p>
            <a:r>
              <a:rPr lang="en-GB" dirty="0"/>
              <a:t>A load-balancing rule maps a given frontend IP configuration and port to multiple backend IP addresses and ports.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B6D7D5F-D8BB-4F17-BDC8-2A948A718C6E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dirty="0"/>
              <a:t>WEB</a:t>
            </a: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9ABB6CC4-664D-486D-BB0F-5EB9ACD64BA1}"/>
              </a:ext>
            </a:extLst>
          </p:cNvPr>
          <p:cNvSpPr txBox="1"/>
          <p:nvPr/>
        </p:nvSpPr>
        <p:spPr>
          <a:xfrm>
            <a:off x="26801" y="2785578"/>
            <a:ext cx="2721348" cy="3693319"/>
          </a:xfrm>
          <a:prstGeom prst="rect">
            <a:avLst/>
          </a:prstGeom>
          <a:solidFill>
            <a:srgbClr val="000000"/>
          </a:solidFill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$ 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az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network lb rule create </a:t>
            </a:r>
          </a:p>
          <a:p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--resource-group </a:t>
            </a:r>
            <a:r>
              <a:rPr lang="en-GB" dirty="0" err="1">
                <a:solidFill>
                  <a:srgbClr val="FFC000"/>
                </a:solidFill>
              </a:rPr>
              <a:t>myvm</a:t>
            </a:r>
            <a:r>
              <a:rPr lang="en-GB" dirty="0">
                <a:solidFill>
                  <a:srgbClr val="FFC000"/>
                </a:solidFill>
              </a:rPr>
              <a:t>-resource-</a:t>
            </a:r>
            <a:r>
              <a:rPr lang="en-GB" dirty="0" err="1">
                <a:solidFill>
                  <a:srgbClr val="FFC000"/>
                </a:solidFill>
              </a:rPr>
              <a:t>gp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</a:t>
            </a:r>
          </a:p>
          <a:p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--name </a:t>
            </a:r>
            <a:r>
              <a:rPr lang="en-GB" dirty="0" err="1">
                <a:solidFill>
                  <a:srgbClr val="FFC000"/>
                </a:solidFill>
              </a:rPr>
              <a:t>myLBRule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</a:t>
            </a:r>
          </a:p>
          <a:p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--lb-name </a:t>
            </a:r>
            <a:r>
              <a:rPr lang="en-GB" dirty="0" err="1">
                <a:solidFill>
                  <a:srgbClr val="FFC000"/>
                </a:solidFill>
              </a:rPr>
              <a:t>myLB</a:t>
            </a:r>
            <a:endParaRPr lang="en-GB" dirty="0">
              <a:solidFill>
                <a:srgbClr val="FFC000"/>
              </a:solidFill>
            </a:endParaRPr>
          </a:p>
          <a:p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--backend-pool-name </a:t>
            </a:r>
            <a:r>
              <a:rPr lang="en-GB" dirty="0" err="1">
                <a:solidFill>
                  <a:srgbClr val="FFC000"/>
                </a:solidFill>
              </a:rPr>
              <a:t>myLBPool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</a:t>
            </a:r>
          </a:p>
          <a:p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--backend-port </a:t>
            </a:r>
            <a:r>
              <a:rPr lang="en-GB" dirty="0">
                <a:solidFill>
                  <a:srgbClr val="FF0000"/>
                </a:solidFill>
              </a:rPr>
              <a:t>80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</a:t>
            </a:r>
          </a:p>
          <a:p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--frontend-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ip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-name </a:t>
            </a:r>
            <a:r>
              <a:rPr lang="en-GB" dirty="0" err="1">
                <a:solidFill>
                  <a:srgbClr val="FFC000"/>
                </a:solidFill>
              </a:rPr>
              <a:t>myLBFrontEnd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</a:t>
            </a:r>
          </a:p>
          <a:p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--frontend-port </a:t>
            </a:r>
            <a:r>
              <a:rPr lang="en-GB" dirty="0">
                <a:solidFill>
                  <a:srgbClr val="FF0000"/>
                </a:solidFill>
              </a:rPr>
              <a:t>80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</a:t>
            </a:r>
          </a:p>
          <a:p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--protocol </a:t>
            </a:r>
            <a:r>
              <a:rPr lang="en-GB" dirty="0" err="1">
                <a:solidFill>
                  <a:srgbClr val="FF0000"/>
                </a:solidFill>
              </a:rPr>
              <a:t>tcp</a:t>
            </a:r>
            <a:endParaRPr lang="en-GB" dirty="0">
              <a:solidFill>
                <a:srgbClr val="FF0000"/>
              </a:solidFill>
            </a:endParaRPr>
          </a:p>
        </p:txBody>
      </p:sp>
      <p:grpSp>
        <p:nvGrpSpPr>
          <p:cNvPr id="26" name="Group 25">
            <a:extLst>
              <a:ext uri="{FF2B5EF4-FFF2-40B4-BE49-F238E27FC236}">
                <a16:creationId xmlns:a16="http://schemas.microsoft.com/office/drawing/2014/main" id="{6AEEB9AE-AF8C-4F7C-A97D-3D9583B613EA}"/>
              </a:ext>
            </a:extLst>
          </p:cNvPr>
          <p:cNvGrpSpPr/>
          <p:nvPr/>
        </p:nvGrpSpPr>
        <p:grpSpPr>
          <a:xfrm>
            <a:off x="2641077" y="2671062"/>
            <a:ext cx="6473587" cy="3879862"/>
            <a:chOff x="1437565" y="2707457"/>
            <a:chExt cx="6473587" cy="3879862"/>
          </a:xfrm>
        </p:grpSpPr>
        <p:sp>
          <p:nvSpPr>
            <p:cNvPr id="25" name="Rectangle 24">
              <a:extLst>
                <a:ext uri="{FF2B5EF4-FFF2-40B4-BE49-F238E27FC236}">
                  <a16:creationId xmlns:a16="http://schemas.microsoft.com/office/drawing/2014/main" id="{28C5746C-45CF-492A-94B0-3958D0F69C39}"/>
                </a:ext>
              </a:extLst>
            </p:cNvPr>
            <p:cNvSpPr/>
            <p:nvPr/>
          </p:nvSpPr>
          <p:spPr bwMode="auto">
            <a:xfrm>
              <a:off x="1437565" y="3607558"/>
              <a:ext cx="6473587" cy="2979761"/>
            </a:xfrm>
            <a:prstGeom prst="rect">
              <a:avLst/>
            </a:prstGeom>
            <a:solidFill>
              <a:schemeClr val="bg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none" lIns="91440" tIns="45720" rIns="91440" bIns="45720" numCol="1" rtlCol="0" anchor="ctr" anchorCtr="0" compatLnSpc="1">
              <a:prstTxWarp prst="textNoShape">
                <a:avLst/>
              </a:prstTxWarp>
            </a:bodyPr>
            <a:lstStyle/>
            <a:p>
              <a:pPr marL="0" marR="0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endParaRPr kumimoji="0" lang="en-GB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Helvetica" panose="020B0604020202020204" pitchFamily="34" charset="0"/>
              </a:endParaRPr>
            </a:p>
          </p:txBody>
        </p:sp>
        <p:pic>
          <p:nvPicPr>
            <p:cNvPr id="5" name="Picture 4">
              <a:extLst>
                <a:ext uri="{FF2B5EF4-FFF2-40B4-BE49-F238E27FC236}">
                  <a16:creationId xmlns:a16="http://schemas.microsoft.com/office/drawing/2014/main" id="{43F4BEA5-C6DB-48A4-8208-7EE922788474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1527175" y="3962328"/>
              <a:ext cx="6067425" cy="1781175"/>
            </a:xfrm>
            <a:prstGeom prst="rect">
              <a:avLst/>
            </a:prstGeom>
          </p:spPr>
        </p:pic>
        <p:sp>
          <p:nvSpPr>
            <p:cNvPr id="6" name="TextBox 5">
              <a:extLst>
                <a:ext uri="{FF2B5EF4-FFF2-40B4-BE49-F238E27FC236}">
                  <a16:creationId xmlns:a16="http://schemas.microsoft.com/office/drawing/2014/main" id="{E6FD06F9-7554-4F6E-9D40-2AF328158B54}"/>
                </a:ext>
              </a:extLst>
            </p:cNvPr>
            <p:cNvSpPr txBox="1"/>
            <p:nvPr/>
          </p:nvSpPr>
          <p:spPr>
            <a:xfrm>
              <a:off x="1703461" y="2707457"/>
              <a:ext cx="5891140" cy="92333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i="1" dirty="0"/>
                <a:t>For example, use a load-balancing rule for port 80 to route traffic from your frontend IP to port 80 of your backend instances</a:t>
              </a:r>
            </a:p>
          </p:txBody>
        </p:sp>
        <p:grpSp>
          <p:nvGrpSpPr>
            <p:cNvPr id="19" name="Group 18">
              <a:extLst>
                <a:ext uri="{FF2B5EF4-FFF2-40B4-BE49-F238E27FC236}">
                  <a16:creationId xmlns:a16="http://schemas.microsoft.com/office/drawing/2014/main" id="{D2399526-D8E8-4B6A-ACE6-48BF34A68FB6}"/>
                </a:ext>
              </a:extLst>
            </p:cNvPr>
            <p:cNvGrpSpPr/>
            <p:nvPr/>
          </p:nvGrpSpPr>
          <p:grpSpPr>
            <a:xfrm>
              <a:off x="2090390" y="4151685"/>
              <a:ext cx="1653646" cy="616354"/>
              <a:chOff x="1949363" y="5013862"/>
              <a:chExt cx="1653646" cy="616354"/>
            </a:xfrm>
          </p:grpSpPr>
          <p:sp>
            <p:nvSpPr>
              <p:cNvPr id="12" name="Arrow: Right 11">
                <a:extLst>
                  <a:ext uri="{FF2B5EF4-FFF2-40B4-BE49-F238E27FC236}">
                    <a16:creationId xmlns:a16="http://schemas.microsoft.com/office/drawing/2014/main" id="{9B324BA2-1BC9-4B27-AB50-7B91FA75097B}"/>
                  </a:ext>
                </a:extLst>
              </p:cNvPr>
              <p:cNvSpPr/>
              <p:nvPr/>
            </p:nvSpPr>
            <p:spPr bwMode="auto">
              <a:xfrm>
                <a:off x="2032143" y="5013862"/>
                <a:ext cx="1570866" cy="616354"/>
              </a:xfrm>
              <a:prstGeom prst="rightArrow">
                <a:avLst/>
              </a:prstGeom>
              <a:solidFill>
                <a:schemeClr val="accent1"/>
              </a:solidFill>
              <a:ln w="9525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none" lIns="91440" tIns="45720" rIns="91440" bIns="45720" numCol="1" rtlCol="0" anchor="ctr" anchorCtr="0" compatLnSpc="1">
                <a:prstTxWarp prst="textNoShape">
                  <a:avLst/>
                </a:prstTxWarp>
              </a:bodyPr>
              <a:lstStyle/>
              <a:p>
                <a:pPr marL="0" marR="0" indent="0" algn="ctr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</a:pPr>
                <a:endParaRPr kumimoji="0" lang="en-GB" sz="1800" b="0" i="0" u="none" strike="noStrike" cap="none" normalizeH="0" baseline="0">
                  <a:ln>
                    <a:noFill/>
                  </a:ln>
                  <a:solidFill>
                    <a:schemeClr val="tx1"/>
                  </a:solidFill>
                  <a:effectLst/>
                  <a:latin typeface="Helvetica" panose="020B0604020202020204" pitchFamily="34" charset="0"/>
                </a:endParaRPr>
              </a:p>
            </p:txBody>
          </p:sp>
          <p:sp>
            <p:nvSpPr>
              <p:cNvPr id="11" name="TextBox 10">
                <a:extLst>
                  <a:ext uri="{FF2B5EF4-FFF2-40B4-BE49-F238E27FC236}">
                    <a16:creationId xmlns:a16="http://schemas.microsoft.com/office/drawing/2014/main" id="{5F629C10-C448-4201-B1CE-56F2F9B56A16}"/>
                  </a:ext>
                </a:extLst>
              </p:cNvPr>
              <p:cNvSpPr txBox="1"/>
              <p:nvPr/>
            </p:nvSpPr>
            <p:spPr>
              <a:xfrm>
                <a:off x="1949363" y="5132328"/>
                <a:ext cx="1467068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GB" dirty="0"/>
                  <a:t>189.5.6.9:</a:t>
                </a:r>
                <a:r>
                  <a:rPr lang="en-GB" dirty="0">
                    <a:solidFill>
                      <a:srgbClr val="FF0000"/>
                    </a:solidFill>
                  </a:rPr>
                  <a:t>80</a:t>
                </a:r>
              </a:p>
            </p:txBody>
          </p:sp>
        </p:grpSp>
        <p:sp>
          <p:nvSpPr>
            <p:cNvPr id="14" name="TextBox 13">
              <a:extLst>
                <a:ext uri="{FF2B5EF4-FFF2-40B4-BE49-F238E27FC236}">
                  <a16:creationId xmlns:a16="http://schemas.microsoft.com/office/drawing/2014/main" id="{CC89DFAA-8D97-44B8-9CA1-A6E0227965B5}"/>
                </a:ext>
              </a:extLst>
            </p:cNvPr>
            <p:cNvSpPr txBox="1"/>
            <p:nvPr/>
          </p:nvSpPr>
          <p:spPr>
            <a:xfrm>
              <a:off x="5661093" y="5487186"/>
              <a:ext cx="966931" cy="2616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1100" dirty="0"/>
                <a:t>10.7.19.4:80</a:t>
              </a:r>
            </a:p>
          </p:txBody>
        </p:sp>
        <p:sp>
          <p:nvSpPr>
            <p:cNvPr id="15" name="TextBox 14">
              <a:extLst>
                <a:ext uri="{FF2B5EF4-FFF2-40B4-BE49-F238E27FC236}">
                  <a16:creationId xmlns:a16="http://schemas.microsoft.com/office/drawing/2014/main" id="{81FD1D73-C3E3-4451-8246-4F981C8538E1}"/>
                </a:ext>
              </a:extLst>
            </p:cNvPr>
            <p:cNvSpPr txBox="1"/>
            <p:nvPr/>
          </p:nvSpPr>
          <p:spPr>
            <a:xfrm>
              <a:off x="5661093" y="4613350"/>
              <a:ext cx="966931" cy="2616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1100" dirty="0"/>
                <a:t>10.7.19.2:80</a:t>
              </a:r>
            </a:p>
          </p:txBody>
        </p:sp>
        <p:sp>
          <p:nvSpPr>
            <p:cNvPr id="16" name="TextBox 15">
              <a:extLst>
                <a:ext uri="{FF2B5EF4-FFF2-40B4-BE49-F238E27FC236}">
                  <a16:creationId xmlns:a16="http://schemas.microsoft.com/office/drawing/2014/main" id="{E9186DE6-9678-466A-BC63-15E48D9CE878}"/>
                </a:ext>
              </a:extLst>
            </p:cNvPr>
            <p:cNvSpPr txBox="1"/>
            <p:nvPr/>
          </p:nvSpPr>
          <p:spPr>
            <a:xfrm>
              <a:off x="5661093" y="5055111"/>
              <a:ext cx="966931" cy="2616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1100" dirty="0"/>
                <a:t>10.7.19.3:80</a:t>
              </a:r>
            </a:p>
          </p:txBody>
        </p:sp>
        <p:grpSp>
          <p:nvGrpSpPr>
            <p:cNvPr id="20" name="Group 19">
              <a:extLst>
                <a:ext uri="{FF2B5EF4-FFF2-40B4-BE49-F238E27FC236}">
                  <a16:creationId xmlns:a16="http://schemas.microsoft.com/office/drawing/2014/main" id="{DFCE2E4D-F9FC-4A68-A710-C12B7DCE6596}"/>
                </a:ext>
              </a:extLst>
            </p:cNvPr>
            <p:cNvGrpSpPr/>
            <p:nvPr/>
          </p:nvGrpSpPr>
          <p:grpSpPr>
            <a:xfrm>
              <a:off x="5690020" y="3854131"/>
              <a:ext cx="1653646" cy="616354"/>
              <a:chOff x="1949363" y="5141678"/>
              <a:chExt cx="1653646" cy="616354"/>
            </a:xfrm>
          </p:grpSpPr>
          <p:sp>
            <p:nvSpPr>
              <p:cNvPr id="21" name="Arrow: Right 20">
                <a:extLst>
                  <a:ext uri="{FF2B5EF4-FFF2-40B4-BE49-F238E27FC236}">
                    <a16:creationId xmlns:a16="http://schemas.microsoft.com/office/drawing/2014/main" id="{E6FAD33E-CA9C-4D28-B800-C2EBC13CEE1F}"/>
                  </a:ext>
                </a:extLst>
              </p:cNvPr>
              <p:cNvSpPr/>
              <p:nvPr/>
            </p:nvSpPr>
            <p:spPr bwMode="auto">
              <a:xfrm>
                <a:off x="2032143" y="5141678"/>
                <a:ext cx="1570866" cy="616354"/>
              </a:xfrm>
              <a:prstGeom prst="rightArrow">
                <a:avLst/>
              </a:prstGeom>
              <a:solidFill>
                <a:schemeClr val="accent1"/>
              </a:solidFill>
              <a:ln w="9525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none" lIns="91440" tIns="45720" rIns="91440" bIns="45720" numCol="1" rtlCol="0" anchor="ctr" anchorCtr="0" compatLnSpc="1">
                <a:prstTxWarp prst="textNoShape">
                  <a:avLst/>
                </a:prstTxWarp>
              </a:bodyPr>
              <a:lstStyle/>
              <a:p>
                <a:pPr marL="0" marR="0" indent="0" algn="ctr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</a:pPr>
                <a:endParaRPr kumimoji="0" lang="en-GB" sz="1800" b="0" i="0" u="none" strike="noStrike" cap="none" normalizeH="0" baseline="0">
                  <a:ln>
                    <a:noFill/>
                  </a:ln>
                  <a:solidFill>
                    <a:schemeClr val="tx1"/>
                  </a:solidFill>
                  <a:effectLst/>
                  <a:latin typeface="Helvetica" panose="020B0604020202020204" pitchFamily="34" charset="0"/>
                </a:endParaRPr>
              </a:p>
            </p:txBody>
          </p:sp>
          <p:sp>
            <p:nvSpPr>
              <p:cNvPr id="22" name="TextBox 21">
                <a:extLst>
                  <a:ext uri="{FF2B5EF4-FFF2-40B4-BE49-F238E27FC236}">
                    <a16:creationId xmlns:a16="http://schemas.microsoft.com/office/drawing/2014/main" id="{9FBDD201-E5C4-4E67-A53F-433CA8861841}"/>
                  </a:ext>
                </a:extLst>
              </p:cNvPr>
              <p:cNvSpPr txBox="1"/>
              <p:nvPr/>
            </p:nvSpPr>
            <p:spPr>
              <a:xfrm>
                <a:off x="1949363" y="5260144"/>
                <a:ext cx="1492716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GB" dirty="0"/>
                  <a:t>10.7.19.X:</a:t>
                </a:r>
                <a:r>
                  <a:rPr lang="en-GB" dirty="0">
                    <a:solidFill>
                      <a:srgbClr val="FF0000"/>
                    </a:solidFill>
                  </a:rPr>
                  <a:t>80</a:t>
                </a:r>
              </a:p>
            </p:txBody>
          </p:sp>
        </p:grpSp>
        <p:sp>
          <p:nvSpPr>
            <p:cNvPr id="23" name="TextBox 22">
              <a:extLst>
                <a:ext uri="{FF2B5EF4-FFF2-40B4-BE49-F238E27FC236}">
                  <a16:creationId xmlns:a16="http://schemas.microsoft.com/office/drawing/2014/main" id="{3938ECCF-8503-4A26-A6A3-1DE036F9BE55}"/>
                </a:ext>
              </a:extLst>
            </p:cNvPr>
            <p:cNvSpPr txBox="1"/>
            <p:nvPr/>
          </p:nvSpPr>
          <p:spPr>
            <a:xfrm>
              <a:off x="2173170" y="5838825"/>
              <a:ext cx="1146468" cy="64633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dirty="0"/>
                <a:t>Public IP</a:t>
              </a:r>
            </a:p>
            <a:p>
              <a:r>
                <a:rPr lang="en-GB" dirty="0"/>
                <a:t>189.5.6.9</a:t>
              </a:r>
            </a:p>
          </p:txBody>
        </p:sp>
        <p:sp>
          <p:nvSpPr>
            <p:cNvPr id="24" name="TextBox 23">
              <a:extLst>
                <a:ext uri="{FF2B5EF4-FFF2-40B4-BE49-F238E27FC236}">
                  <a16:creationId xmlns:a16="http://schemas.microsoft.com/office/drawing/2014/main" id="{C084F254-8B43-46A7-A0BF-15889E163537}"/>
                </a:ext>
              </a:extLst>
            </p:cNvPr>
            <p:cNvSpPr txBox="1"/>
            <p:nvPr/>
          </p:nvSpPr>
          <p:spPr>
            <a:xfrm>
              <a:off x="5863144" y="5830441"/>
              <a:ext cx="1710725" cy="64633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dirty="0"/>
                <a:t>VM Private IPs</a:t>
              </a:r>
            </a:p>
            <a:p>
              <a:r>
                <a:rPr lang="en-GB" dirty="0"/>
                <a:t>10.7.19.X</a:t>
              </a:r>
            </a:p>
          </p:txBody>
        </p:sp>
      </p:grpSp>
      <p:sp>
        <p:nvSpPr>
          <p:cNvPr id="7" name="Oval 6">
            <a:extLst>
              <a:ext uri="{FF2B5EF4-FFF2-40B4-BE49-F238E27FC236}">
                <a16:creationId xmlns:a16="http://schemas.microsoft.com/office/drawing/2014/main" id="{BA3C0A4C-D3EB-4D07-917E-E5B667E025F7}"/>
              </a:ext>
            </a:extLst>
          </p:cNvPr>
          <p:cNvSpPr/>
          <p:nvPr/>
        </p:nvSpPr>
        <p:spPr bwMode="auto">
          <a:xfrm>
            <a:off x="1583759" y="4945159"/>
            <a:ext cx="437108" cy="432075"/>
          </a:xfrm>
          <a:prstGeom prst="ellipse">
            <a:avLst/>
          </a:prstGeom>
          <a:noFill/>
          <a:ln w="38100" cap="flat" cmpd="sng" algn="ctr">
            <a:solidFill>
              <a:srgbClr val="FF0000"/>
            </a:solidFill>
            <a:prstDash val="sysDot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28" name="Oval 27">
            <a:extLst>
              <a:ext uri="{FF2B5EF4-FFF2-40B4-BE49-F238E27FC236}">
                <a16:creationId xmlns:a16="http://schemas.microsoft.com/office/drawing/2014/main" id="{C9017217-B14A-4021-B3F8-31A17A0346A8}"/>
              </a:ext>
            </a:extLst>
          </p:cNvPr>
          <p:cNvSpPr/>
          <p:nvPr/>
        </p:nvSpPr>
        <p:spPr bwMode="auto">
          <a:xfrm>
            <a:off x="1567574" y="5736548"/>
            <a:ext cx="437108" cy="432075"/>
          </a:xfrm>
          <a:prstGeom prst="ellipse">
            <a:avLst/>
          </a:prstGeom>
          <a:noFill/>
          <a:ln w="38100" cap="flat" cmpd="sng" algn="ctr">
            <a:solidFill>
              <a:srgbClr val="FF0000"/>
            </a:solidFill>
            <a:prstDash val="sysDot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cxnSp>
        <p:nvCxnSpPr>
          <p:cNvPr id="9" name="Connector: Elbow 8">
            <a:extLst>
              <a:ext uri="{FF2B5EF4-FFF2-40B4-BE49-F238E27FC236}">
                <a16:creationId xmlns:a16="http://schemas.microsoft.com/office/drawing/2014/main" id="{4615FB76-E31F-4843-A284-F686B2A346E2}"/>
              </a:ext>
            </a:extLst>
          </p:cNvPr>
          <p:cNvCxnSpPr>
            <a:stCxn id="7" idx="6"/>
            <a:endCxn id="22" idx="0"/>
          </p:cNvCxnSpPr>
          <p:nvPr/>
        </p:nvCxnSpPr>
        <p:spPr bwMode="auto">
          <a:xfrm flipV="1">
            <a:off x="2020867" y="3936202"/>
            <a:ext cx="5619023" cy="1224995"/>
          </a:xfrm>
          <a:prstGeom prst="bentConnector4">
            <a:avLst>
              <a:gd name="adj1" fmla="val 85378"/>
              <a:gd name="adj2" fmla="val 118661"/>
            </a:avLst>
          </a:prstGeom>
          <a:solidFill>
            <a:schemeClr val="accent1"/>
          </a:solidFill>
          <a:ln w="28575" cap="flat" cmpd="sng" algn="ctr">
            <a:solidFill>
              <a:srgbClr val="FF0000"/>
            </a:solidFill>
            <a:prstDash val="solid"/>
            <a:round/>
            <a:headEnd type="none" w="med" len="med"/>
            <a:tailEnd type="arrow" w="med" len="sm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29" name="Connector: Elbow 28">
            <a:extLst>
              <a:ext uri="{FF2B5EF4-FFF2-40B4-BE49-F238E27FC236}">
                <a16:creationId xmlns:a16="http://schemas.microsoft.com/office/drawing/2014/main" id="{B6D1A831-46FC-4BAF-8984-E6BF43D3BEEE}"/>
              </a:ext>
            </a:extLst>
          </p:cNvPr>
          <p:cNvCxnSpPr>
            <a:stCxn id="28" idx="6"/>
            <a:endCxn id="11" idx="0"/>
          </p:cNvCxnSpPr>
          <p:nvPr/>
        </p:nvCxnSpPr>
        <p:spPr bwMode="auto">
          <a:xfrm flipV="1">
            <a:off x="2004682" y="4233756"/>
            <a:ext cx="2022754" cy="1718830"/>
          </a:xfrm>
          <a:prstGeom prst="bentConnector4">
            <a:avLst>
              <a:gd name="adj1" fmla="val 21972"/>
              <a:gd name="adj2" fmla="val 113300"/>
            </a:avLst>
          </a:prstGeom>
          <a:solidFill>
            <a:schemeClr val="accent1"/>
          </a:solidFill>
          <a:ln w="28575" cap="flat" cmpd="sng" algn="ctr">
            <a:solidFill>
              <a:srgbClr val="FF0000"/>
            </a:solidFill>
            <a:prstDash val="solid"/>
            <a:round/>
            <a:headEnd type="none" w="med" len="med"/>
            <a:tailEnd type="arrow" w="med" len="sm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</p:spTree>
    <p:extLst>
      <p:ext uri="{BB962C8B-B14F-4D97-AF65-F5344CB8AC3E}">
        <p14:creationId xmlns:p14="http://schemas.microsoft.com/office/powerpoint/2010/main" val="276478075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CDF972-674B-40CD-A049-78143F0987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7175" y="0"/>
            <a:ext cx="8686800" cy="557142"/>
          </a:xfrm>
        </p:spPr>
        <p:txBody>
          <a:bodyPr/>
          <a:lstStyle/>
          <a:p>
            <a:r>
              <a:rPr lang="en-GB" dirty="0"/>
              <a:t>Backend Address Pool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27F11DB-AFC8-4FFD-8AED-C59F7722550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7483" y="557143"/>
            <a:ext cx="8796491" cy="4411506"/>
          </a:xfrm>
        </p:spPr>
        <p:txBody>
          <a:bodyPr/>
          <a:lstStyle/>
          <a:p>
            <a:r>
              <a:rPr lang="en-GB" dirty="0"/>
              <a:t>A load balancer has a pool of backend address pools</a:t>
            </a:r>
          </a:p>
          <a:p>
            <a:r>
              <a:rPr lang="en-GB" dirty="0"/>
              <a:t>A backend pool defines the group of resources that will serve traffic for a given load-balancing rule.</a:t>
            </a:r>
          </a:p>
          <a:p>
            <a:r>
              <a:rPr lang="en-GB" b="1" dirty="0"/>
              <a:t>NIC Configuration</a:t>
            </a:r>
            <a:r>
              <a:rPr lang="en-GB" dirty="0"/>
              <a:t>: use to add existing virtual machines and virtual machine scale sets to the load balancer</a:t>
            </a:r>
          </a:p>
          <a:p>
            <a:pPr lvl="1"/>
            <a:r>
              <a:rPr lang="en-GB" dirty="0"/>
              <a:t>This method build the most direct link between VM and load balancer</a:t>
            </a:r>
          </a:p>
          <a:p>
            <a:pPr lvl="1"/>
            <a:endParaRPr lang="en-GB" dirty="0"/>
          </a:p>
          <a:p>
            <a:pPr lvl="1"/>
            <a:endParaRPr lang="en-GB" dirty="0"/>
          </a:p>
          <a:p>
            <a:pPr lvl="1"/>
            <a:endParaRPr lang="en-GB" dirty="0"/>
          </a:p>
          <a:p>
            <a:pPr lvl="1"/>
            <a:endParaRPr lang="en-GB" dirty="0"/>
          </a:p>
          <a:p>
            <a:r>
              <a:rPr lang="en-GB" dirty="0"/>
              <a:t>Each backend pool must </a:t>
            </a:r>
            <a:r>
              <a:rPr lang="en-GB" b="1" u="sng" dirty="0"/>
              <a:t>either</a:t>
            </a:r>
            <a:r>
              <a:rPr lang="en-GB" dirty="0"/>
              <a:t> contain NIC</a:t>
            </a:r>
            <a:r>
              <a:rPr lang="en-GB" baseline="30000" dirty="0"/>
              <a:t>#</a:t>
            </a:r>
            <a:r>
              <a:rPr lang="en-GB" dirty="0"/>
              <a:t>s </a:t>
            </a:r>
            <a:r>
              <a:rPr lang="en-GB" u="sng" dirty="0"/>
              <a:t>or</a:t>
            </a:r>
            <a:r>
              <a:rPr lang="en-GB" dirty="0"/>
              <a:t> IP addresses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EB696AC-1CAB-4D22-BBD0-1E122B8FB916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02ABCE9-5D53-46FF-A77C-3E9B4CA0F395}"/>
              </a:ext>
            </a:extLst>
          </p:cNvPr>
          <p:cNvSpPr txBox="1"/>
          <p:nvPr/>
        </p:nvSpPr>
        <p:spPr>
          <a:xfrm>
            <a:off x="4941070" y="6320997"/>
            <a:ext cx="407019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https://docs.microsoft.com/en-us/azure/load-balancer/backend-pool-management</a:t>
            </a: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758729FB-6289-4976-9265-BE64DC55855A}"/>
              </a:ext>
            </a:extLst>
          </p:cNvPr>
          <p:cNvSpPr/>
          <p:nvPr/>
        </p:nvSpPr>
        <p:spPr bwMode="auto">
          <a:xfrm>
            <a:off x="7123693" y="2721225"/>
            <a:ext cx="1009934" cy="477672"/>
          </a:xfrm>
          <a:prstGeom prst="rect">
            <a:avLst/>
          </a:prstGeom>
          <a:solidFill>
            <a:schemeClr val="bg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Helvetica" panose="020B0604020202020204" pitchFamily="34" charset="0"/>
              </a:rPr>
              <a:t>VM</a:t>
            </a: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89C5A2CD-598B-4832-811F-FCC5284BFAD1}"/>
              </a:ext>
            </a:extLst>
          </p:cNvPr>
          <p:cNvSpPr/>
          <p:nvPr/>
        </p:nvSpPr>
        <p:spPr bwMode="auto">
          <a:xfrm>
            <a:off x="1077498" y="2721223"/>
            <a:ext cx="1628633" cy="998563"/>
          </a:xfrm>
          <a:prstGeom prst="rect">
            <a:avLst/>
          </a:prstGeom>
          <a:solidFill>
            <a:schemeClr val="bg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Helvetica" panose="020B0604020202020204" pitchFamily="34" charset="0"/>
              </a:rPr>
              <a:t>Load Balancer</a:t>
            </a: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F4212AF7-5716-472D-8456-96686DD0F389}"/>
              </a:ext>
            </a:extLst>
          </p:cNvPr>
          <p:cNvSpPr/>
          <p:nvPr/>
        </p:nvSpPr>
        <p:spPr bwMode="auto">
          <a:xfrm>
            <a:off x="7123693" y="3242114"/>
            <a:ext cx="1009934" cy="477672"/>
          </a:xfrm>
          <a:prstGeom prst="rect">
            <a:avLst/>
          </a:prstGeom>
          <a:solidFill>
            <a:schemeClr val="bg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Helvetica" panose="020B0604020202020204" pitchFamily="34" charset="0"/>
              </a:rPr>
              <a:t>VM</a:t>
            </a:r>
          </a:p>
        </p:txBody>
      </p:sp>
      <p:sp>
        <p:nvSpPr>
          <p:cNvPr id="20" name="Cloud 19">
            <a:extLst>
              <a:ext uri="{FF2B5EF4-FFF2-40B4-BE49-F238E27FC236}">
                <a16:creationId xmlns:a16="http://schemas.microsoft.com/office/drawing/2014/main" id="{92D4E824-5146-4F46-9980-C8918D930F07}"/>
              </a:ext>
            </a:extLst>
          </p:cNvPr>
          <p:cNvSpPr/>
          <p:nvPr/>
        </p:nvSpPr>
        <p:spPr bwMode="auto">
          <a:xfrm>
            <a:off x="3857328" y="2610208"/>
            <a:ext cx="1978925" cy="1214651"/>
          </a:xfrm>
          <a:prstGeom prst="cloud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Helvetica" panose="020B0604020202020204" pitchFamily="34" charset="0"/>
              </a:rPr>
              <a:t>Backend Address Pool</a:t>
            </a:r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513598F8-78B5-42A7-815F-184E5FF63527}"/>
              </a:ext>
            </a:extLst>
          </p:cNvPr>
          <p:cNvSpPr/>
          <p:nvPr/>
        </p:nvSpPr>
        <p:spPr bwMode="auto">
          <a:xfrm>
            <a:off x="6626828" y="2816616"/>
            <a:ext cx="552732" cy="299590"/>
          </a:xfrm>
          <a:prstGeom prst="rect">
            <a:avLst/>
          </a:prstGeom>
          <a:solidFill>
            <a:schemeClr val="bg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Helvetica" panose="020B0604020202020204" pitchFamily="34" charset="0"/>
              </a:rPr>
              <a:t>NIC</a:t>
            </a:r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BA9B352A-5634-4377-8D6F-21EC6A33B6EF}"/>
              </a:ext>
            </a:extLst>
          </p:cNvPr>
          <p:cNvSpPr/>
          <p:nvPr/>
        </p:nvSpPr>
        <p:spPr bwMode="auto">
          <a:xfrm>
            <a:off x="6626828" y="3345537"/>
            <a:ext cx="552732" cy="299590"/>
          </a:xfrm>
          <a:prstGeom prst="rect">
            <a:avLst/>
          </a:prstGeom>
          <a:solidFill>
            <a:schemeClr val="bg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Helvetica" panose="020B0604020202020204" pitchFamily="34" charset="0"/>
              </a:rPr>
              <a:t>NIC</a:t>
            </a:r>
          </a:p>
        </p:txBody>
      </p:sp>
      <p:cxnSp>
        <p:nvCxnSpPr>
          <p:cNvPr id="23" name="Straight Arrow Connector 22">
            <a:extLst>
              <a:ext uri="{FF2B5EF4-FFF2-40B4-BE49-F238E27FC236}">
                <a16:creationId xmlns:a16="http://schemas.microsoft.com/office/drawing/2014/main" id="{EB81D5A6-67F5-455D-9CB0-0A8175B50DC1}"/>
              </a:ext>
            </a:extLst>
          </p:cNvPr>
          <p:cNvCxnSpPr>
            <a:stCxn id="18" idx="3"/>
            <a:endCxn id="20" idx="2"/>
          </p:cNvCxnSpPr>
          <p:nvPr/>
        </p:nvCxnSpPr>
        <p:spPr bwMode="auto">
          <a:xfrm flipV="1">
            <a:off x="2706131" y="3217534"/>
            <a:ext cx="1157335" cy="2971"/>
          </a:xfrm>
          <a:prstGeom prst="straightConnector1">
            <a:avLst/>
          </a:prstGeom>
          <a:solidFill>
            <a:schemeClr val="accent1"/>
          </a:solidFill>
          <a:ln w="34925" cap="flat" cmpd="sng" algn="ctr">
            <a:solidFill>
              <a:schemeClr val="tx1"/>
            </a:solidFill>
            <a:prstDash val="dash"/>
            <a:round/>
            <a:headEnd type="none" w="med" len="med"/>
            <a:tailEnd type="arrow" w="lg" len="lg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24" name="Straight Arrow Connector 23">
            <a:extLst>
              <a:ext uri="{FF2B5EF4-FFF2-40B4-BE49-F238E27FC236}">
                <a16:creationId xmlns:a16="http://schemas.microsoft.com/office/drawing/2014/main" id="{84BE60A3-A868-4772-85C8-85D11BD9723A}"/>
              </a:ext>
            </a:extLst>
          </p:cNvPr>
          <p:cNvCxnSpPr>
            <a:endCxn id="21" idx="1"/>
          </p:cNvCxnSpPr>
          <p:nvPr/>
        </p:nvCxnSpPr>
        <p:spPr bwMode="auto">
          <a:xfrm>
            <a:off x="5755814" y="2966411"/>
            <a:ext cx="871014" cy="0"/>
          </a:xfrm>
          <a:prstGeom prst="straightConnector1">
            <a:avLst/>
          </a:prstGeom>
          <a:solidFill>
            <a:schemeClr val="accent1"/>
          </a:solidFill>
          <a:ln w="25400" cap="flat" cmpd="sng" algn="ctr">
            <a:solidFill>
              <a:schemeClr val="tx1"/>
            </a:solidFill>
            <a:prstDash val="dash"/>
            <a:round/>
            <a:headEnd type="none" w="med" len="med"/>
            <a:tailEnd type="arrow" w="lg" len="lg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25" name="Straight Arrow Connector 24">
            <a:extLst>
              <a:ext uri="{FF2B5EF4-FFF2-40B4-BE49-F238E27FC236}">
                <a16:creationId xmlns:a16="http://schemas.microsoft.com/office/drawing/2014/main" id="{CC23962D-1E0C-4C57-85F7-EE889575F8E1}"/>
              </a:ext>
            </a:extLst>
          </p:cNvPr>
          <p:cNvCxnSpPr>
            <a:endCxn id="22" idx="1"/>
          </p:cNvCxnSpPr>
          <p:nvPr/>
        </p:nvCxnSpPr>
        <p:spPr bwMode="auto">
          <a:xfrm>
            <a:off x="5555226" y="3495332"/>
            <a:ext cx="1071602" cy="0"/>
          </a:xfrm>
          <a:prstGeom prst="straightConnector1">
            <a:avLst/>
          </a:prstGeom>
          <a:solidFill>
            <a:schemeClr val="accent1"/>
          </a:solidFill>
          <a:ln w="25400" cap="flat" cmpd="sng" algn="ctr">
            <a:solidFill>
              <a:schemeClr val="tx1"/>
            </a:solidFill>
            <a:prstDash val="dash"/>
            <a:round/>
            <a:headEnd type="none" w="med" len="med"/>
            <a:tailEnd type="arrow" w="lg" len="lg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6" name="TextBox 5">
            <a:extLst>
              <a:ext uri="{FF2B5EF4-FFF2-40B4-BE49-F238E27FC236}">
                <a16:creationId xmlns:a16="http://schemas.microsoft.com/office/drawing/2014/main" id="{3C6EB435-A8AF-6829-1678-90152B8F9486}"/>
              </a:ext>
            </a:extLst>
          </p:cNvPr>
          <p:cNvSpPr txBox="1"/>
          <p:nvPr/>
        </p:nvSpPr>
        <p:spPr>
          <a:xfrm>
            <a:off x="3926541" y="4788880"/>
            <a:ext cx="3389924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i="1" dirty="0"/>
              <a:t># Technically speaking the Load Balancer requires an </a:t>
            </a:r>
            <a:r>
              <a:rPr lang="en-GB" sz="1400" i="1" dirty="0" err="1"/>
              <a:t>IPConfig</a:t>
            </a:r>
            <a:r>
              <a:rPr lang="en-GB" sz="1400" i="1" dirty="0"/>
              <a:t> that belongs to a NIC</a:t>
            </a:r>
          </a:p>
        </p:txBody>
      </p:sp>
    </p:spTree>
    <p:extLst>
      <p:ext uri="{BB962C8B-B14F-4D97-AF65-F5344CB8AC3E}">
        <p14:creationId xmlns:p14="http://schemas.microsoft.com/office/powerpoint/2010/main" val="138851652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ectangle 20">
            <a:extLst>
              <a:ext uri="{FF2B5EF4-FFF2-40B4-BE49-F238E27FC236}">
                <a16:creationId xmlns:a16="http://schemas.microsoft.com/office/drawing/2014/main" id="{0B179E32-E6F3-41F8-8C7D-DA53CC9798B0}"/>
              </a:ext>
            </a:extLst>
          </p:cNvPr>
          <p:cNvSpPr/>
          <p:nvPr/>
        </p:nvSpPr>
        <p:spPr bwMode="auto">
          <a:xfrm>
            <a:off x="1632154" y="3163005"/>
            <a:ext cx="5187690" cy="2472740"/>
          </a:xfrm>
          <a:prstGeom prst="rect">
            <a:avLst/>
          </a:prstGeom>
          <a:solidFill>
            <a:schemeClr val="bg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9A3D439-0750-478A-B095-E31A0E3584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7175" y="0"/>
            <a:ext cx="8686800" cy="675960"/>
          </a:xfrm>
        </p:spPr>
        <p:txBody>
          <a:bodyPr/>
          <a:lstStyle/>
          <a:p>
            <a:r>
              <a:rPr lang="en-GB" dirty="0"/>
              <a:t>Add NSG Rules</a:t>
            </a:r>
          </a:p>
        </p:txBody>
      </p:sp>
      <p:pic>
        <p:nvPicPr>
          <p:cNvPr id="12" name="Content Placeholder 11" descr="Remote learning math with solid fill">
            <a:extLst>
              <a:ext uri="{FF2B5EF4-FFF2-40B4-BE49-F238E27FC236}">
                <a16:creationId xmlns:a16="http://schemas.microsoft.com/office/drawing/2014/main" id="{0D1C99F7-97D6-4E16-ABAF-D16C550A94B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5909993" y="3452289"/>
            <a:ext cx="705135" cy="705135"/>
          </a:xfrm>
        </p:spPr>
      </p:pic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8B3BFA7-3A12-40BD-878A-179458D70369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7E395FB-8CE9-41C1-9C69-AD84F00BFA80}"/>
              </a:ext>
            </a:extLst>
          </p:cNvPr>
          <p:cNvSpPr txBox="1"/>
          <p:nvPr/>
        </p:nvSpPr>
        <p:spPr>
          <a:xfrm>
            <a:off x="79375" y="753474"/>
            <a:ext cx="8941721" cy="2308324"/>
          </a:xfrm>
          <a:prstGeom prst="rect">
            <a:avLst/>
          </a:prstGeom>
          <a:solidFill>
            <a:srgbClr val="000000"/>
          </a:solidFill>
        </p:spPr>
        <p:txBody>
          <a:bodyPr wrap="square" rtlCol="0">
            <a:spAutoFit/>
          </a:bodyPr>
          <a:lstStyle/>
          <a:p>
            <a:r>
              <a:rPr lang="en-GB" u="sng" dirty="0">
                <a:solidFill>
                  <a:schemeClr val="bg1"/>
                </a:solidFill>
              </a:rPr>
              <a:t>CREATE A NETWORK SEC GROUP (NSG) FOR THE VMs TO SHARE </a:t>
            </a:r>
          </a:p>
          <a:p>
            <a:r>
              <a:rPr lang="en-GB" dirty="0">
                <a:solidFill>
                  <a:schemeClr val="bg1"/>
                </a:solidFill>
              </a:rPr>
              <a:t>$ 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az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network 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nsg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create --resource-group </a:t>
            </a:r>
            <a:r>
              <a:rPr lang="en-GB" dirty="0" err="1">
                <a:solidFill>
                  <a:srgbClr val="FFC000"/>
                </a:solidFill>
              </a:rPr>
              <a:t>myvm</a:t>
            </a:r>
            <a:r>
              <a:rPr lang="en-GB" dirty="0">
                <a:solidFill>
                  <a:srgbClr val="FFC000"/>
                </a:solidFill>
              </a:rPr>
              <a:t>-resource-</a:t>
            </a:r>
            <a:r>
              <a:rPr lang="en-GB" dirty="0" err="1">
                <a:solidFill>
                  <a:srgbClr val="FFC000"/>
                </a:solidFill>
              </a:rPr>
              <a:t>gp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--name </a:t>
            </a:r>
            <a:r>
              <a:rPr lang="en-GB" dirty="0" err="1">
                <a:solidFill>
                  <a:srgbClr val="FFC000"/>
                </a:solidFill>
              </a:rPr>
              <a:t>myNSG</a:t>
            </a:r>
            <a:endParaRPr lang="en-GB" dirty="0">
              <a:solidFill>
                <a:srgbClr val="FFC000"/>
              </a:solidFill>
            </a:endParaRPr>
          </a:p>
          <a:p>
            <a:endParaRPr lang="en-GB" dirty="0">
              <a:solidFill>
                <a:schemeClr val="bg1"/>
              </a:solidFill>
            </a:endParaRPr>
          </a:p>
          <a:p>
            <a:r>
              <a:rPr lang="en-GB" u="sng" dirty="0">
                <a:solidFill>
                  <a:schemeClr val="bg1"/>
                </a:solidFill>
              </a:rPr>
              <a:t>ADD A RULE TO THIS NSG TO ALLOW ACCESS TO PORT 80</a:t>
            </a:r>
            <a:endParaRPr lang="en-GB" dirty="0">
              <a:solidFill>
                <a:schemeClr val="bg1"/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$ 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az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network 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nsg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rule create --resource-group </a:t>
            </a:r>
            <a:r>
              <a:rPr lang="en-GB" dirty="0" err="1">
                <a:solidFill>
                  <a:srgbClr val="FFC000"/>
                </a:solidFill>
              </a:rPr>
              <a:t>myvm</a:t>
            </a:r>
            <a:r>
              <a:rPr lang="en-GB" dirty="0">
                <a:solidFill>
                  <a:srgbClr val="FFC000"/>
                </a:solidFill>
              </a:rPr>
              <a:t>-resource-</a:t>
            </a:r>
            <a:r>
              <a:rPr lang="en-GB" dirty="0" err="1">
                <a:solidFill>
                  <a:srgbClr val="FFC000"/>
                </a:solidFill>
              </a:rPr>
              <a:t>gp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--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nsg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-name </a:t>
            </a:r>
            <a:r>
              <a:rPr lang="en-GB" dirty="0" err="1">
                <a:solidFill>
                  <a:srgbClr val="FFC000"/>
                </a:solidFill>
              </a:rPr>
              <a:t>myNSG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--name </a:t>
            </a:r>
            <a:r>
              <a:rPr lang="en-GB" dirty="0" err="1">
                <a:solidFill>
                  <a:srgbClr val="FFC000"/>
                </a:solidFill>
              </a:rPr>
              <a:t>myNSGRuleHTTP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--protocol </a:t>
            </a:r>
            <a:r>
              <a:rPr lang="en-GB" dirty="0">
                <a:solidFill>
                  <a:srgbClr val="FFC000"/>
                </a:solidFill>
              </a:rPr>
              <a:t>'*'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--direction </a:t>
            </a:r>
            <a:r>
              <a:rPr lang="en-GB" dirty="0">
                <a:solidFill>
                  <a:srgbClr val="FFC000"/>
                </a:solidFill>
              </a:rPr>
              <a:t>inbound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--source-address-prefix </a:t>
            </a:r>
            <a:r>
              <a:rPr lang="en-GB" dirty="0">
                <a:solidFill>
                  <a:srgbClr val="FFC000"/>
                </a:solidFill>
              </a:rPr>
              <a:t>'*'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--source-port-range</a:t>
            </a:r>
            <a:r>
              <a:rPr lang="en-GB" dirty="0">
                <a:solidFill>
                  <a:srgbClr val="FFC000"/>
                </a:solidFill>
              </a:rPr>
              <a:t> '*' 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--destination-address-prefix </a:t>
            </a:r>
            <a:r>
              <a:rPr lang="en-GB" dirty="0">
                <a:solidFill>
                  <a:srgbClr val="FFC000"/>
                </a:solidFill>
              </a:rPr>
              <a:t>'*'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--destination-port-range </a:t>
            </a:r>
            <a:r>
              <a:rPr lang="en-GB" dirty="0">
                <a:solidFill>
                  <a:srgbClr val="FFC000"/>
                </a:solidFill>
              </a:rPr>
              <a:t>80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--access </a:t>
            </a:r>
            <a:r>
              <a:rPr lang="en-GB" dirty="0">
                <a:solidFill>
                  <a:srgbClr val="FFC000"/>
                </a:solidFill>
              </a:rPr>
              <a:t>allow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--priority </a:t>
            </a:r>
            <a:r>
              <a:rPr lang="en-GB" dirty="0">
                <a:solidFill>
                  <a:srgbClr val="FFC000"/>
                </a:solidFill>
              </a:rPr>
              <a:t>200</a:t>
            </a:r>
          </a:p>
        </p:txBody>
      </p:sp>
      <p:sp>
        <p:nvSpPr>
          <p:cNvPr id="9" name="Cloud 8">
            <a:extLst>
              <a:ext uri="{FF2B5EF4-FFF2-40B4-BE49-F238E27FC236}">
                <a16:creationId xmlns:a16="http://schemas.microsoft.com/office/drawing/2014/main" id="{2EDF76ED-CDE4-4EBC-B3A2-C51191D97D24}"/>
              </a:ext>
            </a:extLst>
          </p:cNvPr>
          <p:cNvSpPr/>
          <p:nvPr/>
        </p:nvSpPr>
        <p:spPr bwMode="auto">
          <a:xfrm>
            <a:off x="1891582" y="3347671"/>
            <a:ext cx="1778759" cy="1407161"/>
          </a:xfrm>
          <a:prstGeom prst="cloud">
            <a:avLst/>
          </a:prstGeom>
          <a:solidFill>
            <a:schemeClr val="bg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Helvetica" panose="020B0604020202020204" pitchFamily="34" charset="0"/>
              </a:rPr>
              <a:t>Internet</a:t>
            </a:r>
          </a:p>
        </p:txBody>
      </p:sp>
      <p:sp>
        <p:nvSpPr>
          <p:cNvPr id="10" name="Arrow: Right 9">
            <a:extLst>
              <a:ext uri="{FF2B5EF4-FFF2-40B4-BE49-F238E27FC236}">
                <a16:creationId xmlns:a16="http://schemas.microsoft.com/office/drawing/2014/main" id="{5059EF98-EC62-4CE2-B66B-E2C271D10130}"/>
              </a:ext>
            </a:extLst>
          </p:cNvPr>
          <p:cNvSpPr/>
          <p:nvPr/>
        </p:nvSpPr>
        <p:spPr bwMode="auto">
          <a:xfrm>
            <a:off x="3811367" y="4147610"/>
            <a:ext cx="829384" cy="591403"/>
          </a:xfrm>
          <a:prstGeom prst="rightArrow">
            <a:avLst/>
          </a:prstGeom>
          <a:solidFill>
            <a:schemeClr val="bg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pic>
        <p:nvPicPr>
          <p:cNvPr id="13" name="Content Placeholder 11" descr="Remote learning math with solid fill">
            <a:extLst>
              <a:ext uri="{FF2B5EF4-FFF2-40B4-BE49-F238E27FC236}">
                <a16:creationId xmlns:a16="http://schemas.microsoft.com/office/drawing/2014/main" id="{52BA4267-82EC-4DF0-82AD-F33DA30F999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 bwMode="auto">
          <a:xfrm>
            <a:off x="5909992" y="4090745"/>
            <a:ext cx="705135" cy="70513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4" name="Content Placeholder 11" descr="Remote learning math with solid fill">
            <a:extLst>
              <a:ext uri="{FF2B5EF4-FFF2-40B4-BE49-F238E27FC236}">
                <a16:creationId xmlns:a16="http://schemas.microsoft.com/office/drawing/2014/main" id="{C9BA2D43-27FB-46C9-8FB6-E4CBB86BA34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 bwMode="auto">
          <a:xfrm>
            <a:off x="5919093" y="4715832"/>
            <a:ext cx="705135" cy="70513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5" name="Rectangle 14">
            <a:extLst>
              <a:ext uri="{FF2B5EF4-FFF2-40B4-BE49-F238E27FC236}">
                <a16:creationId xmlns:a16="http://schemas.microsoft.com/office/drawing/2014/main" id="{873541A3-798C-4033-9939-931B47DC06DD}"/>
              </a:ext>
            </a:extLst>
          </p:cNvPr>
          <p:cNvSpPr/>
          <p:nvPr/>
        </p:nvSpPr>
        <p:spPr bwMode="auto">
          <a:xfrm>
            <a:off x="4645301" y="3452289"/>
            <a:ext cx="444407" cy="2043896"/>
          </a:xfrm>
          <a:prstGeom prst="rect">
            <a:avLst/>
          </a:prstGeom>
          <a:solidFill>
            <a:schemeClr val="bg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16" name="Arrow: Right 15">
            <a:extLst>
              <a:ext uri="{FF2B5EF4-FFF2-40B4-BE49-F238E27FC236}">
                <a16:creationId xmlns:a16="http://schemas.microsoft.com/office/drawing/2014/main" id="{CB64DBC6-2048-45E1-8499-89940CF18521}"/>
              </a:ext>
            </a:extLst>
          </p:cNvPr>
          <p:cNvSpPr/>
          <p:nvPr/>
        </p:nvSpPr>
        <p:spPr bwMode="auto">
          <a:xfrm>
            <a:off x="5154815" y="3482090"/>
            <a:ext cx="755177" cy="591403"/>
          </a:xfrm>
          <a:prstGeom prst="rightArrow">
            <a:avLst/>
          </a:prstGeom>
          <a:pattFill prst="wdUpDiag">
            <a:fgClr>
              <a:schemeClr val="tx1"/>
            </a:fgClr>
            <a:bgClr>
              <a:schemeClr val="bg1"/>
            </a:bgClr>
          </a:patt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18" name="Arrow: Right 17">
            <a:extLst>
              <a:ext uri="{FF2B5EF4-FFF2-40B4-BE49-F238E27FC236}">
                <a16:creationId xmlns:a16="http://schemas.microsoft.com/office/drawing/2014/main" id="{7DA0EC51-A30C-4EC4-B76F-C78EE66E7BC8}"/>
              </a:ext>
            </a:extLst>
          </p:cNvPr>
          <p:cNvSpPr/>
          <p:nvPr/>
        </p:nvSpPr>
        <p:spPr bwMode="auto">
          <a:xfrm>
            <a:off x="5154815" y="4113772"/>
            <a:ext cx="755177" cy="591403"/>
          </a:xfrm>
          <a:prstGeom prst="rightArrow">
            <a:avLst/>
          </a:prstGeom>
          <a:pattFill prst="wdUpDiag">
            <a:fgClr>
              <a:schemeClr val="tx1"/>
            </a:fgClr>
            <a:bgClr>
              <a:schemeClr val="bg1"/>
            </a:bgClr>
          </a:patt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19" name="Arrow: Right 18">
            <a:extLst>
              <a:ext uri="{FF2B5EF4-FFF2-40B4-BE49-F238E27FC236}">
                <a16:creationId xmlns:a16="http://schemas.microsoft.com/office/drawing/2014/main" id="{965E2AD9-D690-4CD0-B7C6-D1F0E27AB84F}"/>
              </a:ext>
            </a:extLst>
          </p:cNvPr>
          <p:cNvSpPr/>
          <p:nvPr/>
        </p:nvSpPr>
        <p:spPr bwMode="auto">
          <a:xfrm>
            <a:off x="5165328" y="4762885"/>
            <a:ext cx="755177" cy="591403"/>
          </a:xfrm>
          <a:prstGeom prst="rightArrow">
            <a:avLst/>
          </a:prstGeom>
          <a:pattFill prst="wdUpDiag">
            <a:fgClr>
              <a:schemeClr val="tx1"/>
            </a:fgClr>
            <a:bgClr>
              <a:schemeClr val="bg1"/>
            </a:bgClr>
          </a:patt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7DCE9D57-CBA8-4457-A321-7BB38536C920}"/>
              </a:ext>
            </a:extLst>
          </p:cNvPr>
          <p:cNvSpPr txBox="1"/>
          <p:nvPr/>
        </p:nvSpPr>
        <p:spPr>
          <a:xfrm>
            <a:off x="5260870" y="3163005"/>
            <a:ext cx="92845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Port 80</a:t>
            </a:r>
          </a:p>
        </p:txBody>
      </p:sp>
      <p:graphicFrame>
        <p:nvGraphicFramePr>
          <p:cNvPr id="24" name="Table 24">
            <a:extLst>
              <a:ext uri="{FF2B5EF4-FFF2-40B4-BE49-F238E27FC236}">
                <a16:creationId xmlns:a16="http://schemas.microsoft.com/office/drawing/2014/main" id="{217BC5C1-297E-4280-930B-F62E870EDE09}"/>
              </a:ext>
            </a:extLst>
          </p:cNvPr>
          <p:cNvGraphicFramePr>
            <a:graphicFrameLocks noGrp="1"/>
          </p:cNvGraphicFramePr>
          <p:nvPr/>
        </p:nvGraphicFramePr>
        <p:xfrm>
          <a:off x="419044" y="5709963"/>
          <a:ext cx="7854801" cy="67056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219200">
                  <a:extLst>
                    <a:ext uri="{9D8B030D-6E8A-4147-A177-3AD203B41FA5}">
                      <a16:colId xmlns:a16="http://schemas.microsoft.com/office/drawing/2014/main" val="2448024695"/>
                    </a:ext>
                  </a:extLst>
                </a:gridCol>
                <a:gridCol w="1219200">
                  <a:extLst>
                    <a:ext uri="{9D8B030D-6E8A-4147-A177-3AD203B41FA5}">
                      <a16:colId xmlns:a16="http://schemas.microsoft.com/office/drawing/2014/main" val="2256742599"/>
                    </a:ext>
                  </a:extLst>
                </a:gridCol>
                <a:gridCol w="1219200">
                  <a:extLst>
                    <a:ext uri="{9D8B030D-6E8A-4147-A177-3AD203B41FA5}">
                      <a16:colId xmlns:a16="http://schemas.microsoft.com/office/drawing/2014/main" val="2619823785"/>
                    </a:ext>
                  </a:extLst>
                </a:gridCol>
                <a:gridCol w="1219200">
                  <a:extLst>
                    <a:ext uri="{9D8B030D-6E8A-4147-A177-3AD203B41FA5}">
                      <a16:colId xmlns:a16="http://schemas.microsoft.com/office/drawing/2014/main" val="3587734474"/>
                    </a:ext>
                  </a:extLst>
                </a:gridCol>
                <a:gridCol w="2978001">
                  <a:extLst>
                    <a:ext uri="{9D8B030D-6E8A-4147-A177-3AD203B41FA5}">
                      <a16:colId xmlns:a16="http://schemas.microsoft.com/office/drawing/2014/main" val="108377367"/>
                    </a:ext>
                  </a:extLst>
                </a:gridCol>
              </a:tblGrid>
              <a:tr h="324000">
                <a:tc>
                  <a:txBody>
                    <a:bodyPr/>
                    <a:lstStyle/>
                    <a:p>
                      <a:pPr algn="ctr"/>
                      <a:r>
                        <a:rPr lang="en-GB" sz="1600" b="1" dirty="0" err="1"/>
                        <a:t>Dest</a:t>
                      </a:r>
                      <a:r>
                        <a:rPr lang="en-GB" sz="1600" b="1" dirty="0"/>
                        <a:t> </a:t>
                      </a:r>
                      <a:r>
                        <a:rPr lang="en-GB" sz="1600" b="1" dirty="0" err="1"/>
                        <a:t>Addr</a:t>
                      </a:r>
                      <a:endParaRPr lang="en-GB" sz="16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b="1" dirty="0" err="1"/>
                        <a:t>Dest</a:t>
                      </a:r>
                      <a:r>
                        <a:rPr lang="en-GB" sz="1600" b="1" dirty="0"/>
                        <a:t> Port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b="1" dirty="0" err="1"/>
                        <a:t>Src</a:t>
                      </a:r>
                      <a:r>
                        <a:rPr lang="en-GB" sz="1600" b="1" dirty="0"/>
                        <a:t> </a:t>
                      </a:r>
                      <a:r>
                        <a:rPr lang="en-GB" sz="1600" b="1" dirty="0" err="1"/>
                        <a:t>Addr</a:t>
                      </a:r>
                      <a:endParaRPr lang="en-GB" sz="16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b="1" dirty="0" err="1"/>
                        <a:t>Src</a:t>
                      </a:r>
                      <a:r>
                        <a:rPr lang="en-GB" sz="1600" b="1" dirty="0"/>
                        <a:t> Port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b="1" dirty="0"/>
                        <a:t>Data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380047800"/>
                  </a:ext>
                </a:extLst>
              </a:tr>
              <a:tr h="324000">
                <a:tc>
                  <a:txBody>
                    <a:bodyPr/>
                    <a:lstStyle/>
                    <a:p>
                      <a:pPr algn="ctr"/>
                      <a:r>
                        <a:rPr lang="en-GB" sz="1600" dirty="0"/>
                        <a:t>*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dirty="0"/>
                        <a:t>80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dirty="0"/>
                        <a:t>*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dirty="0"/>
                        <a:t>*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1600" dirty="0"/>
                    </a:p>
                  </a:txBody>
                  <a:tcPr>
                    <a:pattFill prst="wdUpDiag">
                      <a:fgClr>
                        <a:schemeClr val="tx1"/>
                      </a:fgClr>
                      <a:bgClr>
                        <a:schemeClr val="bg1"/>
                      </a:bgClr>
                    </a:pattFill>
                  </a:tcPr>
                </a:tc>
                <a:extLst>
                  <a:ext uri="{0D108BD9-81ED-4DB2-BD59-A6C34878D82A}">
                    <a16:rowId xmlns:a16="http://schemas.microsoft.com/office/drawing/2014/main" val="1774033376"/>
                  </a:ext>
                </a:extLst>
              </a:tr>
            </a:tbl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2D94E9E6-9A96-4DC8-8B7E-0DE893C8B8BB}"/>
              </a:ext>
            </a:extLst>
          </p:cNvPr>
          <p:cNvSpPr txBox="1"/>
          <p:nvPr/>
        </p:nvSpPr>
        <p:spPr>
          <a:xfrm>
            <a:off x="6991006" y="3209171"/>
            <a:ext cx="1952969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These rules are applied in order of priority (highest first)</a:t>
            </a:r>
          </a:p>
        </p:txBody>
      </p:sp>
    </p:spTree>
    <p:extLst>
      <p:ext uri="{BB962C8B-B14F-4D97-AF65-F5344CB8AC3E}">
        <p14:creationId xmlns:p14="http://schemas.microsoft.com/office/powerpoint/2010/main" val="143273482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Rectangle: Rounded Corners 18">
            <a:extLst>
              <a:ext uri="{FF2B5EF4-FFF2-40B4-BE49-F238E27FC236}">
                <a16:creationId xmlns:a16="http://schemas.microsoft.com/office/drawing/2014/main" id="{0F4AED80-9C97-4810-BF2F-70A375AE4844}"/>
              </a:ext>
            </a:extLst>
          </p:cNvPr>
          <p:cNvSpPr/>
          <p:nvPr/>
        </p:nvSpPr>
        <p:spPr bwMode="auto">
          <a:xfrm>
            <a:off x="3417611" y="3338570"/>
            <a:ext cx="1129805" cy="557633"/>
          </a:xfrm>
          <a:prstGeom prst="roundRect">
            <a:avLst/>
          </a:prstGeom>
          <a:pattFill prst="pct30">
            <a:fgClr>
              <a:schemeClr val="tx1"/>
            </a:fgClr>
            <a:bgClr>
              <a:schemeClr val="bg1"/>
            </a:bgClr>
          </a:pattFill>
          <a:ln w="9525" cap="flat" cmpd="sng" algn="ctr">
            <a:solidFill>
              <a:schemeClr val="tx1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9654BD6-0120-4879-AA2D-F81C85644B01}"/>
              </a:ext>
            </a:extLst>
          </p:cNvPr>
          <p:cNvSpPr/>
          <p:nvPr/>
        </p:nvSpPr>
        <p:spPr bwMode="auto">
          <a:xfrm>
            <a:off x="2915185" y="2432613"/>
            <a:ext cx="1275407" cy="431561"/>
          </a:xfrm>
          <a:prstGeom prst="rect">
            <a:avLst/>
          </a:prstGeom>
          <a:pattFill prst="wdUpDiag">
            <a:fgClr>
              <a:schemeClr val="tx1"/>
            </a:fgClr>
            <a:bgClr>
              <a:schemeClr val="bg1"/>
            </a:bgClr>
          </a:patt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63D6BB0-8828-4626-987A-A127B075D4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7176" y="0"/>
            <a:ext cx="8593544" cy="844550"/>
          </a:xfrm>
        </p:spPr>
        <p:txBody>
          <a:bodyPr/>
          <a:lstStyle/>
          <a:p>
            <a:r>
              <a:rPr lang="en-GB" dirty="0"/>
              <a:t>Load Balancer Setup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07282CB-1042-4ED7-8402-9FF8ECD2D5E9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  <p:sp>
        <p:nvSpPr>
          <p:cNvPr id="5" name="Cloud 4">
            <a:extLst>
              <a:ext uri="{FF2B5EF4-FFF2-40B4-BE49-F238E27FC236}">
                <a16:creationId xmlns:a16="http://schemas.microsoft.com/office/drawing/2014/main" id="{AC9A44F0-DDCD-4F0A-AFD2-40D0EFBBAB0B}"/>
              </a:ext>
            </a:extLst>
          </p:cNvPr>
          <p:cNvSpPr/>
          <p:nvPr/>
        </p:nvSpPr>
        <p:spPr bwMode="auto">
          <a:xfrm>
            <a:off x="38198" y="1952477"/>
            <a:ext cx="1778759" cy="1407161"/>
          </a:xfrm>
          <a:prstGeom prst="cloud">
            <a:avLst/>
          </a:prstGeom>
          <a:solidFill>
            <a:schemeClr val="bg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Helvetica" panose="020B0604020202020204" pitchFamily="34" charset="0"/>
              </a:rPr>
              <a:t>Internet</a:t>
            </a:r>
          </a:p>
        </p:txBody>
      </p:sp>
      <p:sp>
        <p:nvSpPr>
          <p:cNvPr id="6" name="Arrow: Right 5">
            <a:extLst>
              <a:ext uri="{FF2B5EF4-FFF2-40B4-BE49-F238E27FC236}">
                <a16:creationId xmlns:a16="http://schemas.microsoft.com/office/drawing/2014/main" id="{27E35CCD-9EF8-4ACC-A910-92E75B958A41}"/>
              </a:ext>
            </a:extLst>
          </p:cNvPr>
          <p:cNvSpPr/>
          <p:nvPr/>
        </p:nvSpPr>
        <p:spPr bwMode="auto">
          <a:xfrm>
            <a:off x="1869493" y="2353223"/>
            <a:ext cx="829384" cy="591403"/>
          </a:xfrm>
          <a:prstGeom prst="rightArrow">
            <a:avLst/>
          </a:prstGeom>
          <a:solidFill>
            <a:schemeClr val="bg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7" name="Isosceles Triangle 6">
            <a:extLst>
              <a:ext uri="{FF2B5EF4-FFF2-40B4-BE49-F238E27FC236}">
                <a16:creationId xmlns:a16="http://schemas.microsoft.com/office/drawing/2014/main" id="{0124872C-004D-4547-84FC-B3257015E61A}"/>
              </a:ext>
            </a:extLst>
          </p:cNvPr>
          <p:cNvSpPr/>
          <p:nvPr/>
        </p:nvSpPr>
        <p:spPr bwMode="auto">
          <a:xfrm>
            <a:off x="3448956" y="2435005"/>
            <a:ext cx="934064" cy="1019241"/>
          </a:xfrm>
          <a:prstGeom prst="triangle">
            <a:avLst/>
          </a:prstGeom>
          <a:solidFill>
            <a:schemeClr val="bg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Helvetica" panose="020B0604020202020204" pitchFamily="34" charset="0"/>
              </a:rPr>
              <a:t>LB</a:t>
            </a:r>
          </a:p>
        </p:txBody>
      </p:sp>
      <p:sp>
        <p:nvSpPr>
          <p:cNvPr id="8" name="Oval 7">
            <a:extLst>
              <a:ext uri="{FF2B5EF4-FFF2-40B4-BE49-F238E27FC236}">
                <a16:creationId xmlns:a16="http://schemas.microsoft.com/office/drawing/2014/main" id="{3591392C-B673-45D1-9685-25EF92F9CDE7}"/>
              </a:ext>
            </a:extLst>
          </p:cNvPr>
          <p:cNvSpPr/>
          <p:nvPr/>
        </p:nvSpPr>
        <p:spPr bwMode="auto">
          <a:xfrm>
            <a:off x="2698877" y="2432614"/>
            <a:ext cx="432619" cy="432619"/>
          </a:xfrm>
          <a:prstGeom prst="ellipse">
            <a:avLst/>
          </a:prstGeom>
          <a:solidFill>
            <a:schemeClr val="bg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353555A0-12A1-465C-9E9A-EE34DDB0BDE9}"/>
              </a:ext>
            </a:extLst>
          </p:cNvPr>
          <p:cNvSpPr txBox="1"/>
          <p:nvPr/>
        </p:nvSpPr>
        <p:spPr>
          <a:xfrm>
            <a:off x="1575413" y="1495820"/>
            <a:ext cx="133882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Public IP</a:t>
            </a:r>
          </a:p>
          <a:p>
            <a:r>
              <a:rPr lang="en-GB" i="1" dirty="0" err="1"/>
              <a:t>myPublicIP</a:t>
            </a:r>
            <a:endParaRPr lang="en-GB" i="1" dirty="0"/>
          </a:p>
        </p:txBody>
      </p:sp>
      <p:cxnSp>
        <p:nvCxnSpPr>
          <p:cNvPr id="11" name="Straight Arrow Connector 10">
            <a:extLst>
              <a:ext uri="{FF2B5EF4-FFF2-40B4-BE49-F238E27FC236}">
                <a16:creationId xmlns:a16="http://schemas.microsoft.com/office/drawing/2014/main" id="{9B2F29F9-7D3E-46C3-93CF-7169B98FBDF0}"/>
              </a:ext>
            </a:extLst>
          </p:cNvPr>
          <p:cNvCxnSpPr>
            <a:stCxn id="9" idx="2"/>
          </p:cNvCxnSpPr>
          <p:nvPr/>
        </p:nvCxnSpPr>
        <p:spPr bwMode="auto">
          <a:xfrm>
            <a:off x="2244827" y="2142151"/>
            <a:ext cx="669414" cy="509005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15" name="TextBox 14">
            <a:extLst>
              <a:ext uri="{FF2B5EF4-FFF2-40B4-BE49-F238E27FC236}">
                <a16:creationId xmlns:a16="http://schemas.microsoft.com/office/drawing/2014/main" id="{9E678DD8-2B96-476F-9B69-0C980A86CC0D}"/>
              </a:ext>
            </a:extLst>
          </p:cNvPr>
          <p:cNvSpPr txBox="1"/>
          <p:nvPr/>
        </p:nvSpPr>
        <p:spPr>
          <a:xfrm>
            <a:off x="3063914" y="1322393"/>
            <a:ext cx="144142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IP Config</a:t>
            </a:r>
          </a:p>
          <a:p>
            <a:r>
              <a:rPr lang="en-GB" i="1" dirty="0" err="1"/>
              <a:t>myFrontEnd</a:t>
            </a:r>
            <a:endParaRPr lang="en-GB" i="1" dirty="0"/>
          </a:p>
        </p:txBody>
      </p:sp>
      <p:cxnSp>
        <p:nvCxnSpPr>
          <p:cNvPr id="17" name="Straight Arrow Connector 16">
            <a:extLst>
              <a:ext uri="{FF2B5EF4-FFF2-40B4-BE49-F238E27FC236}">
                <a16:creationId xmlns:a16="http://schemas.microsoft.com/office/drawing/2014/main" id="{BB0FD5D4-2601-4068-92AB-7B6190EFDC4A}"/>
              </a:ext>
            </a:extLst>
          </p:cNvPr>
          <p:cNvCxnSpPr>
            <a:stCxn id="15" idx="2"/>
            <a:endCxn id="14" idx="0"/>
          </p:cNvCxnSpPr>
          <p:nvPr/>
        </p:nvCxnSpPr>
        <p:spPr bwMode="auto">
          <a:xfrm flipH="1">
            <a:off x="3552889" y="1968724"/>
            <a:ext cx="231735" cy="463889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20" name="TextBox 19">
            <a:extLst>
              <a:ext uri="{FF2B5EF4-FFF2-40B4-BE49-F238E27FC236}">
                <a16:creationId xmlns:a16="http://schemas.microsoft.com/office/drawing/2014/main" id="{7174CE35-C224-4FEF-A8C0-E003B69293FD}"/>
              </a:ext>
            </a:extLst>
          </p:cNvPr>
          <p:cNvSpPr txBox="1"/>
          <p:nvPr/>
        </p:nvSpPr>
        <p:spPr>
          <a:xfrm>
            <a:off x="5289395" y="3093596"/>
            <a:ext cx="187743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Backend Pool</a:t>
            </a:r>
          </a:p>
          <a:p>
            <a:r>
              <a:rPr lang="en-GB" i="1" dirty="0" err="1"/>
              <a:t>myBackEndPool</a:t>
            </a:r>
            <a:endParaRPr lang="en-GB" i="1" dirty="0"/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4AC3424B-A8DE-46B9-83F2-88C9BE8666C0}"/>
              </a:ext>
            </a:extLst>
          </p:cNvPr>
          <p:cNvSpPr txBox="1"/>
          <p:nvPr/>
        </p:nvSpPr>
        <p:spPr>
          <a:xfrm>
            <a:off x="4655007" y="2030057"/>
            <a:ext cx="191590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Load Balancer</a:t>
            </a:r>
          </a:p>
          <a:p>
            <a:r>
              <a:rPr lang="en-GB" i="1" dirty="0" err="1"/>
              <a:t>myLoadBalancer</a:t>
            </a:r>
            <a:endParaRPr lang="en-GB" i="1" dirty="0"/>
          </a:p>
        </p:txBody>
      </p:sp>
      <p:cxnSp>
        <p:nvCxnSpPr>
          <p:cNvPr id="23" name="Straight Arrow Connector 22">
            <a:extLst>
              <a:ext uri="{FF2B5EF4-FFF2-40B4-BE49-F238E27FC236}">
                <a16:creationId xmlns:a16="http://schemas.microsoft.com/office/drawing/2014/main" id="{EE552437-E199-4E8E-9409-0C876CF1CF88}"/>
              </a:ext>
            </a:extLst>
          </p:cNvPr>
          <p:cNvCxnSpPr>
            <a:stCxn id="21" idx="2"/>
          </p:cNvCxnSpPr>
          <p:nvPr/>
        </p:nvCxnSpPr>
        <p:spPr bwMode="auto">
          <a:xfrm flipH="1">
            <a:off x="4174963" y="2676388"/>
            <a:ext cx="1437999" cy="535554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25" name="Straight Arrow Connector 24">
            <a:extLst>
              <a:ext uri="{FF2B5EF4-FFF2-40B4-BE49-F238E27FC236}">
                <a16:creationId xmlns:a16="http://schemas.microsoft.com/office/drawing/2014/main" id="{EDE7B014-E8E0-4D42-864D-03D5A1DC1251}"/>
              </a:ext>
            </a:extLst>
          </p:cNvPr>
          <p:cNvCxnSpPr/>
          <p:nvPr/>
        </p:nvCxnSpPr>
        <p:spPr bwMode="auto">
          <a:xfrm flipH="1">
            <a:off x="4334020" y="3374570"/>
            <a:ext cx="993058" cy="278967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graphicFrame>
        <p:nvGraphicFramePr>
          <p:cNvPr id="28" name="Table 24">
            <a:extLst>
              <a:ext uri="{FF2B5EF4-FFF2-40B4-BE49-F238E27FC236}">
                <a16:creationId xmlns:a16="http://schemas.microsoft.com/office/drawing/2014/main" id="{31493152-9146-419E-B6C0-7F987493919B}"/>
              </a:ext>
            </a:extLst>
          </p:cNvPr>
          <p:cNvGraphicFramePr>
            <a:graphicFrameLocks noGrp="1"/>
          </p:cNvGraphicFramePr>
          <p:nvPr/>
        </p:nvGraphicFramePr>
        <p:xfrm>
          <a:off x="293279" y="6069222"/>
          <a:ext cx="8557441" cy="67056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149794">
                  <a:extLst>
                    <a:ext uri="{9D8B030D-6E8A-4147-A177-3AD203B41FA5}">
                      <a16:colId xmlns:a16="http://schemas.microsoft.com/office/drawing/2014/main" val="2448024695"/>
                    </a:ext>
                  </a:extLst>
                </a:gridCol>
                <a:gridCol w="1149794">
                  <a:extLst>
                    <a:ext uri="{9D8B030D-6E8A-4147-A177-3AD203B41FA5}">
                      <a16:colId xmlns:a16="http://schemas.microsoft.com/office/drawing/2014/main" val="2256742599"/>
                    </a:ext>
                  </a:extLst>
                </a:gridCol>
                <a:gridCol w="1149794">
                  <a:extLst>
                    <a:ext uri="{9D8B030D-6E8A-4147-A177-3AD203B41FA5}">
                      <a16:colId xmlns:a16="http://schemas.microsoft.com/office/drawing/2014/main" val="2619823785"/>
                    </a:ext>
                  </a:extLst>
                </a:gridCol>
                <a:gridCol w="1149794">
                  <a:extLst>
                    <a:ext uri="{9D8B030D-6E8A-4147-A177-3AD203B41FA5}">
                      <a16:colId xmlns:a16="http://schemas.microsoft.com/office/drawing/2014/main" val="3587734474"/>
                    </a:ext>
                  </a:extLst>
                </a:gridCol>
                <a:gridCol w="1149794">
                  <a:extLst>
                    <a:ext uri="{9D8B030D-6E8A-4147-A177-3AD203B41FA5}">
                      <a16:colId xmlns:a16="http://schemas.microsoft.com/office/drawing/2014/main" val="3259311797"/>
                    </a:ext>
                  </a:extLst>
                </a:gridCol>
                <a:gridCol w="2808471">
                  <a:extLst>
                    <a:ext uri="{9D8B030D-6E8A-4147-A177-3AD203B41FA5}">
                      <a16:colId xmlns:a16="http://schemas.microsoft.com/office/drawing/2014/main" val="108377367"/>
                    </a:ext>
                  </a:extLst>
                </a:gridCol>
              </a:tblGrid>
              <a:tr h="324000">
                <a:tc>
                  <a:txBody>
                    <a:bodyPr/>
                    <a:lstStyle/>
                    <a:p>
                      <a:pPr algn="ctr"/>
                      <a:r>
                        <a:rPr lang="en-GB" sz="1600" b="1" dirty="0" err="1"/>
                        <a:t>Dest</a:t>
                      </a:r>
                      <a:r>
                        <a:rPr lang="en-GB" sz="1600" b="1" dirty="0"/>
                        <a:t> </a:t>
                      </a:r>
                      <a:r>
                        <a:rPr lang="en-GB" sz="1600" b="1" dirty="0" err="1"/>
                        <a:t>Addr</a:t>
                      </a:r>
                      <a:endParaRPr lang="en-GB" sz="16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b="1" dirty="0" err="1"/>
                        <a:t>Dest</a:t>
                      </a:r>
                      <a:r>
                        <a:rPr lang="en-GB" sz="1600" b="1" dirty="0"/>
                        <a:t> Port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b="1" dirty="0" err="1"/>
                        <a:t>Src</a:t>
                      </a:r>
                      <a:r>
                        <a:rPr lang="en-GB" sz="1600" b="1" dirty="0"/>
                        <a:t> </a:t>
                      </a:r>
                      <a:r>
                        <a:rPr lang="en-GB" sz="1600" b="1" dirty="0" err="1"/>
                        <a:t>Addr</a:t>
                      </a:r>
                      <a:endParaRPr lang="en-GB" sz="16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b="1" dirty="0" err="1"/>
                        <a:t>Src</a:t>
                      </a:r>
                      <a:r>
                        <a:rPr lang="en-GB" sz="1600" b="1" dirty="0"/>
                        <a:t> Port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b="1" dirty="0"/>
                        <a:t>Protocol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b="1" dirty="0"/>
                        <a:t>Data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380047800"/>
                  </a:ext>
                </a:extLst>
              </a:tr>
              <a:tr h="324000">
                <a:tc>
                  <a:txBody>
                    <a:bodyPr/>
                    <a:lstStyle/>
                    <a:p>
                      <a:pPr algn="ctr"/>
                      <a:r>
                        <a:rPr lang="en-GB" sz="1600" dirty="0"/>
                        <a:t>*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dirty="0"/>
                        <a:t>80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dirty="0"/>
                        <a:t>*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dirty="0"/>
                        <a:t>*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dirty="0"/>
                        <a:t>TCP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1600" dirty="0"/>
                    </a:p>
                  </a:txBody>
                  <a:tcPr>
                    <a:pattFill prst="wdUpDiag">
                      <a:fgClr>
                        <a:schemeClr val="tx1"/>
                      </a:fgClr>
                      <a:bgClr>
                        <a:schemeClr val="bg1"/>
                      </a:bgClr>
                    </a:pattFill>
                  </a:tcPr>
                </a:tc>
                <a:extLst>
                  <a:ext uri="{0D108BD9-81ED-4DB2-BD59-A6C34878D82A}">
                    <a16:rowId xmlns:a16="http://schemas.microsoft.com/office/drawing/2014/main" val="1774033376"/>
                  </a:ext>
                </a:extLst>
              </a:tr>
            </a:tbl>
          </a:graphicData>
        </a:graphic>
      </p:graphicFrame>
      <p:sp>
        <p:nvSpPr>
          <p:cNvPr id="29" name="Oval 28">
            <a:extLst>
              <a:ext uri="{FF2B5EF4-FFF2-40B4-BE49-F238E27FC236}">
                <a16:creationId xmlns:a16="http://schemas.microsoft.com/office/drawing/2014/main" id="{3329500E-80FA-413E-A1BE-CA26DEB82DE3}"/>
              </a:ext>
            </a:extLst>
          </p:cNvPr>
          <p:cNvSpPr/>
          <p:nvPr/>
        </p:nvSpPr>
        <p:spPr bwMode="auto">
          <a:xfrm>
            <a:off x="2519471" y="2722576"/>
            <a:ext cx="301441" cy="301441"/>
          </a:xfrm>
          <a:prstGeom prst="ellipse">
            <a:avLst/>
          </a:prstGeom>
          <a:solidFill>
            <a:schemeClr val="tx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800" b="1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Helvetica" panose="020B0604020202020204" pitchFamily="34" charset="0"/>
              </a:rPr>
              <a:t>80</a:t>
            </a:r>
          </a:p>
        </p:txBody>
      </p:sp>
      <p:pic>
        <p:nvPicPr>
          <p:cNvPr id="30" name="Content Placeholder 11" descr="Remote learning math with solid fill">
            <a:extLst>
              <a:ext uri="{FF2B5EF4-FFF2-40B4-BE49-F238E27FC236}">
                <a16:creationId xmlns:a16="http://schemas.microsoft.com/office/drawing/2014/main" id="{8DF45FA2-2633-46E9-A063-D728A47468E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 bwMode="auto">
          <a:xfrm>
            <a:off x="3690134" y="4114314"/>
            <a:ext cx="705135" cy="70513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1" name="Oval 30">
            <a:extLst>
              <a:ext uri="{FF2B5EF4-FFF2-40B4-BE49-F238E27FC236}">
                <a16:creationId xmlns:a16="http://schemas.microsoft.com/office/drawing/2014/main" id="{6B472CA0-0421-4108-A7F6-476C8AFFDF6B}"/>
              </a:ext>
            </a:extLst>
          </p:cNvPr>
          <p:cNvSpPr/>
          <p:nvPr/>
        </p:nvSpPr>
        <p:spPr bwMode="auto">
          <a:xfrm>
            <a:off x="3543732" y="4206259"/>
            <a:ext cx="292804" cy="301441"/>
          </a:xfrm>
          <a:prstGeom prst="ellipse">
            <a:avLst/>
          </a:prstGeom>
          <a:solidFill>
            <a:schemeClr val="tx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800" b="1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Helvetica" panose="020B0604020202020204" pitchFamily="34" charset="0"/>
              </a:rPr>
              <a:t>80</a:t>
            </a:r>
          </a:p>
        </p:txBody>
      </p:sp>
      <p:sp>
        <p:nvSpPr>
          <p:cNvPr id="34" name="TextBox 33">
            <a:extLst>
              <a:ext uri="{FF2B5EF4-FFF2-40B4-BE49-F238E27FC236}">
                <a16:creationId xmlns:a16="http://schemas.microsoft.com/office/drawing/2014/main" id="{773AD6B6-F8DA-474A-811E-BC9348953F34}"/>
              </a:ext>
            </a:extLst>
          </p:cNvPr>
          <p:cNvSpPr txBox="1"/>
          <p:nvPr/>
        </p:nvSpPr>
        <p:spPr>
          <a:xfrm>
            <a:off x="1370240" y="3230307"/>
            <a:ext cx="127540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Front End Port</a:t>
            </a:r>
          </a:p>
        </p:txBody>
      </p:sp>
      <p:cxnSp>
        <p:nvCxnSpPr>
          <p:cNvPr id="37" name="Straight Arrow Connector 36">
            <a:extLst>
              <a:ext uri="{FF2B5EF4-FFF2-40B4-BE49-F238E27FC236}">
                <a16:creationId xmlns:a16="http://schemas.microsoft.com/office/drawing/2014/main" id="{F3EECC16-7847-427B-A2C8-B4236710C1DD}"/>
              </a:ext>
            </a:extLst>
          </p:cNvPr>
          <p:cNvCxnSpPr>
            <a:endCxn id="29" idx="3"/>
          </p:cNvCxnSpPr>
          <p:nvPr/>
        </p:nvCxnSpPr>
        <p:spPr bwMode="auto">
          <a:xfrm flipV="1">
            <a:off x="2219014" y="2979872"/>
            <a:ext cx="344602" cy="267964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39" name="TextBox 38">
            <a:extLst>
              <a:ext uri="{FF2B5EF4-FFF2-40B4-BE49-F238E27FC236}">
                <a16:creationId xmlns:a16="http://schemas.microsoft.com/office/drawing/2014/main" id="{257DE1B8-D12B-4900-BA6C-702B979D19DB}"/>
              </a:ext>
            </a:extLst>
          </p:cNvPr>
          <p:cNvSpPr txBox="1"/>
          <p:nvPr/>
        </p:nvSpPr>
        <p:spPr>
          <a:xfrm>
            <a:off x="2095500" y="4202366"/>
            <a:ext cx="127540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Back End Port</a:t>
            </a:r>
          </a:p>
        </p:txBody>
      </p:sp>
      <p:cxnSp>
        <p:nvCxnSpPr>
          <p:cNvPr id="47" name="Straight Arrow Connector 46">
            <a:extLst>
              <a:ext uri="{FF2B5EF4-FFF2-40B4-BE49-F238E27FC236}">
                <a16:creationId xmlns:a16="http://schemas.microsoft.com/office/drawing/2014/main" id="{BE040480-7BA5-4958-8C25-80327AFC357C}"/>
              </a:ext>
            </a:extLst>
          </p:cNvPr>
          <p:cNvCxnSpPr>
            <a:endCxn id="31" idx="2"/>
          </p:cNvCxnSpPr>
          <p:nvPr/>
        </p:nvCxnSpPr>
        <p:spPr bwMode="auto">
          <a:xfrm flipV="1">
            <a:off x="3243087" y="4356980"/>
            <a:ext cx="300645" cy="109901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51" name="TextBox 50">
            <a:extLst>
              <a:ext uri="{FF2B5EF4-FFF2-40B4-BE49-F238E27FC236}">
                <a16:creationId xmlns:a16="http://schemas.microsoft.com/office/drawing/2014/main" id="{CC4828F3-75E1-4359-859A-32BC15DA23BF}"/>
              </a:ext>
            </a:extLst>
          </p:cNvPr>
          <p:cNvSpPr txBox="1"/>
          <p:nvPr/>
        </p:nvSpPr>
        <p:spPr>
          <a:xfrm>
            <a:off x="257176" y="5369444"/>
            <a:ext cx="419499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i="1" dirty="0"/>
              <a:t>Incoming packet from browser heading for VM running Nginx</a:t>
            </a:r>
          </a:p>
        </p:txBody>
      </p:sp>
      <p:sp>
        <p:nvSpPr>
          <p:cNvPr id="52" name="TextBox 51">
            <a:extLst>
              <a:ext uri="{FF2B5EF4-FFF2-40B4-BE49-F238E27FC236}">
                <a16:creationId xmlns:a16="http://schemas.microsoft.com/office/drawing/2014/main" id="{67D223AB-31D7-49C1-B4BA-664DCFAF5AB2}"/>
              </a:ext>
            </a:extLst>
          </p:cNvPr>
          <p:cNvSpPr txBox="1"/>
          <p:nvPr/>
        </p:nvSpPr>
        <p:spPr>
          <a:xfrm>
            <a:off x="4926727" y="3951507"/>
            <a:ext cx="4110288" cy="2031325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r>
              <a:rPr lang="en-GB" u="sng" dirty="0"/>
              <a:t>Load Balancer Rule</a:t>
            </a:r>
          </a:p>
          <a:p>
            <a:r>
              <a:rPr lang="en-GB" dirty="0"/>
              <a:t>Specify front end receiving traffic is </a:t>
            </a:r>
            <a:r>
              <a:rPr lang="en-GB" i="1" dirty="0" err="1"/>
              <a:t>myFrontEnd</a:t>
            </a:r>
            <a:r>
              <a:rPr lang="en-GB" dirty="0"/>
              <a:t> on the public IP address using TCP port 80 (front end). Forward it to a VM in the </a:t>
            </a:r>
            <a:r>
              <a:rPr lang="en-GB" i="1" dirty="0" err="1"/>
              <a:t>myBackEndPool</a:t>
            </a:r>
            <a:r>
              <a:rPr lang="en-GB" dirty="0"/>
              <a:t> where the VMs are listening on port 80 (back end)</a:t>
            </a:r>
          </a:p>
        </p:txBody>
      </p:sp>
      <p:cxnSp>
        <p:nvCxnSpPr>
          <p:cNvPr id="10" name="Connector: Elbow 9">
            <a:extLst>
              <a:ext uri="{FF2B5EF4-FFF2-40B4-BE49-F238E27FC236}">
                <a16:creationId xmlns:a16="http://schemas.microsoft.com/office/drawing/2014/main" id="{DFDA6046-9E12-46E7-833A-D4DBA75DED63}"/>
              </a:ext>
            </a:extLst>
          </p:cNvPr>
          <p:cNvCxnSpPr>
            <a:stCxn id="5" idx="0"/>
            <a:endCxn id="30" idx="0"/>
          </p:cNvCxnSpPr>
          <p:nvPr/>
        </p:nvCxnSpPr>
        <p:spPr bwMode="auto">
          <a:xfrm>
            <a:off x="1815475" y="2656058"/>
            <a:ext cx="2227227" cy="1458256"/>
          </a:xfrm>
          <a:prstGeom prst="bentConnector2">
            <a:avLst/>
          </a:prstGeom>
          <a:solidFill>
            <a:schemeClr val="accent1"/>
          </a:solidFill>
          <a:ln w="28575" cap="flat" cmpd="sng" algn="ctr">
            <a:solidFill>
              <a:srgbClr val="FF0000"/>
            </a:solidFill>
            <a:prstDash val="sysDot"/>
            <a:round/>
            <a:headEnd type="none" w="med" len="med"/>
            <a:tailEnd type="arrow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13" name="Connector: Elbow 12">
            <a:extLst>
              <a:ext uri="{FF2B5EF4-FFF2-40B4-BE49-F238E27FC236}">
                <a16:creationId xmlns:a16="http://schemas.microsoft.com/office/drawing/2014/main" id="{D0557E0B-4697-4F5B-B1A4-8DB8F78D5BC6}"/>
              </a:ext>
            </a:extLst>
          </p:cNvPr>
          <p:cNvCxnSpPr>
            <a:stCxn id="5" idx="1"/>
            <a:endCxn id="28" idx="1"/>
          </p:cNvCxnSpPr>
          <p:nvPr/>
        </p:nvCxnSpPr>
        <p:spPr bwMode="auto">
          <a:xfrm rot="5400000">
            <a:off x="-912752" y="4564172"/>
            <a:ext cx="3046362" cy="634299"/>
          </a:xfrm>
          <a:prstGeom prst="bentConnector4">
            <a:avLst>
              <a:gd name="adj1" fmla="val 44472"/>
              <a:gd name="adj2" fmla="val 136040"/>
            </a:avLst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</p:spTree>
    <p:extLst>
      <p:ext uri="{BB962C8B-B14F-4D97-AF65-F5344CB8AC3E}">
        <p14:creationId xmlns:p14="http://schemas.microsoft.com/office/powerpoint/2010/main" val="112101207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0AF8DE-4AB2-4ED9-B694-1C6F7D8D51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Create a Load Balancer Rule 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D1F4FC3-DD31-4A50-A8B2-6BED69AEAE0D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8CDE213-7A5E-469E-8F83-D8BBACAE2423}"/>
              </a:ext>
            </a:extLst>
          </p:cNvPr>
          <p:cNvSpPr txBox="1"/>
          <p:nvPr/>
        </p:nvSpPr>
        <p:spPr>
          <a:xfrm>
            <a:off x="101139" y="1535772"/>
            <a:ext cx="8941721" cy="2862322"/>
          </a:xfrm>
          <a:prstGeom prst="rect">
            <a:avLst/>
          </a:prstGeom>
          <a:solidFill>
            <a:srgbClr val="000000"/>
          </a:solidFill>
        </p:spPr>
        <p:txBody>
          <a:bodyPr wrap="square" rtlCol="0">
            <a:spAutoFit/>
          </a:bodyPr>
          <a:lstStyle/>
          <a:p>
            <a:r>
              <a:rPr lang="en-GB" u="sng" dirty="0">
                <a:solidFill>
                  <a:schemeClr val="bg1"/>
                </a:solidFill>
              </a:rPr>
              <a:t>CREATE A LOAD BALANCER RULE </a:t>
            </a:r>
          </a:p>
          <a:p>
            <a:r>
              <a:rPr lang="en-GB" dirty="0">
                <a:solidFill>
                  <a:schemeClr val="bg1"/>
                </a:solidFill>
              </a:rPr>
              <a:t>$ 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az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network lb rule create --resource-group </a:t>
            </a:r>
            <a:r>
              <a:rPr lang="en-GB" dirty="0" err="1">
                <a:solidFill>
                  <a:srgbClr val="FFC000"/>
                </a:solidFill>
              </a:rPr>
              <a:t>myvm</a:t>
            </a:r>
            <a:r>
              <a:rPr lang="en-GB" dirty="0">
                <a:solidFill>
                  <a:srgbClr val="FFC000"/>
                </a:solidFill>
              </a:rPr>
              <a:t>-resource-</a:t>
            </a:r>
            <a:r>
              <a:rPr lang="en-GB" dirty="0" err="1">
                <a:solidFill>
                  <a:srgbClr val="FFC000"/>
                </a:solidFill>
              </a:rPr>
              <a:t>gp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--lb-name </a:t>
            </a:r>
            <a:r>
              <a:rPr lang="en-GB" dirty="0" err="1">
                <a:solidFill>
                  <a:srgbClr val="FFC000"/>
                </a:solidFill>
              </a:rPr>
              <a:t>myLoadBalancer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--name </a:t>
            </a:r>
            <a:r>
              <a:rPr lang="en-GB" dirty="0" err="1">
                <a:solidFill>
                  <a:srgbClr val="FFC000"/>
                </a:solidFill>
              </a:rPr>
              <a:t>myHTTPRule</a:t>
            </a:r>
            <a:endParaRPr lang="en-GB" dirty="0">
              <a:solidFill>
                <a:srgbClr val="FFC000"/>
              </a:solidFill>
            </a:endParaRPr>
          </a:p>
          <a:p>
            <a:endParaRPr lang="en-GB" dirty="0">
              <a:solidFill>
                <a:srgbClr val="FFC000"/>
              </a:solidFill>
            </a:endParaRPr>
          </a:p>
          <a:p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--frontend-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ip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-name </a:t>
            </a:r>
            <a:r>
              <a:rPr lang="en-GB" dirty="0" err="1">
                <a:solidFill>
                  <a:srgbClr val="FFC000"/>
                </a:solidFill>
              </a:rPr>
              <a:t>myFrontEnd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--protocol </a:t>
            </a:r>
            <a:r>
              <a:rPr lang="en-GB" dirty="0" err="1">
                <a:solidFill>
                  <a:srgbClr val="FFC000"/>
                </a:solidFill>
              </a:rPr>
              <a:t>tcp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--frontend-port </a:t>
            </a:r>
            <a:r>
              <a:rPr lang="en-GB" dirty="0">
                <a:solidFill>
                  <a:srgbClr val="FFC000"/>
                </a:solidFill>
              </a:rPr>
              <a:t>80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</a:t>
            </a:r>
          </a:p>
          <a:p>
            <a:endParaRPr lang="en-GB" dirty="0">
              <a:solidFill>
                <a:schemeClr val="accent1">
                  <a:lumMod val="50000"/>
                </a:schemeClr>
              </a:solidFill>
            </a:endParaRPr>
          </a:p>
          <a:p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--backend-port </a:t>
            </a:r>
            <a:r>
              <a:rPr lang="en-GB" dirty="0">
                <a:solidFill>
                  <a:srgbClr val="FFC000"/>
                </a:solidFill>
              </a:rPr>
              <a:t>80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--backend-pool-name </a:t>
            </a:r>
            <a:r>
              <a:rPr lang="en-GB" dirty="0" err="1">
                <a:solidFill>
                  <a:srgbClr val="FFC000"/>
                </a:solidFill>
              </a:rPr>
              <a:t>myBackEndPool</a:t>
            </a:r>
            <a:endParaRPr lang="en-GB" dirty="0">
              <a:solidFill>
                <a:srgbClr val="FFC000"/>
              </a:solidFill>
            </a:endParaRPr>
          </a:p>
          <a:p>
            <a:endParaRPr lang="en-GB" dirty="0">
              <a:solidFill>
                <a:srgbClr val="FFC000"/>
              </a:solidFill>
            </a:endParaRPr>
          </a:p>
          <a:p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--probe-name </a:t>
            </a:r>
            <a:r>
              <a:rPr lang="en-GB" dirty="0" err="1">
                <a:solidFill>
                  <a:srgbClr val="FFC000"/>
                </a:solidFill>
              </a:rPr>
              <a:t>myHealthProbe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--disable-outbound-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snat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dirty="0">
                <a:solidFill>
                  <a:srgbClr val="FFC000"/>
                </a:solidFill>
              </a:rPr>
              <a:t>true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--idle-timeout </a:t>
            </a:r>
            <a:r>
              <a:rPr lang="en-GB" dirty="0">
                <a:solidFill>
                  <a:srgbClr val="FFC000"/>
                </a:solidFill>
              </a:rPr>
              <a:t>15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--enable-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tcp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-reset </a:t>
            </a:r>
            <a:r>
              <a:rPr lang="en-GB" dirty="0">
                <a:solidFill>
                  <a:srgbClr val="FFC000"/>
                </a:solidFill>
              </a:rPr>
              <a:t>true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5EC787BE-2FEA-4FC6-8A67-324559190937}"/>
              </a:ext>
            </a:extLst>
          </p:cNvPr>
          <p:cNvSpPr txBox="1"/>
          <p:nvPr/>
        </p:nvSpPr>
        <p:spPr>
          <a:xfrm>
            <a:off x="666477" y="6366961"/>
            <a:ext cx="847752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i="1" dirty="0"/>
              <a:t>https://docs.microsoft.com/en-us/azure/load-balancer/quickstart-load-balancer-standard-public-cli?tabs=option-1-create-load-balancer-standard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27137FBF-6712-4BD4-B585-CE30A363DA7F}"/>
              </a:ext>
            </a:extLst>
          </p:cNvPr>
          <p:cNvSpPr/>
          <p:nvPr/>
        </p:nvSpPr>
        <p:spPr bwMode="auto">
          <a:xfrm>
            <a:off x="142434" y="2633486"/>
            <a:ext cx="6517937" cy="369285"/>
          </a:xfrm>
          <a:prstGeom prst="rect">
            <a:avLst/>
          </a:prstGeom>
          <a:noFill/>
          <a:ln w="28575" cap="flat" cmpd="sng" algn="ctr">
            <a:solidFill>
              <a:srgbClr val="FF0000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E1FC843A-70D9-4975-A53F-EBBE2695495D}"/>
              </a:ext>
            </a:extLst>
          </p:cNvPr>
          <p:cNvSpPr/>
          <p:nvPr/>
        </p:nvSpPr>
        <p:spPr bwMode="auto">
          <a:xfrm>
            <a:off x="142434" y="3195597"/>
            <a:ext cx="5886706" cy="369285"/>
          </a:xfrm>
          <a:prstGeom prst="rect">
            <a:avLst/>
          </a:prstGeom>
          <a:noFill/>
          <a:ln w="28575" cap="flat" cmpd="sng" algn="ctr">
            <a:solidFill>
              <a:srgbClr val="FF0000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E2AEDBC7-CF63-44AC-A240-B4F045B20AC9}"/>
              </a:ext>
            </a:extLst>
          </p:cNvPr>
          <p:cNvSpPr txBox="1"/>
          <p:nvPr/>
        </p:nvSpPr>
        <p:spPr>
          <a:xfrm>
            <a:off x="6029140" y="988213"/>
            <a:ext cx="271099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i="1" dirty="0">
                <a:solidFill>
                  <a:srgbClr val="FF0000"/>
                </a:solidFill>
              </a:rPr>
              <a:t>What traffic to receive….</a:t>
            </a:r>
          </a:p>
        </p:txBody>
      </p:sp>
      <p:cxnSp>
        <p:nvCxnSpPr>
          <p:cNvPr id="11" name="Straight Arrow Connector 10">
            <a:extLst>
              <a:ext uri="{FF2B5EF4-FFF2-40B4-BE49-F238E27FC236}">
                <a16:creationId xmlns:a16="http://schemas.microsoft.com/office/drawing/2014/main" id="{6EC2C487-D9D8-4BF6-A488-D3893B15D310}"/>
              </a:ext>
            </a:extLst>
          </p:cNvPr>
          <p:cNvCxnSpPr/>
          <p:nvPr/>
        </p:nvCxnSpPr>
        <p:spPr bwMode="auto">
          <a:xfrm flipH="1">
            <a:off x="5610286" y="1342946"/>
            <a:ext cx="1132677" cy="1205575"/>
          </a:xfrm>
          <a:prstGeom prst="straightConnector1">
            <a:avLst/>
          </a:prstGeom>
          <a:solidFill>
            <a:schemeClr val="accent1"/>
          </a:solidFill>
          <a:ln w="28575" cap="flat" cmpd="sng" algn="ctr">
            <a:solidFill>
              <a:srgbClr val="FF0000"/>
            </a:solidFill>
            <a:prstDash val="solid"/>
            <a:round/>
            <a:headEnd type="none" w="med" len="med"/>
            <a:tailEnd type="arrow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12" name="TextBox 11">
            <a:extLst>
              <a:ext uri="{FF2B5EF4-FFF2-40B4-BE49-F238E27FC236}">
                <a16:creationId xmlns:a16="http://schemas.microsoft.com/office/drawing/2014/main" id="{74B48C14-4257-492F-8B5A-474289BFFE2F}"/>
              </a:ext>
            </a:extLst>
          </p:cNvPr>
          <p:cNvSpPr txBox="1"/>
          <p:nvPr/>
        </p:nvSpPr>
        <p:spPr>
          <a:xfrm>
            <a:off x="5290737" y="4687555"/>
            <a:ext cx="26468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i="1" dirty="0">
                <a:solidFill>
                  <a:srgbClr val="FF0000"/>
                </a:solidFill>
              </a:rPr>
              <a:t>….where it should go….</a:t>
            </a:r>
          </a:p>
        </p:txBody>
      </p:sp>
      <p:cxnSp>
        <p:nvCxnSpPr>
          <p:cNvPr id="13" name="Straight Arrow Connector 12">
            <a:extLst>
              <a:ext uri="{FF2B5EF4-FFF2-40B4-BE49-F238E27FC236}">
                <a16:creationId xmlns:a16="http://schemas.microsoft.com/office/drawing/2014/main" id="{856626BE-4E23-4BCF-B7DF-2393100B7FAC}"/>
              </a:ext>
            </a:extLst>
          </p:cNvPr>
          <p:cNvCxnSpPr>
            <a:stCxn id="12" idx="0"/>
          </p:cNvCxnSpPr>
          <p:nvPr/>
        </p:nvCxnSpPr>
        <p:spPr bwMode="auto">
          <a:xfrm flipH="1" flipV="1">
            <a:off x="5610287" y="3646235"/>
            <a:ext cx="1003889" cy="1041320"/>
          </a:xfrm>
          <a:prstGeom prst="straightConnector1">
            <a:avLst/>
          </a:prstGeom>
          <a:solidFill>
            <a:schemeClr val="accent1"/>
          </a:solidFill>
          <a:ln w="28575" cap="flat" cmpd="sng" algn="ctr">
            <a:solidFill>
              <a:srgbClr val="FF0000"/>
            </a:solidFill>
            <a:prstDash val="solid"/>
            <a:round/>
            <a:headEnd type="none" w="med" len="med"/>
            <a:tailEnd type="arrow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</p:spTree>
    <p:extLst>
      <p:ext uri="{BB962C8B-B14F-4D97-AF65-F5344CB8AC3E}">
        <p14:creationId xmlns:p14="http://schemas.microsoft.com/office/powerpoint/2010/main" val="126579320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DD3627-1E62-4F0D-91E0-3DBBD745973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Demo 1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4E35B7A-5512-4B2A-A17F-3EF1CA4F499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Create a Network Security Group and Rule to allow us to connect to port 80 of the load balancer</a:t>
            </a:r>
          </a:p>
          <a:p>
            <a:r>
              <a:rPr lang="en-GB" dirty="0"/>
              <a:t>Create 3 VMs running the Nginx web server</a:t>
            </a:r>
          </a:p>
          <a:p>
            <a:r>
              <a:rPr lang="en-GB" dirty="0"/>
              <a:t>Create a public IP address</a:t>
            </a:r>
          </a:p>
          <a:p>
            <a:r>
              <a:rPr lang="en-GB" dirty="0"/>
              <a:t>Create a load balancer</a:t>
            </a:r>
          </a:p>
          <a:p>
            <a:r>
              <a:rPr lang="en-GB" dirty="0"/>
              <a:t>Add a load balancer rule to map the public port to the VM ports</a:t>
            </a:r>
          </a:p>
          <a:p>
            <a:r>
              <a:rPr lang="en-GB" dirty="0"/>
              <a:t>Add the VMs to the load balancer</a:t>
            </a:r>
          </a:p>
          <a:p>
            <a:r>
              <a:rPr lang="en-GB" dirty="0"/>
              <a:t>Test the web server is running</a:t>
            </a:r>
          </a:p>
          <a:p>
            <a:pPr lvl="1"/>
            <a:r>
              <a:rPr lang="en-GB" dirty="0"/>
              <a:t>Refresh a few times to see responding VM change</a:t>
            </a:r>
          </a:p>
          <a:p>
            <a:pPr lvl="1"/>
            <a:r>
              <a:rPr lang="en-GB" dirty="0"/>
              <a:t>Might have to force it </a:t>
            </a:r>
            <a:r>
              <a:rPr lang="en-GB"/>
              <a:t>by stopping a VM </a:t>
            </a:r>
            <a:r>
              <a:rPr lang="en-GB">
                <a:sym typeface="Wingdings" panose="05000000000000000000" pitchFamily="2" charset="2"/>
              </a:rPr>
              <a:t></a:t>
            </a:r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4F9A6CE-9DFF-42FB-83B4-B62254D8E51E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57182963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67262E-A7E5-3218-D410-1AF97440CDC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Answer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AF070E8-60E5-B9D1-34AC-FAC2E8B445F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37DC7ED-0633-999F-2866-621CE99E316C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E75A9A3-0A9D-D3D9-4A52-47FEF8DDFADD}"/>
              </a:ext>
            </a:extLst>
          </p:cNvPr>
          <p:cNvSpPr txBox="1"/>
          <p:nvPr/>
        </p:nvSpPr>
        <p:spPr>
          <a:xfrm>
            <a:off x="101139" y="1535772"/>
            <a:ext cx="8941721" cy="3970318"/>
          </a:xfrm>
          <a:prstGeom prst="rect">
            <a:avLst/>
          </a:prstGeom>
          <a:solidFill>
            <a:srgbClr val="000000"/>
          </a:solidFill>
        </p:spPr>
        <p:txBody>
          <a:bodyPr wrap="square" rtlCol="0">
            <a:spAutoFit/>
          </a:bodyPr>
          <a:lstStyle/>
          <a:p>
            <a:r>
              <a:rPr lang="en-GB" u="sng" dirty="0">
                <a:solidFill>
                  <a:schemeClr val="bg1"/>
                </a:solidFill>
              </a:rPr>
              <a:t>CREATE A </a:t>
            </a:r>
            <a:r>
              <a:rPr lang="en-GB" u="sng" dirty="0" err="1">
                <a:solidFill>
                  <a:schemeClr val="bg1"/>
                </a:solidFill>
              </a:rPr>
              <a:t>vNET</a:t>
            </a:r>
            <a:r>
              <a:rPr lang="en-GB" u="sng" dirty="0">
                <a:solidFill>
                  <a:schemeClr val="bg1"/>
                </a:solidFill>
              </a:rPr>
              <a:t>, SUBNET AND VMs FOR THE BACKEND POOL</a:t>
            </a:r>
          </a:p>
          <a:p>
            <a:r>
              <a:rPr lang="en-GB" u="sng" dirty="0">
                <a:solidFill>
                  <a:schemeClr val="bg1"/>
                </a:solidFill>
              </a:rPr>
              <a:t>TO BE USED BY THE LOAD BALANCER</a:t>
            </a:r>
          </a:p>
          <a:p>
            <a:r>
              <a:rPr lang="en-GB" dirty="0">
                <a:solidFill>
                  <a:schemeClr val="bg1"/>
                </a:solidFill>
              </a:rPr>
              <a:t>$ 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az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network 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vnet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create --resource-group </a:t>
            </a:r>
            <a:r>
              <a:rPr lang="en-GB" dirty="0" err="1">
                <a:solidFill>
                  <a:srgbClr val="FFC000"/>
                </a:solidFill>
              </a:rPr>
              <a:t>myvm</a:t>
            </a:r>
            <a:r>
              <a:rPr lang="en-GB" dirty="0">
                <a:solidFill>
                  <a:srgbClr val="FFC000"/>
                </a:solidFill>
              </a:rPr>
              <a:t>-resource-</a:t>
            </a:r>
            <a:r>
              <a:rPr lang="en-GB" dirty="0" err="1">
                <a:solidFill>
                  <a:srgbClr val="FFC000"/>
                </a:solidFill>
              </a:rPr>
              <a:t>gp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--location </a:t>
            </a:r>
            <a:r>
              <a:rPr lang="en-GB" dirty="0" err="1">
                <a:solidFill>
                  <a:srgbClr val="FFC000"/>
                </a:solidFill>
              </a:rPr>
              <a:t>ukwest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--name </a:t>
            </a:r>
            <a:r>
              <a:rPr lang="en-GB" dirty="0" err="1">
                <a:solidFill>
                  <a:srgbClr val="FFC000"/>
                </a:solidFill>
              </a:rPr>
              <a:t>myVNet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--address-prefixes </a:t>
            </a:r>
            <a:r>
              <a:rPr lang="en-GB" dirty="0">
                <a:solidFill>
                  <a:srgbClr val="FFC000"/>
                </a:solidFill>
              </a:rPr>
              <a:t>10.1.0.0/16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--subnet-name </a:t>
            </a:r>
            <a:r>
              <a:rPr lang="en-GB" dirty="0" err="1">
                <a:solidFill>
                  <a:srgbClr val="FFC000"/>
                </a:solidFill>
              </a:rPr>
              <a:t>myBackendSubnet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--subnet-prefixes </a:t>
            </a:r>
            <a:r>
              <a:rPr lang="en-GB" dirty="0">
                <a:solidFill>
                  <a:srgbClr val="FFC000"/>
                </a:solidFill>
              </a:rPr>
              <a:t>10.1.0.0/24</a:t>
            </a:r>
          </a:p>
          <a:p>
            <a:endParaRPr lang="en-GB" dirty="0">
              <a:solidFill>
                <a:schemeClr val="accent1">
                  <a:lumMod val="50000"/>
                </a:schemeClr>
              </a:solidFill>
            </a:endParaRPr>
          </a:p>
          <a:p>
            <a:r>
              <a:rPr lang="en-GB" u="sng" cap="all" dirty="0">
                <a:solidFill>
                  <a:schemeClr val="bg1"/>
                </a:solidFill>
              </a:rPr>
              <a:t>Create a Network Security Group and add rule to allow public access to port 80</a:t>
            </a:r>
          </a:p>
          <a:p>
            <a:r>
              <a:rPr lang="en-GB" dirty="0">
                <a:solidFill>
                  <a:schemeClr val="bg1"/>
                </a:solidFill>
              </a:rPr>
              <a:t>$ 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az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network 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nsg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create --resource-group </a:t>
            </a:r>
            <a:r>
              <a:rPr lang="en-GB" dirty="0" err="1">
                <a:solidFill>
                  <a:srgbClr val="FFC000"/>
                </a:solidFill>
              </a:rPr>
              <a:t>myvm</a:t>
            </a:r>
            <a:r>
              <a:rPr lang="en-GB" dirty="0">
                <a:solidFill>
                  <a:srgbClr val="FFC000"/>
                </a:solidFill>
              </a:rPr>
              <a:t>-resource-</a:t>
            </a:r>
            <a:r>
              <a:rPr lang="en-GB" dirty="0" err="1">
                <a:solidFill>
                  <a:srgbClr val="FFC000"/>
                </a:solidFill>
              </a:rPr>
              <a:t>gp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--name </a:t>
            </a:r>
            <a:r>
              <a:rPr lang="en-GB" dirty="0" err="1">
                <a:solidFill>
                  <a:srgbClr val="FFC000"/>
                </a:solidFill>
              </a:rPr>
              <a:t>myNSG</a:t>
            </a:r>
            <a:endParaRPr lang="en-GB" dirty="0">
              <a:solidFill>
                <a:srgbClr val="FFC000"/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$ 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az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network 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nsg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rule create --resource-group </a:t>
            </a:r>
            <a:r>
              <a:rPr lang="en-GB" dirty="0" err="1">
                <a:solidFill>
                  <a:srgbClr val="FFC000"/>
                </a:solidFill>
              </a:rPr>
              <a:t>myvm</a:t>
            </a:r>
            <a:r>
              <a:rPr lang="en-GB" dirty="0">
                <a:solidFill>
                  <a:srgbClr val="FFC000"/>
                </a:solidFill>
              </a:rPr>
              <a:t>-resource-</a:t>
            </a:r>
            <a:r>
              <a:rPr lang="en-GB" dirty="0" err="1">
                <a:solidFill>
                  <a:srgbClr val="FFC000"/>
                </a:solidFill>
              </a:rPr>
              <a:t>gp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--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nsg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-name </a:t>
            </a:r>
            <a:r>
              <a:rPr lang="en-GB" dirty="0" err="1">
                <a:solidFill>
                  <a:srgbClr val="FFC000"/>
                </a:solidFill>
              </a:rPr>
              <a:t>myNSG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--name </a:t>
            </a:r>
            <a:r>
              <a:rPr lang="en-GB" dirty="0" err="1">
                <a:solidFill>
                  <a:srgbClr val="FFC000"/>
                </a:solidFill>
              </a:rPr>
              <a:t>myNSGRuleHTTP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--protocol </a:t>
            </a:r>
            <a:r>
              <a:rPr lang="en-GB" dirty="0">
                <a:solidFill>
                  <a:srgbClr val="FFC000"/>
                </a:solidFill>
              </a:rPr>
              <a:t>'*'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--direction </a:t>
            </a:r>
            <a:r>
              <a:rPr lang="en-GB" dirty="0">
                <a:solidFill>
                  <a:srgbClr val="FFC000"/>
                </a:solidFill>
              </a:rPr>
              <a:t>inbound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--source-address-prefix </a:t>
            </a:r>
            <a:r>
              <a:rPr lang="en-GB" dirty="0">
                <a:solidFill>
                  <a:srgbClr val="FFC000"/>
                </a:solidFill>
              </a:rPr>
              <a:t>'*'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--source-port-range </a:t>
            </a:r>
            <a:r>
              <a:rPr lang="en-GB" dirty="0">
                <a:solidFill>
                  <a:srgbClr val="FFC000"/>
                </a:solidFill>
              </a:rPr>
              <a:t>'*'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--destination-address-prefix </a:t>
            </a:r>
            <a:r>
              <a:rPr lang="en-GB" dirty="0">
                <a:solidFill>
                  <a:srgbClr val="FFC000"/>
                </a:solidFill>
              </a:rPr>
              <a:t>'*'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--destination-port-range</a:t>
            </a:r>
            <a:r>
              <a:rPr lang="en-GB" dirty="0">
                <a:solidFill>
                  <a:srgbClr val="FFC000"/>
                </a:solidFill>
              </a:rPr>
              <a:t> 80 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--access </a:t>
            </a:r>
            <a:r>
              <a:rPr lang="en-GB" dirty="0">
                <a:solidFill>
                  <a:srgbClr val="FFC000"/>
                </a:solidFill>
              </a:rPr>
              <a:t>allow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--priority </a:t>
            </a:r>
            <a:r>
              <a:rPr lang="en-GB" dirty="0">
                <a:solidFill>
                  <a:srgbClr val="FFC000"/>
                </a:solidFill>
              </a:rPr>
              <a:t>200</a:t>
            </a:r>
          </a:p>
          <a:p>
            <a:endParaRPr lang="en-GB" dirty="0">
              <a:solidFill>
                <a:srgbClr val="FFC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7775584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67262E-A7E5-3218-D410-1AF97440CDC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Answer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37DC7ED-0633-999F-2866-621CE99E316C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E75A9A3-0A9D-D3D9-4A52-47FEF8DDFADD}"/>
              </a:ext>
            </a:extLst>
          </p:cNvPr>
          <p:cNvSpPr txBox="1"/>
          <p:nvPr/>
        </p:nvSpPr>
        <p:spPr>
          <a:xfrm>
            <a:off x="101139" y="1535772"/>
            <a:ext cx="8941721" cy="3970318"/>
          </a:xfrm>
          <a:prstGeom prst="rect">
            <a:avLst/>
          </a:prstGeom>
          <a:solidFill>
            <a:srgbClr val="000000"/>
          </a:solidFill>
        </p:spPr>
        <p:txBody>
          <a:bodyPr wrap="square" rtlCol="0">
            <a:spAutoFit/>
          </a:bodyPr>
          <a:lstStyle/>
          <a:p>
            <a:r>
              <a:rPr lang="en-GB" u="sng" cap="all" dirty="0">
                <a:solidFill>
                  <a:schemeClr val="bg1"/>
                </a:solidFill>
              </a:rPr>
              <a:t>Create 3 </a:t>
            </a:r>
            <a:r>
              <a:rPr lang="en-GB" u="sng" dirty="0">
                <a:solidFill>
                  <a:schemeClr val="bg1"/>
                </a:solidFill>
              </a:rPr>
              <a:t>NICs, VMs </a:t>
            </a:r>
            <a:r>
              <a:rPr lang="en-GB" u="sng" cap="all" dirty="0">
                <a:solidFill>
                  <a:schemeClr val="bg1"/>
                </a:solidFill>
              </a:rPr>
              <a:t>running</a:t>
            </a:r>
            <a:r>
              <a:rPr lang="en-GB" u="sng" dirty="0">
                <a:solidFill>
                  <a:schemeClr val="bg1"/>
                </a:solidFill>
              </a:rPr>
              <a:t> Nginx. </a:t>
            </a:r>
          </a:p>
          <a:p>
            <a:r>
              <a:rPr lang="en-GB" u="sng" dirty="0">
                <a:solidFill>
                  <a:schemeClr val="bg1"/>
                </a:solidFill>
              </a:rPr>
              <a:t>REPEAT THESE STEPS 3 TIMES FOR myVM1/myNIC1, myVM2/myNIC2, myVM3, myNIC3</a:t>
            </a:r>
          </a:p>
          <a:p>
            <a:r>
              <a:rPr lang="en-GB" dirty="0">
                <a:solidFill>
                  <a:schemeClr val="bg1"/>
                </a:solidFill>
              </a:rPr>
              <a:t>$ 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az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network 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nic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create --resource-group </a:t>
            </a:r>
            <a:r>
              <a:rPr lang="en-GB" dirty="0" err="1">
                <a:solidFill>
                  <a:srgbClr val="FFC000"/>
                </a:solidFill>
              </a:rPr>
              <a:t>myvm</a:t>
            </a:r>
            <a:r>
              <a:rPr lang="en-GB" dirty="0">
                <a:solidFill>
                  <a:srgbClr val="FFC000"/>
                </a:solidFill>
              </a:rPr>
              <a:t>-resource-</a:t>
            </a:r>
            <a:r>
              <a:rPr lang="en-GB" dirty="0" err="1">
                <a:solidFill>
                  <a:srgbClr val="FFC000"/>
                </a:solidFill>
              </a:rPr>
              <a:t>gp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--name </a:t>
            </a:r>
            <a:r>
              <a:rPr lang="en-GB" dirty="0">
                <a:solidFill>
                  <a:srgbClr val="FFC000"/>
                </a:solidFill>
              </a:rPr>
              <a:t>myNIC1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--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vnet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-name </a:t>
            </a:r>
            <a:r>
              <a:rPr lang="en-GB" dirty="0" err="1">
                <a:solidFill>
                  <a:srgbClr val="FFC000"/>
                </a:solidFill>
              </a:rPr>
              <a:t>myVNet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--subnet </a:t>
            </a:r>
            <a:r>
              <a:rPr lang="en-GB" dirty="0" err="1">
                <a:solidFill>
                  <a:srgbClr val="FFC000"/>
                </a:solidFill>
              </a:rPr>
              <a:t>myBackEndSubnet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--network-security-group </a:t>
            </a:r>
            <a:r>
              <a:rPr lang="en-GB" dirty="0" err="1">
                <a:solidFill>
                  <a:srgbClr val="FFC000"/>
                </a:solidFill>
              </a:rPr>
              <a:t>myNSG</a:t>
            </a:r>
            <a:endParaRPr lang="en-GB" dirty="0">
              <a:solidFill>
                <a:srgbClr val="FFC000"/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$ 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az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vm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create --resource-group </a:t>
            </a:r>
            <a:r>
              <a:rPr lang="en-GB" dirty="0" err="1">
                <a:solidFill>
                  <a:srgbClr val="FFC000"/>
                </a:solidFill>
              </a:rPr>
              <a:t>myvm</a:t>
            </a:r>
            <a:r>
              <a:rPr lang="en-GB" dirty="0">
                <a:solidFill>
                  <a:srgbClr val="FFC000"/>
                </a:solidFill>
              </a:rPr>
              <a:t>-resource-</a:t>
            </a:r>
            <a:r>
              <a:rPr lang="en-GB" dirty="0" err="1">
                <a:solidFill>
                  <a:srgbClr val="FFC000"/>
                </a:solidFill>
              </a:rPr>
              <a:t>gp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--name </a:t>
            </a:r>
            <a:r>
              <a:rPr lang="en-GB" dirty="0">
                <a:solidFill>
                  <a:srgbClr val="FFC000"/>
                </a:solidFill>
              </a:rPr>
              <a:t>myVM1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--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nics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dirty="0">
                <a:solidFill>
                  <a:srgbClr val="FFC000"/>
                </a:solidFill>
              </a:rPr>
              <a:t>myNIC1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--image </a:t>
            </a:r>
            <a:r>
              <a:rPr lang="en-GB" dirty="0" err="1">
                <a:solidFill>
                  <a:srgbClr val="FFC000"/>
                </a:solidFill>
              </a:rPr>
              <a:t>UbuntuLTS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--admin-username </a:t>
            </a:r>
            <a:r>
              <a:rPr lang="en-GB" dirty="0" err="1">
                <a:solidFill>
                  <a:srgbClr val="FFC000"/>
                </a:solidFill>
              </a:rPr>
              <a:t>azureuser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--generate-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ssh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-keys --no-wait --public-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ip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-address </a:t>
            </a:r>
            <a:r>
              <a:rPr lang="en-GB" dirty="0">
                <a:solidFill>
                  <a:srgbClr val="FFC000"/>
                </a:solidFill>
              </a:rPr>
              <a:t>""</a:t>
            </a:r>
          </a:p>
          <a:p>
            <a:r>
              <a:rPr lang="en-GB" dirty="0">
                <a:solidFill>
                  <a:schemeClr val="bg1"/>
                </a:solidFill>
              </a:rPr>
              <a:t>$ 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az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vm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extension set --resource-group </a:t>
            </a:r>
            <a:r>
              <a:rPr lang="en-GB" dirty="0" err="1">
                <a:solidFill>
                  <a:srgbClr val="FFC000"/>
                </a:solidFill>
              </a:rPr>
              <a:t>myvm</a:t>
            </a:r>
            <a:r>
              <a:rPr lang="en-GB" dirty="0">
                <a:solidFill>
                  <a:srgbClr val="FFC000"/>
                </a:solidFill>
              </a:rPr>
              <a:t>-resource-</a:t>
            </a:r>
            <a:r>
              <a:rPr lang="en-GB" dirty="0" err="1">
                <a:solidFill>
                  <a:srgbClr val="FFC000"/>
                </a:solidFill>
              </a:rPr>
              <a:t>gp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--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vm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-name </a:t>
            </a:r>
            <a:r>
              <a:rPr lang="en-GB" dirty="0">
                <a:solidFill>
                  <a:srgbClr val="FFC000"/>
                </a:solidFill>
              </a:rPr>
              <a:t>myVM1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--publisher </a:t>
            </a:r>
            <a:r>
              <a:rPr lang="en-GB" dirty="0" err="1">
                <a:solidFill>
                  <a:srgbClr val="FFC000"/>
                </a:solidFill>
              </a:rPr>
              <a:t>Microsoft.Azure.Extensions</a:t>
            </a:r>
            <a:r>
              <a:rPr lang="en-GB" dirty="0">
                <a:solidFill>
                  <a:srgbClr val="FFC000"/>
                </a:solidFill>
              </a:rPr>
              <a:t> 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--name </a:t>
            </a:r>
            <a:r>
              <a:rPr lang="en-GB" dirty="0" err="1">
                <a:solidFill>
                  <a:srgbClr val="FFC000"/>
                </a:solidFill>
              </a:rPr>
              <a:t>CustomScript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--version </a:t>
            </a:r>
            <a:r>
              <a:rPr lang="en-GB" dirty="0">
                <a:solidFill>
                  <a:srgbClr val="FFC000"/>
                </a:solidFill>
              </a:rPr>
              <a:t>2.0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--protected-settings </a:t>
            </a:r>
            <a:r>
              <a:rPr lang="en-GB" dirty="0">
                <a:solidFill>
                  <a:srgbClr val="FFC000"/>
                </a:solidFill>
              </a:rPr>
              <a:t>'{"</a:t>
            </a:r>
            <a:r>
              <a:rPr lang="en-GB" dirty="0" err="1">
                <a:solidFill>
                  <a:srgbClr val="FFC000"/>
                </a:solidFill>
              </a:rPr>
              <a:t>fileUris</a:t>
            </a:r>
            <a:r>
              <a:rPr lang="en-GB" dirty="0">
                <a:solidFill>
                  <a:srgbClr val="FFC000"/>
                </a:solidFill>
              </a:rPr>
              <a:t>":["https://raw.githubusercontent.com/Azure-Samples/compute-automation-configurations/master/automate_nginx.sh"], "</a:t>
            </a:r>
            <a:r>
              <a:rPr lang="en-GB" dirty="0" err="1">
                <a:solidFill>
                  <a:srgbClr val="FFC000"/>
                </a:solidFill>
              </a:rPr>
              <a:t>commandToExecute</a:t>
            </a:r>
            <a:r>
              <a:rPr lang="en-GB" dirty="0">
                <a:solidFill>
                  <a:srgbClr val="FFC000"/>
                </a:solidFill>
              </a:rPr>
              <a:t>":"./automate_nginx.</a:t>
            </a:r>
            <a:r>
              <a:rPr lang="en-GB">
                <a:solidFill>
                  <a:srgbClr val="FFC000"/>
                </a:solidFill>
              </a:rPr>
              <a:t>sh"}'</a:t>
            </a:r>
            <a:endParaRPr lang="en-GB" dirty="0">
              <a:solidFill>
                <a:srgbClr val="FFC000"/>
              </a:solidFill>
            </a:endParaRPr>
          </a:p>
          <a:p>
            <a:r>
              <a:rPr lang="en-GB" cap="all" dirty="0">
                <a:solidFill>
                  <a:schemeClr val="bg1"/>
                </a:solidFill>
              </a:rPr>
              <a:t>REPEAT FOR </a:t>
            </a:r>
            <a:r>
              <a:rPr lang="en-GB" dirty="0">
                <a:solidFill>
                  <a:schemeClr val="bg1"/>
                </a:solidFill>
              </a:rPr>
              <a:t>myVM2/myNIC2 AND myVM3/myNIC3</a:t>
            </a:r>
            <a:endParaRPr lang="en-GB" dirty="0">
              <a:solidFill>
                <a:srgbClr val="FFC000"/>
              </a:solidFill>
            </a:endParaRPr>
          </a:p>
        </p:txBody>
      </p:sp>
      <p:sp>
        <p:nvSpPr>
          <p:cNvPr id="6" name="Oval 5">
            <a:extLst>
              <a:ext uri="{FF2B5EF4-FFF2-40B4-BE49-F238E27FC236}">
                <a16:creationId xmlns:a16="http://schemas.microsoft.com/office/drawing/2014/main" id="{9468BB82-CDCE-53CC-F5F6-65F7A5765BAE}"/>
              </a:ext>
            </a:extLst>
          </p:cNvPr>
          <p:cNvSpPr/>
          <p:nvPr/>
        </p:nvSpPr>
        <p:spPr bwMode="auto">
          <a:xfrm>
            <a:off x="7051343" y="2365612"/>
            <a:ext cx="968991" cy="391236"/>
          </a:xfrm>
          <a:prstGeom prst="ellipse">
            <a:avLst/>
          </a:prstGeom>
          <a:noFill/>
          <a:ln w="19050" cap="flat" cmpd="sng" algn="ctr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D6CAE85D-6524-8B35-08D2-C9BD7F21E68E}"/>
              </a:ext>
            </a:extLst>
          </p:cNvPr>
          <p:cNvSpPr/>
          <p:nvPr/>
        </p:nvSpPr>
        <p:spPr bwMode="auto">
          <a:xfrm>
            <a:off x="6158552" y="2909248"/>
            <a:ext cx="968991" cy="391236"/>
          </a:xfrm>
          <a:prstGeom prst="ellipse">
            <a:avLst/>
          </a:prstGeom>
          <a:noFill/>
          <a:ln w="19050" cap="flat" cmpd="sng" algn="ctr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8" name="Oval 7">
            <a:extLst>
              <a:ext uri="{FF2B5EF4-FFF2-40B4-BE49-F238E27FC236}">
                <a16:creationId xmlns:a16="http://schemas.microsoft.com/office/drawing/2014/main" id="{2A4FAC97-9F4E-C00C-BD06-51FC2AB43072}"/>
              </a:ext>
            </a:extLst>
          </p:cNvPr>
          <p:cNvSpPr/>
          <p:nvPr/>
        </p:nvSpPr>
        <p:spPr bwMode="auto">
          <a:xfrm>
            <a:off x="7671179" y="2909248"/>
            <a:ext cx="968991" cy="391236"/>
          </a:xfrm>
          <a:prstGeom prst="ellipse">
            <a:avLst/>
          </a:prstGeom>
          <a:noFill/>
          <a:ln w="19050" cap="flat" cmpd="sng" algn="ctr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9" name="Oval 8">
            <a:extLst>
              <a:ext uri="{FF2B5EF4-FFF2-40B4-BE49-F238E27FC236}">
                <a16:creationId xmlns:a16="http://schemas.microsoft.com/office/drawing/2014/main" id="{27FA690C-2B2C-3EBF-189D-F63F5B1B2336}"/>
              </a:ext>
            </a:extLst>
          </p:cNvPr>
          <p:cNvSpPr/>
          <p:nvPr/>
        </p:nvSpPr>
        <p:spPr bwMode="auto">
          <a:xfrm>
            <a:off x="7291316" y="3734274"/>
            <a:ext cx="968991" cy="391236"/>
          </a:xfrm>
          <a:prstGeom prst="ellipse">
            <a:avLst/>
          </a:prstGeom>
          <a:noFill/>
          <a:ln w="19050" cap="flat" cmpd="sng" algn="ctr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F8106A10-27E2-94E3-D32E-8E8BF35C7514}"/>
              </a:ext>
            </a:extLst>
          </p:cNvPr>
          <p:cNvSpPr txBox="1"/>
          <p:nvPr/>
        </p:nvSpPr>
        <p:spPr>
          <a:xfrm>
            <a:off x="101140" y="5568287"/>
            <a:ext cx="884283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Note: the VMs share the same </a:t>
            </a:r>
            <a:r>
              <a:rPr lang="en-GB" dirty="0" err="1"/>
              <a:t>vNet</a:t>
            </a:r>
            <a:r>
              <a:rPr lang="en-GB" dirty="0"/>
              <a:t> and NSG</a:t>
            </a:r>
            <a:br>
              <a:rPr lang="en-GB" dirty="0"/>
            </a:br>
            <a:r>
              <a:rPr lang="en-GB" dirty="0"/>
              <a:t>Remember, in the CLI you can just up arrow and change the VM and NIC names for the previous commands you executed</a:t>
            </a:r>
          </a:p>
        </p:txBody>
      </p:sp>
    </p:spTree>
    <p:extLst>
      <p:ext uri="{BB962C8B-B14F-4D97-AF65-F5344CB8AC3E}">
        <p14:creationId xmlns:p14="http://schemas.microsoft.com/office/powerpoint/2010/main" val="16982763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67262E-A7E5-3218-D410-1AF97440CDC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Answer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37DC7ED-0633-999F-2866-621CE99E316C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E75A9A3-0A9D-D3D9-4A52-47FEF8DDFADD}"/>
              </a:ext>
            </a:extLst>
          </p:cNvPr>
          <p:cNvSpPr txBox="1"/>
          <p:nvPr/>
        </p:nvSpPr>
        <p:spPr>
          <a:xfrm>
            <a:off x="129714" y="1072013"/>
            <a:ext cx="8941721" cy="4801314"/>
          </a:xfrm>
          <a:prstGeom prst="rect">
            <a:avLst/>
          </a:prstGeom>
          <a:solidFill>
            <a:srgbClr val="000000"/>
          </a:solidFill>
        </p:spPr>
        <p:txBody>
          <a:bodyPr wrap="square" rtlCol="0">
            <a:spAutoFit/>
          </a:bodyPr>
          <a:lstStyle/>
          <a:p>
            <a:r>
              <a:rPr lang="en-GB" u="sng" dirty="0">
                <a:solidFill>
                  <a:schemeClr val="bg1"/>
                </a:solidFill>
              </a:rPr>
              <a:t>CREATE PUBLIC IP </a:t>
            </a:r>
          </a:p>
          <a:p>
            <a:r>
              <a:rPr lang="en-GB" dirty="0">
                <a:solidFill>
                  <a:schemeClr val="bg1"/>
                </a:solidFill>
              </a:rPr>
              <a:t>$ 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az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network public-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ip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create --resource-group </a:t>
            </a:r>
            <a:r>
              <a:rPr lang="en-GB" dirty="0" err="1">
                <a:solidFill>
                  <a:srgbClr val="FFC000"/>
                </a:solidFill>
              </a:rPr>
              <a:t>myvm</a:t>
            </a:r>
            <a:r>
              <a:rPr lang="en-GB" dirty="0">
                <a:solidFill>
                  <a:srgbClr val="FFC000"/>
                </a:solidFill>
              </a:rPr>
              <a:t>-resource-</a:t>
            </a:r>
            <a:r>
              <a:rPr lang="en-GB" dirty="0" err="1">
                <a:solidFill>
                  <a:srgbClr val="FFC000"/>
                </a:solidFill>
              </a:rPr>
              <a:t>gp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--name </a:t>
            </a:r>
            <a:r>
              <a:rPr lang="en-GB" dirty="0" err="1">
                <a:solidFill>
                  <a:srgbClr val="FFC000"/>
                </a:solidFill>
              </a:rPr>
              <a:t>myPublicIP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--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sku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dirty="0">
                <a:solidFill>
                  <a:srgbClr val="FFC000"/>
                </a:solidFill>
              </a:rPr>
              <a:t>Standard</a:t>
            </a:r>
          </a:p>
          <a:p>
            <a:r>
              <a:rPr lang="en-GB" u="sng" dirty="0">
                <a:solidFill>
                  <a:schemeClr val="bg1"/>
                </a:solidFill>
              </a:rPr>
              <a:t>CREATE THE LOAD BALANCER</a:t>
            </a:r>
          </a:p>
          <a:p>
            <a:r>
              <a:rPr lang="en-GB" dirty="0">
                <a:solidFill>
                  <a:schemeClr val="bg1"/>
                </a:solidFill>
              </a:rPr>
              <a:t>$ 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az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network lb create --resource-group </a:t>
            </a:r>
            <a:r>
              <a:rPr lang="en-GB" dirty="0" err="1">
                <a:solidFill>
                  <a:srgbClr val="FFC000"/>
                </a:solidFill>
              </a:rPr>
              <a:t>myvm</a:t>
            </a:r>
            <a:r>
              <a:rPr lang="en-GB" dirty="0">
                <a:solidFill>
                  <a:srgbClr val="FFC000"/>
                </a:solidFill>
              </a:rPr>
              <a:t>-resource-</a:t>
            </a:r>
            <a:r>
              <a:rPr lang="en-GB" dirty="0" err="1">
                <a:solidFill>
                  <a:srgbClr val="FFC000"/>
                </a:solidFill>
              </a:rPr>
              <a:t>gp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--name </a:t>
            </a:r>
            <a:r>
              <a:rPr lang="en-GB" dirty="0" err="1">
                <a:solidFill>
                  <a:srgbClr val="FFC000"/>
                </a:solidFill>
              </a:rPr>
              <a:t>myLoadBalancer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--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sku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dirty="0">
                <a:solidFill>
                  <a:srgbClr val="FFC000"/>
                </a:solidFill>
              </a:rPr>
              <a:t>Standard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--public-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ip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-address </a:t>
            </a:r>
            <a:r>
              <a:rPr lang="en-GB" dirty="0" err="1">
                <a:solidFill>
                  <a:srgbClr val="FFC000"/>
                </a:solidFill>
              </a:rPr>
              <a:t>myPublicIP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--frontend-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ip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-name </a:t>
            </a:r>
            <a:r>
              <a:rPr lang="en-GB" dirty="0" err="1">
                <a:solidFill>
                  <a:srgbClr val="FFC000"/>
                </a:solidFill>
              </a:rPr>
              <a:t>myFrontEnd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--backend-pool-name </a:t>
            </a:r>
            <a:r>
              <a:rPr lang="en-GB" dirty="0" err="1">
                <a:solidFill>
                  <a:srgbClr val="FFC000"/>
                </a:solidFill>
              </a:rPr>
              <a:t>myBackEndPool</a:t>
            </a:r>
            <a:endParaRPr lang="en-GB" dirty="0">
              <a:solidFill>
                <a:srgbClr val="FFC000"/>
              </a:solidFill>
            </a:endParaRPr>
          </a:p>
          <a:p>
            <a:r>
              <a:rPr lang="en-GB" u="sng" dirty="0">
                <a:solidFill>
                  <a:schemeClr val="bg1"/>
                </a:solidFill>
              </a:rPr>
              <a:t>CREATE A HEALTH PROBE</a:t>
            </a:r>
          </a:p>
          <a:p>
            <a:r>
              <a:rPr lang="en-GB" dirty="0">
                <a:solidFill>
                  <a:schemeClr val="bg1"/>
                </a:solidFill>
              </a:rPr>
              <a:t>A way of checking if a VM is still working</a:t>
            </a:r>
          </a:p>
          <a:p>
            <a:r>
              <a:rPr lang="en-GB" dirty="0">
                <a:solidFill>
                  <a:schemeClr val="bg1"/>
                </a:solidFill>
              </a:rPr>
              <a:t>$ 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az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network lb probe create --resource-group </a:t>
            </a:r>
            <a:r>
              <a:rPr lang="en-GB" dirty="0" err="1">
                <a:solidFill>
                  <a:srgbClr val="FFC000"/>
                </a:solidFill>
              </a:rPr>
              <a:t>myvm</a:t>
            </a:r>
            <a:r>
              <a:rPr lang="en-GB" dirty="0">
                <a:solidFill>
                  <a:srgbClr val="FFC000"/>
                </a:solidFill>
              </a:rPr>
              <a:t>-resource-</a:t>
            </a:r>
            <a:r>
              <a:rPr lang="en-GB" dirty="0" err="1">
                <a:solidFill>
                  <a:srgbClr val="FFC000"/>
                </a:solidFill>
              </a:rPr>
              <a:t>gp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--lb-name </a:t>
            </a:r>
            <a:r>
              <a:rPr lang="en-GB" dirty="0" err="1">
                <a:solidFill>
                  <a:srgbClr val="FFC000"/>
                </a:solidFill>
              </a:rPr>
              <a:t>myLoadBalancer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--name </a:t>
            </a:r>
            <a:r>
              <a:rPr lang="en-GB" dirty="0" err="1">
                <a:solidFill>
                  <a:srgbClr val="FFC000"/>
                </a:solidFill>
              </a:rPr>
              <a:t>myHealthProbe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--protocol </a:t>
            </a:r>
            <a:r>
              <a:rPr lang="en-GB" dirty="0" err="1">
                <a:solidFill>
                  <a:srgbClr val="FFC000"/>
                </a:solidFill>
              </a:rPr>
              <a:t>tcp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--port </a:t>
            </a:r>
            <a:r>
              <a:rPr lang="en-GB" dirty="0">
                <a:solidFill>
                  <a:srgbClr val="FFC000"/>
                </a:solidFill>
              </a:rPr>
              <a:t>80</a:t>
            </a:r>
          </a:p>
          <a:p>
            <a:r>
              <a:rPr lang="en-GB" u="sng" dirty="0">
                <a:solidFill>
                  <a:schemeClr val="bg1"/>
                </a:solidFill>
              </a:rPr>
              <a:t>CREATE THE LOAD BALANCER RULE</a:t>
            </a:r>
          </a:p>
          <a:p>
            <a:r>
              <a:rPr lang="en-GB" dirty="0">
                <a:solidFill>
                  <a:schemeClr val="bg1"/>
                </a:solidFill>
              </a:rPr>
              <a:t>$ 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az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network lb rule create --resource-group </a:t>
            </a:r>
            <a:r>
              <a:rPr lang="en-GB" dirty="0" err="1">
                <a:solidFill>
                  <a:srgbClr val="FFC000"/>
                </a:solidFill>
              </a:rPr>
              <a:t>myvm</a:t>
            </a:r>
            <a:r>
              <a:rPr lang="en-GB" dirty="0">
                <a:solidFill>
                  <a:srgbClr val="FFC000"/>
                </a:solidFill>
              </a:rPr>
              <a:t>-resource-</a:t>
            </a:r>
            <a:r>
              <a:rPr lang="en-GB" dirty="0" err="1">
                <a:solidFill>
                  <a:srgbClr val="FFC000"/>
                </a:solidFill>
              </a:rPr>
              <a:t>gp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--lb-name </a:t>
            </a:r>
            <a:r>
              <a:rPr lang="en-GB" dirty="0" err="1">
                <a:solidFill>
                  <a:srgbClr val="FFC000"/>
                </a:solidFill>
              </a:rPr>
              <a:t>myLoadBalancer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--name </a:t>
            </a:r>
            <a:r>
              <a:rPr lang="en-GB" dirty="0" err="1">
                <a:solidFill>
                  <a:srgbClr val="FFC000"/>
                </a:solidFill>
              </a:rPr>
              <a:t>myHTTPRule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--protocol </a:t>
            </a:r>
            <a:r>
              <a:rPr lang="en-GB" dirty="0" err="1">
                <a:solidFill>
                  <a:srgbClr val="FFC000"/>
                </a:solidFill>
              </a:rPr>
              <a:t>tcp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--frontend-port </a:t>
            </a:r>
            <a:r>
              <a:rPr lang="en-GB" dirty="0">
                <a:solidFill>
                  <a:srgbClr val="FFC000"/>
                </a:solidFill>
              </a:rPr>
              <a:t>80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--backend-port </a:t>
            </a:r>
            <a:r>
              <a:rPr lang="en-GB" dirty="0">
                <a:solidFill>
                  <a:srgbClr val="FFC000"/>
                </a:solidFill>
              </a:rPr>
              <a:t>80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--frontend-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ip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-name </a:t>
            </a:r>
            <a:r>
              <a:rPr lang="en-GB" dirty="0" err="1">
                <a:solidFill>
                  <a:srgbClr val="FFC000"/>
                </a:solidFill>
              </a:rPr>
              <a:t>myFrontEnd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--backend-pool-name </a:t>
            </a:r>
            <a:r>
              <a:rPr lang="en-GB" dirty="0" err="1">
                <a:solidFill>
                  <a:srgbClr val="FFC000"/>
                </a:solidFill>
              </a:rPr>
              <a:t>myBackEndPool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--probe-name </a:t>
            </a:r>
            <a:r>
              <a:rPr lang="en-GB" dirty="0" err="1">
                <a:solidFill>
                  <a:srgbClr val="FFC000"/>
                </a:solidFill>
              </a:rPr>
              <a:t>myHealthProbe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--disable-outbound-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snat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dirty="0">
                <a:solidFill>
                  <a:srgbClr val="FFC000"/>
                </a:solidFill>
              </a:rPr>
              <a:t>true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--idle-timeout </a:t>
            </a:r>
            <a:r>
              <a:rPr lang="en-GB" dirty="0">
                <a:solidFill>
                  <a:srgbClr val="FFC000"/>
                </a:solidFill>
              </a:rPr>
              <a:t>15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--enable-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tcp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-reset </a:t>
            </a:r>
            <a:r>
              <a:rPr lang="en-GB" dirty="0">
                <a:solidFill>
                  <a:srgbClr val="FFC000"/>
                </a:solidFill>
              </a:rPr>
              <a:t>true</a:t>
            </a:r>
          </a:p>
        </p:txBody>
      </p:sp>
    </p:spTree>
    <p:extLst>
      <p:ext uri="{BB962C8B-B14F-4D97-AF65-F5344CB8AC3E}">
        <p14:creationId xmlns:p14="http://schemas.microsoft.com/office/powerpoint/2010/main" val="123022781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67262E-A7E5-3218-D410-1AF97440CDC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Answer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37DC7ED-0633-999F-2866-621CE99E316C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E75A9A3-0A9D-D3D9-4A52-47FEF8DDFADD}"/>
              </a:ext>
            </a:extLst>
          </p:cNvPr>
          <p:cNvSpPr txBox="1"/>
          <p:nvPr/>
        </p:nvSpPr>
        <p:spPr>
          <a:xfrm>
            <a:off x="129714" y="1072013"/>
            <a:ext cx="8941721" cy="5078313"/>
          </a:xfrm>
          <a:prstGeom prst="rect">
            <a:avLst/>
          </a:prstGeom>
          <a:solidFill>
            <a:srgbClr val="000000"/>
          </a:solidFill>
        </p:spPr>
        <p:txBody>
          <a:bodyPr wrap="square" rtlCol="0">
            <a:spAutoFit/>
          </a:bodyPr>
          <a:lstStyle/>
          <a:p>
            <a:r>
              <a:rPr lang="en-GB" u="sng" dirty="0">
                <a:solidFill>
                  <a:schemeClr val="bg1"/>
                </a:solidFill>
              </a:rPr>
              <a:t>ADD THE VMs TO THE LOAD BALANCER BACKEND POOL REPEAT FOR myNIC1, myNIC2, myNIC3</a:t>
            </a:r>
          </a:p>
          <a:p>
            <a:r>
              <a:rPr lang="en-GB" dirty="0">
                <a:solidFill>
                  <a:schemeClr val="bg1"/>
                </a:solidFill>
              </a:rPr>
              <a:t>$ 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az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network 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nic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ip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-config address-pool add --address-pool </a:t>
            </a:r>
            <a:r>
              <a:rPr lang="en-GB" dirty="0" err="1">
                <a:solidFill>
                  <a:srgbClr val="FFC000"/>
                </a:solidFill>
              </a:rPr>
              <a:t>myBackendPool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--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nic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-name </a:t>
            </a:r>
            <a:r>
              <a:rPr lang="en-GB" dirty="0">
                <a:solidFill>
                  <a:srgbClr val="FFC000"/>
                </a:solidFill>
              </a:rPr>
              <a:t>myNIC1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 --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ip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-config-name </a:t>
            </a:r>
            <a:r>
              <a:rPr lang="en-GB" dirty="0">
                <a:solidFill>
                  <a:srgbClr val="FFC000"/>
                </a:solidFill>
              </a:rPr>
              <a:t>ipconfig1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--resource-group </a:t>
            </a:r>
            <a:r>
              <a:rPr lang="en-GB" dirty="0" err="1">
                <a:solidFill>
                  <a:srgbClr val="FFC000"/>
                </a:solidFill>
              </a:rPr>
              <a:t>myvm</a:t>
            </a:r>
            <a:r>
              <a:rPr lang="en-GB" dirty="0">
                <a:solidFill>
                  <a:srgbClr val="FFC000"/>
                </a:solidFill>
              </a:rPr>
              <a:t>-resource-</a:t>
            </a:r>
            <a:r>
              <a:rPr lang="en-GB" dirty="0" err="1">
                <a:solidFill>
                  <a:srgbClr val="FFC000"/>
                </a:solidFill>
              </a:rPr>
              <a:t>gp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--lb-name </a:t>
            </a:r>
            <a:r>
              <a:rPr lang="en-GB" dirty="0" err="1">
                <a:solidFill>
                  <a:srgbClr val="FFC000"/>
                </a:solidFill>
              </a:rPr>
              <a:t>myLoadBalancer</a:t>
            </a:r>
            <a:endParaRPr lang="en-GB" dirty="0">
              <a:solidFill>
                <a:srgbClr val="FFC000"/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REPEAT FOR myNIC2 AND myNIC3</a:t>
            </a:r>
          </a:p>
          <a:p>
            <a:endParaRPr lang="en-GB" dirty="0">
              <a:solidFill>
                <a:schemeClr val="bg1"/>
              </a:solidFill>
            </a:endParaRPr>
          </a:p>
          <a:p>
            <a:r>
              <a:rPr lang="en-GB" u="sng" dirty="0">
                <a:solidFill>
                  <a:schemeClr val="bg1"/>
                </a:solidFill>
              </a:rPr>
              <a:t>TEST THE LOAD BALANCER: GET THE PUBLIC IP ADDRESS FOR THE LOAD BALANCER </a:t>
            </a:r>
          </a:p>
          <a:p>
            <a:r>
              <a:rPr lang="en-GB" dirty="0">
                <a:solidFill>
                  <a:schemeClr val="bg1"/>
                </a:solidFill>
              </a:rPr>
              <a:t>$ 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az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network public-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ip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show --resource-group </a:t>
            </a:r>
            <a:r>
              <a:rPr lang="en-GB" dirty="0" err="1">
                <a:solidFill>
                  <a:srgbClr val="FFC000"/>
                </a:solidFill>
              </a:rPr>
              <a:t>myvm</a:t>
            </a:r>
            <a:r>
              <a:rPr lang="en-GB" dirty="0">
                <a:solidFill>
                  <a:srgbClr val="FFC000"/>
                </a:solidFill>
              </a:rPr>
              <a:t>-resource-</a:t>
            </a:r>
            <a:r>
              <a:rPr lang="en-GB" dirty="0" err="1">
                <a:solidFill>
                  <a:srgbClr val="FFC000"/>
                </a:solidFill>
              </a:rPr>
              <a:t>gp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--name </a:t>
            </a:r>
            <a:r>
              <a:rPr lang="en-GB" dirty="0" err="1">
                <a:solidFill>
                  <a:srgbClr val="FFC000"/>
                </a:solidFill>
              </a:rPr>
              <a:t>myPublicIP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--query 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ipAddress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--output 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tsv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endParaRPr lang="en-GB" dirty="0">
              <a:solidFill>
                <a:srgbClr val="FFC000"/>
              </a:solidFill>
            </a:endParaRPr>
          </a:p>
          <a:p>
            <a:r>
              <a:rPr lang="en-GB" u="sng" dirty="0">
                <a:solidFill>
                  <a:schemeClr val="bg1"/>
                </a:solidFill>
              </a:rPr>
              <a:t>CONNECT TO THIS IP ADDRESS IN A WEB BROWSER</a:t>
            </a:r>
          </a:p>
          <a:p>
            <a:r>
              <a:rPr lang="en-GB" dirty="0">
                <a:solidFill>
                  <a:schemeClr val="bg1"/>
                </a:solidFill>
              </a:rPr>
              <a:t>RECONNECT TO SEE RESPONDING VM CHANGE</a:t>
            </a:r>
          </a:p>
          <a:p>
            <a:r>
              <a:rPr lang="en-GB" dirty="0">
                <a:solidFill>
                  <a:schemeClr val="bg1"/>
                </a:solidFill>
              </a:rPr>
              <a:t>HINT: You a new private/incognito window each time to avoid browser caching response...it doesn't consistently switch from one VM to another so we may need to switch a VM off to demo it. </a:t>
            </a:r>
          </a:p>
          <a:p>
            <a:r>
              <a:rPr lang="en-GB" dirty="0">
                <a:solidFill>
                  <a:schemeClr val="bg1"/>
                </a:solidFill>
              </a:rPr>
              <a:t>$ 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az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vm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deallocate --resource-group </a:t>
            </a:r>
            <a:r>
              <a:rPr lang="en-GB" dirty="0" err="1">
                <a:solidFill>
                  <a:srgbClr val="FFC000"/>
                </a:solidFill>
              </a:rPr>
              <a:t>myvm</a:t>
            </a:r>
            <a:r>
              <a:rPr lang="en-GB" dirty="0">
                <a:solidFill>
                  <a:srgbClr val="FFC000"/>
                </a:solidFill>
              </a:rPr>
              <a:t>-resource-</a:t>
            </a:r>
            <a:r>
              <a:rPr lang="en-GB" dirty="0" err="1">
                <a:solidFill>
                  <a:srgbClr val="FFC000"/>
                </a:solidFill>
              </a:rPr>
              <a:t>gp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--name </a:t>
            </a:r>
            <a:r>
              <a:rPr lang="en-GB" dirty="0">
                <a:solidFill>
                  <a:srgbClr val="FFC000"/>
                </a:solidFill>
              </a:rPr>
              <a:t>myVM1</a:t>
            </a:r>
          </a:p>
          <a:p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az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vm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start --resource-group </a:t>
            </a:r>
            <a:r>
              <a:rPr lang="en-GB" dirty="0" err="1">
                <a:solidFill>
                  <a:srgbClr val="FFC000"/>
                </a:solidFill>
              </a:rPr>
              <a:t>myvm</a:t>
            </a:r>
            <a:r>
              <a:rPr lang="en-GB" dirty="0">
                <a:solidFill>
                  <a:srgbClr val="FFC000"/>
                </a:solidFill>
              </a:rPr>
              <a:t>-resource-</a:t>
            </a:r>
            <a:r>
              <a:rPr lang="en-GB" dirty="0" err="1">
                <a:solidFill>
                  <a:srgbClr val="FFC000"/>
                </a:solidFill>
              </a:rPr>
              <a:t>gp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--name </a:t>
            </a:r>
            <a:r>
              <a:rPr lang="en-GB" dirty="0">
                <a:solidFill>
                  <a:srgbClr val="FFC000"/>
                </a:solidFill>
              </a:rPr>
              <a:t>myVM1</a:t>
            </a:r>
          </a:p>
        </p:txBody>
      </p:sp>
      <p:sp>
        <p:nvSpPr>
          <p:cNvPr id="3" name="Oval 2">
            <a:extLst>
              <a:ext uri="{FF2B5EF4-FFF2-40B4-BE49-F238E27FC236}">
                <a16:creationId xmlns:a16="http://schemas.microsoft.com/office/drawing/2014/main" id="{DEE968E6-10BE-C8FA-FFD4-3F06F99DB6DF}"/>
              </a:ext>
            </a:extLst>
          </p:cNvPr>
          <p:cNvSpPr/>
          <p:nvPr/>
        </p:nvSpPr>
        <p:spPr bwMode="auto">
          <a:xfrm>
            <a:off x="766312" y="1897039"/>
            <a:ext cx="968991" cy="391236"/>
          </a:xfrm>
          <a:prstGeom prst="ellipse">
            <a:avLst/>
          </a:prstGeom>
          <a:noFill/>
          <a:ln w="19050" cap="flat" cmpd="sng" algn="ctr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1230312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976A20-EE04-49AC-930B-758FDFBDCCC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Always Remember to Clean Up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9950101-BF08-471C-AE04-CB21A1E5C86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47750" y="1120877"/>
            <a:ext cx="7029450" cy="4717948"/>
          </a:xfrm>
        </p:spPr>
        <p:txBody>
          <a:bodyPr/>
          <a:lstStyle/>
          <a:p>
            <a:r>
              <a:rPr lang="en-GB" dirty="0"/>
              <a:t>Delete the resource group</a:t>
            </a:r>
            <a:br>
              <a:rPr lang="en-GB" dirty="0"/>
            </a:br>
            <a:r>
              <a:rPr lang="en-GB" b="1" dirty="0"/>
              <a:t>This will delete all of the resources we created</a:t>
            </a:r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In the Azure Web Portal you can do the same thing this way!!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/>
              <a:t>In Azure Portal, select Resource groups on the left.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/>
              <a:t>Find the your resource group and select it.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/>
              <a:t>In the Overview tab of the resource group, select Delete resource group.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/>
              <a:t>This opens a new dialog box. Type the name of the resource group again and select Delete. </a:t>
            </a:r>
            <a:endParaRPr lang="en-GB" b="1" dirty="0"/>
          </a:p>
          <a:p>
            <a:pPr marL="457200" indent="-457200">
              <a:buFont typeface="+mj-lt"/>
              <a:buAutoNum type="arabicPeriod"/>
            </a:pPr>
            <a:endParaRPr lang="en-GB" b="1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A135067-1F2B-430A-9373-AA8865AEF321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0A55F7E-92F5-4281-9E15-3BC4C80E9763}"/>
              </a:ext>
            </a:extLst>
          </p:cNvPr>
          <p:cNvSpPr txBox="1"/>
          <p:nvPr/>
        </p:nvSpPr>
        <p:spPr>
          <a:xfrm>
            <a:off x="1527175" y="1965836"/>
            <a:ext cx="5734192" cy="1200329"/>
          </a:xfrm>
          <a:prstGeom prst="rect">
            <a:avLst/>
          </a:prstGeom>
          <a:solidFill>
            <a:srgbClr val="000000"/>
          </a:solidFill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$ 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az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group delete --name </a:t>
            </a:r>
            <a:r>
              <a:rPr lang="en-GB" dirty="0" err="1">
                <a:solidFill>
                  <a:srgbClr val="FFC000"/>
                </a:solidFill>
              </a:rPr>
              <a:t>myvm</a:t>
            </a:r>
            <a:r>
              <a:rPr lang="en-GB" dirty="0">
                <a:solidFill>
                  <a:srgbClr val="FFC000"/>
                </a:solidFill>
              </a:rPr>
              <a:t>-resource-</a:t>
            </a:r>
            <a:r>
              <a:rPr lang="en-GB" dirty="0" err="1">
                <a:solidFill>
                  <a:srgbClr val="FFC000"/>
                </a:solidFill>
              </a:rPr>
              <a:t>gp</a:t>
            </a:r>
            <a:r>
              <a:rPr lang="en-GB" dirty="0">
                <a:solidFill>
                  <a:srgbClr val="FFC000"/>
                </a:solidFill>
              </a:rPr>
              <a:t> 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--yes</a:t>
            </a:r>
            <a:endParaRPr lang="en-GB" dirty="0">
              <a:solidFill>
                <a:srgbClr val="FFC000"/>
              </a:solidFill>
            </a:endParaRPr>
          </a:p>
          <a:p>
            <a:endParaRPr lang="en-GB" dirty="0">
              <a:solidFill>
                <a:srgbClr val="FFC000"/>
              </a:solidFill>
            </a:endParaRPr>
          </a:p>
          <a:p>
            <a:r>
              <a:rPr lang="en-GB" u="sng" dirty="0">
                <a:solidFill>
                  <a:schemeClr val="bg1"/>
                </a:solidFill>
              </a:rPr>
              <a:t>SHORTHAND</a:t>
            </a:r>
          </a:p>
          <a:p>
            <a:r>
              <a:rPr lang="en-GB" dirty="0">
                <a:solidFill>
                  <a:schemeClr val="bg1"/>
                </a:solidFill>
              </a:rPr>
              <a:t>$ 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az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group delete -n </a:t>
            </a:r>
            <a:r>
              <a:rPr lang="en-GB" dirty="0" err="1">
                <a:solidFill>
                  <a:srgbClr val="FFC000"/>
                </a:solidFill>
              </a:rPr>
              <a:t>myvm</a:t>
            </a:r>
            <a:r>
              <a:rPr lang="en-GB" dirty="0">
                <a:solidFill>
                  <a:srgbClr val="FFC000"/>
                </a:solidFill>
              </a:rPr>
              <a:t>-resource-</a:t>
            </a:r>
            <a:r>
              <a:rPr lang="en-GB" dirty="0" err="1">
                <a:solidFill>
                  <a:srgbClr val="FFC000"/>
                </a:solidFill>
              </a:rPr>
              <a:t>gp</a:t>
            </a:r>
            <a:r>
              <a:rPr lang="en-GB" dirty="0">
                <a:solidFill>
                  <a:srgbClr val="FFC000"/>
                </a:solidFill>
              </a:rPr>
              <a:t> 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-y</a:t>
            </a:r>
            <a:endParaRPr lang="en-GB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96032621"/>
      </p:ext>
    </p:extLst>
  </p:cSld>
  <p:clrMapOvr>
    <a:masterClrMapping/>
  </p:clrMapOvr>
</p:sld>
</file>

<file path=ppt/theme/theme1.xml><?xml version="1.0" encoding="utf-8"?>
<a:theme xmlns:a="http://schemas.openxmlformats.org/drawingml/2006/main" name="os-slides">
  <a:themeElements>
    <a:clrScheme name="">
      <a:dk1>
        <a:srgbClr val="660066"/>
      </a:dk1>
      <a:lt1>
        <a:srgbClr val="FFFFFF"/>
      </a:lt1>
      <a:dk2>
        <a:srgbClr val="006600"/>
      </a:dk2>
      <a:lt2>
        <a:srgbClr val="FFCC99"/>
      </a:lt2>
      <a:accent1>
        <a:srgbClr val="99FF99"/>
      </a:accent1>
      <a:accent2>
        <a:srgbClr val="CC66FF"/>
      </a:accent2>
      <a:accent3>
        <a:srgbClr val="FFFFFF"/>
      </a:accent3>
      <a:accent4>
        <a:srgbClr val="560056"/>
      </a:accent4>
      <a:accent5>
        <a:srgbClr val="CAFFCA"/>
      </a:accent5>
      <a:accent6>
        <a:srgbClr val="B95CE7"/>
      </a:accent6>
      <a:hlink>
        <a:srgbClr val="FF99CC"/>
      </a:hlink>
      <a:folHlink>
        <a:srgbClr val="006600"/>
      </a:folHlink>
    </a:clrScheme>
    <a:fontScheme name="os-slides">
      <a:majorFont>
        <a:latin typeface="Helvetica"/>
        <a:ea typeface=""/>
        <a:cs typeface=""/>
      </a:majorFont>
      <a:minorFont>
        <a:latin typeface="Helvetica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none" lIns="91440" tIns="45720" rIns="91440" bIns="45720" numCol="1" anchor="ctr" anchorCtr="0" compatLnSpc="1">
        <a:prstTxWarp prst="textNoShape">
          <a:avLst/>
        </a:prstTxWarp>
      </a:bodyPr>
      <a:lstStyle>
        <a:defPPr marL="0" marR="0" indent="0" algn="ctr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Helvetica" panose="020B0604020202020204" pitchFamily="34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none" lIns="91440" tIns="45720" rIns="91440" bIns="45720" numCol="1" anchor="ctr" anchorCtr="0" compatLnSpc="1">
        <a:prstTxWarp prst="textNoShape">
          <a:avLst/>
        </a:prstTxWarp>
      </a:bodyPr>
      <a:lstStyle>
        <a:defPPr marL="0" marR="0" indent="0" algn="ctr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Helvetica" panose="020B0604020202020204" pitchFamily="34" charset="0"/>
          </a:defRPr>
        </a:defPPr>
      </a:lstStyle>
    </a:lnDef>
  </a:objectDefaults>
  <a:extraClrSchemeLst>
    <a:extraClrScheme>
      <a:clrScheme name="os-slides 1">
        <a:dk1>
          <a:srgbClr val="000000"/>
        </a:dk1>
        <a:lt1>
          <a:srgbClr val="FFFFFF"/>
        </a:lt1>
        <a:dk2>
          <a:srgbClr val="6600CC"/>
        </a:dk2>
        <a:lt2>
          <a:srgbClr val="CCECFF"/>
        </a:lt2>
        <a:accent1>
          <a:srgbClr val="00FFCC"/>
        </a:accent1>
        <a:accent2>
          <a:srgbClr val="9933FF"/>
        </a:accent2>
        <a:accent3>
          <a:srgbClr val="B8AAE2"/>
        </a:accent3>
        <a:accent4>
          <a:srgbClr val="DADADA"/>
        </a:accent4>
        <a:accent5>
          <a:srgbClr val="AAFFE2"/>
        </a:accent5>
        <a:accent6>
          <a:srgbClr val="8A2DE7"/>
        </a:accent6>
        <a:hlink>
          <a:srgbClr val="660066"/>
        </a:hlink>
        <a:folHlink>
          <a:srgbClr val="0066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s-slides 2">
        <a:dk1>
          <a:srgbClr val="660066"/>
        </a:dk1>
        <a:lt1>
          <a:srgbClr val="FFFFFF"/>
        </a:lt1>
        <a:dk2>
          <a:srgbClr val="FF00FF"/>
        </a:dk2>
        <a:lt2>
          <a:srgbClr val="FFCC99"/>
        </a:lt2>
        <a:accent1>
          <a:srgbClr val="99FF99"/>
        </a:accent1>
        <a:accent2>
          <a:srgbClr val="CC66FF"/>
        </a:accent2>
        <a:accent3>
          <a:srgbClr val="FFFFFF"/>
        </a:accent3>
        <a:accent4>
          <a:srgbClr val="560056"/>
        </a:accent4>
        <a:accent5>
          <a:srgbClr val="CAFFCA"/>
        </a:accent5>
        <a:accent6>
          <a:srgbClr val="B95CE7"/>
        </a:accent6>
        <a:hlink>
          <a:srgbClr val="FF99CC"/>
        </a:hlink>
        <a:folHlink>
          <a:srgbClr val="00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s-slides 3">
        <a:dk1>
          <a:srgbClr val="000000"/>
        </a:dk1>
        <a:lt1>
          <a:srgbClr val="FFFFFF"/>
        </a:lt1>
        <a:dk2>
          <a:srgbClr val="000000"/>
        </a:dk2>
        <a:lt2>
          <a:srgbClr val="393939"/>
        </a:lt2>
        <a:accent1>
          <a:srgbClr val="CBCBCB"/>
        </a:accent1>
        <a:accent2>
          <a:srgbClr val="868686"/>
        </a:accent2>
        <a:accent3>
          <a:srgbClr val="FFFFFF"/>
        </a:accent3>
        <a:accent4>
          <a:srgbClr val="000000"/>
        </a:accent4>
        <a:accent5>
          <a:srgbClr val="E2E2E2"/>
        </a:accent5>
        <a:accent6>
          <a:srgbClr val="797979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s-slides 4">
        <a:dk1>
          <a:srgbClr val="000000"/>
        </a:dk1>
        <a:lt1>
          <a:srgbClr val="FFFFFF"/>
        </a:lt1>
        <a:dk2>
          <a:srgbClr val="CC0099"/>
        </a:dk2>
        <a:lt2>
          <a:srgbClr val="FFCCFF"/>
        </a:lt2>
        <a:accent1>
          <a:srgbClr val="00FF00"/>
        </a:accent1>
        <a:accent2>
          <a:srgbClr val="9933FF"/>
        </a:accent2>
        <a:accent3>
          <a:srgbClr val="E2AACA"/>
        </a:accent3>
        <a:accent4>
          <a:srgbClr val="DADADA"/>
        </a:accent4>
        <a:accent5>
          <a:srgbClr val="AAFFAA"/>
        </a:accent5>
        <a:accent6>
          <a:srgbClr val="8A2DE7"/>
        </a:accent6>
        <a:hlink>
          <a:srgbClr val="660066"/>
        </a:hlink>
        <a:folHlink>
          <a:srgbClr val="00660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Override1.xml><?xml version="1.0" encoding="utf-8"?>
<a:themeOverride xmlns:a="http://schemas.openxmlformats.org/drawingml/2006/main">
  <a:clrScheme name="">
    <a:dk1>
      <a:srgbClr val="003300"/>
    </a:dk1>
    <a:lt1>
      <a:srgbClr val="FFFFFF"/>
    </a:lt1>
    <a:dk2>
      <a:srgbClr val="0000FF"/>
    </a:dk2>
    <a:lt2>
      <a:srgbClr val="FFCC99"/>
    </a:lt2>
    <a:accent1>
      <a:srgbClr val="99FF99"/>
    </a:accent1>
    <a:accent2>
      <a:srgbClr val="CC66FF"/>
    </a:accent2>
    <a:accent3>
      <a:srgbClr val="FFFFFF"/>
    </a:accent3>
    <a:accent4>
      <a:srgbClr val="002A00"/>
    </a:accent4>
    <a:accent5>
      <a:srgbClr val="CAFFCA"/>
    </a:accent5>
    <a:accent6>
      <a:srgbClr val="B95CE7"/>
    </a:accent6>
    <a:hlink>
      <a:srgbClr val="FF99CC"/>
    </a:hlink>
    <a:folHlink>
      <a:srgbClr val="006600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C:\apps\Microsoft Office\Templates\Presentations\os-slides.pot</Template>
  <TotalTime>75548</TotalTime>
  <Words>1711</Words>
  <Application>Microsoft Office PowerPoint</Application>
  <PresentationFormat>On-screen Show (4:3)</PresentationFormat>
  <Paragraphs>239</Paragraphs>
  <Slides>17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5" baseType="lpstr">
      <vt:lpstr>Helvetica-Narrow</vt:lpstr>
      <vt:lpstr>Monotype Sorts</vt:lpstr>
      <vt:lpstr>Arial</vt:lpstr>
      <vt:lpstr>Helvetica</vt:lpstr>
      <vt:lpstr>Impact</vt:lpstr>
      <vt:lpstr>Times New Roman</vt:lpstr>
      <vt:lpstr>Wingdings</vt:lpstr>
      <vt:lpstr>os-slides</vt:lpstr>
      <vt:lpstr>Azure Load Balancing</vt:lpstr>
      <vt:lpstr>Overview</vt:lpstr>
      <vt:lpstr>What is load balancer?</vt:lpstr>
      <vt:lpstr>Architectural Overview</vt:lpstr>
      <vt:lpstr>Layer-4 Load Balancing</vt:lpstr>
      <vt:lpstr>Load Balancer Components</vt:lpstr>
      <vt:lpstr>Load Balancer Rule</vt:lpstr>
      <vt:lpstr>Backend Address Pool</vt:lpstr>
      <vt:lpstr>Add NSG Rules</vt:lpstr>
      <vt:lpstr>Load Balancer Setup</vt:lpstr>
      <vt:lpstr>Create a Load Balancer Rule </vt:lpstr>
      <vt:lpstr>Demo 1</vt:lpstr>
      <vt:lpstr>Answer</vt:lpstr>
      <vt:lpstr>Answer</vt:lpstr>
      <vt:lpstr>Answer</vt:lpstr>
      <vt:lpstr>Answer</vt:lpstr>
      <vt:lpstr>Always Remember to Clean Up</vt:lpstr>
    </vt:vector>
  </TitlesOfParts>
  <Company>SIHE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WAN Introduction</dc:title>
  <dc:creator>Michael Dacey</dc:creator>
  <cp:lastModifiedBy>Michael Dacey</cp:lastModifiedBy>
  <cp:revision>2308</cp:revision>
  <cp:lastPrinted>2001-06-14T13:58:17Z</cp:lastPrinted>
  <dcterms:created xsi:type="dcterms:W3CDTF">1999-06-25T18:38:26Z</dcterms:created>
  <dcterms:modified xsi:type="dcterms:W3CDTF">2023-02-24T18:59:58Z</dcterms:modified>
</cp:coreProperties>
</file>