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2" r:id="rId3"/>
    <p:sldId id="260" r:id="rId4"/>
    <p:sldId id="257" r:id="rId5"/>
    <p:sldId id="258" r:id="rId6"/>
    <p:sldId id="259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D26"/>
    <a:srgbClr val="0050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52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155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712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35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612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61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7732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23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177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9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2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D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E25AA-C277-4B07-891A-6D734491156F}" type="datetimeFigureOut">
              <a:rPr lang="en-GB" smtClean="0"/>
              <a:t>24/01/2020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ADAF-3778-434A-8369-BA9C9F5C79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4730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1443210" y="2247442"/>
            <a:ext cx="8994355" cy="1906408"/>
          </a:xfrm>
          <a:solidFill>
            <a:schemeClr val="accent3">
              <a:lumMod val="60000"/>
              <a:lumOff val="40000"/>
            </a:schemeClr>
          </a:solidFill>
          <a:ln w="57150">
            <a:solidFill>
              <a:srgbClr val="0070C0"/>
            </a:solidFill>
          </a:ln>
        </p:spPr>
        <p:txBody>
          <a:bodyPr>
            <a:noAutofit/>
          </a:bodyPr>
          <a:lstStyle/>
          <a:p>
            <a:r>
              <a:rPr lang="en-GB" sz="5400" dirty="0" smtClean="0">
                <a:solidFill>
                  <a:srgbClr val="00B0F0"/>
                </a:solidFill>
                <a:latin typeface="Poor Richard" panose="02080502050505020702" pitchFamily="18" charset="0"/>
              </a:rPr>
              <a:t>STILLICIDE,</a:t>
            </a:r>
            <a:r>
              <a:rPr lang="en-GB" sz="5400" dirty="0" smtClean="0">
                <a:solidFill>
                  <a:srgbClr val="00B0F0"/>
                </a:solidFill>
              </a:rPr>
              <a:t/>
            </a:r>
            <a:br>
              <a:rPr lang="en-GB" sz="5400" dirty="0" smtClean="0">
                <a:solidFill>
                  <a:srgbClr val="00B0F0"/>
                </a:solidFill>
              </a:rPr>
            </a:br>
            <a:r>
              <a:rPr lang="en-GB" sz="5400" dirty="0">
                <a:solidFill>
                  <a:srgbClr val="00B0F0"/>
                </a:solidFill>
                <a:latin typeface="Poor Richard" panose="02080502050505020702" pitchFamily="18" charset="0"/>
              </a:rPr>
              <a:t>Cynon Jones,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73782" y="176264"/>
            <a:ext cx="7100972" cy="594917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F0"/>
                </a:solidFill>
                <a:latin typeface="Palatino Linotype" panose="02040502050505030304" pitchFamily="18" charset="0"/>
              </a:rPr>
              <a:t>HPEN 6012/5012: THE WELSH WRITING WALES</a:t>
            </a:r>
            <a:endParaRPr lang="en-GB" dirty="0">
              <a:solidFill>
                <a:srgbClr val="00B0F0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202" y="4447386"/>
            <a:ext cx="3860810" cy="196670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-2039" y="0"/>
            <a:ext cx="12192000" cy="6858000"/>
          </a:xfrm>
          <a:prstGeom prst="rect">
            <a:avLst/>
          </a:pr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06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594911" y="188914"/>
            <a:ext cx="9615889" cy="719137"/>
          </a:xfr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r>
              <a:rPr lang="en-GB" sz="3200" dirty="0">
                <a:solidFill>
                  <a:srgbClr val="00B0F0"/>
                </a:solidFill>
                <a:latin typeface="Felix Titling" pitchFamily="82" charset="0"/>
              </a:rPr>
              <a:t>LEARNING OUTCOMES</a:t>
            </a:r>
            <a:endParaRPr lang="en-GB" altLang="en-US" sz="3200" dirty="0">
              <a:solidFill>
                <a:srgbClr val="00B0F0"/>
              </a:solidFill>
              <a:latin typeface="Felix Titling" pitchFamily="82" charset="0"/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74825" y="836614"/>
            <a:ext cx="8534400" cy="5400675"/>
          </a:xfrm>
          <a:noFill/>
        </p:spPr>
        <p:txBody>
          <a:bodyPr/>
          <a:lstStyle/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200" dirty="0">
                <a:latin typeface="Garamond" pitchFamily="18" charset="0"/>
              </a:rPr>
              <a:t>		</a:t>
            </a:r>
            <a:endParaRPr lang="en-GB" altLang="en-US" dirty="0">
              <a:latin typeface="Garamond" pitchFamily="18" charset="0"/>
            </a:endParaRPr>
          </a:p>
        </p:txBody>
      </p:sp>
      <p:sp>
        <p:nvSpPr>
          <p:cNvPr id="4100" name="Rectangle 1"/>
          <p:cNvSpPr>
            <a:spLocks noChangeArrowheads="1"/>
          </p:cNvSpPr>
          <p:nvPr/>
        </p:nvSpPr>
        <p:spPr bwMode="auto">
          <a:xfrm>
            <a:off x="673615" y="1758835"/>
            <a:ext cx="963561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altLang="en-US" sz="2400" i="1" dirty="0">
                <a:latin typeface="Century Gothic" pitchFamily="34" charset="0"/>
              </a:rPr>
              <a:t>By the end of this module students should be able to:</a:t>
            </a:r>
          </a:p>
          <a:p>
            <a:endParaRPr lang="en-GB" altLang="en-US" sz="2400" dirty="0">
              <a:latin typeface="Century Gothic" pitchFamily="34" charset="0"/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Century Gothic" pitchFamily="34" charset="0"/>
              </a:rPr>
              <a:t>demonstrate a good understanding of the debates over the relation of literary canons to a sense of nationhood through a case study of Anglophone Welsh texts seen through their </a:t>
            </a:r>
            <a:r>
              <a:rPr lang="en-GB" altLang="en-US" sz="2400" dirty="0">
                <a:solidFill>
                  <a:srgbClr val="00B0F0"/>
                </a:solidFill>
                <a:latin typeface="Century Gothic" pitchFamily="34" charset="0"/>
              </a:rPr>
              <a:t>various historical, political and ideological contexts;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Century Gothic" pitchFamily="34" charset="0"/>
              </a:rPr>
              <a:t>show a secure knowledge of a range of Welsh texts written in English and a good understanding </a:t>
            </a:r>
            <a:r>
              <a:rPr lang="en-GB" altLang="en-US" sz="2400" dirty="0">
                <a:solidFill>
                  <a:srgbClr val="00B0F0"/>
                </a:solidFill>
                <a:latin typeface="Century Gothic" pitchFamily="34" charset="0"/>
              </a:rPr>
              <a:t>of recurring preoccupations and changing themes </a:t>
            </a:r>
            <a:r>
              <a:rPr lang="en-GB" altLang="en-US" sz="2400" dirty="0">
                <a:latin typeface="Century Gothic" pitchFamily="34" charset="0"/>
              </a:rPr>
              <a:t>within them.</a:t>
            </a:r>
          </a:p>
          <a:p>
            <a:pPr>
              <a:spcAft>
                <a:spcPts val="1200"/>
              </a:spcAft>
            </a:pPr>
            <a:endParaRPr lang="en-GB" altLang="en-US" sz="2400" dirty="0"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334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8293" y="607496"/>
            <a:ext cx="8681293" cy="1325563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00B0F0"/>
                </a:solidFill>
                <a:latin typeface="Felix Titling" panose="04060505060202020A04" pitchFamily="82" charset="0"/>
              </a:rPr>
              <a:t>Geography is not a container but a </a:t>
            </a:r>
            <a:r>
              <a:rPr lang="en-GB" sz="3600" dirty="0">
                <a:solidFill>
                  <a:srgbClr val="00B0F0"/>
                </a:solidFill>
                <a:latin typeface="Felix Titling" panose="04060505060202020A04" pitchFamily="82" charset="0"/>
              </a:rPr>
              <a:t>condition</a:t>
            </a:r>
            <a:endParaRPr lang="en-GB" sz="36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524" y="1847657"/>
            <a:ext cx="11004933" cy="4872631"/>
          </a:xfrm>
        </p:spPr>
        <p:txBody>
          <a:bodyPr>
            <a:normAutofit lnSpcReduction="10000"/>
          </a:bodyPr>
          <a:lstStyle/>
          <a:p>
            <a:pPr marL="0" marR="0" indent="0">
              <a:buNone/>
            </a:pPr>
            <a:r>
              <a:rPr lang="en-GB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	</a:t>
            </a:r>
            <a:r>
              <a:rPr lang="en-GB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Franco </a:t>
            </a:r>
            <a:r>
              <a:rPr lang="en-GB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Moretti, </a:t>
            </a:r>
            <a:r>
              <a:rPr lang="en-GB" sz="2000" i="1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Atlas of the European Novel</a:t>
            </a:r>
            <a:r>
              <a:rPr lang="en-GB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, </a:t>
            </a:r>
            <a:r>
              <a:rPr lang="en-GB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1800-1900</a:t>
            </a:r>
            <a:r>
              <a:rPr lang="en-GB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, </a:t>
            </a:r>
            <a:r>
              <a:rPr lang="en-GB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London</a:t>
            </a:r>
            <a:r>
              <a:rPr lang="en-GB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: Verso, </a:t>
            </a:r>
            <a:r>
              <a:rPr lang="en-GB" sz="20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1998</a:t>
            </a:r>
          </a:p>
          <a:p>
            <a:pPr marL="0" marR="0" indent="0">
              <a:buNone/>
            </a:pPr>
            <a:endParaRPr lang="en-GB" sz="2000" dirty="0">
              <a:solidFill>
                <a:schemeClr val="accent3">
                  <a:lumMod val="20000"/>
                  <a:lumOff val="80000"/>
                </a:schemeClr>
              </a:solidFill>
              <a:latin typeface="Century Gothic" panose="020B0502020202020204" pitchFamily="34" charset="0"/>
            </a:endParaRPr>
          </a:p>
          <a:p>
            <a:pPr marL="0" marR="0" indent="0">
              <a:buNone/>
            </a:pPr>
            <a:r>
              <a:rPr lang="en-GB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Space rather than time – time seems almost arbitrary floating back and forth inside minds</a:t>
            </a:r>
          </a:p>
          <a:p>
            <a:pPr marL="0" marR="0" indent="0">
              <a:buNone/>
            </a:pPr>
            <a:endParaRPr lang="en-GB" sz="1800" dirty="0">
              <a:solidFill>
                <a:schemeClr val="accent1">
                  <a:lumMod val="60000"/>
                  <a:lumOff val="40000"/>
                </a:schemeClr>
              </a:solidFill>
              <a:latin typeface="Century Gothic" panose="020B0502020202020204" pitchFamily="34" charset="0"/>
            </a:endParaRPr>
          </a:p>
          <a:p>
            <a:pPr marL="0" marR="0" indent="0">
              <a:buNone/>
            </a:pPr>
            <a:r>
              <a:rPr lang="en-GB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The arrangement of space is determined by the climate</a:t>
            </a:r>
          </a:p>
          <a:p>
            <a:pPr marL="0" marR="0" indent="0">
              <a:buNone/>
            </a:pPr>
            <a:r>
              <a:rPr lang="en-GB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Possibilities by the climate – silence after wind turbines and air travel stopped</a:t>
            </a:r>
          </a:p>
          <a:p>
            <a:pPr marL="0" marR="0" indent="0">
              <a:buNone/>
            </a:pPr>
            <a:endParaRPr lang="en-GB" sz="1800" dirty="0">
              <a:solidFill>
                <a:schemeClr val="accent1">
                  <a:lumMod val="60000"/>
                  <a:lumOff val="40000"/>
                </a:schemeClr>
              </a:solidFill>
              <a:latin typeface="Century Gothic" panose="020B0502020202020204" pitchFamily="34" charset="0"/>
            </a:endParaRPr>
          </a:p>
          <a:p>
            <a:pPr marL="0" marR="0" indent="0">
              <a:buNone/>
            </a:pPr>
            <a:r>
              <a:rPr lang="en-GB" sz="24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Focus on the body attuned to the surroundings</a:t>
            </a:r>
          </a:p>
          <a:p>
            <a:pPr marL="0" marR="0" indent="0">
              <a:buNone/>
            </a:pPr>
            <a:endParaRPr lang="en-GB" sz="1800" dirty="0" smtClean="0">
              <a:solidFill>
                <a:schemeClr val="accent3">
                  <a:lumMod val="20000"/>
                  <a:lumOff val="80000"/>
                </a:schemeClr>
              </a:solidFill>
              <a:latin typeface="Century Gothic" panose="020B0502020202020204" pitchFamily="34" charset="0"/>
            </a:endParaRPr>
          </a:p>
          <a:p>
            <a:pPr marL="0" marR="0" indent="0">
              <a:buNone/>
            </a:pPr>
            <a:r>
              <a:rPr lang="en-GB" sz="2400" dirty="0" smtClean="0">
                <a:solidFill>
                  <a:srgbClr val="00B0F0"/>
                </a:solidFill>
                <a:latin typeface="Century Gothic" panose="020B0502020202020204" pitchFamily="34" charset="0"/>
              </a:rPr>
              <a:t>	A shudder through the earth, his body (p.12)</a:t>
            </a:r>
            <a:endParaRPr lang="en-GB" sz="2400" dirty="0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000" dirty="0">
              <a:solidFill>
                <a:schemeClr val="accent3">
                  <a:lumMod val="20000"/>
                  <a:lumOff val="8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784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563" y="0"/>
            <a:ext cx="10515600" cy="1325563"/>
          </a:xfrm>
          <a:noFill/>
        </p:spPr>
        <p:txBody>
          <a:bodyPr>
            <a:normAutofit/>
          </a:bodyPr>
          <a:lstStyle/>
          <a:p>
            <a:r>
              <a:rPr lang="en-GB" sz="3600" dirty="0" err="1" smtClean="0">
                <a:solidFill>
                  <a:srgbClr val="00B0F0"/>
                </a:solidFill>
                <a:latin typeface="Felix Titling" panose="04060505060202020A04" pitchFamily="82" charset="0"/>
              </a:rPr>
              <a:t>Amitov</a:t>
            </a:r>
            <a:r>
              <a:rPr lang="en-GB" sz="3600" dirty="0" smtClean="0">
                <a:solidFill>
                  <a:srgbClr val="00B0F0"/>
                </a:solidFill>
                <a:latin typeface="Felix Titling" panose="04060505060202020A04" pitchFamily="82" charset="0"/>
              </a:rPr>
              <a:t> Ghosh</a:t>
            </a:r>
            <a:endParaRPr lang="en-GB" sz="36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107" y="1193361"/>
            <a:ext cx="10653591" cy="538691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26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from time to time, there have also been movements that celebrated the unheard-of and the improbable: surrealism for instance, and most significantly, </a:t>
            </a:r>
            <a:r>
              <a:rPr lang="en-GB" sz="2600" dirty="0">
                <a:solidFill>
                  <a:srgbClr val="00B0F0"/>
                </a:solidFill>
                <a:latin typeface="Century Gothic" panose="020B0502020202020204" pitchFamily="34" charset="0"/>
              </a:rPr>
              <a:t>magical realism, which is replete with events that have no relation to the calculus of probability</a:t>
            </a:r>
            <a:r>
              <a:rPr lang="en-GB" sz="26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26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There is, however, an important difference between the weather events that we are now experiencing and those that occur in surrealist and magical realist novels: improbable though they might be, these events are neither surreal nor magical. To the contrary, these highly improbable occurrences are overwhelmingly, urgently, astoundingly real. </a:t>
            </a:r>
            <a:r>
              <a:rPr lang="en-GB" sz="2600" dirty="0">
                <a:solidFill>
                  <a:srgbClr val="00B0F0"/>
                </a:solidFill>
                <a:latin typeface="Century Gothic" panose="020B0502020202020204" pitchFamily="34" charset="0"/>
              </a:rPr>
              <a:t>The ethical difficulties that might arise in treating them as magical or metaphorical or allegorical are obvious. [...] to treat them as magical or surreal would be to rob them of precisely the quality that makes them so urgently compelling – which is that they are actually happening on this Earth, at this time</a:t>
            </a:r>
            <a:r>
              <a:rPr lang="en-GB" sz="2600" dirty="0">
                <a:solidFill>
                  <a:schemeClr val="accent1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endParaRPr lang="en-GB" dirty="0">
              <a:solidFill>
                <a:schemeClr val="accent3">
                  <a:lumMod val="20000"/>
                  <a:lumOff val="80000"/>
                </a:schemeClr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9415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321" y="308472"/>
            <a:ext cx="11457542" cy="963575"/>
          </a:xfrm>
        </p:spPr>
        <p:txBody>
          <a:bodyPr>
            <a:norm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Felix Titling" panose="04060505060202020A04" pitchFamily="82" charset="0"/>
              </a:rPr>
              <a:t>climate change writing - developments </a:t>
            </a:r>
            <a:r>
              <a:rPr lang="en-GB" sz="2800" dirty="0">
                <a:solidFill>
                  <a:srgbClr val="00B0F0"/>
                </a:solidFill>
                <a:latin typeface="Felix Titling" panose="04060505060202020A04" pitchFamily="82" charset="0"/>
              </a:rPr>
              <a:t>in </a:t>
            </a:r>
            <a:r>
              <a:rPr lang="en-GB" sz="2800" dirty="0" smtClean="0">
                <a:solidFill>
                  <a:srgbClr val="00B0F0"/>
                </a:solidFill>
                <a:latin typeface="Felix Titling" panose="04060505060202020A04" pitchFamily="82" charset="0"/>
              </a:rPr>
              <a:t>approach</a:t>
            </a:r>
            <a:endParaRPr lang="en-GB" sz="28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574" y="1504969"/>
            <a:ext cx="10884665" cy="435600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GB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We explore how the complexity of climate change as both scientific and cultural phenomenon demands a corresponding degree of complexity in fictional representation. For example, when authors represent climate change as a global, networked, and controversial phenomenon, they move </a:t>
            </a:r>
            <a:r>
              <a:rPr lang="en-GB" sz="2400" dirty="0">
                <a:solidFill>
                  <a:srgbClr val="00B0F0"/>
                </a:solidFill>
                <a:latin typeface="Century Gothic" panose="020B0502020202020204" pitchFamily="34" charset="0"/>
              </a:rPr>
              <a:t>beyond simply employing the environment as a setting and begin to explore its impact on plot and character, producing unconventional narrative trajectories and innovations in characterization</a:t>
            </a:r>
            <a:r>
              <a:rPr lang="en-GB" sz="2400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20082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015" y="385590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rgbClr val="00B0F0"/>
                </a:solidFill>
                <a:latin typeface="Felix Titling" panose="04060505060202020A04" pitchFamily="82" charset="0"/>
              </a:rPr>
              <a:t>Form</a:t>
            </a:r>
            <a:endParaRPr lang="en-GB" sz="36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9352402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Palatino Linotype" panose="02040502050505030304" pitchFamily="18" charset="0"/>
              </a:rPr>
              <a:t>– </a:t>
            </a:r>
            <a:r>
              <a:rPr lang="en-GB" sz="2400" dirty="0">
                <a:latin typeface="Century Gothic" panose="020B0502020202020204" pitchFamily="34" charset="0"/>
              </a:rPr>
              <a:t>short story written for </a:t>
            </a:r>
            <a:r>
              <a:rPr lang="en-GB" sz="2400" dirty="0" smtClean="0">
                <a:latin typeface="Century Gothic" panose="020B0502020202020204" pitchFamily="34" charset="0"/>
              </a:rPr>
              <a:t>audio</a:t>
            </a:r>
          </a:p>
          <a:p>
            <a:pPr>
              <a:buFontTx/>
              <a:buChar char="-"/>
            </a:pPr>
            <a:r>
              <a:rPr lang="en-GB" sz="2400" dirty="0" smtClean="0">
                <a:latin typeface="Century Gothic" panose="020B0502020202020204" pitchFamily="34" charset="0"/>
              </a:rPr>
              <a:t>makes </a:t>
            </a:r>
            <a:r>
              <a:rPr lang="en-GB" sz="2400" dirty="0">
                <a:latin typeface="Century Gothic" panose="020B0502020202020204" pitchFamily="34" charset="0"/>
              </a:rPr>
              <a:t>evident the </a:t>
            </a:r>
            <a:r>
              <a:rPr lang="en-GB" sz="2400" dirty="0" smtClean="0">
                <a:latin typeface="Century Gothic" panose="020B0502020202020204" pitchFamily="34" charset="0"/>
              </a:rPr>
              <a:t> environment through sound noise hearing all the way </a:t>
            </a:r>
            <a:r>
              <a:rPr lang="en-GB" sz="2400" dirty="0" smtClean="0">
                <a:latin typeface="Century Gothic" panose="020B0502020202020204" pitchFamily="34" charset="0"/>
              </a:rPr>
              <a:t>through</a:t>
            </a:r>
          </a:p>
          <a:p>
            <a:pPr>
              <a:buFontTx/>
              <a:buChar char="-"/>
            </a:pPr>
            <a:r>
              <a:rPr lang="en-GB" sz="2400" dirty="0" smtClean="0">
                <a:latin typeface="Century Gothic" panose="020B0502020202020204" pitchFamily="34" charset="0"/>
              </a:rPr>
              <a:t>Impact on listener </a:t>
            </a:r>
          </a:p>
          <a:p>
            <a:pPr>
              <a:buFontTx/>
              <a:buChar char="-"/>
            </a:pPr>
            <a:endParaRPr lang="en-GB" sz="2400" dirty="0">
              <a:latin typeface="Century Gothic" panose="020B0502020202020204" pitchFamily="34" charset="0"/>
            </a:endParaRPr>
          </a:p>
          <a:p>
            <a:pPr>
              <a:buFontTx/>
              <a:buChar char="-"/>
            </a:pPr>
            <a:endParaRPr lang="en-GB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960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B0F0"/>
                </a:solidFill>
                <a:latin typeface="Felix Titling" panose="04060505060202020A04" pitchFamily="82" charset="0"/>
              </a:rPr>
              <a:t>Other lives &amp; their values</a:t>
            </a:r>
            <a:endParaRPr lang="en-GB" sz="36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Limpet </a:t>
            </a:r>
            <a:endParaRPr lang="en-GB" dirty="0">
              <a:solidFill>
                <a:schemeClr val="accent3">
                  <a:lumMod val="20000"/>
                  <a:lumOff val="80000"/>
                </a:schemeClr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- Limpets </a:t>
            </a:r>
            <a:r>
              <a:rPr lang="en-GB" dirty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in family groups </a:t>
            </a: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(p.41)</a:t>
            </a:r>
          </a:p>
          <a:p>
            <a:pPr marL="0" indent="0">
              <a:buNone/>
            </a:pPr>
            <a:r>
              <a:rPr lang="en-GB" dirty="0" err="1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Chrysalids</a:t>
            </a: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 (throughout- not just dragonfly)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Aphid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Loads of birds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Dog</a:t>
            </a:r>
          </a:p>
          <a:p>
            <a:pPr marL="0" indent="0">
              <a:buNone/>
            </a:pPr>
            <a:r>
              <a:rPr lang="en-GB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Century Gothic" panose="020B0502020202020204" pitchFamily="34" charset="0"/>
              </a:rPr>
              <a:t>Then the distance of the narrator in ‘Rooftop’- nature discs from the throwback store; dinosaurs and emperor penguins (p.57) </a:t>
            </a:r>
          </a:p>
          <a:p>
            <a:pPr marL="0" indent="0">
              <a:buNone/>
            </a:pPr>
            <a:endParaRPr lang="en-GB" dirty="0">
              <a:solidFill>
                <a:schemeClr val="accent3">
                  <a:lumMod val="20000"/>
                  <a:lumOff val="80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10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229" y="89704"/>
            <a:ext cx="10515600" cy="645923"/>
          </a:xfrm>
        </p:spPr>
        <p:txBody>
          <a:bodyPr>
            <a:normAutofit/>
          </a:bodyPr>
          <a:lstStyle/>
          <a:p>
            <a:r>
              <a:rPr lang="en-GB" sz="3200" dirty="0" smtClean="0">
                <a:solidFill>
                  <a:srgbClr val="00B0F0"/>
                </a:solidFill>
                <a:latin typeface="Felix Titling" panose="04060505060202020A04" pitchFamily="82" charset="0"/>
              </a:rPr>
              <a:t>What is real? </a:t>
            </a:r>
            <a:endParaRPr lang="en-GB" sz="32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8229" y="735627"/>
            <a:ext cx="10515600" cy="189807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entury Gothic" panose="020B0502020202020204" pitchFamily="34" charset="0"/>
              </a:rPr>
              <a:t>Dots on a screen – the price of life (all of ‘Water Train’, viewed from a distance ‘Rooftop’)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entury Gothic" panose="020B0502020202020204" pitchFamily="34" charset="0"/>
              </a:rPr>
              <a:t>Headpieces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dirty="0" smtClean="0">
                <a:latin typeface="Century Gothic" panose="020B0502020202020204" pitchFamily="34" charset="0"/>
              </a:rPr>
              <a:t>Telescopes 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48229" y="2633703"/>
            <a:ext cx="10515600" cy="8974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 smtClean="0">
                <a:solidFill>
                  <a:srgbClr val="00B0F0"/>
                </a:solidFill>
                <a:latin typeface="Felix Titling" panose="04060505060202020A04" pitchFamily="82" charset="0"/>
              </a:rPr>
              <a:t>Frames and running motifs </a:t>
            </a:r>
            <a:endParaRPr lang="en-GB" sz="3200" dirty="0">
              <a:solidFill>
                <a:srgbClr val="00B0F0"/>
              </a:solidFill>
              <a:latin typeface="Felix Titling" panose="04060505060202020A04" pitchFamily="82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48229" y="3431983"/>
            <a:ext cx="3383096" cy="34260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Time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Sound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Eyes and vision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Rain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Sun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The body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dirty="0" smtClean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712465" y="3470747"/>
            <a:ext cx="3383096" cy="34260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Thirst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Desire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Fear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Loneliness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Secrets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dirty="0" smtClean="0">
                <a:latin typeface="Century Gothic" panose="020B0502020202020204" pitchFamily="34" charset="0"/>
              </a:rPr>
              <a:t>Boundaries?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dirty="0" smtClean="0">
              <a:latin typeface="Century Gothic" panose="020B0502020202020204" pitchFamily="34" charset="0"/>
            </a:endParaRP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dirty="0" smtClean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0605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417</Words>
  <Application>Microsoft Office PowerPoint</Application>
  <PresentationFormat>Widescreen</PresentationFormat>
  <Paragraphs>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Felix Titling</vt:lpstr>
      <vt:lpstr>Garamond</vt:lpstr>
      <vt:lpstr>Palatino Linotype</vt:lpstr>
      <vt:lpstr>Poor Richard</vt:lpstr>
      <vt:lpstr>Wingdings</vt:lpstr>
      <vt:lpstr>Office Theme</vt:lpstr>
      <vt:lpstr>STILLICIDE, Cynon Jones,</vt:lpstr>
      <vt:lpstr>LEARNING OUTCOMES</vt:lpstr>
      <vt:lpstr>Geography is not a container but a condition</vt:lpstr>
      <vt:lpstr>Amitov Ghosh</vt:lpstr>
      <vt:lpstr>climate change writing - developments in approach</vt:lpstr>
      <vt:lpstr>Form</vt:lpstr>
      <vt:lpstr>Other lives &amp; their values</vt:lpstr>
      <vt:lpstr>What is real?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Jeni Williams</dc:creator>
  <cp:lastModifiedBy>Jeni Williams</cp:lastModifiedBy>
  <cp:revision>9</cp:revision>
  <dcterms:created xsi:type="dcterms:W3CDTF">2020-01-23T18:04:07Z</dcterms:created>
  <dcterms:modified xsi:type="dcterms:W3CDTF">2020-01-24T10:03:45Z</dcterms:modified>
</cp:coreProperties>
</file>