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22" autoAdjust="0"/>
    <p:restoredTop sz="94660"/>
  </p:normalViewPr>
  <p:slideViewPr>
    <p:cSldViewPr snapToGrid="0">
      <p:cViewPr varScale="1">
        <p:scale>
          <a:sx n="94" d="100"/>
          <a:sy n="94" d="100"/>
        </p:scale>
        <p:origin x="90" y="3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B9BF48-6B17-44BE-87FB-B7C6DE5A56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AA6EE3C-9120-46C5-B516-314B625193F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145524F-A126-43B7-8D7A-74909E9C9A1E}"/>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827C3094-D2FE-4640-BE1E-D72EF532F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FED82-B406-4E08-868C-56A9A32DC2D0}"/>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3772070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CB3E9-1CE6-4D75-BAB1-61694236BC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22A1093-582A-455F-B9D8-A394A5B0C8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153D97-96B5-453E-BA87-CCC2FD577312}"/>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087EED16-C144-4E4E-AA61-F020A5BC8A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C9318F-7460-4517-BAC6-2931694C4AF0}"/>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19016820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F0B830-1C83-4CB1-BD9E-A0BFDEBD883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F1B925F-B869-4A59-8BD0-9CA2569692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F2E3276-7D8F-4EEA-BD6A-38E05CA6D368}"/>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25FBE0C4-C75B-4CBA-8516-DB4B676E1E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9EA729-974A-4F5B-AF4D-945A5275CE08}"/>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1509193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1B681-4739-419A-A288-86B84B9486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36C204-9FBE-4D16-B27E-5F117E7D028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252CA98-02F1-4109-A8B3-86D79E713C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D353A6D-C42A-4C77-8E1C-722097577DB2}"/>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6" name="Footer Placeholder 5">
            <a:extLst>
              <a:ext uri="{FF2B5EF4-FFF2-40B4-BE49-F238E27FC236}">
                <a16:creationId xmlns:a16="http://schemas.microsoft.com/office/drawing/2014/main" id="{70F41CD7-60B7-4064-8AE1-6111F2CE23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4179E-D7C8-4481-9808-06C6F468ECA7}"/>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2254867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664E2-2BA2-462E-8DDB-4946ADA157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275FCFA-1527-4779-933D-C446516AE87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1E523DA-833E-4181-979B-426C95F0330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6A8EF7-D6C6-4A90-9938-E24412AF37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8B5B0EC-5A97-4AFD-B1E6-DFBC3F1E84C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CEC35C4-30ED-4C88-99A3-F58FFBA4A429}"/>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8" name="Footer Placeholder 7">
            <a:extLst>
              <a:ext uri="{FF2B5EF4-FFF2-40B4-BE49-F238E27FC236}">
                <a16:creationId xmlns:a16="http://schemas.microsoft.com/office/drawing/2014/main" id="{0E62E4E6-323F-4178-8126-36F5D3534B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310A9CC-2100-453C-A36D-61CEDD8BCABE}"/>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5611693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6BAFA-E6E1-469F-99D0-FB6623221A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21B7231-1D4E-4C29-8FB8-387602ADA846}"/>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4" name="Footer Placeholder 3">
            <a:extLst>
              <a:ext uri="{FF2B5EF4-FFF2-40B4-BE49-F238E27FC236}">
                <a16:creationId xmlns:a16="http://schemas.microsoft.com/office/drawing/2014/main" id="{10726743-3E92-42DE-86A1-4A45F9C5282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383166F-B3D8-43DB-981F-647AE8C6B28C}"/>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33886303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506983-BD81-47B8-AA9B-90FEB917053C}"/>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3" name="Footer Placeholder 2">
            <a:extLst>
              <a:ext uri="{FF2B5EF4-FFF2-40B4-BE49-F238E27FC236}">
                <a16:creationId xmlns:a16="http://schemas.microsoft.com/office/drawing/2014/main" id="{236A4638-1A81-475F-B555-D97F2550A27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2ABC39-57DA-49D2-BE5A-25392427C362}"/>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765446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989B9-2F05-4151-8249-DAAF424027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59571EE-03F3-4E2C-BE61-3C66602E42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DFAF47C-06CA-4AC1-9BCA-A897DC4A0B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39123FA-47C9-4C5B-968F-F29FD0981C9E}"/>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6" name="Footer Placeholder 5">
            <a:extLst>
              <a:ext uri="{FF2B5EF4-FFF2-40B4-BE49-F238E27FC236}">
                <a16:creationId xmlns:a16="http://schemas.microsoft.com/office/drawing/2014/main" id="{4DAB5193-D40F-4F71-AADC-C892FC93B2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2BC79-0562-4A8C-B1DC-E2C45E2F9540}"/>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156618853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D0F68-217C-417D-9A79-EBAF0094CC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C1F903-FD82-4AB8-92B9-DEF547F760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CD6B75C-6BAC-4E29-B96B-FC10DA2658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4F036EF-5FE0-4A89-B75A-75A05B6A5F52}"/>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6" name="Footer Placeholder 5">
            <a:extLst>
              <a:ext uri="{FF2B5EF4-FFF2-40B4-BE49-F238E27FC236}">
                <a16:creationId xmlns:a16="http://schemas.microsoft.com/office/drawing/2014/main" id="{61F8663F-6290-446F-95EF-526B983A25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E55F85-6D78-4B5E-A315-46E31788D268}"/>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87344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B28C66-1EBC-41A5-9D1F-09FA9AE953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486C6E-45BE-4B67-A9CF-9FEB79AD7BC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E5A82F-90A5-4B60-B24D-92DB31D03C07}"/>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565C6FAD-13CA-4B40-A7DB-2B7155738D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1086C3-ECE3-4CF5-9634-15216AD767FC}"/>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722617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053C774-43FF-451B-B3D4-71C42691788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07AD8C9-D79E-48CC-A3EF-EE0D69FD46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48086-F040-452D-BB95-17F84BC61240}"/>
              </a:ext>
            </a:extLst>
          </p:cNvPr>
          <p:cNvSpPr>
            <a:spLocks noGrp="1"/>
          </p:cNvSpPr>
          <p:nvPr>
            <p:ph type="dt" sz="half" idx="10"/>
          </p:nvPr>
        </p:nvSpPr>
        <p:spPr/>
        <p:txBody>
          <a:body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ACDDA87B-2CD5-4090-AB35-465F5BDA2F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8226F6-C341-468E-A819-312B948F90E7}"/>
              </a:ext>
            </a:extLst>
          </p:cNvPr>
          <p:cNvSpPr>
            <a:spLocks noGrp="1"/>
          </p:cNvSpPr>
          <p:nvPr>
            <p:ph type="sldNum" sz="quarter" idx="12"/>
          </p:nvPr>
        </p:nvSpPr>
        <p:spPr/>
        <p:txBody>
          <a:bodyPr/>
          <a:lstStyle/>
          <a:p>
            <a:fld id="{CC60B6B9-DF81-44B1-BFAA-CBD524FD90EF}" type="slidenum">
              <a:rPr lang="en-GB" smtClean="0"/>
              <a:t>‹#›</a:t>
            </a:fld>
            <a:endParaRPr lang="en-GB"/>
          </a:p>
        </p:txBody>
      </p:sp>
    </p:spTree>
    <p:extLst>
      <p:ext uri="{BB962C8B-B14F-4D97-AF65-F5344CB8AC3E}">
        <p14:creationId xmlns:p14="http://schemas.microsoft.com/office/powerpoint/2010/main" val="3206767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4D615B7-A234-4FF6-9FC3-9E1F4737CB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C8D676-91B7-4D0D-A7CE-8DB5C88FCF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3D9E55F-2104-4A5C-ADE9-DFD1068DB20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143609-73D7-4DAE-8C23-0E21E7BFE272}" type="datetimeFigureOut">
              <a:rPr lang="en-GB" smtClean="0"/>
              <a:t>25/03/2022</a:t>
            </a:fld>
            <a:endParaRPr lang="en-GB"/>
          </a:p>
        </p:txBody>
      </p:sp>
      <p:sp>
        <p:nvSpPr>
          <p:cNvPr id="5" name="Footer Placeholder 4">
            <a:extLst>
              <a:ext uri="{FF2B5EF4-FFF2-40B4-BE49-F238E27FC236}">
                <a16:creationId xmlns:a16="http://schemas.microsoft.com/office/drawing/2014/main" id="{4FED78F1-4217-41E0-8303-D23E6FB56A7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C16B848-2540-4E3B-8281-3F713C85DE8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60B6B9-DF81-44B1-BFAA-CBD524FD90EF}" type="slidenum">
              <a:rPr lang="en-GB" smtClean="0"/>
              <a:t>‹#›</a:t>
            </a:fld>
            <a:endParaRPr lang="en-GB"/>
          </a:p>
        </p:txBody>
      </p:sp>
    </p:spTree>
    <p:extLst>
      <p:ext uri="{BB962C8B-B14F-4D97-AF65-F5344CB8AC3E}">
        <p14:creationId xmlns:p14="http://schemas.microsoft.com/office/powerpoint/2010/main" val="41801611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Diagram, schematic&#10;&#10;Description automatically generated">
            <a:extLst>
              <a:ext uri="{FF2B5EF4-FFF2-40B4-BE49-F238E27FC236}">
                <a16:creationId xmlns:a16="http://schemas.microsoft.com/office/drawing/2014/main" id="{A000D625-239F-4B92-B64C-3AAFCE3DE8DB}"/>
              </a:ext>
            </a:extLst>
          </p:cNvPr>
          <p:cNvPicPr>
            <a:picLocks noChangeAspect="1"/>
          </p:cNvPicPr>
          <p:nvPr/>
        </p:nvPicPr>
        <p:blipFill rotWithShape="1">
          <a:blip r:embed="rId2">
            <a:extLst>
              <a:ext uri="{28A0092B-C50C-407E-A947-70E740481C1C}">
                <a14:useLocalDpi xmlns:a14="http://schemas.microsoft.com/office/drawing/2010/main" val="0"/>
              </a:ext>
            </a:extLst>
          </a:blip>
          <a:srcRect t="31835" r="-1" b="26821"/>
          <a:stretch/>
        </p:blipFill>
        <p:spPr>
          <a:xfrm>
            <a:off x="-3481" y="0"/>
            <a:ext cx="12191980" cy="6857990"/>
          </a:xfrm>
          <a:prstGeom prst="rect">
            <a:avLst/>
          </a:prstGeom>
        </p:spPr>
      </p:pic>
      <p:sp>
        <p:nvSpPr>
          <p:cNvPr id="10"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19EFFB4C-6ED4-4AA3-A516-A51DD2A3F050}"/>
              </a:ext>
            </a:extLst>
          </p:cNvPr>
          <p:cNvSpPr>
            <a:spLocks noGrp="1"/>
          </p:cNvSpPr>
          <p:nvPr>
            <p:ph type="ctrTitle"/>
          </p:nvPr>
        </p:nvSpPr>
        <p:spPr>
          <a:xfrm>
            <a:off x="4010530" y="190292"/>
            <a:ext cx="5601712" cy="654825"/>
          </a:xfrm>
        </p:spPr>
        <p:txBody>
          <a:bodyPr>
            <a:normAutofit fontScale="90000"/>
          </a:bodyPr>
          <a:lstStyle/>
          <a:p>
            <a:r>
              <a:rPr lang="en-GB" sz="2000" dirty="0">
                <a:solidFill>
                  <a:srgbClr val="000000"/>
                </a:solidFill>
                <a:effectLst/>
                <a:latin typeface="Times New Roman" panose="02020603050405020304" pitchFamily="18" charset="0"/>
                <a:ea typeface="Calibri" panose="020F0502020204030204" pitchFamily="34" charset="0"/>
              </a:rPr>
              <a:t> </a:t>
            </a:r>
            <a:r>
              <a:rPr lang="en-GB" sz="1200" b="1" dirty="0">
                <a:solidFill>
                  <a:srgbClr val="000000"/>
                </a:solidFill>
                <a:effectLst/>
                <a:latin typeface="Times New Roman" panose="02020603050405020304" pitchFamily="18" charset="0"/>
                <a:ea typeface="Calibri" panose="020F0502020204030204" pitchFamily="34" charset="0"/>
              </a:rPr>
              <a:t>I would like to thanks to my teacher, parents and my all friends those who have provide me with the complete support for the completion of the task. Without their support I am unable to complete the same within the allocated time. </a:t>
            </a:r>
            <a:endParaRPr lang="en-GB" sz="1200" dirty="0"/>
          </a:p>
        </p:txBody>
      </p:sp>
      <p:sp>
        <p:nvSpPr>
          <p:cNvPr id="3" name="Subtitle 2">
            <a:extLst>
              <a:ext uri="{FF2B5EF4-FFF2-40B4-BE49-F238E27FC236}">
                <a16:creationId xmlns:a16="http://schemas.microsoft.com/office/drawing/2014/main" id="{96E4C140-627C-480F-9CA9-DDC3359E337E}"/>
              </a:ext>
            </a:extLst>
          </p:cNvPr>
          <p:cNvSpPr>
            <a:spLocks noGrp="1"/>
          </p:cNvSpPr>
          <p:nvPr>
            <p:ph type="subTitle" idx="1"/>
          </p:nvPr>
        </p:nvSpPr>
        <p:spPr>
          <a:xfrm>
            <a:off x="302767" y="4506218"/>
            <a:ext cx="2585695" cy="2330128"/>
          </a:xfrm>
        </p:spPr>
        <p:txBody>
          <a:bodyPr>
            <a:normAutofit fontScale="25000" lnSpcReduction="20000"/>
          </a:bodyPr>
          <a:lstStyle/>
          <a:p>
            <a:pPr algn="just" defTabSz="2952323" eaLnBrk="1" fontAlgn="auto" hangingPunct="1">
              <a:spcBef>
                <a:spcPts val="0"/>
              </a:spcBef>
              <a:spcAft>
                <a:spcPts val="0"/>
              </a:spcAft>
              <a:defRPr/>
            </a:pPr>
            <a:r>
              <a:rPr lang="en-GB" sz="5600" b="1" dirty="0">
                <a:latin typeface="+mn-lt"/>
              </a:rPr>
              <a:t>Section A:</a:t>
            </a:r>
          </a:p>
          <a:p>
            <a:pPr algn="just" defTabSz="2952323" eaLnBrk="1" fontAlgn="auto" hangingPunct="1">
              <a:spcBef>
                <a:spcPts val="0"/>
              </a:spcBef>
              <a:spcAft>
                <a:spcPts val="0"/>
              </a:spcAft>
              <a:defRPr/>
            </a:pPr>
            <a:r>
              <a:rPr lang="en-GB" sz="5600" b="1" dirty="0">
                <a:latin typeface="+mn-lt"/>
              </a:rPr>
              <a:t>	</a:t>
            </a:r>
            <a:endParaRPr lang="en-GB" sz="5600" b="1" dirty="0">
              <a:latin typeface="Arial" charset="0"/>
            </a:endParaRPr>
          </a:p>
          <a:p>
            <a:pPr algn="just" defTabSz="2952323" eaLnBrk="1" fontAlgn="auto" hangingPunct="1">
              <a:spcBef>
                <a:spcPts val="0"/>
              </a:spcBef>
              <a:spcAft>
                <a:spcPts val="0"/>
              </a:spcAft>
              <a:defRPr/>
            </a:pPr>
            <a:r>
              <a:rPr lang="en-GB" sz="5600" b="1" dirty="0">
                <a:latin typeface="Arial" charset="0"/>
              </a:rPr>
              <a:t>     In this section of this presentation will gone speak about the first part of this Project.</a:t>
            </a:r>
          </a:p>
          <a:p>
            <a:pPr algn="just" defTabSz="2952323" eaLnBrk="1" fontAlgn="auto" hangingPunct="1">
              <a:spcBef>
                <a:spcPts val="0"/>
              </a:spcBef>
              <a:spcAft>
                <a:spcPts val="0"/>
              </a:spcAft>
              <a:defRPr/>
            </a:pPr>
            <a:r>
              <a:rPr lang="en-GB" sz="5600" b="1" dirty="0">
                <a:latin typeface="Arial" charset="0"/>
              </a:rPr>
              <a:t>The report I have created  is highlining the importance of the new technology and terminology of Cloud Computing and how this helps us to achieve our goals when we want to create </a:t>
            </a:r>
            <a:r>
              <a:rPr lang="en-GB" sz="4000" b="1" dirty="0">
                <a:latin typeface="Arial" charset="0"/>
              </a:rPr>
              <a:t>something like a app or a website.</a:t>
            </a:r>
            <a:endParaRPr lang="en-GB" sz="4000" dirty="0">
              <a:latin typeface="Arial" charset="0"/>
            </a:endParaRPr>
          </a:p>
          <a:p>
            <a:endParaRPr lang="en-GB" sz="2000" dirty="0"/>
          </a:p>
        </p:txBody>
      </p:sp>
      <p:cxnSp>
        <p:nvCxnSpPr>
          <p:cNvPr id="12" name="Straight Connector 11">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8" name="TextBox 25">
            <a:extLst>
              <a:ext uri="{FF2B5EF4-FFF2-40B4-BE49-F238E27FC236}">
                <a16:creationId xmlns:a16="http://schemas.microsoft.com/office/drawing/2014/main" id="{CCC3A78A-CC01-4FCE-A9ED-0358CC6F5A87}"/>
              </a:ext>
            </a:extLst>
          </p:cNvPr>
          <p:cNvSpPr txBox="1">
            <a:spLocks noChangeArrowheads="1"/>
          </p:cNvSpPr>
          <p:nvPr/>
        </p:nvSpPr>
        <p:spPr bwMode="auto">
          <a:xfrm>
            <a:off x="-706270" y="1113314"/>
            <a:ext cx="5843849"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103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90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77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65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6500">
                <a:solidFill>
                  <a:schemeClr val="tx1"/>
                </a:solidFill>
                <a:latin typeface="Calibri" panose="020F0502020204030204" pitchFamily="34" charset="0"/>
              </a:defRPr>
            </a:lvl5pPr>
            <a:lvl6pPr marL="25146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6pPr>
            <a:lvl7pPr marL="29718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7pPr>
            <a:lvl8pPr marL="34290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8pPr>
            <a:lvl9pPr marL="3886200" indent="-228600" defTabSz="2951163" eaLnBrk="0" fontAlgn="base" hangingPunct="0">
              <a:spcBef>
                <a:spcPct val="20000"/>
              </a:spcBef>
              <a:spcAft>
                <a:spcPct val="0"/>
              </a:spcAft>
              <a:buFont typeface="Arial" panose="020B0604020202020204" pitchFamily="34" charset="0"/>
              <a:buChar char="»"/>
              <a:defRPr sz="6500">
                <a:solidFill>
                  <a:schemeClr val="tx1"/>
                </a:solidFill>
                <a:latin typeface="Calibri" panose="020F0502020204030204" pitchFamily="34" charset="0"/>
              </a:defRPr>
            </a:lvl9pPr>
          </a:lstStyle>
          <a:p>
            <a:pPr algn="ctr" eaLnBrk="1" hangingPunct="1">
              <a:spcBef>
                <a:spcPct val="0"/>
              </a:spcBef>
              <a:buFontTx/>
              <a:buNone/>
            </a:pPr>
            <a:r>
              <a:rPr lang="en-GB" altLang="en-US" sz="2400" b="1" dirty="0">
                <a:cs typeface="Calibri" panose="020F0502020204030204" pitchFamily="34" charset="0"/>
              </a:rPr>
              <a:t>Garage management system</a:t>
            </a:r>
          </a:p>
          <a:p>
            <a:pPr algn="ctr" eaLnBrk="1" hangingPunct="1">
              <a:spcBef>
                <a:spcPct val="0"/>
              </a:spcBef>
              <a:buFontTx/>
              <a:buNone/>
            </a:pPr>
            <a:r>
              <a:rPr lang="en-GB" altLang="en-US" sz="2400" b="1" dirty="0">
                <a:cs typeface="Calibri" panose="020F0502020204030204" pitchFamily="34" charset="0"/>
              </a:rPr>
              <a:t>Alexandru Balasa</a:t>
            </a:r>
          </a:p>
        </p:txBody>
      </p:sp>
      <p:graphicFrame>
        <p:nvGraphicFramePr>
          <p:cNvPr id="7" name="Table 10">
            <a:extLst>
              <a:ext uri="{FF2B5EF4-FFF2-40B4-BE49-F238E27FC236}">
                <a16:creationId xmlns:a16="http://schemas.microsoft.com/office/drawing/2014/main" id="{AE5D84E4-5B25-4FD9-B459-CBD7F7B82FF1}"/>
              </a:ext>
            </a:extLst>
          </p:cNvPr>
          <p:cNvGraphicFramePr>
            <a:graphicFrameLocks noGrp="1"/>
          </p:cNvGraphicFramePr>
          <p:nvPr>
            <p:extLst>
              <p:ext uri="{D42A27DB-BD31-4B8C-83A1-F6EECF244321}">
                <p14:modId xmlns:p14="http://schemas.microsoft.com/office/powerpoint/2010/main" val="1479638174"/>
              </p:ext>
            </p:extLst>
          </p:nvPr>
        </p:nvGraphicFramePr>
        <p:xfrm>
          <a:off x="3281514" y="1965955"/>
          <a:ext cx="3754471" cy="2926080"/>
        </p:xfrm>
        <a:graphic>
          <a:graphicData uri="http://schemas.openxmlformats.org/drawingml/2006/table">
            <a:tbl>
              <a:tblPr firstRow="1" bandRow="1">
                <a:tableStyleId>{2D5ABB26-0587-4C30-8999-92F81FD0307C}</a:tableStyleId>
              </a:tblPr>
              <a:tblGrid>
                <a:gridCol w="3754471">
                  <a:extLst>
                    <a:ext uri="{9D8B030D-6E8A-4147-A177-3AD203B41FA5}">
                      <a16:colId xmlns:a16="http://schemas.microsoft.com/office/drawing/2014/main" val="3260804254"/>
                    </a:ext>
                  </a:extLst>
                </a:gridCol>
              </a:tblGrid>
              <a:tr h="1660201">
                <a:tc>
                  <a:txBody>
                    <a:bodyPr/>
                    <a:lstStyle/>
                    <a:p>
                      <a:pPr algn="just" defTabSz="2952323" eaLnBrk="1" fontAlgn="auto" hangingPunct="1">
                        <a:spcBef>
                          <a:spcPts val="0"/>
                        </a:spcBef>
                        <a:spcAft>
                          <a:spcPts val="0"/>
                        </a:spcAft>
                        <a:defRPr/>
                      </a:pPr>
                      <a:r>
                        <a:rPr lang="en-GB" sz="1400" b="1" dirty="0">
                          <a:latin typeface="+mn-lt"/>
                        </a:rPr>
                        <a:t>Section B:	</a:t>
                      </a:r>
                    </a:p>
                    <a:p>
                      <a:pPr algn="just" defTabSz="2952323" eaLnBrk="1" fontAlgn="auto" hangingPunct="1">
                        <a:spcBef>
                          <a:spcPts val="0"/>
                        </a:spcBef>
                        <a:spcAft>
                          <a:spcPts val="0"/>
                        </a:spcAft>
                        <a:defRPr/>
                      </a:pPr>
                      <a:endParaRPr lang="en-GB" sz="1400" b="1" dirty="0">
                        <a:latin typeface="+mn-lt"/>
                        <a:cs typeface="Arial" pitchFamily="34" charset="0"/>
                      </a:endParaRPr>
                    </a:p>
                    <a:p>
                      <a:pPr algn="just" defTabSz="2952323" eaLnBrk="1" fontAlgn="auto" hangingPunct="1">
                        <a:spcBef>
                          <a:spcPts val="0"/>
                        </a:spcBef>
                        <a:spcAft>
                          <a:spcPts val="0"/>
                        </a:spcAft>
                        <a:defRPr/>
                      </a:pPr>
                      <a:r>
                        <a:rPr lang="en-GB" sz="1400" b="1" dirty="0">
                          <a:cs typeface="Arial" pitchFamily="34" charset="0"/>
                        </a:rPr>
                        <a:t>     The second part of this presentation will gone speak about my project Garage management system. </a:t>
                      </a:r>
                    </a:p>
                    <a:p>
                      <a:pPr algn="just" defTabSz="2952323" eaLnBrk="1" fontAlgn="auto" hangingPunct="1">
                        <a:spcBef>
                          <a:spcPts val="0"/>
                        </a:spcBef>
                        <a:spcAft>
                          <a:spcPts val="0"/>
                        </a:spcAft>
                        <a:defRPr/>
                      </a:pPr>
                      <a:r>
                        <a:rPr lang="en-GB" sz="1400" b="1" dirty="0">
                          <a:cs typeface="Arial" pitchFamily="34" charset="0"/>
                        </a:rPr>
                        <a:t>I will gone go true the benefits of using the cloud computing theologies in my project and does this technologies help me out achieves my goals and how to implement my idea and my dream to create a private data base with limited access in order to make my and employees easier on daily basis </a:t>
                      </a:r>
                    </a:p>
                    <a:p>
                      <a:endParaRPr lang="en-GB" dirty="0"/>
                    </a:p>
                  </a:txBody>
                  <a:tcPr/>
                </a:tc>
                <a:extLst>
                  <a:ext uri="{0D108BD9-81ED-4DB2-BD59-A6C34878D82A}">
                    <a16:rowId xmlns:a16="http://schemas.microsoft.com/office/drawing/2014/main" val="3681647743"/>
                  </a:ext>
                </a:extLst>
              </a:tr>
            </a:tbl>
          </a:graphicData>
        </a:graphic>
      </p:graphicFrame>
      <p:graphicFrame>
        <p:nvGraphicFramePr>
          <p:cNvPr id="11" name="Table 12">
            <a:extLst>
              <a:ext uri="{FF2B5EF4-FFF2-40B4-BE49-F238E27FC236}">
                <a16:creationId xmlns:a16="http://schemas.microsoft.com/office/drawing/2014/main" id="{5BFD332F-3D56-421B-9EA0-0326EAED0516}"/>
              </a:ext>
            </a:extLst>
          </p:cNvPr>
          <p:cNvGraphicFramePr>
            <a:graphicFrameLocks noGrp="1"/>
          </p:cNvGraphicFramePr>
          <p:nvPr>
            <p:extLst>
              <p:ext uri="{D42A27DB-BD31-4B8C-83A1-F6EECF244321}">
                <p14:modId xmlns:p14="http://schemas.microsoft.com/office/powerpoint/2010/main" val="816632058"/>
              </p:ext>
            </p:extLst>
          </p:nvPr>
        </p:nvGraphicFramePr>
        <p:xfrm>
          <a:off x="7928790" y="1054719"/>
          <a:ext cx="3823039" cy="2712720"/>
        </p:xfrm>
        <a:graphic>
          <a:graphicData uri="http://schemas.openxmlformats.org/drawingml/2006/table">
            <a:tbl>
              <a:tblPr firstRow="1" bandRow="1">
                <a:tableStyleId>{2D5ABB26-0587-4C30-8999-92F81FD0307C}</a:tableStyleId>
              </a:tblPr>
              <a:tblGrid>
                <a:gridCol w="3823039">
                  <a:extLst>
                    <a:ext uri="{9D8B030D-6E8A-4147-A177-3AD203B41FA5}">
                      <a16:colId xmlns:a16="http://schemas.microsoft.com/office/drawing/2014/main" val="481080174"/>
                    </a:ext>
                  </a:extLst>
                </a:gridCol>
              </a:tblGrid>
              <a:tr h="2517897">
                <a:tc>
                  <a:txBody>
                    <a:bodyPr/>
                    <a:lstStyle/>
                    <a:p>
                      <a:pPr algn="just" defTabSz="2952323" eaLnBrk="1" fontAlgn="auto" hangingPunct="1">
                        <a:spcBef>
                          <a:spcPts val="0"/>
                        </a:spcBef>
                        <a:spcAft>
                          <a:spcPts val="0"/>
                        </a:spcAft>
                        <a:defRPr/>
                      </a:pPr>
                      <a:r>
                        <a:rPr lang="en-GB" sz="1400" b="1" dirty="0">
                          <a:latin typeface="+mn-lt"/>
                        </a:rPr>
                        <a:t>Section C:</a:t>
                      </a:r>
                      <a:endParaRPr lang="en-GB" sz="1400" b="1" dirty="0">
                        <a:latin typeface="Arial" charset="0"/>
                      </a:endParaRPr>
                    </a:p>
                    <a:p>
                      <a:pPr algn="just" defTabSz="2952323" eaLnBrk="1" fontAlgn="auto" hangingPunct="1">
                        <a:spcBef>
                          <a:spcPts val="0"/>
                        </a:spcBef>
                        <a:spcAft>
                          <a:spcPts val="0"/>
                        </a:spcAft>
                        <a:defRPr/>
                      </a:pPr>
                      <a:endParaRPr lang="en-GB" sz="1400" b="1" dirty="0">
                        <a:latin typeface="+mn-lt"/>
                      </a:endParaRPr>
                    </a:p>
                    <a:p>
                      <a:pPr algn="just" defTabSz="2952323" eaLnBrk="1" fontAlgn="auto" hangingPunct="1">
                        <a:spcBef>
                          <a:spcPts val="0"/>
                        </a:spcBef>
                        <a:spcAft>
                          <a:spcPts val="0"/>
                        </a:spcAft>
                        <a:defRPr/>
                      </a:pPr>
                      <a:r>
                        <a:rPr lang="en-GB" sz="1400" b="1" dirty="0">
                          <a:latin typeface="+mn-lt"/>
                        </a:rPr>
                        <a:t>In this section will gone have a demo presentation of my idea and vision about what I was trying to develop .</a:t>
                      </a:r>
                    </a:p>
                    <a:p>
                      <a:pPr algn="just" defTabSz="2952323" eaLnBrk="1" fontAlgn="auto" hangingPunct="1">
                        <a:spcBef>
                          <a:spcPts val="0"/>
                        </a:spcBef>
                        <a:spcAft>
                          <a:spcPts val="0"/>
                        </a:spcAft>
                        <a:defRPr/>
                      </a:pPr>
                      <a:r>
                        <a:rPr lang="en-GB" sz="1400" b="1" dirty="0">
                          <a:latin typeface="+mn-lt"/>
                        </a:rPr>
                        <a:t>Key points for this presentation</a:t>
                      </a:r>
                    </a:p>
                    <a:p>
                      <a:pPr algn="just" defTabSz="2952323" eaLnBrk="1" fontAlgn="auto" hangingPunct="1">
                        <a:spcBef>
                          <a:spcPts val="0"/>
                        </a:spcBef>
                        <a:spcAft>
                          <a:spcPts val="0"/>
                        </a:spcAft>
                        <a:defRPr/>
                      </a:pPr>
                      <a:r>
                        <a:rPr lang="en-GB" sz="1400" b="1" dirty="0">
                          <a:latin typeface="+mn-lt"/>
                        </a:rPr>
                        <a:t>Front end code </a:t>
                      </a:r>
                    </a:p>
                    <a:p>
                      <a:pPr algn="just" defTabSz="2952323" eaLnBrk="1" fontAlgn="auto" hangingPunct="1">
                        <a:spcBef>
                          <a:spcPts val="0"/>
                        </a:spcBef>
                        <a:spcAft>
                          <a:spcPts val="0"/>
                        </a:spcAft>
                        <a:defRPr/>
                      </a:pPr>
                      <a:r>
                        <a:rPr lang="en-GB" sz="1400" b="1" dirty="0">
                          <a:latin typeface="+mn-lt"/>
                        </a:rPr>
                        <a:t>Back end code </a:t>
                      </a:r>
                    </a:p>
                    <a:p>
                      <a:pPr algn="just" defTabSz="2952323" eaLnBrk="1" fontAlgn="auto" hangingPunct="1">
                        <a:spcBef>
                          <a:spcPts val="0"/>
                        </a:spcBef>
                        <a:spcAft>
                          <a:spcPts val="0"/>
                        </a:spcAft>
                        <a:defRPr/>
                      </a:pPr>
                      <a:r>
                        <a:rPr lang="en-GB" sz="1400" b="1" dirty="0">
                          <a:latin typeface="+mn-lt"/>
                        </a:rPr>
                        <a:t>Structure of the code </a:t>
                      </a:r>
                    </a:p>
                    <a:p>
                      <a:pPr algn="just" defTabSz="2952323" eaLnBrk="1" fontAlgn="auto" hangingPunct="1">
                        <a:spcBef>
                          <a:spcPts val="0"/>
                        </a:spcBef>
                        <a:spcAft>
                          <a:spcPts val="0"/>
                        </a:spcAft>
                        <a:defRPr/>
                      </a:pPr>
                      <a:r>
                        <a:rPr lang="en-GB" sz="1400" b="1" dirty="0">
                          <a:latin typeface="+mn-lt"/>
                        </a:rPr>
                        <a:t>Progress have done up to the moment on the website </a:t>
                      </a:r>
                    </a:p>
                    <a:p>
                      <a:endParaRPr lang="en-GB" dirty="0"/>
                    </a:p>
                  </a:txBody>
                  <a:tcPr/>
                </a:tc>
                <a:extLst>
                  <a:ext uri="{0D108BD9-81ED-4DB2-BD59-A6C34878D82A}">
                    <a16:rowId xmlns:a16="http://schemas.microsoft.com/office/drawing/2014/main" val="2134418708"/>
                  </a:ext>
                </a:extLst>
              </a:tr>
            </a:tbl>
          </a:graphicData>
        </a:graphic>
      </p:graphicFrame>
      <p:sp>
        <p:nvSpPr>
          <p:cNvPr id="15" name="TextBox 14">
            <a:extLst>
              <a:ext uri="{FF2B5EF4-FFF2-40B4-BE49-F238E27FC236}">
                <a16:creationId xmlns:a16="http://schemas.microsoft.com/office/drawing/2014/main" id="{C77EECB1-F86A-4C33-8904-140236D56343}"/>
              </a:ext>
            </a:extLst>
          </p:cNvPr>
          <p:cNvSpPr txBox="1"/>
          <p:nvPr/>
        </p:nvSpPr>
        <p:spPr>
          <a:xfrm>
            <a:off x="7355853" y="4018462"/>
            <a:ext cx="4512778" cy="2677656"/>
          </a:xfrm>
          <a:prstGeom prst="rect">
            <a:avLst/>
          </a:prstGeom>
          <a:noFill/>
        </p:spPr>
        <p:txBody>
          <a:bodyPr wrap="square">
            <a:spAutoFit/>
          </a:bodyPr>
          <a:lstStyle/>
          <a:p>
            <a:pPr algn="just" eaLnBrk="1" hangingPunct="1">
              <a:defRPr/>
            </a:pPr>
            <a:r>
              <a:rPr lang="en-GB" sz="1400" b="1" dirty="0">
                <a:latin typeface="+mn-lt"/>
              </a:rPr>
              <a:t>Conclusion / Future Work:	</a:t>
            </a:r>
            <a:endParaRPr lang="en-GB" sz="1400" b="1" dirty="0">
              <a:latin typeface="Arial" charset="0"/>
            </a:endParaRPr>
          </a:p>
          <a:p>
            <a:pPr algn="just" eaLnBrk="1" hangingPunct="1">
              <a:defRPr/>
            </a:pPr>
            <a:endParaRPr lang="en-GB" sz="1400" b="1" dirty="0">
              <a:latin typeface="Arial" charset="0"/>
            </a:endParaRPr>
          </a:p>
          <a:p>
            <a:pPr algn="just" eaLnBrk="1" hangingPunct="1">
              <a:defRPr/>
            </a:pPr>
            <a:r>
              <a:rPr lang="en-GB" sz="1400" b="1" dirty="0">
                <a:latin typeface="Arial" charset="0"/>
              </a:rPr>
              <a:t>The final part of this project it will be about </a:t>
            </a:r>
          </a:p>
          <a:p>
            <a:pPr algn="just" eaLnBrk="1" hangingPunct="1">
              <a:defRPr/>
            </a:pPr>
            <a:r>
              <a:rPr lang="en-IN" sz="1400" b="1" dirty="0">
                <a:solidFill>
                  <a:srgbClr val="000000"/>
                </a:solidFill>
                <a:effectLst/>
                <a:latin typeface="Times New Roman" panose="02020603050405020304" pitchFamily="18" charset="0"/>
                <a:ea typeface="Calibri" panose="020F0502020204030204" pitchFamily="34" charset="0"/>
              </a:rPr>
              <a:t>Implementation of cloud computing on Garage management system  and what benefits we have</a:t>
            </a:r>
          </a:p>
          <a:p>
            <a:pPr algn="just" eaLnBrk="1" hangingPunct="1">
              <a:defRPr/>
            </a:pPr>
            <a:r>
              <a:rPr lang="en-IN" sz="1400" b="1" dirty="0">
                <a:solidFill>
                  <a:srgbClr val="000000"/>
                </a:solidFill>
                <a:effectLst/>
                <a:latin typeface="Times New Roman" panose="02020603050405020304" pitchFamily="18" charset="0"/>
                <a:ea typeface="Calibri" panose="020F0502020204030204" pitchFamily="34" charset="0"/>
              </a:rPr>
              <a:t>Data security benefits cloud computing for web application</a:t>
            </a:r>
            <a:r>
              <a:rPr lang="en-IN" sz="1400" b="1" dirty="0">
                <a:solidFill>
                  <a:srgbClr val="000000"/>
                </a:solidFill>
                <a:latin typeface="Times New Roman" panose="02020603050405020304" pitchFamily="18" charset="0"/>
                <a:ea typeface="Calibri" panose="020F0502020204030204" pitchFamily="34" charset="0"/>
              </a:rPr>
              <a:t> and how we protect our data.</a:t>
            </a:r>
          </a:p>
          <a:p>
            <a:pPr algn="just" eaLnBrk="1" hangingPunct="1">
              <a:defRPr/>
            </a:pPr>
            <a:r>
              <a:rPr lang="en-IN" sz="1400" b="1" dirty="0">
                <a:solidFill>
                  <a:srgbClr val="000000"/>
                </a:solidFill>
                <a:latin typeface="Times New Roman" panose="02020603050405020304" pitchFamily="18" charset="0"/>
              </a:rPr>
              <a:t>Record system  and how all our activities are kept.</a:t>
            </a:r>
          </a:p>
          <a:p>
            <a:pPr algn="just" eaLnBrk="1" hangingPunct="1">
              <a:defRPr/>
            </a:pPr>
            <a:r>
              <a:rPr lang="en-IN" sz="1400" b="1" dirty="0">
                <a:solidFill>
                  <a:srgbClr val="000000"/>
                </a:solidFill>
                <a:latin typeface="Times New Roman" panose="02020603050405020304" pitchFamily="18" charset="0"/>
              </a:rPr>
              <a:t>Recommendations and future scop for my business to use cloud computing technologies and explore the benefits of using the IT services true the cloud computing. </a:t>
            </a:r>
            <a:endParaRPr lang="en-GB" sz="1400" b="1" dirty="0">
              <a:latin typeface="Arial" charset="0"/>
            </a:endParaRPr>
          </a:p>
        </p:txBody>
      </p:sp>
      <p:pic>
        <p:nvPicPr>
          <p:cNvPr id="16" name="Picture 23" descr="U:\UWTSD Logo.jpg">
            <a:extLst>
              <a:ext uri="{FF2B5EF4-FFF2-40B4-BE49-F238E27FC236}">
                <a16:creationId xmlns:a16="http://schemas.microsoft.com/office/drawing/2014/main" id="{67AFDF35-2D6B-46D7-9434-D84AA40494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2767" y="0"/>
            <a:ext cx="2440858" cy="10166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316158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TotalTime>
  <Words>319</Words>
  <Application>Microsoft Office PowerPoint</Application>
  <PresentationFormat>Widescreen</PresentationFormat>
  <Paragraphs>26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 I would like to thanks to my teacher, parents and my all friends those who have provide me with the complete support for the completion of the task. Without their support I am unable to complete the same within the allocated time.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I would like to thanks to my teacher, parents and my all friends those who have provide me with the complete support for the completion of the task. Without their support I am unable to complete the same within the allocated time. </dc:title>
  <dc:creator>balasa alexandru</dc:creator>
  <cp:lastModifiedBy>balasa alexandru</cp:lastModifiedBy>
  <cp:revision>1</cp:revision>
  <dcterms:created xsi:type="dcterms:W3CDTF">2022-03-25T10:40:00Z</dcterms:created>
  <dcterms:modified xsi:type="dcterms:W3CDTF">2022-03-25T10:51:47Z</dcterms:modified>
</cp:coreProperties>
</file>