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200" r:id="rId4"/>
    <p:sldMasterId id="2147484212" r:id="rId5"/>
  </p:sldMasterIdLst>
  <p:notesMasterIdLst>
    <p:notesMasterId r:id="rId34"/>
  </p:notesMasterIdLst>
  <p:handoutMasterIdLst>
    <p:handoutMasterId r:id="rId35"/>
  </p:handoutMasterIdLst>
  <p:sldIdLst>
    <p:sldId id="313" r:id="rId6"/>
    <p:sldId id="373" r:id="rId7"/>
    <p:sldId id="409" r:id="rId8"/>
    <p:sldId id="407" r:id="rId9"/>
    <p:sldId id="259" r:id="rId10"/>
    <p:sldId id="398" r:id="rId11"/>
    <p:sldId id="397" r:id="rId12"/>
    <p:sldId id="385" r:id="rId13"/>
    <p:sldId id="368" r:id="rId14"/>
    <p:sldId id="364" r:id="rId15"/>
    <p:sldId id="369" r:id="rId16"/>
    <p:sldId id="371" r:id="rId17"/>
    <p:sldId id="362" r:id="rId18"/>
    <p:sldId id="363" r:id="rId19"/>
    <p:sldId id="383" r:id="rId20"/>
    <p:sldId id="400" r:id="rId21"/>
    <p:sldId id="401" r:id="rId22"/>
    <p:sldId id="402" r:id="rId23"/>
    <p:sldId id="410" r:id="rId24"/>
    <p:sldId id="359" r:id="rId25"/>
    <p:sldId id="355" r:id="rId26"/>
    <p:sldId id="403" r:id="rId27"/>
    <p:sldId id="404" r:id="rId28"/>
    <p:sldId id="405" r:id="rId29"/>
    <p:sldId id="408" r:id="rId30"/>
    <p:sldId id="358" r:id="rId31"/>
    <p:sldId id="406" r:id="rId32"/>
    <p:sldId id="367" r:id="rId33"/>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3568" autoAdjust="0"/>
  </p:normalViewPr>
  <p:slideViewPr>
    <p:cSldViewPr snapToGrid="0">
      <p:cViewPr varScale="1">
        <p:scale>
          <a:sx n="86" d="100"/>
          <a:sy n="86" d="100"/>
        </p:scale>
        <p:origin x="1288" y="60"/>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127"/>
        <p:guide pos="214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ableStyles" Target="tableStyles.xml"/><Relationship Id="rId21" Type="http://schemas.openxmlformats.org/officeDocument/2006/relationships/slide" Target="slides/slide16.xml"/><Relationship Id="rId34"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handoutMaster" Target="handoutMasters/handoutMaster1.xml"/><Relationship Id="rId8" Type="http://schemas.openxmlformats.org/officeDocument/2006/relationships/slide" Target="slides/slide3.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37573C71-41CD-8A31-26F3-6EF07CC5B7EF}"/>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id="{9D5324CF-01AA-23C3-88B0-92763E55B9BF}"/>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id="{7950EA9D-6268-6AFC-06DC-6BD25A62A3A4}"/>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id="{8A6A93FE-31FB-CF42-C746-4E1964E34554}"/>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fontAlgn="auto" hangingPunct="1">
              <a:spcBef>
                <a:spcPts val="0"/>
              </a:spcBef>
              <a:spcAft>
                <a:spcPts val="0"/>
              </a:spcAft>
              <a:defRPr sz="1200">
                <a:latin typeface="Arial" panose="020B0604020202020204" pitchFamily="34" charset="0"/>
              </a:defRPr>
            </a:lvl1pPr>
          </a:lstStyle>
          <a:p>
            <a:pPr>
              <a:defRPr/>
            </a:pPr>
            <a:fld id="{DE3F637F-9209-495F-A6AE-8AD2791CA33D}" type="slidenum">
              <a:rPr lang="cy-GB" altLang="en-US"/>
              <a:pPr>
                <a:defRPr/>
              </a:pPr>
              <a:t>‹#›</a:t>
            </a:fld>
            <a:endParaRPr lang="cy-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A5423BC1-7F18-3A05-8249-CCB32C86A6D1}"/>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id="{752C1B14-253D-B192-26B4-1CB34B24C675}"/>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4340" name="Rectangle 4">
            <a:extLst>
              <a:ext uri="{FF2B5EF4-FFF2-40B4-BE49-F238E27FC236}">
                <a16:creationId xmlns:a16="http://schemas.microsoft.com/office/drawing/2014/main" id="{E22D76F0-B589-A2EF-580D-07983D8E6987}"/>
              </a:ext>
            </a:extLst>
          </p:cNvPr>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EF4537C0-B2DE-0A41-9AC7-E6A70D8DC328}"/>
              </a:ext>
            </a:extLst>
          </p:cNvPr>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FBB77E3A-CC2A-75D2-FF95-FC60F5453634}"/>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id="{119CCB00-6C04-3AF8-2734-7AA0810B2E63}"/>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fontAlgn="auto" hangingPunct="1">
              <a:spcBef>
                <a:spcPts val="0"/>
              </a:spcBef>
              <a:spcAft>
                <a:spcPts val="0"/>
              </a:spcAft>
              <a:defRPr sz="1200">
                <a:latin typeface="Arial" panose="020B0604020202020204" pitchFamily="34" charset="0"/>
              </a:defRPr>
            </a:lvl1pPr>
          </a:lstStyle>
          <a:p>
            <a:pPr>
              <a:defRPr/>
            </a:pPr>
            <a:fld id="{F3EB74BE-90F6-4681-8BF0-6C85FBA89704}"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play.wales/wp-content/uploads/2023/03/Play-Policy.pdf"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390660AE-A2FB-E1E3-2991-70D6D42ABA82}"/>
              </a:ext>
            </a:extLst>
          </p:cNvPr>
          <p:cNvSpPr>
            <a:spLocks noGrp="1" noRot="1" noChangeAspect="1" noChangeArrowheads="1" noTextEdit="1"/>
          </p:cNvSpPr>
          <p:nvPr>
            <p:ph type="sldImg"/>
          </p:nvPr>
        </p:nvSpPr>
        <p:spPr>
          <a:xfrm>
            <a:off x="917575" y="744538"/>
            <a:ext cx="4962525" cy="3722687"/>
          </a:xfrm>
          <a:ln/>
        </p:spPr>
      </p:sp>
      <p:sp>
        <p:nvSpPr>
          <p:cNvPr id="17411" name="Notes Placeholder 2">
            <a:extLst>
              <a:ext uri="{FF2B5EF4-FFF2-40B4-BE49-F238E27FC236}">
                <a16:creationId xmlns:a16="http://schemas.microsoft.com/office/drawing/2014/main" id="{C3EEA8CF-D541-CBD6-7207-2CC98340D44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7412" name="Slide Number Placeholder 3">
            <a:extLst>
              <a:ext uri="{FF2B5EF4-FFF2-40B4-BE49-F238E27FC236}">
                <a16:creationId xmlns:a16="http://schemas.microsoft.com/office/drawing/2014/main" id="{890EB967-7E92-C3DA-4837-E34AA4BECBD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617E4C10-FF69-4529-8D24-33939E5AFCE5}" type="slidenum">
              <a:rPr lang="en-GB" altLang="en-US" smtClean="0">
                <a:solidFill>
                  <a:srgbClr val="000000"/>
                </a:solidFill>
                <a:ea typeface="MS PGothic" panose="020B0600070205080204" pitchFamily="34" charset="-128"/>
              </a:rPr>
              <a:pPr fontAlgn="base">
                <a:spcBef>
                  <a:spcPct val="0"/>
                </a:spcBef>
                <a:spcAft>
                  <a:spcPct val="0"/>
                </a:spcAft>
              </a:pPr>
              <a:t>1</a:t>
            </a:fld>
            <a:endParaRPr lang="en-GB" altLang="en-US">
              <a:solidFill>
                <a:srgbClr val="000000"/>
              </a:solidFill>
              <a:ea typeface="MS PGothic" panose="020B0600070205080204"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b="1" dirty="0">
                <a:latin typeface="Arial"/>
                <a:ea typeface="MS PGothic"/>
                <a:cs typeface="Arial"/>
              </a:rPr>
              <a:t>As a group note down words that help define the term ‘play’</a:t>
            </a:r>
            <a:endParaRPr lang="en-US" dirty="0"/>
          </a:p>
          <a:p>
            <a:r>
              <a:rPr lang="en-GB" dirty="0">
                <a:latin typeface="Arial"/>
                <a:ea typeface="MS PGothic"/>
                <a:cs typeface="Arial"/>
              </a:rPr>
              <a:t>Unstructured, Freedom, Exploration, Creativity, Process not a Product</a:t>
            </a:r>
            <a:endParaRPr lang="en-US" dirty="0">
              <a:cs typeface="Arial"/>
            </a:endParaRPr>
          </a:p>
        </p:txBody>
      </p:sp>
      <p:sp>
        <p:nvSpPr>
          <p:cNvPr id="4" name="Slide Number Placeholder 3"/>
          <p:cNvSpPr>
            <a:spLocks noGrp="1"/>
          </p:cNvSpPr>
          <p:nvPr>
            <p:ph type="sldNum" sz="quarter" idx="5"/>
          </p:nvPr>
        </p:nvSpPr>
        <p:spPr/>
        <p:txBody>
          <a:bodyPr/>
          <a:lstStyle/>
          <a:p>
            <a:fld id="{73CB94CE-EB98-40C7-9F99-32E3C8DD1F0A}" type="slidenum">
              <a:rPr lang="en-US" smtClean="0"/>
              <a:t>4</a:t>
            </a:fld>
            <a:endParaRPr lang="en-US"/>
          </a:p>
        </p:txBody>
      </p:sp>
    </p:spTree>
    <p:extLst>
      <p:ext uri="{BB962C8B-B14F-4D97-AF65-F5344CB8AC3E}">
        <p14:creationId xmlns:p14="http://schemas.microsoft.com/office/powerpoint/2010/main" val="5759949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b="1" dirty="0">
                <a:latin typeface="Arial"/>
                <a:ea typeface="MS PGothic"/>
                <a:cs typeface="Arial"/>
              </a:rPr>
              <a:t>As a group note down words that help define the term ‘play’</a:t>
            </a:r>
            <a:endParaRPr lang="en-US" dirty="0"/>
          </a:p>
          <a:p>
            <a:r>
              <a:rPr lang="en-GB" dirty="0">
                <a:latin typeface="Arial"/>
                <a:ea typeface="MS PGothic"/>
                <a:cs typeface="Arial"/>
              </a:rPr>
              <a:t>Unstructured, Freedom, Exploration, Creativity, Process not a Product</a:t>
            </a:r>
            <a:endParaRPr lang="en-US" dirty="0">
              <a:cs typeface="Arial"/>
            </a:endParaRPr>
          </a:p>
        </p:txBody>
      </p:sp>
      <p:sp>
        <p:nvSpPr>
          <p:cNvPr id="4" name="Slide Number Placeholder 3"/>
          <p:cNvSpPr>
            <a:spLocks noGrp="1"/>
          </p:cNvSpPr>
          <p:nvPr>
            <p:ph type="sldNum" sz="quarter" idx="5"/>
          </p:nvPr>
        </p:nvSpPr>
        <p:spPr/>
        <p:txBody>
          <a:bodyPr/>
          <a:lstStyle/>
          <a:p>
            <a:fld id="{73CB94CE-EB98-40C7-9F99-32E3C8DD1F0A}" type="slidenum">
              <a:rPr lang="en-US" smtClean="0"/>
              <a:t>5</a:t>
            </a:fld>
            <a:endParaRPr lang="en-US"/>
          </a:p>
        </p:txBody>
      </p:sp>
    </p:spTree>
    <p:extLst>
      <p:ext uri="{BB962C8B-B14F-4D97-AF65-F5344CB8AC3E}">
        <p14:creationId xmlns:p14="http://schemas.microsoft.com/office/powerpoint/2010/main" val="21518704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02D1A1-5002-5E50-AAED-58859A538A6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88EDE7-BB42-3136-505E-06D9C5C529EB}"/>
              </a:ext>
            </a:extLst>
          </p:cNvPr>
          <p:cNvSpPr>
            <a:spLocks noGrp="1" noRot="1" noChangeAspect="1"/>
          </p:cNvSpPr>
          <p:nvPr>
            <p:ph type="sldImg"/>
          </p:nvPr>
        </p:nvSpPr>
        <p:spPr>
          <a:xfrm>
            <a:off x="1371600" y="1143000"/>
            <a:ext cx="4114800" cy="3086100"/>
          </a:xfrm>
        </p:spPr>
      </p:sp>
      <p:sp>
        <p:nvSpPr>
          <p:cNvPr id="3" name="Notes Placeholder 2">
            <a:extLst>
              <a:ext uri="{FF2B5EF4-FFF2-40B4-BE49-F238E27FC236}">
                <a16:creationId xmlns:a16="http://schemas.microsoft.com/office/drawing/2014/main" id="{36EF3185-3757-AE44-D039-E3DEF8158F5B}"/>
              </a:ext>
            </a:extLst>
          </p:cNvPr>
          <p:cNvSpPr>
            <a:spLocks noGrp="1"/>
          </p:cNvSpPr>
          <p:nvPr>
            <p:ph type="body" idx="1"/>
          </p:nvPr>
        </p:nvSpPr>
        <p:spPr/>
        <p:txBody>
          <a:bodyPr/>
          <a:lstStyle/>
          <a:p>
            <a:r>
              <a:rPr lang="en-GB" dirty="0"/>
              <a:t>Unstructured, Freedom, Exploration, Creativity, Process not a Product</a:t>
            </a:r>
          </a:p>
          <a:p>
            <a:endParaRPr lang="en-GB" dirty="0"/>
          </a:p>
          <a:p>
            <a:r>
              <a:rPr lang="en-GB" dirty="0"/>
              <a:t>Answer in chat</a:t>
            </a:r>
          </a:p>
          <a:p>
            <a:endParaRPr lang="en-GB" dirty="0"/>
          </a:p>
          <a:p>
            <a:r>
              <a:rPr lang="en-GB" dirty="0"/>
              <a:t>As you can see in photo holistic- Physical- stretching , bending, gripping;  Language- instructing each other, negotiating; Social- helping, each over ; Emotional, helping carry so load is shared and giving each other prise, being kind;  Cognitive-  maths, science- when building, estimating how far they need to stretch, problem solving, trial and error</a:t>
            </a:r>
          </a:p>
        </p:txBody>
      </p:sp>
      <p:sp>
        <p:nvSpPr>
          <p:cNvPr id="4" name="Slide Number Placeholder 3">
            <a:extLst>
              <a:ext uri="{FF2B5EF4-FFF2-40B4-BE49-F238E27FC236}">
                <a16:creationId xmlns:a16="http://schemas.microsoft.com/office/drawing/2014/main" id="{44A4FD11-5D90-5AE4-562C-77225BD1135D}"/>
              </a:ext>
            </a:extLst>
          </p:cNvPr>
          <p:cNvSpPr>
            <a:spLocks noGrp="1"/>
          </p:cNvSpPr>
          <p:nvPr>
            <p:ph type="sldNum" sz="quarter" idx="5"/>
          </p:nvPr>
        </p:nvSpPr>
        <p:spPr/>
        <p:txBody>
          <a:bodyPr/>
          <a:lstStyle/>
          <a:p>
            <a:fld id="{73CB94CE-EB98-40C7-9F99-32E3C8DD1F0A}" type="slidenum">
              <a:rPr lang="en-US" smtClean="0"/>
              <a:t>6</a:t>
            </a:fld>
            <a:endParaRPr lang="en-US"/>
          </a:p>
        </p:txBody>
      </p:sp>
    </p:spTree>
    <p:extLst>
      <p:ext uri="{BB962C8B-B14F-4D97-AF65-F5344CB8AC3E}">
        <p14:creationId xmlns:p14="http://schemas.microsoft.com/office/powerpoint/2010/main" val="33262237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02D1A1-5002-5E50-AAED-58859A538A6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88EDE7-BB42-3136-505E-06D9C5C529EB}"/>
              </a:ext>
            </a:extLst>
          </p:cNvPr>
          <p:cNvSpPr>
            <a:spLocks noGrp="1" noRot="1" noChangeAspect="1"/>
          </p:cNvSpPr>
          <p:nvPr>
            <p:ph type="sldImg"/>
          </p:nvPr>
        </p:nvSpPr>
        <p:spPr>
          <a:xfrm>
            <a:off x="1371600" y="1143000"/>
            <a:ext cx="4114800" cy="3086100"/>
          </a:xfrm>
        </p:spPr>
      </p:sp>
      <p:sp>
        <p:nvSpPr>
          <p:cNvPr id="3" name="Notes Placeholder 2">
            <a:extLst>
              <a:ext uri="{FF2B5EF4-FFF2-40B4-BE49-F238E27FC236}">
                <a16:creationId xmlns:a16="http://schemas.microsoft.com/office/drawing/2014/main" id="{36EF3185-3757-AE44-D039-E3DEF8158F5B}"/>
              </a:ext>
            </a:extLst>
          </p:cNvPr>
          <p:cNvSpPr>
            <a:spLocks noGrp="1"/>
          </p:cNvSpPr>
          <p:nvPr>
            <p:ph type="body" idx="1"/>
          </p:nvPr>
        </p:nvSpPr>
        <p:spPr/>
        <p:txBody>
          <a:bodyPr/>
          <a:lstStyle/>
          <a:p>
            <a:r>
              <a:rPr lang="en-GB" dirty="0">
                <a:latin typeface="Arial"/>
                <a:ea typeface="MS PGothic"/>
                <a:cs typeface="Arial"/>
              </a:rPr>
              <a:t>As you can see in photo holistic- Physical- stretching , bending, gripping;  Language- instructing each other, negotiating; Social- helping, each over ; Emotional, helping carry so load is shared and giving each other prise, being kind;  Cognitive-  maths, science- when building, estimating how far they need to stretch, problem solving, trial and error</a:t>
            </a:r>
            <a:endParaRPr lang="en-GB" dirty="0">
              <a:cs typeface="Arial"/>
            </a:endParaRPr>
          </a:p>
        </p:txBody>
      </p:sp>
      <p:sp>
        <p:nvSpPr>
          <p:cNvPr id="4" name="Slide Number Placeholder 3">
            <a:extLst>
              <a:ext uri="{FF2B5EF4-FFF2-40B4-BE49-F238E27FC236}">
                <a16:creationId xmlns:a16="http://schemas.microsoft.com/office/drawing/2014/main" id="{44A4FD11-5D90-5AE4-562C-77225BD1135D}"/>
              </a:ext>
            </a:extLst>
          </p:cNvPr>
          <p:cNvSpPr>
            <a:spLocks noGrp="1"/>
          </p:cNvSpPr>
          <p:nvPr>
            <p:ph type="sldNum" sz="quarter" idx="5"/>
          </p:nvPr>
        </p:nvSpPr>
        <p:spPr/>
        <p:txBody>
          <a:bodyPr/>
          <a:lstStyle/>
          <a:p>
            <a:fld id="{73CB94CE-EB98-40C7-9F99-32E3C8DD1F0A}" type="slidenum">
              <a:rPr lang="en-US" smtClean="0"/>
              <a:t>7</a:t>
            </a:fld>
            <a:endParaRPr lang="en-US"/>
          </a:p>
        </p:txBody>
      </p:sp>
    </p:spTree>
    <p:extLst>
      <p:ext uri="{BB962C8B-B14F-4D97-AF65-F5344CB8AC3E}">
        <p14:creationId xmlns:p14="http://schemas.microsoft.com/office/powerpoint/2010/main" val="33262237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Play is where we see the real child.  Not a break form learning but is the learning . Right 31 UNCRC- an essential need for child.</a:t>
            </a:r>
          </a:p>
        </p:txBody>
      </p:sp>
      <p:sp>
        <p:nvSpPr>
          <p:cNvPr id="4" name="Slide Number Placeholder 3"/>
          <p:cNvSpPr>
            <a:spLocks noGrp="1"/>
          </p:cNvSpPr>
          <p:nvPr>
            <p:ph type="sldNum" sz="quarter" idx="5"/>
          </p:nvPr>
        </p:nvSpPr>
        <p:spPr/>
        <p:txBody>
          <a:bodyPr/>
          <a:lstStyle/>
          <a:p>
            <a:fld id="{73CB94CE-EB98-40C7-9F99-32E3C8DD1F0A}" type="slidenum">
              <a:rPr lang="en-US" smtClean="0"/>
              <a:t>8</a:t>
            </a:fld>
            <a:endParaRPr lang="en-US"/>
          </a:p>
        </p:txBody>
      </p:sp>
    </p:spTree>
    <p:extLst>
      <p:ext uri="{BB962C8B-B14F-4D97-AF65-F5344CB8AC3E}">
        <p14:creationId xmlns:p14="http://schemas.microsoft.com/office/powerpoint/2010/main" val="38766104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72D9286C-1770-DD33-E5AD-C8FE1938D98C}"/>
              </a:ext>
            </a:extLst>
          </p:cNvPr>
          <p:cNvSpPr>
            <a:spLocks noGrp="1" noRot="1" noChangeAspect="1" noChangeArrowheads="1" noTextEdit="1"/>
          </p:cNvSpPr>
          <p:nvPr>
            <p:ph type="sldImg"/>
          </p:nvPr>
        </p:nvSpPr>
        <p:spPr>
          <a:xfrm>
            <a:off x="917575" y="744538"/>
            <a:ext cx="4962525" cy="3722687"/>
          </a:xfrm>
          <a:ln/>
        </p:spPr>
      </p:sp>
      <p:sp>
        <p:nvSpPr>
          <p:cNvPr id="31747" name="Notes Placeholder 2">
            <a:extLst>
              <a:ext uri="{FF2B5EF4-FFF2-40B4-BE49-F238E27FC236}">
                <a16:creationId xmlns:a16="http://schemas.microsoft.com/office/drawing/2014/main" id="{06A36D06-C1D3-9277-F80C-2E9A991FC74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a:ea typeface="MS PGothic"/>
                <a:cs typeface="Arial"/>
              </a:rPr>
              <a:t>Discussion- Is play defined by the resources given?</a:t>
            </a:r>
          </a:p>
          <a:p>
            <a:endParaRPr lang="en-GB" altLang="en-US">
              <a:latin typeface="Arial" panose="020B0604020202020204" pitchFamily="34" charset="0"/>
            </a:endParaRPr>
          </a:p>
          <a:p>
            <a:r>
              <a:rPr lang="en-GB" altLang="en-US" dirty="0">
                <a:latin typeface="Arial"/>
                <a:ea typeface="MS PGothic"/>
                <a:cs typeface="Arial"/>
              </a:rPr>
              <a:t>(pictures from play workshop)</a:t>
            </a:r>
            <a:endParaRPr lang="en-US" altLang="en-US" dirty="0">
              <a:latin typeface="Arial"/>
              <a:ea typeface="MS PGothic"/>
              <a:cs typeface="Arial"/>
            </a:endParaRPr>
          </a:p>
        </p:txBody>
      </p:sp>
      <p:sp>
        <p:nvSpPr>
          <p:cNvPr id="31748" name="Slide Number Placeholder 3">
            <a:extLst>
              <a:ext uri="{FF2B5EF4-FFF2-40B4-BE49-F238E27FC236}">
                <a16:creationId xmlns:a16="http://schemas.microsoft.com/office/drawing/2014/main" id="{E05EC615-9D56-9346-C66B-D742BC47DA1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69894710-708E-42C4-9903-990566A483B4}" type="slidenum">
              <a:rPr lang="cy-GB" altLang="en-US" smtClean="0"/>
              <a:pPr fontAlgn="base">
                <a:spcBef>
                  <a:spcPct val="0"/>
                </a:spcBef>
                <a:spcAft>
                  <a:spcPct val="0"/>
                </a:spcAft>
              </a:pPr>
              <a:t>9</a:t>
            </a:fld>
            <a:endParaRPr lang="cy-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DB4A9BFD-C1C8-2A6D-B600-96888E016DA7}"/>
              </a:ext>
            </a:extLst>
          </p:cNvPr>
          <p:cNvSpPr>
            <a:spLocks noGrp="1" noRot="1" noChangeAspect="1" noChangeArrowheads="1" noTextEdit="1"/>
          </p:cNvSpPr>
          <p:nvPr>
            <p:ph type="sldImg"/>
          </p:nvPr>
        </p:nvSpPr>
        <p:spPr>
          <a:xfrm>
            <a:off x="917575" y="744538"/>
            <a:ext cx="4962525" cy="3722687"/>
          </a:xfrm>
          <a:ln/>
        </p:spPr>
      </p:sp>
      <p:sp>
        <p:nvSpPr>
          <p:cNvPr id="33795" name="Notes Placeholder 2">
            <a:extLst>
              <a:ext uri="{FF2B5EF4-FFF2-40B4-BE49-F238E27FC236}">
                <a16:creationId xmlns:a16="http://schemas.microsoft.com/office/drawing/2014/main" id="{AF4F0C97-86FD-1DC0-CFD1-0C441C982FA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Is it outside? Alone?</a:t>
            </a:r>
          </a:p>
          <a:p>
            <a:endParaRPr lang="en-GB" altLang="en-US">
              <a:latin typeface="Arial" panose="020B0604020202020204" pitchFamily="34" charset="0"/>
            </a:endParaRPr>
          </a:p>
          <a:p>
            <a:r>
              <a:rPr lang="en-GB" altLang="en-US">
                <a:latin typeface="Arial" panose="020B0604020202020204" pitchFamily="34" charset="0"/>
              </a:rPr>
              <a:t>(pictures from play workshop)</a:t>
            </a:r>
            <a:endParaRPr lang="en-US" altLang="en-US">
              <a:latin typeface="Arial" panose="020B0604020202020204" pitchFamily="34" charset="0"/>
            </a:endParaRPr>
          </a:p>
          <a:p>
            <a:endParaRPr lang="en-GB" altLang="en-US">
              <a:latin typeface="Arial" panose="020B0604020202020204" pitchFamily="34" charset="0"/>
            </a:endParaRPr>
          </a:p>
        </p:txBody>
      </p:sp>
      <p:sp>
        <p:nvSpPr>
          <p:cNvPr id="33796" name="Slide Number Placeholder 3">
            <a:extLst>
              <a:ext uri="{FF2B5EF4-FFF2-40B4-BE49-F238E27FC236}">
                <a16:creationId xmlns:a16="http://schemas.microsoft.com/office/drawing/2014/main" id="{ABC34AE9-6BCD-A249-3460-54C33310A03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94690C6E-7C17-40EB-BA43-8824AB6C0237}" type="slidenum">
              <a:rPr lang="cy-GB" altLang="en-US" smtClean="0">
                <a:ea typeface="MS PGothic" panose="020B0600070205080204" pitchFamily="34" charset="-128"/>
              </a:rPr>
              <a:pPr fontAlgn="base">
                <a:spcBef>
                  <a:spcPct val="0"/>
                </a:spcBef>
                <a:spcAft>
                  <a:spcPct val="0"/>
                </a:spcAft>
              </a:pPr>
              <a:t>10</a:t>
            </a:fld>
            <a:endParaRPr lang="cy-GB" altLang="en-US">
              <a:ea typeface="MS PGothic" panose="020B0600070205080204" pitchFamily="34" charset="-128"/>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D4D5E460-1B68-3122-D5E9-7A9325918424}"/>
              </a:ext>
            </a:extLst>
          </p:cNvPr>
          <p:cNvSpPr>
            <a:spLocks noGrp="1" noRot="1" noChangeAspect="1" noChangeArrowheads="1" noTextEdit="1"/>
          </p:cNvSpPr>
          <p:nvPr>
            <p:ph type="sldImg"/>
          </p:nvPr>
        </p:nvSpPr>
        <p:spPr>
          <a:xfrm>
            <a:off x="917575" y="744538"/>
            <a:ext cx="4962525" cy="3722687"/>
          </a:xfrm>
          <a:ln/>
        </p:spPr>
      </p:sp>
      <p:sp>
        <p:nvSpPr>
          <p:cNvPr id="35843" name="Notes Placeholder 2">
            <a:extLst>
              <a:ext uri="{FF2B5EF4-FFF2-40B4-BE49-F238E27FC236}">
                <a16:creationId xmlns:a16="http://schemas.microsoft.com/office/drawing/2014/main" id="{D82DB983-F349-938F-7FDC-F6F539E2E58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Is Play dependant on the environment?</a:t>
            </a:r>
          </a:p>
          <a:p>
            <a:endParaRPr lang="en-GB" altLang="en-US" dirty="0">
              <a:latin typeface="Arial" panose="020B0604020202020204" pitchFamily="34" charset="0"/>
            </a:endParaRPr>
          </a:p>
          <a:p>
            <a:r>
              <a:rPr lang="en-GB" altLang="en-US" dirty="0">
                <a:latin typeface="Arial" panose="020B0604020202020204" pitchFamily="34" charset="0"/>
              </a:rPr>
              <a:t>The answer: Play is unique to everyone </a:t>
            </a:r>
            <a:endParaRPr lang="en-US" altLang="en-US" dirty="0">
              <a:latin typeface="Arial" panose="020B0604020202020204" pitchFamily="34" charset="0"/>
            </a:endParaRPr>
          </a:p>
          <a:p>
            <a:endParaRPr lang="en-US" altLang="en-US" dirty="0">
              <a:latin typeface="Arial" panose="020B0604020202020204" pitchFamily="34" charset="0"/>
            </a:endParaRPr>
          </a:p>
        </p:txBody>
      </p:sp>
      <p:sp>
        <p:nvSpPr>
          <p:cNvPr id="35844" name="Slide Number Placeholder 3">
            <a:extLst>
              <a:ext uri="{FF2B5EF4-FFF2-40B4-BE49-F238E27FC236}">
                <a16:creationId xmlns:a16="http://schemas.microsoft.com/office/drawing/2014/main" id="{D9AD9ECC-BE21-661B-23BA-C7BC2E22FC6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E569E951-B5EA-4119-94B2-915D083462A4}" type="slidenum">
              <a:rPr lang="cy-GB" altLang="en-US" smtClean="0"/>
              <a:pPr fontAlgn="base">
                <a:spcBef>
                  <a:spcPct val="0"/>
                </a:spcBef>
                <a:spcAft>
                  <a:spcPct val="0"/>
                </a:spcAft>
              </a:pPr>
              <a:t>11</a:t>
            </a:fld>
            <a:endParaRPr lang="cy-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US">
                <a:latin typeface="Calibri"/>
                <a:ea typeface="Calibri"/>
                <a:cs typeface="Calibri"/>
              </a:rPr>
              <a:t>Watch the first 2 minutes (estimate)</a:t>
            </a:r>
          </a:p>
        </p:txBody>
      </p:sp>
      <p:sp>
        <p:nvSpPr>
          <p:cNvPr id="4" name="Slide Number Placeholder 3"/>
          <p:cNvSpPr>
            <a:spLocks noGrp="1"/>
          </p:cNvSpPr>
          <p:nvPr>
            <p:ph type="sldNum" sz="quarter" idx="5"/>
          </p:nvPr>
        </p:nvSpPr>
        <p:spPr/>
        <p:txBody>
          <a:bodyPr/>
          <a:lstStyle/>
          <a:p>
            <a:pPr>
              <a:defRPr/>
            </a:pPr>
            <a:fld id="{F3EB74BE-90F6-4681-8BF0-6C85FBA89704}" type="slidenum">
              <a:rPr lang="cy-GB" altLang="en-US"/>
              <a:pPr>
                <a:defRPr/>
              </a:pPr>
              <a:t>12</a:t>
            </a:fld>
            <a:endParaRPr lang="cy-GB" altLang="en-US"/>
          </a:p>
        </p:txBody>
      </p:sp>
    </p:spTree>
    <p:extLst>
      <p:ext uri="{BB962C8B-B14F-4D97-AF65-F5344CB8AC3E}">
        <p14:creationId xmlns:p14="http://schemas.microsoft.com/office/powerpoint/2010/main" val="37823182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7967C363-A677-862E-042B-DE12D441D987}"/>
              </a:ext>
            </a:extLst>
          </p:cNvPr>
          <p:cNvSpPr>
            <a:spLocks noGrp="1" noRot="1" noChangeAspect="1" noChangeArrowheads="1" noTextEdit="1"/>
          </p:cNvSpPr>
          <p:nvPr>
            <p:ph type="sldImg"/>
          </p:nvPr>
        </p:nvSpPr>
        <p:spPr>
          <a:xfrm>
            <a:off x="917575" y="744538"/>
            <a:ext cx="4962525" cy="3722687"/>
          </a:xfrm>
          <a:ln/>
        </p:spPr>
      </p:sp>
      <p:sp>
        <p:nvSpPr>
          <p:cNvPr id="40963" name="Notes Placeholder 2">
            <a:extLst>
              <a:ext uri="{FF2B5EF4-FFF2-40B4-BE49-F238E27FC236}">
                <a16:creationId xmlns:a16="http://schemas.microsoft.com/office/drawing/2014/main" id="{2BDF6442-02AB-EE8F-CA50-EF50E67FE21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If we agree that this is play, how do we create play in the curriculum? </a:t>
            </a:r>
          </a:p>
          <a:p>
            <a:r>
              <a:rPr lang="en-GB" altLang="en-US">
                <a:latin typeface="Arial" panose="020B0604020202020204" pitchFamily="34" charset="0"/>
              </a:rPr>
              <a:t>How do we create play opportunities for children? And engage them with play? </a:t>
            </a:r>
          </a:p>
          <a:p>
            <a:r>
              <a:rPr lang="en-GB" altLang="en-US">
                <a:latin typeface="Arial" panose="020B0604020202020204" pitchFamily="34" charset="0"/>
              </a:rPr>
              <a:t>How do we support learning through play?</a:t>
            </a:r>
          </a:p>
        </p:txBody>
      </p:sp>
      <p:sp>
        <p:nvSpPr>
          <p:cNvPr id="40964" name="Slide Number Placeholder 3">
            <a:extLst>
              <a:ext uri="{FF2B5EF4-FFF2-40B4-BE49-F238E27FC236}">
                <a16:creationId xmlns:a16="http://schemas.microsoft.com/office/drawing/2014/main" id="{DAEE0110-131C-F1DC-EECD-177D46C5C31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BF40E28E-638F-4446-AA92-1CC0DE982F0C}" type="slidenum">
              <a:rPr lang="cy-GB" altLang="en-US" smtClean="0">
                <a:ea typeface="MS PGothic" panose="020B0600070205080204" pitchFamily="34" charset="-128"/>
              </a:rPr>
              <a:pPr fontAlgn="base">
                <a:spcBef>
                  <a:spcPct val="0"/>
                </a:spcBef>
                <a:spcAft>
                  <a:spcPct val="0"/>
                </a:spcAft>
              </a:pPr>
              <a:t>14</a:t>
            </a:fld>
            <a:endParaRPr lang="cy-GB" altLang="en-US">
              <a:ea typeface="MS PGothic" panose="020B0600070205080204" pitchFamily="34" charset="-12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b="1" dirty="0">
                <a:latin typeface="Arial"/>
                <a:ea typeface="MS PGothic"/>
                <a:cs typeface="Arial"/>
              </a:rPr>
              <a:t>The idea being that the students see how sometimes even activities/play that appear to be meaningless are in fact enriching learning experiences that can be linked to the curriculum.</a:t>
            </a:r>
            <a:endParaRPr lang="en-US" dirty="0">
              <a:latin typeface="Arial"/>
              <a:ea typeface="MS PGothic"/>
              <a:cs typeface="Arial"/>
            </a:endParaRPr>
          </a:p>
          <a:p>
            <a:r>
              <a:rPr lang="en-GB" dirty="0">
                <a:latin typeface="Arial"/>
                <a:ea typeface="MS PGothic"/>
                <a:cs typeface="Arial"/>
              </a:rPr>
              <a:t>Activity option </a:t>
            </a:r>
            <a:endParaRPr lang="en-US" dirty="0">
              <a:latin typeface="Arial"/>
              <a:ea typeface="MS PGothic"/>
              <a:cs typeface="Arial"/>
            </a:endParaRPr>
          </a:p>
          <a:p>
            <a:r>
              <a:rPr lang="en-GB" dirty="0">
                <a:latin typeface="Arial"/>
                <a:ea typeface="MS PGothic"/>
                <a:cs typeface="Arial"/>
              </a:rPr>
              <a:t>Split the class into 4 groups/pairs and give them each a piece of paper</a:t>
            </a:r>
            <a:endParaRPr lang="en-US" dirty="0">
              <a:latin typeface="Arial"/>
              <a:ea typeface="MS PGothic"/>
              <a:cs typeface="Arial"/>
            </a:endParaRPr>
          </a:p>
          <a:p>
            <a:r>
              <a:rPr lang="en-GB" dirty="0">
                <a:latin typeface="Arial"/>
                <a:ea typeface="MS PGothic"/>
                <a:cs typeface="Arial"/>
              </a:rPr>
              <a:t>Using the 4 pictures shown previously in the power point, ask each group to choose one picture each and using the 6 areas shown above, get them to note down how that of what is in the picture/s can be further developed and linked to all 6 areas of the curriculum. </a:t>
            </a:r>
            <a:endParaRPr lang="en-US" dirty="0">
              <a:latin typeface="Arial"/>
              <a:ea typeface="MS PGothic"/>
              <a:cs typeface="Arial"/>
            </a:endParaRPr>
          </a:p>
          <a:p>
            <a:endParaRPr lang="en-GB" dirty="0"/>
          </a:p>
          <a:p>
            <a:r>
              <a:rPr lang="en-GB" dirty="0">
                <a:latin typeface="Arial"/>
                <a:ea typeface="MS PGothic"/>
                <a:cs typeface="Arial"/>
              </a:rPr>
              <a:t>For example, </a:t>
            </a:r>
            <a:endParaRPr lang="en-US" dirty="0">
              <a:latin typeface="Arial"/>
              <a:ea typeface="MS PGothic"/>
              <a:cs typeface="Arial"/>
            </a:endParaRPr>
          </a:p>
          <a:p>
            <a:r>
              <a:rPr lang="en-GB" dirty="0">
                <a:latin typeface="Arial"/>
                <a:ea typeface="MS PGothic"/>
                <a:cs typeface="Arial"/>
              </a:rPr>
              <a:t>Picture number 1- assault course</a:t>
            </a:r>
            <a:endParaRPr lang="en-US" dirty="0">
              <a:latin typeface="Arial"/>
              <a:ea typeface="MS PGothic"/>
              <a:cs typeface="Arial"/>
            </a:endParaRPr>
          </a:p>
          <a:p>
            <a:endParaRPr lang="en-GB" dirty="0"/>
          </a:p>
          <a:p>
            <a:r>
              <a:rPr lang="en-GB" dirty="0">
                <a:latin typeface="Arial"/>
                <a:ea typeface="MS PGothic"/>
                <a:cs typeface="Arial"/>
              </a:rPr>
              <a:t>Expressive Arts: The children may be asked to form a pattern using the resources given..</a:t>
            </a:r>
            <a:endParaRPr lang="en-US" dirty="0">
              <a:latin typeface="Arial"/>
              <a:ea typeface="MS PGothic"/>
              <a:cs typeface="Arial"/>
            </a:endParaRPr>
          </a:p>
          <a:p>
            <a:r>
              <a:rPr lang="en-GB" dirty="0">
                <a:latin typeface="Arial"/>
                <a:ea typeface="MS PGothic"/>
                <a:cs typeface="Arial"/>
              </a:rPr>
              <a:t>Health and wellbeing: The children will be outside and having to move their bodies..</a:t>
            </a:r>
            <a:endParaRPr lang="en-US" dirty="0">
              <a:latin typeface="Arial"/>
              <a:ea typeface="MS PGothic"/>
              <a:cs typeface="Arial"/>
            </a:endParaRPr>
          </a:p>
          <a:p>
            <a:r>
              <a:rPr lang="en-GB" dirty="0">
                <a:latin typeface="Arial"/>
                <a:ea typeface="MS PGothic"/>
                <a:cs typeface="Arial"/>
              </a:rPr>
              <a:t>Mathematics and numeracy: The hoops can be used to place a certain amount of bean bags in, thus encouraging numeracy skills..</a:t>
            </a:r>
            <a:endParaRPr lang="en-US" dirty="0">
              <a:latin typeface="Arial"/>
              <a:ea typeface="MS PGothic"/>
              <a:cs typeface="Arial"/>
            </a:endParaRPr>
          </a:p>
          <a:p>
            <a:r>
              <a:rPr lang="en-GB" dirty="0">
                <a:latin typeface="Arial"/>
                <a:ea typeface="MS PGothic"/>
                <a:cs typeface="Arial"/>
              </a:rPr>
              <a:t>Etc..</a:t>
            </a:r>
            <a:endParaRPr lang="en-US" dirty="0">
              <a:latin typeface="Arial"/>
              <a:ea typeface="MS PGothic"/>
              <a:cs typeface="Arial"/>
            </a:endParaRPr>
          </a:p>
        </p:txBody>
      </p:sp>
      <p:sp>
        <p:nvSpPr>
          <p:cNvPr id="4" name="Slide Number Placeholder 3"/>
          <p:cNvSpPr>
            <a:spLocks noGrp="1"/>
          </p:cNvSpPr>
          <p:nvPr>
            <p:ph type="sldNum" sz="quarter" idx="5"/>
          </p:nvPr>
        </p:nvSpPr>
        <p:spPr/>
        <p:txBody>
          <a:bodyPr/>
          <a:lstStyle/>
          <a:p>
            <a:pPr>
              <a:defRPr/>
            </a:pPr>
            <a:fld id="{F3EB74BE-90F6-4681-8BF0-6C85FBA89704}" type="slidenum">
              <a:rPr lang="cy-GB" altLang="en-US"/>
              <a:pPr>
                <a:defRPr/>
              </a:pPr>
              <a:t>15</a:t>
            </a:fld>
            <a:endParaRPr lang="cy-GB" altLang="en-US"/>
          </a:p>
        </p:txBody>
      </p:sp>
    </p:spTree>
    <p:extLst>
      <p:ext uri="{BB962C8B-B14F-4D97-AF65-F5344CB8AC3E}">
        <p14:creationId xmlns:p14="http://schemas.microsoft.com/office/powerpoint/2010/main" val="13511840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dirty="0">
                <a:ea typeface="MS PGothic"/>
                <a:cs typeface="Arial"/>
              </a:rPr>
              <a:t>Answer: Play is a powerful tool that supports every level of </a:t>
            </a:r>
            <a:r>
              <a:rPr lang="en-GB" sz="1200" dirty="0" err="1">
                <a:ea typeface="MS PGothic"/>
                <a:cs typeface="Arial"/>
              </a:rPr>
              <a:t>Maslows</a:t>
            </a:r>
            <a:r>
              <a:rPr lang="en-GB" sz="1200" dirty="0">
                <a:ea typeface="MS PGothic"/>
                <a:cs typeface="Arial"/>
              </a:rPr>
              <a:t> Hierarchy</a:t>
            </a:r>
            <a:endParaRPr lang="en-GB" sz="1200" dirty="0"/>
          </a:p>
          <a:p>
            <a:endParaRPr lang="en-GB" dirty="0">
              <a:latin typeface="Arial"/>
              <a:ea typeface="MS PGothic"/>
              <a:cs typeface="Arial"/>
            </a:endParaRPr>
          </a:p>
          <a:p>
            <a:r>
              <a:rPr lang="en-GB" dirty="0">
                <a:latin typeface="Arial"/>
                <a:ea typeface="MS PGothic"/>
                <a:cs typeface="Arial"/>
              </a:rPr>
              <a:t>Possible activity- note down what types of play help to develop at each level- possible answers on next slide</a:t>
            </a:r>
            <a:endParaRPr lang="en-GB" dirty="0">
              <a:cs typeface="Arial"/>
            </a:endParaRPr>
          </a:p>
        </p:txBody>
      </p:sp>
      <p:sp>
        <p:nvSpPr>
          <p:cNvPr id="4" name="Slide Number Placeholder 3"/>
          <p:cNvSpPr>
            <a:spLocks noGrp="1"/>
          </p:cNvSpPr>
          <p:nvPr>
            <p:ph type="sldNum" sz="quarter" idx="5"/>
          </p:nvPr>
        </p:nvSpPr>
        <p:spPr/>
        <p:txBody>
          <a:bodyPr/>
          <a:lstStyle/>
          <a:p>
            <a:fld id="{73CB94CE-EB98-40C7-9F99-32E3C8DD1F0A}" type="slidenum">
              <a:rPr lang="en-US" smtClean="0"/>
              <a:t>16</a:t>
            </a:fld>
            <a:endParaRPr lang="en-US"/>
          </a:p>
        </p:txBody>
      </p:sp>
    </p:spTree>
    <p:extLst>
      <p:ext uri="{BB962C8B-B14F-4D97-AF65-F5344CB8AC3E}">
        <p14:creationId xmlns:p14="http://schemas.microsoft.com/office/powerpoint/2010/main" val="27365961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latin typeface="Arial"/>
                <a:ea typeface="MS PGothic"/>
                <a:cs typeface="Arial"/>
              </a:rPr>
              <a:t>Created by Natasha Morgans- Allow discussion- can play be used to support holistic development therefore?</a:t>
            </a:r>
            <a:endParaRPr lang="en-US" dirty="0"/>
          </a:p>
        </p:txBody>
      </p:sp>
      <p:sp>
        <p:nvSpPr>
          <p:cNvPr id="4" name="Slide Number Placeholder 3"/>
          <p:cNvSpPr>
            <a:spLocks noGrp="1"/>
          </p:cNvSpPr>
          <p:nvPr>
            <p:ph type="sldNum" sz="quarter" idx="5"/>
          </p:nvPr>
        </p:nvSpPr>
        <p:spPr/>
        <p:txBody>
          <a:bodyPr/>
          <a:lstStyle/>
          <a:p>
            <a:fld id="{73CB94CE-EB98-40C7-9F99-32E3C8DD1F0A}" type="slidenum">
              <a:rPr lang="en-US" smtClean="0"/>
              <a:t>17</a:t>
            </a:fld>
            <a:endParaRPr lang="en-US"/>
          </a:p>
        </p:txBody>
      </p:sp>
    </p:spTree>
    <p:extLst>
      <p:ext uri="{BB962C8B-B14F-4D97-AF65-F5344CB8AC3E}">
        <p14:creationId xmlns:p14="http://schemas.microsoft.com/office/powerpoint/2010/main" val="13550134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3CB94CE-EB98-40C7-9F99-32E3C8DD1F0A}" type="slidenum">
              <a:rPr lang="en-US" smtClean="0"/>
              <a:t>18</a:t>
            </a:fld>
            <a:endParaRPr lang="en-US"/>
          </a:p>
        </p:txBody>
      </p:sp>
    </p:spTree>
    <p:extLst>
      <p:ext uri="{BB962C8B-B14F-4D97-AF65-F5344CB8AC3E}">
        <p14:creationId xmlns:p14="http://schemas.microsoft.com/office/powerpoint/2010/main" val="13873876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30FCD14C-1995-3885-931F-2E2F1C0ED4D3}"/>
              </a:ext>
            </a:extLst>
          </p:cNvPr>
          <p:cNvSpPr>
            <a:spLocks noGrp="1" noRot="1" noChangeAspect="1" noChangeArrowheads="1" noTextEdit="1"/>
          </p:cNvSpPr>
          <p:nvPr>
            <p:ph type="sldImg"/>
          </p:nvPr>
        </p:nvSpPr>
        <p:spPr>
          <a:xfrm>
            <a:off x="917575" y="744538"/>
            <a:ext cx="4962525" cy="3722687"/>
          </a:xfrm>
          <a:ln/>
        </p:spPr>
      </p:sp>
      <p:sp>
        <p:nvSpPr>
          <p:cNvPr id="46083" name="Notes Placeholder 2">
            <a:extLst>
              <a:ext uri="{FF2B5EF4-FFF2-40B4-BE49-F238E27FC236}">
                <a16:creationId xmlns:a16="http://schemas.microsoft.com/office/drawing/2014/main" id="{5F1FFC04-F53D-8C18-BC41-03B8D2C7E05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6084" name="Slide Number Placeholder 3">
            <a:extLst>
              <a:ext uri="{FF2B5EF4-FFF2-40B4-BE49-F238E27FC236}">
                <a16:creationId xmlns:a16="http://schemas.microsoft.com/office/drawing/2014/main" id="{8FBEFC76-8476-E694-C24F-CA9972AE4F5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0A30EDD2-13D6-4B0A-8373-201E04375274}" type="slidenum">
              <a:rPr lang="cy-GB" altLang="en-US" smtClean="0">
                <a:ea typeface="MS PGothic" panose="020B0600070205080204" pitchFamily="34" charset="-128"/>
              </a:rPr>
              <a:pPr fontAlgn="base">
                <a:spcBef>
                  <a:spcPct val="0"/>
                </a:spcBef>
                <a:spcAft>
                  <a:spcPct val="0"/>
                </a:spcAft>
              </a:pPr>
              <a:t>20</a:t>
            </a:fld>
            <a:endParaRPr lang="cy-GB" altLang="en-US">
              <a:ea typeface="MS PGothic" panose="020B0600070205080204" pitchFamily="34" charset="-128"/>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145300CF-86BD-6F04-1C5B-E281DCE2531C}"/>
              </a:ext>
            </a:extLst>
          </p:cNvPr>
          <p:cNvSpPr>
            <a:spLocks noGrp="1" noRot="1" noChangeAspect="1" noChangeArrowheads="1" noTextEdit="1"/>
          </p:cNvSpPr>
          <p:nvPr>
            <p:ph type="sldImg"/>
          </p:nvPr>
        </p:nvSpPr>
        <p:spPr>
          <a:xfrm>
            <a:off x="917575" y="744538"/>
            <a:ext cx="4962525" cy="3722687"/>
          </a:xfrm>
          <a:ln/>
        </p:spPr>
      </p:sp>
      <p:sp>
        <p:nvSpPr>
          <p:cNvPr id="48131" name="Notes Placeholder 2">
            <a:extLst>
              <a:ext uri="{FF2B5EF4-FFF2-40B4-BE49-F238E27FC236}">
                <a16:creationId xmlns:a16="http://schemas.microsoft.com/office/drawing/2014/main" id="{716D42B8-E4F9-620E-C94E-E89695EFF8F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Pick out key terms here, what do these mean to students? How would we see these in practice?</a:t>
            </a:r>
          </a:p>
          <a:p>
            <a:r>
              <a:rPr lang="en-GB" altLang="en-US" dirty="0">
                <a:latin typeface="Arial" panose="020B0604020202020204" pitchFamily="34" charset="0"/>
              </a:rPr>
              <a:t>Think about how this might be used within the assignment to support</a:t>
            </a:r>
          </a:p>
        </p:txBody>
      </p:sp>
      <p:sp>
        <p:nvSpPr>
          <p:cNvPr id="48132" name="Slide Number Placeholder 3">
            <a:extLst>
              <a:ext uri="{FF2B5EF4-FFF2-40B4-BE49-F238E27FC236}">
                <a16:creationId xmlns:a16="http://schemas.microsoft.com/office/drawing/2014/main" id="{C2D0B8B6-AFE9-9FA7-5D37-57EBBBB8DED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DBD3B136-206D-4C81-BDCB-15C711052BF0}" type="slidenum">
              <a:rPr lang="cy-GB" altLang="en-US" smtClean="0">
                <a:ea typeface="MS PGothic" panose="020B0600070205080204" pitchFamily="34" charset="-128"/>
              </a:rPr>
              <a:pPr fontAlgn="base">
                <a:spcBef>
                  <a:spcPct val="0"/>
                </a:spcBef>
                <a:spcAft>
                  <a:spcPct val="0"/>
                </a:spcAft>
              </a:pPr>
              <a:t>21</a:t>
            </a:fld>
            <a:endParaRPr lang="cy-GB" altLang="en-US">
              <a:ea typeface="MS PGothic" panose="020B0600070205080204" pitchFamily="34" charset="-128"/>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US" dirty="0">
                <a:hlinkClick r:id="rId3"/>
              </a:rPr>
              <a:t>English Play Policy copy</a:t>
            </a:r>
          </a:p>
          <a:p>
            <a:endParaRPr lang="en-US" dirty="0">
              <a:cs typeface="Arial"/>
            </a:endParaRPr>
          </a:p>
          <a:p>
            <a:r>
              <a:rPr lang="en-US" dirty="0">
                <a:latin typeface="Arial"/>
                <a:ea typeface="MS PGothic"/>
                <a:cs typeface="Arial"/>
              </a:rPr>
              <a:t>This policy sets  foundation for valuing children's play as essential to their rights, well-being and development</a:t>
            </a:r>
          </a:p>
          <a:p>
            <a:r>
              <a:rPr lang="en-US" dirty="0">
                <a:latin typeface="Arial"/>
                <a:ea typeface="MS PGothic"/>
                <a:cs typeface="Arial"/>
              </a:rPr>
              <a:t>Ensuring a child centered approach</a:t>
            </a:r>
          </a:p>
          <a:p>
            <a:endParaRPr lang="en-US" dirty="0">
              <a:cs typeface="Arial"/>
            </a:endParaRPr>
          </a:p>
        </p:txBody>
      </p:sp>
      <p:sp>
        <p:nvSpPr>
          <p:cNvPr id="4" name="Slide Number Placeholder 3"/>
          <p:cNvSpPr>
            <a:spLocks noGrp="1"/>
          </p:cNvSpPr>
          <p:nvPr>
            <p:ph type="sldNum" sz="quarter" idx="5"/>
          </p:nvPr>
        </p:nvSpPr>
        <p:spPr/>
        <p:txBody>
          <a:bodyPr/>
          <a:lstStyle/>
          <a:p>
            <a:pPr>
              <a:defRPr/>
            </a:pPr>
            <a:fld id="{F3EB74BE-90F6-4681-8BF0-6C85FBA89704}" type="slidenum">
              <a:rPr lang="cy-GB" altLang="en-US"/>
              <a:pPr>
                <a:defRPr/>
              </a:pPr>
              <a:t>23</a:t>
            </a:fld>
            <a:endParaRPr lang="cy-GB" altLang="en-US"/>
          </a:p>
        </p:txBody>
      </p:sp>
    </p:spTree>
    <p:extLst>
      <p:ext uri="{BB962C8B-B14F-4D97-AF65-F5344CB8AC3E}">
        <p14:creationId xmlns:p14="http://schemas.microsoft.com/office/powerpoint/2010/main" val="3726904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dirty="0">
                <a:latin typeface="Arial" panose="020B0604020202020204" pitchFamily="34" charset="0"/>
              </a:rPr>
              <a:t>Think about how this might be used within the assignment to support</a:t>
            </a:r>
          </a:p>
          <a:p>
            <a:endParaRPr lang="en-US" dirty="0">
              <a:latin typeface="Calibri"/>
              <a:ea typeface="Calibri"/>
              <a:cs typeface="Calibri"/>
            </a:endParaRPr>
          </a:p>
          <a:p>
            <a:r>
              <a:rPr lang="en-US" dirty="0">
                <a:latin typeface="Calibri"/>
                <a:ea typeface="Calibri"/>
                <a:cs typeface="Calibri"/>
              </a:rPr>
              <a:t>It is still in effect but some of its provisions have been built upon by later legislation-</a:t>
            </a:r>
          </a:p>
          <a:p>
            <a:r>
              <a:rPr lang="en-US" dirty="0">
                <a:latin typeface="Calibri"/>
                <a:ea typeface="Calibri"/>
                <a:cs typeface="Calibri"/>
              </a:rPr>
              <a:t>Well-being of future generations act</a:t>
            </a:r>
          </a:p>
          <a:p>
            <a:r>
              <a:rPr lang="en-US" dirty="0">
                <a:latin typeface="Calibri"/>
                <a:ea typeface="Calibri"/>
                <a:cs typeface="Calibri"/>
              </a:rPr>
              <a:t>Social services and well-being </a:t>
            </a:r>
            <a:r>
              <a:rPr lang="en-US" dirty="0" err="1">
                <a:latin typeface="Calibri"/>
                <a:ea typeface="Calibri"/>
                <a:cs typeface="Calibri"/>
              </a:rPr>
              <a:t>wales</a:t>
            </a:r>
            <a:r>
              <a:rPr lang="en-US" dirty="0">
                <a:latin typeface="Calibri"/>
                <a:ea typeface="Calibri"/>
                <a:cs typeface="Calibri"/>
              </a:rPr>
              <a:t> act 2014</a:t>
            </a:r>
          </a:p>
        </p:txBody>
      </p:sp>
      <p:sp>
        <p:nvSpPr>
          <p:cNvPr id="4" name="Slide Number Placeholder 3"/>
          <p:cNvSpPr>
            <a:spLocks noGrp="1"/>
          </p:cNvSpPr>
          <p:nvPr>
            <p:ph type="sldNum" sz="quarter" idx="5"/>
          </p:nvPr>
        </p:nvSpPr>
        <p:spPr/>
        <p:txBody>
          <a:bodyPr/>
          <a:lstStyle/>
          <a:p>
            <a:pPr>
              <a:defRPr/>
            </a:pPr>
            <a:fld id="{F3EB74BE-90F6-4681-8BF0-6C85FBA89704}" type="slidenum">
              <a:rPr lang="cy-GB" altLang="en-US"/>
              <a:pPr>
                <a:defRPr/>
              </a:pPr>
              <a:t>24</a:t>
            </a:fld>
            <a:endParaRPr lang="cy-GB" altLang="en-US"/>
          </a:p>
        </p:txBody>
      </p:sp>
    </p:spTree>
    <p:extLst>
      <p:ext uri="{BB962C8B-B14F-4D97-AF65-F5344CB8AC3E}">
        <p14:creationId xmlns:p14="http://schemas.microsoft.com/office/powerpoint/2010/main" val="2977709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dirty="0">
                <a:latin typeface="Arial" panose="020B0604020202020204" pitchFamily="34" charset="0"/>
              </a:rPr>
              <a:t>Think about how this might be used within the assignment to support</a:t>
            </a:r>
          </a:p>
          <a:p>
            <a:endParaRPr lang="en-US" dirty="0"/>
          </a:p>
        </p:txBody>
      </p:sp>
      <p:sp>
        <p:nvSpPr>
          <p:cNvPr id="4" name="Slide Number Placeholder 3"/>
          <p:cNvSpPr>
            <a:spLocks noGrp="1"/>
          </p:cNvSpPr>
          <p:nvPr>
            <p:ph type="sldNum" sz="quarter" idx="5"/>
          </p:nvPr>
        </p:nvSpPr>
        <p:spPr/>
        <p:txBody>
          <a:bodyPr/>
          <a:lstStyle/>
          <a:p>
            <a:pPr>
              <a:defRPr/>
            </a:pPr>
            <a:fld id="{F3EB74BE-90F6-4681-8BF0-6C85FBA89704}" type="slidenum">
              <a:rPr lang="cy-GB" altLang="en-US" smtClean="0"/>
              <a:pPr>
                <a:defRPr/>
              </a:pPr>
              <a:t>25</a:t>
            </a:fld>
            <a:endParaRPr lang="cy-GB" altLang="en-US"/>
          </a:p>
        </p:txBody>
      </p:sp>
    </p:spTree>
    <p:extLst>
      <p:ext uri="{BB962C8B-B14F-4D97-AF65-F5344CB8AC3E}">
        <p14:creationId xmlns:p14="http://schemas.microsoft.com/office/powerpoint/2010/main" val="18401068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A3783C76-C307-C263-8A68-C3E0E7B4FAD7}"/>
              </a:ext>
            </a:extLst>
          </p:cNvPr>
          <p:cNvSpPr>
            <a:spLocks noGrp="1" noRot="1" noChangeAspect="1" noChangeArrowheads="1" noTextEdit="1"/>
          </p:cNvSpPr>
          <p:nvPr>
            <p:ph type="sldImg"/>
          </p:nvPr>
        </p:nvSpPr>
        <p:spPr>
          <a:xfrm>
            <a:off x="917575" y="744538"/>
            <a:ext cx="4962525" cy="3722687"/>
          </a:xfrm>
          <a:ln/>
        </p:spPr>
      </p:sp>
      <p:sp>
        <p:nvSpPr>
          <p:cNvPr id="62467" name="Notes Placeholder 2">
            <a:extLst>
              <a:ext uri="{FF2B5EF4-FFF2-40B4-BE49-F238E27FC236}">
                <a16:creationId xmlns:a16="http://schemas.microsoft.com/office/drawing/2014/main" id="{FDB401D5-B43E-3DE3-23B8-C4132D6B329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a:ea typeface="MS PGothic"/>
                <a:cs typeface="Arial"/>
              </a:rPr>
              <a:t>Directed study by next week – Research</a:t>
            </a:r>
            <a:endParaRPr lang="en-GB" altLang="en-US" dirty="0">
              <a:latin typeface="Arial" panose="020B0604020202020204" pitchFamily="34" charset="0"/>
              <a:cs typeface="Arial"/>
            </a:endParaRPr>
          </a:p>
          <a:p>
            <a:pPr eaLnBrk="1" hangingPunct="1"/>
            <a:r>
              <a:rPr lang="en-GB" altLang="en-US" dirty="0">
                <a:solidFill>
                  <a:srgbClr val="0070C0"/>
                </a:solidFill>
                <a:latin typeface="Arial"/>
                <a:ea typeface="MS PGothic"/>
                <a:cs typeface="Arial"/>
              </a:rPr>
              <a:t>Students will be expected to Present their feedback in the next lecture </a:t>
            </a:r>
            <a:endParaRPr lang="en-GB" altLang="en-US" dirty="0">
              <a:latin typeface="Arial" panose="020B0604020202020204" pitchFamily="34" charset="0"/>
            </a:endParaRPr>
          </a:p>
          <a:p>
            <a:r>
              <a:rPr lang="en-US" altLang="en-US" b="1" dirty="0">
                <a:solidFill>
                  <a:srgbClr val="000000"/>
                </a:solidFill>
                <a:latin typeface="GeorgiaPro-Bold"/>
                <a:ea typeface="MS PGothic"/>
              </a:rPr>
              <a:t>What do the theorists contribute to your understanding of the importance of play? Write a summary paragraph outlining why play is important and how these theorists support that view. Remember to reference your sources.</a:t>
            </a:r>
            <a:endParaRPr lang="en-GB" altLang="en-US" dirty="0">
              <a:latin typeface="Arial" panose="020B0604020202020204" pitchFamily="34" charset="0"/>
              <a:ea typeface="MS PGothic"/>
            </a:endParaRPr>
          </a:p>
        </p:txBody>
      </p:sp>
      <p:sp>
        <p:nvSpPr>
          <p:cNvPr id="62468" name="Slide Number Placeholder 3">
            <a:extLst>
              <a:ext uri="{FF2B5EF4-FFF2-40B4-BE49-F238E27FC236}">
                <a16:creationId xmlns:a16="http://schemas.microsoft.com/office/drawing/2014/main" id="{BA1E9586-232D-B2CF-40FA-70FD8900861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BA879F41-96FD-4C08-A276-FD3BF9DC3A4E}" type="slidenum">
              <a:rPr lang="cy-GB" altLang="en-US" smtClean="0">
                <a:ea typeface="MS PGothic" panose="020B0600070205080204" pitchFamily="34" charset="-128"/>
              </a:rPr>
              <a:pPr fontAlgn="base">
                <a:spcBef>
                  <a:spcPct val="0"/>
                </a:spcBef>
                <a:spcAft>
                  <a:spcPct val="0"/>
                </a:spcAft>
              </a:pPr>
              <a:t>26</a:t>
            </a:fld>
            <a:endParaRPr lang="cy-GB" altLang="en-US">
              <a:ea typeface="MS PGothic" panose="020B0600070205080204" pitchFamily="34" charset="-128"/>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30C8E58D-A3CE-850C-62C1-FE635422FC00}"/>
              </a:ext>
            </a:extLst>
          </p:cNvPr>
          <p:cNvSpPr>
            <a:spLocks noGrp="1" noRot="1" noChangeAspect="1" noChangeArrowheads="1" noTextEdit="1"/>
          </p:cNvSpPr>
          <p:nvPr>
            <p:ph type="sldImg"/>
          </p:nvPr>
        </p:nvSpPr>
        <p:spPr>
          <a:xfrm>
            <a:off x="917575" y="744538"/>
            <a:ext cx="4962525" cy="3722687"/>
          </a:xfrm>
          <a:ln/>
        </p:spPr>
      </p:sp>
      <p:sp>
        <p:nvSpPr>
          <p:cNvPr id="64515" name="Notes Placeholder 2">
            <a:extLst>
              <a:ext uri="{FF2B5EF4-FFF2-40B4-BE49-F238E27FC236}">
                <a16:creationId xmlns:a16="http://schemas.microsoft.com/office/drawing/2014/main" id="{E83F8A4A-8664-3CFD-F90C-3754D60B361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64516" name="Slide Number Placeholder 3">
            <a:extLst>
              <a:ext uri="{FF2B5EF4-FFF2-40B4-BE49-F238E27FC236}">
                <a16:creationId xmlns:a16="http://schemas.microsoft.com/office/drawing/2014/main" id="{60EA0A1E-FCAA-AC41-3B99-D4637F7F4A9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482F0E29-332F-44B2-8F07-ABF4145B890B}" type="slidenum">
              <a:rPr lang="cy-GB" altLang="en-US" smtClean="0">
                <a:ea typeface="MS PGothic" panose="020B0600070205080204" pitchFamily="34" charset="-128"/>
              </a:rPr>
              <a:pPr fontAlgn="base">
                <a:spcBef>
                  <a:spcPct val="0"/>
                </a:spcBef>
                <a:spcAft>
                  <a:spcPct val="0"/>
                </a:spcAft>
              </a:pPr>
              <a:t>28</a:t>
            </a:fld>
            <a:endParaRPr lang="cy-GB" altLang="en-US">
              <a:ea typeface="MS PGothic"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786F177-7B1F-F659-B6C1-51DA3D4596A6}"/>
              </a:ext>
            </a:extLst>
          </p:cNvPr>
          <p:cNvSpPr>
            <a:spLocks noGrp="1"/>
          </p:cNvSpPr>
          <p:nvPr>
            <p:ph type="dt" sz="half" idx="10"/>
          </p:nvPr>
        </p:nvSpPr>
        <p:spPr/>
        <p:txBody>
          <a:bodyPr/>
          <a:lstStyle>
            <a:lvl1pPr>
              <a:defRPr/>
            </a:lvl1pPr>
          </a:lstStyle>
          <a:p>
            <a:pPr>
              <a:defRPr/>
            </a:pPr>
            <a:fld id="{B21F210B-8A7C-4D40-8557-CD3DD3F2BE78}" type="datetimeFigureOut">
              <a:rPr lang="en-GB"/>
              <a:pPr>
                <a:defRPr/>
              </a:pPr>
              <a:t>18/12/2025</a:t>
            </a:fld>
            <a:endParaRPr lang="en-GB"/>
          </a:p>
        </p:txBody>
      </p:sp>
      <p:sp>
        <p:nvSpPr>
          <p:cNvPr id="5" name="Footer Placeholder 4">
            <a:extLst>
              <a:ext uri="{FF2B5EF4-FFF2-40B4-BE49-F238E27FC236}">
                <a16:creationId xmlns:a16="http://schemas.microsoft.com/office/drawing/2014/main" id="{D9D31487-196B-0083-B6EA-FC5F33B10B35}"/>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522ACB56-60AB-6BE0-2C22-265A055C421D}"/>
              </a:ext>
            </a:extLst>
          </p:cNvPr>
          <p:cNvSpPr>
            <a:spLocks noGrp="1"/>
          </p:cNvSpPr>
          <p:nvPr>
            <p:ph type="sldNum" sz="quarter" idx="12"/>
          </p:nvPr>
        </p:nvSpPr>
        <p:spPr/>
        <p:txBody>
          <a:bodyPr/>
          <a:lstStyle>
            <a:lvl1pPr>
              <a:defRPr/>
            </a:lvl1pPr>
          </a:lstStyle>
          <a:p>
            <a:pPr>
              <a:defRPr/>
            </a:pPr>
            <a:fld id="{60359575-B3EC-46C1-88A5-8FF4082D6EE8}" type="slidenum">
              <a:rPr lang="en-GB" altLang="en-US"/>
              <a:pPr>
                <a:defRPr/>
              </a:pPr>
              <a:t>‹#›</a:t>
            </a:fld>
            <a:endParaRPr lang="en-GB" altLang="en-US"/>
          </a:p>
        </p:txBody>
      </p:sp>
    </p:spTree>
    <p:extLst>
      <p:ext uri="{BB962C8B-B14F-4D97-AF65-F5344CB8AC3E}">
        <p14:creationId xmlns:p14="http://schemas.microsoft.com/office/powerpoint/2010/main" val="17406165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941192-F415-9120-5BD4-B8319CCFCD0F}"/>
              </a:ext>
            </a:extLst>
          </p:cNvPr>
          <p:cNvSpPr>
            <a:spLocks noGrp="1"/>
          </p:cNvSpPr>
          <p:nvPr>
            <p:ph type="dt" sz="half" idx="10"/>
          </p:nvPr>
        </p:nvSpPr>
        <p:spPr/>
        <p:txBody>
          <a:bodyPr/>
          <a:lstStyle>
            <a:lvl1pPr>
              <a:defRPr/>
            </a:lvl1pPr>
          </a:lstStyle>
          <a:p>
            <a:pPr>
              <a:defRPr/>
            </a:pPr>
            <a:fld id="{C4A1BB94-BE8C-4EC8-8792-CF6D2070C6E7}" type="datetimeFigureOut">
              <a:rPr lang="en-GB"/>
              <a:pPr>
                <a:defRPr/>
              </a:pPr>
              <a:t>18/12/2025</a:t>
            </a:fld>
            <a:endParaRPr lang="en-GB"/>
          </a:p>
        </p:txBody>
      </p:sp>
      <p:sp>
        <p:nvSpPr>
          <p:cNvPr id="5" name="Footer Placeholder 4">
            <a:extLst>
              <a:ext uri="{FF2B5EF4-FFF2-40B4-BE49-F238E27FC236}">
                <a16:creationId xmlns:a16="http://schemas.microsoft.com/office/drawing/2014/main" id="{5E52D747-A53D-45FD-9415-D155C66FA32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68C128BF-02C3-DB8D-35C5-60205A238682}"/>
              </a:ext>
            </a:extLst>
          </p:cNvPr>
          <p:cNvSpPr>
            <a:spLocks noGrp="1"/>
          </p:cNvSpPr>
          <p:nvPr>
            <p:ph type="sldNum" sz="quarter" idx="12"/>
          </p:nvPr>
        </p:nvSpPr>
        <p:spPr/>
        <p:txBody>
          <a:bodyPr/>
          <a:lstStyle>
            <a:lvl1pPr>
              <a:defRPr/>
            </a:lvl1pPr>
          </a:lstStyle>
          <a:p>
            <a:pPr>
              <a:defRPr/>
            </a:pPr>
            <a:fld id="{FF653B51-A347-4093-AD00-49F5E74FBDE3}" type="slidenum">
              <a:rPr lang="en-GB" altLang="en-US"/>
              <a:pPr>
                <a:defRPr/>
              </a:pPr>
              <a:t>‹#›</a:t>
            </a:fld>
            <a:endParaRPr lang="en-GB" altLang="en-US"/>
          </a:p>
        </p:txBody>
      </p:sp>
    </p:spTree>
    <p:extLst>
      <p:ext uri="{BB962C8B-B14F-4D97-AF65-F5344CB8AC3E}">
        <p14:creationId xmlns:p14="http://schemas.microsoft.com/office/powerpoint/2010/main" val="23621040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7D3C468-9A8A-07AF-BF7C-0C031F7B5B41}"/>
              </a:ext>
            </a:extLst>
          </p:cNvPr>
          <p:cNvSpPr>
            <a:spLocks noGrp="1"/>
          </p:cNvSpPr>
          <p:nvPr>
            <p:ph type="dt" sz="half" idx="10"/>
          </p:nvPr>
        </p:nvSpPr>
        <p:spPr/>
        <p:txBody>
          <a:bodyPr/>
          <a:lstStyle>
            <a:lvl1pPr>
              <a:defRPr/>
            </a:lvl1pPr>
          </a:lstStyle>
          <a:p>
            <a:pPr>
              <a:defRPr/>
            </a:pPr>
            <a:fld id="{FFBB8AB9-B396-484D-92A5-2686CDDA2C35}" type="datetimeFigureOut">
              <a:rPr lang="en-GB"/>
              <a:pPr>
                <a:defRPr/>
              </a:pPr>
              <a:t>18/12/2025</a:t>
            </a:fld>
            <a:endParaRPr lang="en-GB"/>
          </a:p>
        </p:txBody>
      </p:sp>
      <p:sp>
        <p:nvSpPr>
          <p:cNvPr id="5" name="Footer Placeholder 4">
            <a:extLst>
              <a:ext uri="{FF2B5EF4-FFF2-40B4-BE49-F238E27FC236}">
                <a16:creationId xmlns:a16="http://schemas.microsoft.com/office/drawing/2014/main" id="{F1A380DC-5911-CF4E-018E-E23577EA9C4D}"/>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8969EBE3-35F3-8F00-BD59-4415CDD4F71A}"/>
              </a:ext>
            </a:extLst>
          </p:cNvPr>
          <p:cNvSpPr>
            <a:spLocks noGrp="1"/>
          </p:cNvSpPr>
          <p:nvPr>
            <p:ph type="sldNum" sz="quarter" idx="12"/>
          </p:nvPr>
        </p:nvSpPr>
        <p:spPr/>
        <p:txBody>
          <a:bodyPr/>
          <a:lstStyle>
            <a:lvl1pPr>
              <a:defRPr/>
            </a:lvl1pPr>
          </a:lstStyle>
          <a:p>
            <a:pPr>
              <a:defRPr/>
            </a:pPr>
            <a:fld id="{BBE213F4-ED9F-4F41-B355-3AB3462B53B7}" type="slidenum">
              <a:rPr lang="en-GB" altLang="en-US"/>
              <a:pPr>
                <a:defRPr/>
              </a:pPr>
              <a:t>‹#›</a:t>
            </a:fld>
            <a:endParaRPr lang="en-GB" altLang="en-US"/>
          </a:p>
        </p:txBody>
      </p:sp>
    </p:spTree>
    <p:extLst>
      <p:ext uri="{BB962C8B-B14F-4D97-AF65-F5344CB8AC3E}">
        <p14:creationId xmlns:p14="http://schemas.microsoft.com/office/powerpoint/2010/main" val="1829135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FEFE846F-D355-C30E-C333-D25B498E90ED}"/>
              </a:ext>
            </a:extLst>
          </p:cNvPr>
          <p:cNvSpPr>
            <a:spLocks noGrp="1"/>
          </p:cNvSpPr>
          <p:nvPr>
            <p:ph type="dt" sz="half" idx="10"/>
          </p:nvPr>
        </p:nvSpPr>
        <p:spPr/>
        <p:txBody>
          <a:bodyPr/>
          <a:lstStyle>
            <a:lvl1pPr>
              <a:defRPr/>
            </a:lvl1pPr>
          </a:lstStyle>
          <a:p>
            <a:pPr>
              <a:defRPr/>
            </a:pPr>
            <a:fld id="{173D2509-7FA2-4C63-B17F-49C793AF7946}" type="datetimeFigureOut">
              <a:rPr lang="en-GB"/>
              <a:pPr>
                <a:defRPr/>
              </a:pPr>
              <a:t>18/12/2025</a:t>
            </a:fld>
            <a:endParaRPr lang="en-GB"/>
          </a:p>
        </p:txBody>
      </p:sp>
      <p:sp>
        <p:nvSpPr>
          <p:cNvPr id="6" name="Footer Placeholder 4">
            <a:extLst>
              <a:ext uri="{FF2B5EF4-FFF2-40B4-BE49-F238E27FC236}">
                <a16:creationId xmlns:a16="http://schemas.microsoft.com/office/drawing/2014/main" id="{6EF1E9D3-65F9-E514-BC3E-EB03D3DC6A89}"/>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6A9886F5-C5A6-D8DC-BF46-5D2BD524D33C}"/>
              </a:ext>
            </a:extLst>
          </p:cNvPr>
          <p:cNvSpPr>
            <a:spLocks noGrp="1"/>
          </p:cNvSpPr>
          <p:nvPr>
            <p:ph type="sldNum" sz="quarter" idx="12"/>
          </p:nvPr>
        </p:nvSpPr>
        <p:spPr/>
        <p:txBody>
          <a:bodyPr/>
          <a:lstStyle>
            <a:lvl1pPr>
              <a:defRPr/>
            </a:lvl1pPr>
          </a:lstStyle>
          <a:p>
            <a:pPr>
              <a:defRPr/>
            </a:pPr>
            <a:fld id="{AD941945-9A30-4B22-9CF7-987C25E94B4C}" type="slidenum">
              <a:rPr lang="en-GB" altLang="en-US"/>
              <a:pPr>
                <a:defRPr/>
              </a:pPr>
              <a:t>‹#›</a:t>
            </a:fld>
            <a:endParaRPr lang="en-GB" altLang="en-US"/>
          </a:p>
        </p:txBody>
      </p:sp>
    </p:spTree>
    <p:extLst>
      <p:ext uri="{BB962C8B-B14F-4D97-AF65-F5344CB8AC3E}">
        <p14:creationId xmlns:p14="http://schemas.microsoft.com/office/powerpoint/2010/main" val="42801072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3AD0D2E6-1F75-5EBD-57C8-0B795991A695}"/>
              </a:ext>
            </a:extLst>
          </p:cNvPr>
          <p:cNvSpPr>
            <a:spLocks noGrp="1"/>
          </p:cNvSpPr>
          <p:nvPr>
            <p:ph type="dt" sz="half" idx="10"/>
          </p:nvPr>
        </p:nvSpPr>
        <p:spPr/>
        <p:txBody>
          <a:bodyPr/>
          <a:lstStyle>
            <a:lvl1pPr>
              <a:defRPr/>
            </a:lvl1pPr>
          </a:lstStyle>
          <a:p>
            <a:pPr>
              <a:defRPr/>
            </a:pPr>
            <a:fld id="{526654B6-A729-496D-9915-9FA2D3A3692F}" type="datetimeFigureOut">
              <a:rPr lang="en-GB"/>
              <a:pPr>
                <a:defRPr/>
              </a:pPr>
              <a:t>18/12/2025</a:t>
            </a:fld>
            <a:endParaRPr lang="en-GB"/>
          </a:p>
        </p:txBody>
      </p:sp>
      <p:sp>
        <p:nvSpPr>
          <p:cNvPr id="8" name="Footer Placeholder 4">
            <a:extLst>
              <a:ext uri="{FF2B5EF4-FFF2-40B4-BE49-F238E27FC236}">
                <a16:creationId xmlns:a16="http://schemas.microsoft.com/office/drawing/2014/main" id="{2ABD0F80-BAB8-40BC-03F8-8C4829B95999}"/>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61D4246D-D8E3-0C05-762B-E8E53CC038E9}"/>
              </a:ext>
            </a:extLst>
          </p:cNvPr>
          <p:cNvSpPr>
            <a:spLocks noGrp="1"/>
          </p:cNvSpPr>
          <p:nvPr>
            <p:ph type="sldNum" sz="quarter" idx="12"/>
          </p:nvPr>
        </p:nvSpPr>
        <p:spPr/>
        <p:txBody>
          <a:bodyPr/>
          <a:lstStyle>
            <a:lvl1pPr>
              <a:defRPr/>
            </a:lvl1pPr>
          </a:lstStyle>
          <a:p>
            <a:pPr>
              <a:defRPr/>
            </a:pPr>
            <a:fld id="{BCDA5CCE-42AB-4DE5-A935-E46B14015F83}" type="slidenum">
              <a:rPr lang="en-GB" altLang="en-US"/>
              <a:pPr>
                <a:defRPr/>
              </a:pPr>
              <a:t>‹#›</a:t>
            </a:fld>
            <a:endParaRPr lang="en-GB" altLang="en-US"/>
          </a:p>
        </p:txBody>
      </p:sp>
    </p:spTree>
    <p:extLst>
      <p:ext uri="{BB962C8B-B14F-4D97-AF65-F5344CB8AC3E}">
        <p14:creationId xmlns:p14="http://schemas.microsoft.com/office/powerpoint/2010/main" val="22100708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81A1FF0A-4ED6-A100-40FC-CBD14EA001C8}"/>
              </a:ext>
            </a:extLst>
          </p:cNvPr>
          <p:cNvSpPr>
            <a:spLocks noGrp="1"/>
          </p:cNvSpPr>
          <p:nvPr>
            <p:ph type="dt" sz="half" idx="10"/>
          </p:nvPr>
        </p:nvSpPr>
        <p:spPr/>
        <p:txBody>
          <a:bodyPr/>
          <a:lstStyle>
            <a:lvl1pPr>
              <a:defRPr/>
            </a:lvl1pPr>
          </a:lstStyle>
          <a:p>
            <a:pPr>
              <a:defRPr/>
            </a:pPr>
            <a:fld id="{E9917D9F-C70D-48DB-87D8-FE2026C11F13}" type="datetimeFigureOut">
              <a:rPr lang="en-GB"/>
              <a:pPr>
                <a:defRPr/>
              </a:pPr>
              <a:t>18/12/2025</a:t>
            </a:fld>
            <a:endParaRPr lang="en-GB"/>
          </a:p>
        </p:txBody>
      </p:sp>
      <p:sp>
        <p:nvSpPr>
          <p:cNvPr id="4" name="Footer Placeholder 4">
            <a:extLst>
              <a:ext uri="{FF2B5EF4-FFF2-40B4-BE49-F238E27FC236}">
                <a16:creationId xmlns:a16="http://schemas.microsoft.com/office/drawing/2014/main" id="{4D9CE561-1AF3-8ADC-B99E-E6E4689FC864}"/>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3FFC419E-0A26-0F61-39EE-9AB18E85BC13}"/>
              </a:ext>
            </a:extLst>
          </p:cNvPr>
          <p:cNvSpPr>
            <a:spLocks noGrp="1"/>
          </p:cNvSpPr>
          <p:nvPr>
            <p:ph type="sldNum" sz="quarter" idx="12"/>
          </p:nvPr>
        </p:nvSpPr>
        <p:spPr/>
        <p:txBody>
          <a:bodyPr/>
          <a:lstStyle>
            <a:lvl1pPr>
              <a:defRPr/>
            </a:lvl1pPr>
          </a:lstStyle>
          <a:p>
            <a:pPr>
              <a:defRPr/>
            </a:pPr>
            <a:fld id="{D2EC2436-45ED-4772-B1F6-2F63B6A4BB17}" type="slidenum">
              <a:rPr lang="en-GB" altLang="en-US"/>
              <a:pPr>
                <a:defRPr/>
              </a:pPr>
              <a:t>‹#›</a:t>
            </a:fld>
            <a:endParaRPr lang="en-GB" altLang="en-US"/>
          </a:p>
        </p:txBody>
      </p:sp>
    </p:spTree>
    <p:extLst>
      <p:ext uri="{BB962C8B-B14F-4D97-AF65-F5344CB8AC3E}">
        <p14:creationId xmlns:p14="http://schemas.microsoft.com/office/powerpoint/2010/main" val="2258050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8C364C7-0EC5-914B-C420-B85B4CD60EC6}"/>
              </a:ext>
            </a:extLst>
          </p:cNvPr>
          <p:cNvSpPr>
            <a:spLocks noGrp="1"/>
          </p:cNvSpPr>
          <p:nvPr>
            <p:ph type="dt" sz="half" idx="10"/>
          </p:nvPr>
        </p:nvSpPr>
        <p:spPr/>
        <p:txBody>
          <a:bodyPr/>
          <a:lstStyle>
            <a:lvl1pPr>
              <a:defRPr/>
            </a:lvl1pPr>
          </a:lstStyle>
          <a:p>
            <a:pPr>
              <a:defRPr/>
            </a:pPr>
            <a:fld id="{181F0126-69D4-4589-99AB-1215803D1F9A}" type="datetimeFigureOut">
              <a:rPr lang="en-GB"/>
              <a:pPr>
                <a:defRPr/>
              </a:pPr>
              <a:t>18/12/2025</a:t>
            </a:fld>
            <a:endParaRPr lang="en-GB"/>
          </a:p>
        </p:txBody>
      </p:sp>
      <p:sp>
        <p:nvSpPr>
          <p:cNvPr id="3" name="Footer Placeholder 4">
            <a:extLst>
              <a:ext uri="{FF2B5EF4-FFF2-40B4-BE49-F238E27FC236}">
                <a16:creationId xmlns:a16="http://schemas.microsoft.com/office/drawing/2014/main" id="{1AF5C28C-8EF1-9B1E-E157-AB9FB12C3030}"/>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B41EC85A-F731-B015-2157-96FA3D720788}"/>
              </a:ext>
            </a:extLst>
          </p:cNvPr>
          <p:cNvSpPr>
            <a:spLocks noGrp="1"/>
          </p:cNvSpPr>
          <p:nvPr>
            <p:ph type="sldNum" sz="quarter" idx="12"/>
          </p:nvPr>
        </p:nvSpPr>
        <p:spPr/>
        <p:txBody>
          <a:bodyPr/>
          <a:lstStyle>
            <a:lvl1pPr>
              <a:defRPr/>
            </a:lvl1pPr>
          </a:lstStyle>
          <a:p>
            <a:pPr>
              <a:defRPr/>
            </a:pPr>
            <a:fld id="{F1CBA347-474C-4BFF-948E-4FE1CA514263}" type="slidenum">
              <a:rPr lang="en-GB" altLang="en-US"/>
              <a:pPr>
                <a:defRPr/>
              </a:pPr>
              <a:t>‹#›</a:t>
            </a:fld>
            <a:endParaRPr lang="en-GB" altLang="en-US"/>
          </a:p>
        </p:txBody>
      </p:sp>
    </p:spTree>
    <p:extLst>
      <p:ext uri="{BB962C8B-B14F-4D97-AF65-F5344CB8AC3E}">
        <p14:creationId xmlns:p14="http://schemas.microsoft.com/office/powerpoint/2010/main" val="3756483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a:extLst>
              <a:ext uri="{FF2B5EF4-FFF2-40B4-BE49-F238E27FC236}">
                <a16:creationId xmlns:a16="http://schemas.microsoft.com/office/drawing/2014/main" id="{A401E51B-DA73-1A70-506E-C87C335E826E}"/>
              </a:ext>
            </a:extLst>
          </p:cNvPr>
          <p:cNvSpPr>
            <a:spLocks noGrp="1"/>
          </p:cNvSpPr>
          <p:nvPr>
            <p:ph type="dt" sz="half" idx="10"/>
          </p:nvPr>
        </p:nvSpPr>
        <p:spPr/>
        <p:txBody>
          <a:bodyPr/>
          <a:lstStyle>
            <a:lvl1pPr>
              <a:defRPr/>
            </a:lvl1pPr>
          </a:lstStyle>
          <a:p>
            <a:pPr>
              <a:defRPr/>
            </a:pPr>
            <a:fld id="{7E5839BC-2A23-4B35-8DF5-FEA9E51EF016}" type="datetimeFigureOut">
              <a:rPr lang="en-GB"/>
              <a:pPr>
                <a:defRPr/>
              </a:pPr>
              <a:t>18/12/2025</a:t>
            </a:fld>
            <a:endParaRPr lang="en-GB"/>
          </a:p>
        </p:txBody>
      </p:sp>
      <p:sp>
        <p:nvSpPr>
          <p:cNvPr id="6" name="Footer Placeholder 4">
            <a:extLst>
              <a:ext uri="{FF2B5EF4-FFF2-40B4-BE49-F238E27FC236}">
                <a16:creationId xmlns:a16="http://schemas.microsoft.com/office/drawing/2014/main" id="{FE884172-3771-689F-E4C4-E2E406B270E2}"/>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7EFE2E72-1A79-0908-9491-F5D3AF98A4A8}"/>
              </a:ext>
            </a:extLst>
          </p:cNvPr>
          <p:cNvSpPr>
            <a:spLocks noGrp="1"/>
          </p:cNvSpPr>
          <p:nvPr>
            <p:ph type="sldNum" sz="quarter" idx="12"/>
          </p:nvPr>
        </p:nvSpPr>
        <p:spPr/>
        <p:txBody>
          <a:bodyPr/>
          <a:lstStyle>
            <a:lvl1pPr>
              <a:defRPr/>
            </a:lvl1pPr>
          </a:lstStyle>
          <a:p>
            <a:pPr>
              <a:defRPr/>
            </a:pPr>
            <a:fld id="{1851B841-450C-45A9-B566-200996DBEF5F}" type="slidenum">
              <a:rPr lang="en-GB" altLang="en-US"/>
              <a:pPr>
                <a:defRPr/>
              </a:pPr>
              <a:t>‹#›</a:t>
            </a:fld>
            <a:endParaRPr lang="en-GB" altLang="en-US"/>
          </a:p>
        </p:txBody>
      </p:sp>
    </p:spTree>
    <p:extLst>
      <p:ext uri="{BB962C8B-B14F-4D97-AF65-F5344CB8AC3E}">
        <p14:creationId xmlns:p14="http://schemas.microsoft.com/office/powerpoint/2010/main" val="3166303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a:extLst>
              <a:ext uri="{FF2B5EF4-FFF2-40B4-BE49-F238E27FC236}">
                <a16:creationId xmlns:a16="http://schemas.microsoft.com/office/drawing/2014/main" id="{549C103E-12A6-AC1A-B501-EB15066C590A}"/>
              </a:ext>
            </a:extLst>
          </p:cNvPr>
          <p:cNvSpPr>
            <a:spLocks noGrp="1"/>
          </p:cNvSpPr>
          <p:nvPr>
            <p:ph type="dt" sz="half" idx="10"/>
          </p:nvPr>
        </p:nvSpPr>
        <p:spPr/>
        <p:txBody>
          <a:bodyPr/>
          <a:lstStyle>
            <a:lvl1pPr>
              <a:defRPr/>
            </a:lvl1pPr>
          </a:lstStyle>
          <a:p>
            <a:pPr>
              <a:defRPr/>
            </a:pPr>
            <a:fld id="{98AB1713-BE16-4D2C-8AC0-1081A7C01237}" type="datetimeFigureOut">
              <a:rPr lang="en-GB"/>
              <a:pPr>
                <a:defRPr/>
              </a:pPr>
              <a:t>18/12/2025</a:t>
            </a:fld>
            <a:endParaRPr lang="en-GB"/>
          </a:p>
        </p:txBody>
      </p:sp>
      <p:sp>
        <p:nvSpPr>
          <p:cNvPr id="6" name="Footer Placeholder 4">
            <a:extLst>
              <a:ext uri="{FF2B5EF4-FFF2-40B4-BE49-F238E27FC236}">
                <a16:creationId xmlns:a16="http://schemas.microsoft.com/office/drawing/2014/main" id="{1EB51A4A-4A9A-95FF-298B-4A6E7E456654}"/>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C3F46819-8001-195C-4CEE-044FC295D820}"/>
              </a:ext>
            </a:extLst>
          </p:cNvPr>
          <p:cNvSpPr>
            <a:spLocks noGrp="1"/>
          </p:cNvSpPr>
          <p:nvPr>
            <p:ph type="sldNum" sz="quarter" idx="12"/>
          </p:nvPr>
        </p:nvSpPr>
        <p:spPr/>
        <p:txBody>
          <a:bodyPr/>
          <a:lstStyle>
            <a:lvl1pPr>
              <a:defRPr/>
            </a:lvl1pPr>
          </a:lstStyle>
          <a:p>
            <a:pPr>
              <a:defRPr/>
            </a:pPr>
            <a:fld id="{B0C40FD7-E33B-45E9-977F-205ADE95A1AF}" type="slidenum">
              <a:rPr lang="en-GB" altLang="en-US"/>
              <a:pPr>
                <a:defRPr/>
              </a:pPr>
              <a:t>‹#›</a:t>
            </a:fld>
            <a:endParaRPr lang="en-GB" altLang="en-US"/>
          </a:p>
        </p:txBody>
      </p:sp>
    </p:spTree>
    <p:extLst>
      <p:ext uri="{BB962C8B-B14F-4D97-AF65-F5344CB8AC3E}">
        <p14:creationId xmlns:p14="http://schemas.microsoft.com/office/powerpoint/2010/main" val="7061842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C3A6CB-8347-528B-38C5-BD7852397460}"/>
              </a:ext>
            </a:extLst>
          </p:cNvPr>
          <p:cNvSpPr>
            <a:spLocks noGrp="1"/>
          </p:cNvSpPr>
          <p:nvPr>
            <p:ph type="dt" sz="half" idx="10"/>
          </p:nvPr>
        </p:nvSpPr>
        <p:spPr/>
        <p:txBody>
          <a:bodyPr/>
          <a:lstStyle>
            <a:lvl1pPr>
              <a:defRPr/>
            </a:lvl1pPr>
          </a:lstStyle>
          <a:p>
            <a:pPr>
              <a:defRPr/>
            </a:pPr>
            <a:fld id="{34C2A3A9-7535-4B7C-90B9-25BD17336ADD}" type="datetimeFigureOut">
              <a:rPr lang="en-GB"/>
              <a:pPr>
                <a:defRPr/>
              </a:pPr>
              <a:t>18/12/2025</a:t>
            </a:fld>
            <a:endParaRPr lang="en-GB"/>
          </a:p>
        </p:txBody>
      </p:sp>
      <p:sp>
        <p:nvSpPr>
          <p:cNvPr id="5" name="Footer Placeholder 4">
            <a:extLst>
              <a:ext uri="{FF2B5EF4-FFF2-40B4-BE49-F238E27FC236}">
                <a16:creationId xmlns:a16="http://schemas.microsoft.com/office/drawing/2014/main" id="{90FD0EE1-7D23-345F-8621-8498E0F11EA8}"/>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B51368A8-5D1F-0957-E5E0-BD7D3FC1BD5D}"/>
              </a:ext>
            </a:extLst>
          </p:cNvPr>
          <p:cNvSpPr>
            <a:spLocks noGrp="1"/>
          </p:cNvSpPr>
          <p:nvPr>
            <p:ph type="sldNum" sz="quarter" idx="12"/>
          </p:nvPr>
        </p:nvSpPr>
        <p:spPr/>
        <p:txBody>
          <a:bodyPr/>
          <a:lstStyle>
            <a:lvl1pPr>
              <a:defRPr/>
            </a:lvl1pPr>
          </a:lstStyle>
          <a:p>
            <a:pPr>
              <a:defRPr/>
            </a:pPr>
            <a:fld id="{7420D382-92AC-4508-9F24-C1EB594C1163}" type="slidenum">
              <a:rPr lang="en-GB" altLang="en-US"/>
              <a:pPr>
                <a:defRPr/>
              </a:pPr>
              <a:t>‹#›</a:t>
            </a:fld>
            <a:endParaRPr lang="en-GB" altLang="en-US"/>
          </a:p>
        </p:txBody>
      </p:sp>
    </p:spTree>
    <p:extLst>
      <p:ext uri="{BB962C8B-B14F-4D97-AF65-F5344CB8AC3E}">
        <p14:creationId xmlns:p14="http://schemas.microsoft.com/office/powerpoint/2010/main" val="4002454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6C7A81-BFB4-0E3C-D422-4B3522D65918}"/>
              </a:ext>
            </a:extLst>
          </p:cNvPr>
          <p:cNvSpPr>
            <a:spLocks noGrp="1"/>
          </p:cNvSpPr>
          <p:nvPr>
            <p:ph type="dt" sz="half" idx="10"/>
          </p:nvPr>
        </p:nvSpPr>
        <p:spPr/>
        <p:txBody>
          <a:bodyPr/>
          <a:lstStyle>
            <a:lvl1pPr>
              <a:defRPr/>
            </a:lvl1pPr>
          </a:lstStyle>
          <a:p>
            <a:pPr>
              <a:defRPr/>
            </a:pPr>
            <a:fld id="{08AA7CA6-04AD-440C-A061-6B9D20EB27B3}" type="datetimeFigureOut">
              <a:rPr lang="en-GB"/>
              <a:pPr>
                <a:defRPr/>
              </a:pPr>
              <a:t>18/12/2025</a:t>
            </a:fld>
            <a:endParaRPr lang="en-GB"/>
          </a:p>
        </p:txBody>
      </p:sp>
      <p:sp>
        <p:nvSpPr>
          <p:cNvPr id="5" name="Footer Placeholder 4">
            <a:extLst>
              <a:ext uri="{FF2B5EF4-FFF2-40B4-BE49-F238E27FC236}">
                <a16:creationId xmlns:a16="http://schemas.microsoft.com/office/drawing/2014/main" id="{05F323E2-DC88-56B1-D485-06672B0A790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44D8538-7E44-158D-A378-BBDEBD243BB8}"/>
              </a:ext>
            </a:extLst>
          </p:cNvPr>
          <p:cNvSpPr>
            <a:spLocks noGrp="1"/>
          </p:cNvSpPr>
          <p:nvPr>
            <p:ph type="sldNum" sz="quarter" idx="12"/>
          </p:nvPr>
        </p:nvSpPr>
        <p:spPr/>
        <p:txBody>
          <a:bodyPr/>
          <a:lstStyle>
            <a:lvl1pPr>
              <a:defRPr/>
            </a:lvl1pPr>
          </a:lstStyle>
          <a:p>
            <a:pPr>
              <a:defRPr/>
            </a:pPr>
            <a:fld id="{9374FC52-E881-43F2-9D71-AA82A12F247F}" type="slidenum">
              <a:rPr lang="en-GB" altLang="en-US"/>
              <a:pPr>
                <a:defRPr/>
              </a:pPr>
              <a:t>‹#›</a:t>
            </a:fld>
            <a:endParaRPr lang="en-GB" altLang="en-US"/>
          </a:p>
        </p:txBody>
      </p:sp>
    </p:spTree>
    <p:extLst>
      <p:ext uri="{BB962C8B-B14F-4D97-AF65-F5344CB8AC3E}">
        <p14:creationId xmlns:p14="http://schemas.microsoft.com/office/powerpoint/2010/main" val="2239883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01C901F-95D7-81AF-4B92-F99B0487F6E2}"/>
              </a:ext>
            </a:extLst>
          </p:cNvPr>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Times" charset="0"/>
              </a:defRPr>
            </a:lvl1pPr>
          </a:lstStyle>
          <a:p>
            <a:pPr>
              <a:defRPr/>
            </a:pPr>
            <a:fld id="{51A2EC1B-FF2F-4B28-A315-8DD90EC1B369}" type="datetimeFigureOut">
              <a:rPr lang="en-GB"/>
              <a:pPr>
                <a:defRPr/>
              </a:pPr>
              <a:t>18/12/2025</a:t>
            </a:fld>
            <a:endParaRPr lang="en-GB"/>
          </a:p>
        </p:txBody>
      </p:sp>
      <p:sp>
        <p:nvSpPr>
          <p:cNvPr id="5" name="Footer Placeholder 4">
            <a:extLst>
              <a:ext uri="{FF2B5EF4-FFF2-40B4-BE49-F238E27FC236}">
                <a16:creationId xmlns:a16="http://schemas.microsoft.com/office/drawing/2014/main" id="{385C8CA9-F383-5875-CA06-A7BB914CAEC0}"/>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D6223187-114F-676D-77DB-CFDC7C2D5E76}"/>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80781003-D9C7-4AAF-A194-57A17A751535}" type="slidenum">
              <a:rPr lang="en-GB" altLang="en-US"/>
              <a:pPr>
                <a:defRPr/>
              </a:pPr>
              <a:t>‹#›</a:t>
            </a:fld>
            <a:endParaRPr lang="en-GB" altLang="en-US"/>
          </a:p>
        </p:txBody>
      </p:sp>
    </p:spTree>
    <p:extLst>
      <p:ext uri="{BB962C8B-B14F-4D97-AF65-F5344CB8AC3E}">
        <p14:creationId xmlns:p14="http://schemas.microsoft.com/office/powerpoint/2010/main" val="30638154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176282-149C-1404-E32C-008C2CF140AB}"/>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ECEA2BB-2EAC-4781-9148-37E4B3053B03}" type="datetimeFigureOut">
              <a:rPr lang="en-GB"/>
              <a:pPr>
                <a:defRPr/>
              </a:pPr>
              <a:t>18/12/2025</a:t>
            </a:fld>
            <a:endParaRPr lang="en-GB"/>
          </a:p>
        </p:txBody>
      </p:sp>
      <p:sp>
        <p:nvSpPr>
          <p:cNvPr id="5" name="Footer Placeholder 4">
            <a:extLst>
              <a:ext uri="{FF2B5EF4-FFF2-40B4-BE49-F238E27FC236}">
                <a16:creationId xmlns:a16="http://schemas.microsoft.com/office/drawing/2014/main" id="{8D318F39-664B-5EBB-A6D3-DBA69E05630E}"/>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BEAC80BE-FB16-FBC4-A7AE-91F3157D6019}"/>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BB1D6DE4-1203-407D-92F7-6D2D43222E0E}" type="slidenum">
              <a:rPr lang="en-GB" altLang="en-US"/>
              <a:pPr>
                <a:defRPr/>
              </a:pPr>
              <a:t>‹#›</a:t>
            </a:fld>
            <a:endParaRPr lang="en-GB" altLang="en-US"/>
          </a:p>
        </p:txBody>
      </p:sp>
    </p:spTree>
    <p:extLst>
      <p:ext uri="{BB962C8B-B14F-4D97-AF65-F5344CB8AC3E}">
        <p14:creationId xmlns:p14="http://schemas.microsoft.com/office/powerpoint/2010/main" val="33465653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64EDF2A-8E8E-9E0F-DE0C-B8BC5B99EB9A}"/>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435ED3E1-523F-4725-BB8E-2248BEE027EB}" type="datetimeFigureOut">
              <a:rPr lang="en-GB"/>
              <a:pPr>
                <a:defRPr/>
              </a:pPr>
              <a:t>18/12/2025</a:t>
            </a:fld>
            <a:endParaRPr lang="en-GB"/>
          </a:p>
        </p:txBody>
      </p:sp>
      <p:sp>
        <p:nvSpPr>
          <p:cNvPr id="5" name="Slide Number Placeholder 5">
            <a:extLst>
              <a:ext uri="{FF2B5EF4-FFF2-40B4-BE49-F238E27FC236}">
                <a16:creationId xmlns:a16="http://schemas.microsoft.com/office/drawing/2014/main" id="{4D5C4A4F-83C8-BDF0-5BA3-A4EB3B9841DB}"/>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1447DABD-94CC-4E13-AEAC-C3E2F0204465}" type="slidenum">
              <a:rPr lang="en-GB" altLang="en-US"/>
              <a:pPr>
                <a:defRPr/>
              </a:pPr>
              <a:t>‹#›</a:t>
            </a:fld>
            <a:endParaRPr lang="en-GB" altLang="en-US"/>
          </a:p>
        </p:txBody>
      </p:sp>
    </p:spTree>
    <p:extLst>
      <p:ext uri="{BB962C8B-B14F-4D97-AF65-F5344CB8AC3E}">
        <p14:creationId xmlns:p14="http://schemas.microsoft.com/office/powerpoint/2010/main" val="29002719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93C3808-DAA4-E75B-6B2E-28C2BB090910}"/>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6BBE0FD-E706-4E72-84FB-F89F6C59ED6B}" type="datetimeFigureOut">
              <a:rPr lang="en-GB"/>
              <a:pPr>
                <a:defRPr/>
              </a:pPr>
              <a:t>18/12/2025</a:t>
            </a:fld>
            <a:endParaRPr lang="en-GB"/>
          </a:p>
        </p:txBody>
      </p:sp>
      <p:sp>
        <p:nvSpPr>
          <p:cNvPr id="6" name="Slide Number Placeholder 6">
            <a:extLst>
              <a:ext uri="{FF2B5EF4-FFF2-40B4-BE49-F238E27FC236}">
                <a16:creationId xmlns:a16="http://schemas.microsoft.com/office/drawing/2014/main" id="{9F9EE0FB-114A-96A1-2361-6B08CCC6913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984326BC-F0FA-418F-B281-19F4D3535A63}" type="slidenum">
              <a:rPr lang="en-GB" altLang="en-US"/>
              <a:pPr>
                <a:defRPr/>
              </a:pPr>
              <a:t>‹#›</a:t>
            </a:fld>
            <a:endParaRPr lang="en-GB" altLang="en-US"/>
          </a:p>
        </p:txBody>
      </p:sp>
    </p:spTree>
    <p:extLst>
      <p:ext uri="{BB962C8B-B14F-4D97-AF65-F5344CB8AC3E}">
        <p14:creationId xmlns:p14="http://schemas.microsoft.com/office/powerpoint/2010/main" val="7835590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026B59A-10B0-7422-8658-7C9838AB4227}"/>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01D1684-1719-4529-B802-284DB9E154D3}" type="datetimeFigureOut">
              <a:rPr lang="en-GB"/>
              <a:pPr>
                <a:defRPr/>
              </a:pPr>
              <a:t>18/12/2025</a:t>
            </a:fld>
            <a:endParaRPr lang="en-GB"/>
          </a:p>
        </p:txBody>
      </p:sp>
      <p:sp>
        <p:nvSpPr>
          <p:cNvPr id="8" name="Slide Number Placeholder 8">
            <a:extLst>
              <a:ext uri="{FF2B5EF4-FFF2-40B4-BE49-F238E27FC236}">
                <a16:creationId xmlns:a16="http://schemas.microsoft.com/office/drawing/2014/main" id="{5CD9241A-1F3D-745A-769C-B964FB5A93B7}"/>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DC9CCB61-4C6F-44B3-BDB6-255FE74C2124}" type="slidenum">
              <a:rPr lang="en-GB" altLang="en-US"/>
              <a:pPr>
                <a:defRPr/>
              </a:pPr>
              <a:t>‹#›</a:t>
            </a:fld>
            <a:endParaRPr lang="en-GB" altLang="en-US"/>
          </a:p>
        </p:txBody>
      </p:sp>
    </p:spTree>
    <p:extLst>
      <p:ext uri="{BB962C8B-B14F-4D97-AF65-F5344CB8AC3E}">
        <p14:creationId xmlns:p14="http://schemas.microsoft.com/office/powerpoint/2010/main" val="4567677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6A316D8-FE42-5342-6B10-31AA39B7EB5B}"/>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A8E9AF89-E40E-4435-93B1-19C3DCD2FC9A}" type="datetimeFigureOut">
              <a:rPr lang="en-GB"/>
              <a:pPr>
                <a:defRPr/>
              </a:pPr>
              <a:t>18/12/2025</a:t>
            </a:fld>
            <a:endParaRPr lang="en-GB"/>
          </a:p>
        </p:txBody>
      </p:sp>
      <p:sp>
        <p:nvSpPr>
          <p:cNvPr id="4" name="Slide Number Placeholder 4">
            <a:extLst>
              <a:ext uri="{FF2B5EF4-FFF2-40B4-BE49-F238E27FC236}">
                <a16:creationId xmlns:a16="http://schemas.microsoft.com/office/drawing/2014/main" id="{0DC37091-9541-83A3-C199-13BD0A0E81BC}"/>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464B1335-947D-4A9C-8205-541C006475F3}" type="slidenum">
              <a:rPr lang="en-GB" altLang="en-US"/>
              <a:pPr>
                <a:defRPr/>
              </a:pPr>
              <a:t>‹#›</a:t>
            </a:fld>
            <a:endParaRPr lang="en-GB" altLang="en-US"/>
          </a:p>
        </p:txBody>
      </p:sp>
    </p:spTree>
    <p:extLst>
      <p:ext uri="{BB962C8B-B14F-4D97-AF65-F5344CB8AC3E}">
        <p14:creationId xmlns:p14="http://schemas.microsoft.com/office/powerpoint/2010/main" val="14932939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A64A332-AED3-5CC3-51B7-ED08B95D6158}"/>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BE6ECD6-CD83-4B3C-8EF3-AFB2C9ECF94D}" type="datetimeFigureOut">
              <a:rPr lang="en-GB"/>
              <a:pPr>
                <a:defRPr/>
              </a:pPr>
              <a:t>18/12/2025</a:t>
            </a:fld>
            <a:endParaRPr lang="en-GB"/>
          </a:p>
        </p:txBody>
      </p:sp>
      <p:sp>
        <p:nvSpPr>
          <p:cNvPr id="3" name="Slide Number Placeholder 3">
            <a:extLst>
              <a:ext uri="{FF2B5EF4-FFF2-40B4-BE49-F238E27FC236}">
                <a16:creationId xmlns:a16="http://schemas.microsoft.com/office/drawing/2014/main" id="{704CDCA2-7F1E-AFE4-65A0-A2B5A9DBAF90}"/>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81F9DDBB-08E9-4281-AF6E-2FA6A838A937}" type="slidenum">
              <a:rPr lang="en-GB" altLang="en-US"/>
              <a:pPr>
                <a:defRPr/>
              </a:pPr>
              <a:t>‹#›</a:t>
            </a:fld>
            <a:endParaRPr lang="en-GB" altLang="en-US"/>
          </a:p>
        </p:txBody>
      </p:sp>
    </p:spTree>
    <p:extLst>
      <p:ext uri="{BB962C8B-B14F-4D97-AF65-F5344CB8AC3E}">
        <p14:creationId xmlns:p14="http://schemas.microsoft.com/office/powerpoint/2010/main" val="37805425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a:extLst>
              <a:ext uri="{FF2B5EF4-FFF2-40B4-BE49-F238E27FC236}">
                <a16:creationId xmlns:a16="http://schemas.microsoft.com/office/drawing/2014/main" id="{DDA0E442-ACB7-7C11-C776-BAE1DEC16E4F}"/>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16F74640-148A-4E0B-BB82-1D8C3C3543BE}" type="datetimeFigureOut">
              <a:rPr lang="en-GB"/>
              <a:pPr>
                <a:defRPr/>
              </a:pPr>
              <a:t>18/12/2025</a:t>
            </a:fld>
            <a:endParaRPr lang="en-GB"/>
          </a:p>
        </p:txBody>
      </p:sp>
      <p:sp>
        <p:nvSpPr>
          <p:cNvPr id="6" name="Slide Number Placeholder 6">
            <a:extLst>
              <a:ext uri="{FF2B5EF4-FFF2-40B4-BE49-F238E27FC236}">
                <a16:creationId xmlns:a16="http://schemas.microsoft.com/office/drawing/2014/main" id="{8802BC98-5C8D-D0F1-8997-C9D296745D42}"/>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88C6806C-4D79-4B63-8A04-8912A13F01A6}" type="slidenum">
              <a:rPr lang="en-GB" altLang="en-US"/>
              <a:pPr>
                <a:defRPr/>
              </a:pPr>
              <a:t>‹#›</a:t>
            </a:fld>
            <a:endParaRPr lang="en-GB" altLang="en-US"/>
          </a:p>
        </p:txBody>
      </p:sp>
    </p:spTree>
    <p:extLst>
      <p:ext uri="{BB962C8B-B14F-4D97-AF65-F5344CB8AC3E}">
        <p14:creationId xmlns:p14="http://schemas.microsoft.com/office/powerpoint/2010/main" val="31620774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a:extLst>
              <a:ext uri="{FF2B5EF4-FFF2-40B4-BE49-F238E27FC236}">
                <a16:creationId xmlns:a16="http://schemas.microsoft.com/office/drawing/2014/main" id="{2F00AF2A-FE6C-B81F-84A0-833475BE0EDB}"/>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62BB768-B73A-4D8A-9AA6-5BAB656339F7}" type="datetimeFigureOut">
              <a:rPr lang="en-GB"/>
              <a:pPr>
                <a:defRPr/>
              </a:pPr>
              <a:t>18/12/2025</a:t>
            </a:fld>
            <a:endParaRPr lang="en-GB"/>
          </a:p>
        </p:txBody>
      </p:sp>
      <p:sp>
        <p:nvSpPr>
          <p:cNvPr id="6" name="Slide Number Placeholder 6">
            <a:extLst>
              <a:ext uri="{FF2B5EF4-FFF2-40B4-BE49-F238E27FC236}">
                <a16:creationId xmlns:a16="http://schemas.microsoft.com/office/drawing/2014/main" id="{F72F197B-2968-8F80-F0FA-B5817F6A54B2}"/>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B819B30C-ADF8-4157-A0F8-44FB03E92ED3}" type="slidenum">
              <a:rPr lang="en-GB" altLang="en-US"/>
              <a:pPr>
                <a:defRPr/>
              </a:pPr>
              <a:t>‹#›</a:t>
            </a:fld>
            <a:endParaRPr lang="en-GB" altLang="en-US"/>
          </a:p>
        </p:txBody>
      </p:sp>
    </p:spTree>
    <p:extLst>
      <p:ext uri="{BB962C8B-B14F-4D97-AF65-F5344CB8AC3E}">
        <p14:creationId xmlns:p14="http://schemas.microsoft.com/office/powerpoint/2010/main" val="41331683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1CEAFB-7A4C-9BBD-5612-E570CCABAAB7}"/>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1A9878C-E24B-436F-8C02-91A4EFEF62DC}" type="datetimeFigureOut">
              <a:rPr lang="en-GB"/>
              <a:pPr>
                <a:defRPr/>
              </a:pPr>
              <a:t>18/12/2025</a:t>
            </a:fld>
            <a:endParaRPr lang="en-GB"/>
          </a:p>
        </p:txBody>
      </p:sp>
      <p:sp>
        <p:nvSpPr>
          <p:cNvPr id="5" name="Slide Number Placeholder 5">
            <a:extLst>
              <a:ext uri="{FF2B5EF4-FFF2-40B4-BE49-F238E27FC236}">
                <a16:creationId xmlns:a16="http://schemas.microsoft.com/office/drawing/2014/main" id="{4C81951E-F62E-CD53-FD13-9B7D81CD9081}"/>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8BE5DC6C-A38B-4BEB-A38E-44B5F4779427}" type="slidenum">
              <a:rPr lang="en-GB" altLang="en-US"/>
              <a:pPr>
                <a:defRPr/>
              </a:pPr>
              <a:t>‹#›</a:t>
            </a:fld>
            <a:endParaRPr lang="en-GB" altLang="en-US"/>
          </a:p>
        </p:txBody>
      </p:sp>
    </p:spTree>
    <p:extLst>
      <p:ext uri="{BB962C8B-B14F-4D97-AF65-F5344CB8AC3E}">
        <p14:creationId xmlns:p14="http://schemas.microsoft.com/office/powerpoint/2010/main" val="369635105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0ABF55-E7F4-9291-D089-A628DA347CF0}"/>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F1F67C8-FF75-41CE-9DE7-8C62A3351B6A}" type="datetimeFigureOut">
              <a:rPr lang="en-GB"/>
              <a:pPr>
                <a:defRPr/>
              </a:pPr>
              <a:t>18/12/2025</a:t>
            </a:fld>
            <a:endParaRPr lang="en-GB"/>
          </a:p>
        </p:txBody>
      </p:sp>
      <p:sp>
        <p:nvSpPr>
          <p:cNvPr id="5" name="Slide Number Placeholder 5">
            <a:extLst>
              <a:ext uri="{FF2B5EF4-FFF2-40B4-BE49-F238E27FC236}">
                <a16:creationId xmlns:a16="http://schemas.microsoft.com/office/drawing/2014/main" id="{A8D86353-5E19-7F38-CFCF-6254B1FFE33E}"/>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36467699-039D-47CE-B4CB-3F37D25DAEDF}" type="slidenum">
              <a:rPr lang="en-GB" altLang="en-US"/>
              <a:pPr>
                <a:defRPr/>
              </a:pPr>
              <a:t>‹#›</a:t>
            </a:fld>
            <a:endParaRPr lang="en-GB" altLang="en-US"/>
          </a:p>
        </p:txBody>
      </p:sp>
    </p:spTree>
    <p:extLst>
      <p:ext uri="{BB962C8B-B14F-4D97-AF65-F5344CB8AC3E}">
        <p14:creationId xmlns:p14="http://schemas.microsoft.com/office/powerpoint/2010/main" val="2859720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F7F6D9"/>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256BF7CC-71A0-07F9-4805-0CE05248E25E}"/>
              </a:ext>
            </a:extLst>
          </p:cNvPr>
          <p:cNvSpPr>
            <a:spLocks noGrp="1" noChangeArrowheads="1"/>
          </p:cNvSpPr>
          <p:nvPr>
            <p:ph type="title"/>
          </p:nvPr>
        </p:nvSpPr>
        <p:spPr bwMode="auto">
          <a:xfrm>
            <a:off x="628650" y="365125"/>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27F3538-87DF-4EC1-A07B-ED64955C3295}"/>
              </a:ext>
            </a:extLst>
          </p:cNvPr>
          <p:cNvSpPr>
            <a:spLocks noGrp="1" noChangeArrowheads="1"/>
          </p:cNvSpPr>
          <p:nvPr>
            <p:ph type="body" idx="1"/>
          </p:nvPr>
        </p:nvSpPr>
        <p:spPr bwMode="auto">
          <a:xfrm>
            <a:off x="628650" y="1825625"/>
            <a:ext cx="78867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C5A773BF-BD46-27BC-4C88-2589D8E5C46C}"/>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eaLnBrk="1" fontAlgn="auto" hangingPunct="1">
              <a:spcBef>
                <a:spcPts val="0"/>
              </a:spcBef>
              <a:spcAft>
                <a:spcPts val="0"/>
              </a:spcAft>
              <a:defRPr sz="900">
                <a:solidFill>
                  <a:schemeClr val="tx1">
                    <a:tint val="75000"/>
                  </a:schemeClr>
                </a:solidFill>
                <a:latin typeface="+mn-lt"/>
              </a:defRPr>
            </a:lvl1pPr>
          </a:lstStyle>
          <a:p>
            <a:pPr>
              <a:defRPr/>
            </a:pPr>
            <a:fld id="{411F1CAD-2E47-429A-8461-64D787565EAA}" type="datetimeFigureOut">
              <a:rPr lang="en-GB"/>
              <a:pPr>
                <a:defRPr/>
              </a:pPr>
              <a:t>18/12/2025</a:t>
            </a:fld>
            <a:endParaRPr lang="en-GB"/>
          </a:p>
        </p:txBody>
      </p:sp>
      <p:sp>
        <p:nvSpPr>
          <p:cNvPr id="5" name="Footer Placeholder 4">
            <a:extLst>
              <a:ext uri="{FF2B5EF4-FFF2-40B4-BE49-F238E27FC236}">
                <a16:creationId xmlns:a16="http://schemas.microsoft.com/office/drawing/2014/main" id="{0032595E-63F6-99E1-ADD9-C95A2F25DB38}"/>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eaLnBrk="1" fontAlgn="auto" hangingPunct="1">
              <a:spcBef>
                <a:spcPts val="0"/>
              </a:spcBef>
              <a:spcAft>
                <a:spcPts val="0"/>
              </a:spcAft>
              <a:defRPr sz="900">
                <a:solidFill>
                  <a:schemeClr val="tx1">
                    <a:tint val="75000"/>
                  </a:schemeClr>
                </a:solidFill>
                <a:latin typeface="+mn-lt"/>
              </a:defRPr>
            </a:lvl1pPr>
          </a:lstStyle>
          <a:p>
            <a:pPr>
              <a:defRPr/>
            </a:pPr>
            <a:endParaRPr lang="en-GB"/>
          </a:p>
        </p:txBody>
      </p:sp>
      <p:sp>
        <p:nvSpPr>
          <p:cNvPr id="6" name="Slide Number Placeholder 5">
            <a:extLst>
              <a:ext uri="{FF2B5EF4-FFF2-40B4-BE49-F238E27FC236}">
                <a16:creationId xmlns:a16="http://schemas.microsoft.com/office/drawing/2014/main" id="{77519F49-D1CE-420C-2E26-944066DADBCF}"/>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eaLnBrk="1" fontAlgn="auto" hangingPunct="1">
              <a:spcBef>
                <a:spcPts val="0"/>
              </a:spcBef>
              <a:spcAft>
                <a:spcPts val="0"/>
              </a:spcAft>
              <a:defRPr sz="900">
                <a:solidFill>
                  <a:schemeClr val="tx1">
                    <a:tint val="75000"/>
                  </a:schemeClr>
                </a:solidFill>
                <a:latin typeface="+mn-lt"/>
              </a:defRPr>
            </a:lvl1pPr>
          </a:lstStyle>
          <a:p>
            <a:pPr>
              <a:defRPr/>
            </a:pPr>
            <a:fld id="{80427D58-9982-4607-BF43-8567DABD47AA}" type="slidenum">
              <a:rPr lang="en-GB" altLang="en-US"/>
              <a:pPr>
                <a:defRPr/>
              </a:pPr>
              <a:t>‹#›</a:t>
            </a:fld>
            <a:endParaRPr lang="en-GB" altLang="en-US"/>
          </a:p>
        </p:txBody>
      </p:sp>
      <p:sp>
        <p:nvSpPr>
          <p:cNvPr id="8" name="TextBox 7">
            <a:extLst>
              <a:ext uri="{FF2B5EF4-FFF2-40B4-BE49-F238E27FC236}">
                <a16:creationId xmlns:a16="http://schemas.microsoft.com/office/drawing/2014/main" id="{AD496718-E025-42D7-1A7C-20CA9D9CEEEB}"/>
              </a:ext>
            </a:extLst>
          </p:cNvPr>
          <p:cNvSpPr txBox="1"/>
          <p:nvPr/>
        </p:nvSpPr>
        <p:spPr>
          <a:xfrm>
            <a:off x="8297863" y="0"/>
            <a:ext cx="866775" cy="115888"/>
          </a:xfrm>
          <a:prstGeom prst="rect">
            <a:avLst/>
          </a:prstGeom>
        </p:spPr>
        <p:txBody>
          <a:bodyPr lIns="0" tIns="0" rIns="0" bIns="0">
            <a:spAutoFit/>
          </a:bodyPr>
          <a:lstStyle/>
          <a:p>
            <a:pPr algn="r" eaLnBrk="1" fontAlgn="auto" hangingPunct="1">
              <a:spcBef>
                <a:spcPts val="0"/>
              </a:spcBef>
              <a:spcAft>
                <a:spcPts val="0"/>
              </a:spcAft>
              <a:defRPr/>
            </a:pPr>
            <a:r>
              <a:rPr lang="en-GB" sz="750">
                <a:solidFill>
                  <a:srgbClr val="000000"/>
                </a:solidFill>
                <a:latin typeface="Calibri" panose="020F0502020204030204" pitchFamily="34" charset="0"/>
                <a:cs typeface="Calibri" panose="020F0502020204030204" pitchFamily="34" charset="0"/>
              </a:rPr>
              <a:t>PUBLIC / CYHOEDDUS</a:t>
            </a:r>
          </a:p>
        </p:txBody>
      </p:sp>
      <p:pic>
        <p:nvPicPr>
          <p:cNvPr id="1032" name="Picture 8">
            <a:extLst>
              <a:ext uri="{FF2B5EF4-FFF2-40B4-BE49-F238E27FC236}">
                <a16:creationId xmlns:a16="http://schemas.microsoft.com/office/drawing/2014/main" id="{94FB243C-C5CC-E06C-FA5D-F3876321F194}"/>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0638" y="5713413"/>
            <a:ext cx="9144000" cy="119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369" r:id="rId1"/>
    <p:sldLayoutId id="2147484370" r:id="rId2"/>
    <p:sldLayoutId id="2147484371" r:id="rId3"/>
    <p:sldLayoutId id="2147484372" r:id="rId4"/>
    <p:sldLayoutId id="2147484373" r:id="rId5"/>
    <p:sldLayoutId id="2147484374" r:id="rId6"/>
    <p:sldLayoutId id="2147484375" r:id="rId7"/>
    <p:sldLayoutId id="2147484376" r:id="rId8"/>
    <p:sldLayoutId id="2147484377" r:id="rId9"/>
    <p:sldLayoutId id="2147484378" r:id="rId10"/>
    <p:sldLayoutId id="2147484379" r:id="rId11"/>
  </p:sldLayoutIdLst>
  <p:txStyles>
    <p:titleStyle>
      <a:lvl1pPr algn="l" defTabSz="685800" rtl="0" eaLnBrk="0" fontAlgn="base" hangingPunct="0">
        <a:lnSpc>
          <a:spcPct val="90000"/>
        </a:lnSpc>
        <a:spcBef>
          <a:spcPct val="0"/>
        </a:spcBef>
        <a:spcAft>
          <a:spcPct val="0"/>
        </a:spcAft>
        <a:defRPr sz="3300" kern="1200">
          <a:solidFill>
            <a:schemeClr val="tx1"/>
          </a:solidFill>
          <a:latin typeface="+mj-lt"/>
          <a:ea typeface="+mj-ea"/>
          <a:cs typeface="+mj-cs"/>
        </a:defRPr>
      </a:lvl1pPr>
      <a:lvl2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2pPr>
      <a:lvl3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3pPr>
      <a:lvl4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4pPr>
      <a:lvl5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5pPr>
      <a:lvl6pPr marL="457200" algn="l" defTabSz="685800" rtl="0" fontAlgn="base">
        <a:lnSpc>
          <a:spcPct val="90000"/>
        </a:lnSpc>
        <a:spcBef>
          <a:spcPct val="0"/>
        </a:spcBef>
        <a:spcAft>
          <a:spcPct val="0"/>
        </a:spcAft>
        <a:defRPr sz="3300">
          <a:solidFill>
            <a:schemeClr val="tx1"/>
          </a:solidFill>
          <a:latin typeface="Arial" panose="020B0604020202020204" pitchFamily="34" charset="0"/>
        </a:defRPr>
      </a:lvl6pPr>
      <a:lvl7pPr marL="914400" algn="l" defTabSz="685800" rtl="0" fontAlgn="base">
        <a:lnSpc>
          <a:spcPct val="90000"/>
        </a:lnSpc>
        <a:spcBef>
          <a:spcPct val="0"/>
        </a:spcBef>
        <a:spcAft>
          <a:spcPct val="0"/>
        </a:spcAft>
        <a:defRPr sz="3300">
          <a:solidFill>
            <a:schemeClr val="tx1"/>
          </a:solidFill>
          <a:latin typeface="Arial" panose="020B0604020202020204" pitchFamily="34" charset="0"/>
        </a:defRPr>
      </a:lvl7pPr>
      <a:lvl8pPr marL="1371600" algn="l" defTabSz="685800" rtl="0" fontAlgn="base">
        <a:lnSpc>
          <a:spcPct val="90000"/>
        </a:lnSpc>
        <a:spcBef>
          <a:spcPct val="0"/>
        </a:spcBef>
        <a:spcAft>
          <a:spcPct val="0"/>
        </a:spcAft>
        <a:defRPr sz="3300">
          <a:solidFill>
            <a:schemeClr val="tx1"/>
          </a:solidFill>
          <a:latin typeface="Arial" panose="020B0604020202020204" pitchFamily="34" charset="0"/>
        </a:defRPr>
      </a:lvl8pPr>
      <a:lvl9pPr marL="1828800" algn="l" defTabSz="685800" rtl="0" fontAlgn="base">
        <a:lnSpc>
          <a:spcPct val="90000"/>
        </a:lnSpc>
        <a:spcBef>
          <a:spcPct val="0"/>
        </a:spcBef>
        <a:spcAft>
          <a:spcPct val="0"/>
        </a:spcAft>
        <a:defRPr sz="3300">
          <a:solidFill>
            <a:schemeClr val="tx1"/>
          </a:solidFill>
          <a:latin typeface="Arial" panose="020B0604020202020204" pitchFamily="34" charset="0"/>
        </a:defRPr>
      </a:lvl9pPr>
    </p:titleStyle>
    <p:bodyStyle>
      <a:lvl1pPr marL="171450" indent="-171450" algn="l" defTabSz="685800" rtl="0" eaLnBrk="0" fontAlgn="base" hangingPunct="0">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9D88FA09-3BE7-AF11-DC90-FDF3607EFAE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a:extLst>
              <a:ext uri="{FF2B5EF4-FFF2-40B4-BE49-F238E27FC236}">
                <a16:creationId xmlns:a16="http://schemas.microsoft.com/office/drawing/2014/main" id="{6516088C-F6E5-48FB-955E-81CB9DBF267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26D57161-D2FF-3CB2-1858-F664B06D292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prstClr val="black">
                    <a:tint val="75000"/>
                  </a:prstClr>
                </a:solidFill>
                <a:latin typeface="Myriad Pro"/>
                <a:ea typeface="ＭＳ Ｐゴシック" charset="-128"/>
              </a:defRPr>
            </a:lvl1pPr>
          </a:lstStyle>
          <a:p>
            <a:pPr>
              <a:defRPr/>
            </a:pPr>
            <a:fld id="{B235CC14-F810-465F-8584-9AB2DF7138BA}" type="datetimeFigureOut">
              <a:rPr lang="en-GB"/>
              <a:pPr>
                <a:defRPr/>
              </a:pPr>
              <a:t>18/12/2025</a:t>
            </a:fld>
            <a:endParaRPr lang="en-GB"/>
          </a:p>
        </p:txBody>
      </p:sp>
      <p:sp>
        <p:nvSpPr>
          <p:cNvPr id="6" name="Slide Number Placeholder 5">
            <a:extLst>
              <a:ext uri="{FF2B5EF4-FFF2-40B4-BE49-F238E27FC236}">
                <a16:creationId xmlns:a16="http://schemas.microsoft.com/office/drawing/2014/main" id="{B1CADA84-3C02-4A76-45C2-DD34326B7E3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fontAlgn="auto" hangingPunct="1">
              <a:spcBef>
                <a:spcPts val="0"/>
              </a:spcBef>
              <a:spcAft>
                <a:spcPts val="0"/>
              </a:spcAft>
              <a:defRPr sz="900">
                <a:solidFill>
                  <a:srgbClr val="898989"/>
                </a:solidFill>
                <a:latin typeface="Myriad Pro" pitchFamily="34" charset="0"/>
              </a:defRPr>
            </a:lvl1pPr>
          </a:lstStyle>
          <a:p>
            <a:pPr>
              <a:defRPr/>
            </a:pPr>
            <a:fld id="{523E5AB8-0421-4D5E-89CC-6928AEA5965E}"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380" r:id="rId1"/>
    <p:sldLayoutId id="2147484381" r:id="rId2"/>
    <p:sldLayoutId id="2147484382" r:id="rId3"/>
    <p:sldLayoutId id="2147484383" r:id="rId4"/>
    <p:sldLayoutId id="2147484384" r:id="rId5"/>
    <p:sldLayoutId id="2147484385" r:id="rId6"/>
    <p:sldLayoutId id="2147484386" r:id="rId7"/>
    <p:sldLayoutId id="2147484387" r:id="rId8"/>
    <p:sldLayoutId id="2147484388" r:id="rId9"/>
    <p:sldLayoutId id="2147484389" r:id="rId10"/>
    <p:sldLayoutId id="2147484390" r:id="rId11"/>
  </p:sldLayoutIdLst>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video" Target="https://www.youtube.com/embed/UnfdamgVFhY?feature=oembed" TargetMode="External"/><Relationship Id="rId6" Type="http://schemas.openxmlformats.org/officeDocument/2006/relationships/image" Target="../media/image9.jpeg"/><Relationship Id="rId5" Type="http://schemas.openxmlformats.org/officeDocument/2006/relationships/hyperlink" Target="https://www.youtube.com/watch?v=UnfdamgVFhY&amp;t=52s" TargetMode="External"/><Relationship Id="rId4" Type="http://schemas.openxmlformats.org/officeDocument/2006/relationships/hyperlink" Target="https://www.youtube.com/watch?v=Qjs-uGwEAXo"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hyperlink" Target="https://chwarae.cymru/wp-content/uploads/sites/3/2023/03/Polisi-Chwarae.pdf" TargetMode="External"/><Relationship Id="rId2" Type="http://schemas.openxmlformats.org/officeDocument/2006/relationships/notesSlide" Target="../notesSlides/notesSlide18.xml"/><Relationship Id="rId1" Type="http://schemas.openxmlformats.org/officeDocument/2006/relationships/slideLayout" Target="../slideLayouts/slideLayout4.xml"/><Relationship Id="rId4" Type="http://schemas.openxmlformats.org/officeDocument/2006/relationships/hyperlink" Target="https://play.wales/wp-content/uploads/2023/03/Play-Policy.pdf"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cyfraith.llyw.cymru/mesur-plant-theuluoedd-cymru-2010" TargetMode="External"/><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hyperlink" Target="https://law.gov.wales/children-and-families-wales-measure-2010"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s://play.wales/play-policy-legislation/current-policies/" TargetMode="External"/><Relationship Id="rId2" Type="http://schemas.openxmlformats.org/officeDocument/2006/relationships/notesSlide" Target="../notesSlides/notesSlide22.xml"/><Relationship Id="rId1" Type="http://schemas.openxmlformats.org/officeDocument/2006/relationships/slideLayout" Target="../slideLayouts/slideLayout4.xml"/><Relationship Id="rId4" Type="http://schemas.openxmlformats.org/officeDocument/2006/relationships/hyperlink" Target="https://cyfraith.llyw.cymru/mesur-plant-theuluoedd-cymru-201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0E0C647F-7D6F-68A8-DAF2-BF63C37656D8}"/>
              </a:ext>
            </a:extLst>
          </p:cNvPr>
          <p:cNvSpPr>
            <a:spLocks noGrp="1"/>
          </p:cNvSpPr>
          <p:nvPr>
            <p:ph type="ctrTitle"/>
          </p:nvPr>
        </p:nvSpPr>
        <p:spPr>
          <a:xfrm>
            <a:off x="594834" y="359713"/>
            <a:ext cx="7951424" cy="5605596"/>
          </a:xfrm>
        </p:spPr>
        <p:txBody>
          <a:bodyPr rtlCol="0">
            <a:normAutofit fontScale="90000"/>
          </a:bodyPr>
          <a:lstStyle/>
          <a:p>
            <a:pPr eaLnBrk="1" fontAlgn="auto" hangingPunct="1">
              <a:spcAft>
                <a:spcPts val="0"/>
              </a:spcAft>
              <a:defRPr/>
            </a:pPr>
            <a:br>
              <a:rPr lang="en-US" altLang="en-US" sz="3600" b="1" dirty="0"/>
            </a:br>
            <a:br>
              <a:rPr lang="en-US" altLang="en-US" sz="3600" b="1" dirty="0"/>
            </a:br>
            <a:br>
              <a:rPr lang="en-US" altLang="en-US" sz="3600" b="1" dirty="0"/>
            </a:br>
            <a:r>
              <a:rPr lang="en-US" altLang="en-US" sz="4400" b="1" dirty="0">
                <a:latin typeface="Calibri"/>
                <a:cs typeface="Calibri"/>
              </a:rPr>
              <a:t>ECEY4003C</a:t>
            </a:r>
            <a:br>
              <a:rPr lang="en-US" altLang="en-US" sz="4400" b="1" dirty="0">
                <a:latin typeface="Calibri"/>
              </a:rPr>
            </a:br>
            <a:r>
              <a:rPr lang="en-US" altLang="en-US" sz="4400" b="1" dirty="0" err="1">
                <a:latin typeface="Calibri"/>
                <a:cs typeface="Calibri"/>
              </a:rPr>
              <a:t>Chwarae</a:t>
            </a:r>
            <a:r>
              <a:rPr lang="en-US" altLang="en-US" sz="4400" b="1" dirty="0">
                <a:latin typeface="Calibri"/>
                <a:cs typeface="Calibri"/>
              </a:rPr>
              <a:t> plant: </a:t>
            </a:r>
            <a:r>
              <a:rPr lang="en-US" altLang="en-US" sz="4400" b="1" dirty="0" err="1">
                <a:latin typeface="Calibri"/>
                <a:cs typeface="Calibri"/>
              </a:rPr>
              <a:t>theori</a:t>
            </a:r>
            <a:r>
              <a:rPr lang="en-US" altLang="en-US" sz="4400" b="1" dirty="0">
                <a:latin typeface="Calibri"/>
                <a:cs typeface="Calibri"/>
              </a:rPr>
              <a:t> ac </a:t>
            </a:r>
            <a:r>
              <a:rPr lang="en-US" altLang="en-US" sz="4400" b="1" dirty="0" err="1">
                <a:latin typeface="Calibri"/>
                <a:cs typeface="Calibri"/>
              </a:rPr>
              <a:t>arfer</a:t>
            </a:r>
            <a:br>
              <a:rPr lang="en-US" altLang="en-US" sz="4400" b="1" dirty="0">
                <a:latin typeface="Calibri"/>
                <a:cs typeface="Calibri"/>
              </a:rPr>
            </a:br>
            <a:r>
              <a:rPr lang="en-US" altLang="en-US" sz="4400" b="1" dirty="0" err="1">
                <a:latin typeface="Calibri"/>
                <a:ea typeface="Calibri"/>
                <a:cs typeface="Calibri"/>
              </a:rPr>
              <a:t>Darlith</a:t>
            </a:r>
            <a:r>
              <a:rPr lang="en-US" altLang="en-US" sz="4400" b="1" dirty="0">
                <a:latin typeface="Calibri"/>
                <a:ea typeface="Calibri"/>
                <a:cs typeface="Calibri"/>
              </a:rPr>
              <a:t> 1- Beth </a:t>
            </a:r>
            <a:r>
              <a:rPr lang="en-US" altLang="en-US" sz="4400" b="1" dirty="0" err="1">
                <a:latin typeface="Calibri"/>
                <a:ea typeface="Calibri"/>
                <a:cs typeface="Calibri"/>
              </a:rPr>
              <a:t>yw</a:t>
            </a:r>
            <a:r>
              <a:rPr lang="en-US" altLang="en-US" sz="4400" b="1" dirty="0">
                <a:latin typeface="Calibri"/>
                <a:ea typeface="Calibri"/>
                <a:cs typeface="Calibri"/>
              </a:rPr>
              <a:t> </a:t>
            </a:r>
            <a:r>
              <a:rPr lang="en-US" altLang="en-US" sz="4400" b="1" dirty="0" err="1">
                <a:latin typeface="Calibri"/>
                <a:ea typeface="Calibri"/>
                <a:cs typeface="Calibri"/>
              </a:rPr>
              <a:t>chwarae</a:t>
            </a:r>
            <a:r>
              <a:rPr lang="en-US" altLang="en-US" sz="4400" b="1" dirty="0">
                <a:latin typeface="Calibri"/>
                <a:ea typeface="Calibri"/>
                <a:cs typeface="Calibri"/>
              </a:rPr>
              <a:t>?</a:t>
            </a:r>
            <a:br>
              <a:rPr lang="en-GB" sz="4000" b="1" dirty="0">
                <a:latin typeface="Calibri"/>
                <a:cs typeface="Calibri"/>
              </a:rPr>
            </a:br>
            <a:br>
              <a:rPr lang="en-GB" sz="4400" b="1" dirty="0">
                <a:latin typeface="Calibri"/>
                <a:cs typeface="Calibri"/>
              </a:rPr>
            </a:br>
            <a:r>
              <a:rPr lang="en-US" sz="4400" b="1" dirty="0">
                <a:solidFill>
                  <a:srgbClr val="0070C0"/>
                </a:solidFill>
                <a:latin typeface="Calibri"/>
                <a:cs typeface="Calibri"/>
              </a:rPr>
              <a:t>ECEY4003</a:t>
            </a:r>
            <a:br>
              <a:rPr lang="en-US" altLang="en-US" sz="4400" b="1" dirty="0">
                <a:latin typeface="Calibri"/>
              </a:rPr>
            </a:br>
            <a:r>
              <a:rPr lang="en-US" altLang="en-US" sz="4400" b="1" dirty="0">
                <a:solidFill>
                  <a:srgbClr val="0070C0"/>
                </a:solidFill>
                <a:latin typeface="Calibri"/>
                <a:cs typeface="Calibri"/>
              </a:rPr>
              <a:t>Children’s play: theory and practice</a:t>
            </a:r>
            <a:br>
              <a:rPr lang="en-US" altLang="en-US" sz="4400" b="1" i="1" dirty="0">
                <a:latin typeface="Calibri"/>
              </a:rPr>
            </a:br>
            <a:r>
              <a:rPr lang="en-US" altLang="en-US" sz="4400" b="1" dirty="0">
                <a:solidFill>
                  <a:srgbClr val="0070C0"/>
                </a:solidFill>
                <a:latin typeface="Calibri"/>
                <a:ea typeface="Calibri"/>
                <a:cs typeface="Calibri"/>
              </a:rPr>
              <a:t>Lecture 1- What is play?</a:t>
            </a:r>
            <a:br>
              <a:rPr lang="en-GB" altLang="en-US" sz="4000" b="1" dirty="0">
                <a:latin typeface="Calibri"/>
              </a:rPr>
            </a:br>
            <a:br>
              <a:rPr lang="en-GB" altLang="en-US" sz="4000" b="1" dirty="0">
                <a:latin typeface="Calibri"/>
              </a:rPr>
            </a:br>
            <a:endParaRPr lang="en-US" altLang="en-US" sz="4000">
              <a:solidFill>
                <a:schemeClr val="bg1"/>
              </a:solidFill>
            </a:endParaRPr>
          </a:p>
        </p:txBody>
      </p:sp>
    </p:spTree>
    <p:custDataLst>
      <p:tags r:id="rId1"/>
    </p:custData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A8DFF-D7EE-9BA3-B98A-24FA34C9F67B}"/>
              </a:ext>
            </a:extLst>
          </p:cNvPr>
          <p:cNvSpPr>
            <a:spLocks noGrp="1"/>
          </p:cNvSpPr>
          <p:nvPr>
            <p:ph type="title"/>
          </p:nvPr>
        </p:nvSpPr>
        <p:spPr/>
        <p:txBody>
          <a:bodyPr/>
          <a:lstStyle/>
          <a:p>
            <a:r>
              <a:rPr lang="en-US" sz="4000" dirty="0" err="1">
                <a:latin typeface="Calibri"/>
                <a:cs typeface="Arial"/>
              </a:rPr>
              <a:t>Sgiliau</a:t>
            </a:r>
            <a:r>
              <a:rPr lang="en-US" sz="4000" dirty="0">
                <a:latin typeface="Calibri"/>
                <a:cs typeface="Arial"/>
              </a:rPr>
              <a:t> </a:t>
            </a:r>
            <a:r>
              <a:rPr lang="en-US" sz="4000" dirty="0" err="1">
                <a:latin typeface="Calibri"/>
                <a:cs typeface="Arial"/>
              </a:rPr>
              <a:t>Cyflogadwyedd</a:t>
            </a:r>
            <a:br>
              <a:rPr lang="en-US" sz="4000" dirty="0">
                <a:latin typeface="Calibri"/>
                <a:cs typeface="Arial"/>
              </a:rPr>
            </a:br>
            <a:r>
              <a:rPr lang="en-US" sz="4000" dirty="0">
                <a:solidFill>
                  <a:srgbClr val="0070C0"/>
                </a:solidFill>
                <a:latin typeface="Calibri"/>
                <a:cs typeface="Arial"/>
              </a:rPr>
              <a:t>Employability skills</a:t>
            </a:r>
            <a:endParaRPr lang="en-US" sz="4000" dirty="0">
              <a:solidFill>
                <a:srgbClr val="0070C0"/>
              </a:solidFill>
              <a:latin typeface="Calibri"/>
            </a:endParaRPr>
          </a:p>
        </p:txBody>
      </p:sp>
      <p:sp>
        <p:nvSpPr>
          <p:cNvPr id="3" name="Content Placeholder 2">
            <a:extLst>
              <a:ext uri="{FF2B5EF4-FFF2-40B4-BE49-F238E27FC236}">
                <a16:creationId xmlns:a16="http://schemas.microsoft.com/office/drawing/2014/main" id="{3AFC4F9B-BA1F-E223-62EC-AB688ADB211C}"/>
              </a:ext>
            </a:extLst>
          </p:cNvPr>
          <p:cNvSpPr>
            <a:spLocks noGrp="1"/>
          </p:cNvSpPr>
          <p:nvPr>
            <p:ph sz="half" idx="1"/>
          </p:nvPr>
        </p:nvSpPr>
        <p:spPr/>
        <p:txBody>
          <a:bodyPr/>
          <a:lstStyle/>
          <a:p>
            <a:r>
              <a:rPr lang="en-US" sz="1600" err="1">
                <a:latin typeface="Calibri"/>
                <a:ea typeface="+mn-lt"/>
                <a:cs typeface="+mn-lt"/>
              </a:rPr>
              <a:t>Dangos</a:t>
            </a:r>
            <a:r>
              <a:rPr lang="en-US" sz="1600">
                <a:latin typeface="Calibri"/>
                <a:ea typeface="+mn-lt"/>
                <a:cs typeface="+mn-lt"/>
              </a:rPr>
              <a:t> </a:t>
            </a:r>
            <a:r>
              <a:rPr lang="en-US" sz="1600" err="1">
                <a:latin typeface="Calibri"/>
                <a:ea typeface="+mn-lt"/>
                <a:cs typeface="+mn-lt"/>
              </a:rPr>
              <a:t>eich</a:t>
            </a:r>
            <a:r>
              <a:rPr lang="en-US" sz="1600">
                <a:latin typeface="Calibri"/>
                <a:ea typeface="+mn-lt"/>
                <a:cs typeface="+mn-lt"/>
              </a:rPr>
              <a:t> bod </a:t>
            </a:r>
            <a:r>
              <a:rPr lang="en-US" sz="1600" err="1">
                <a:latin typeface="Calibri"/>
                <a:ea typeface="+mn-lt"/>
                <a:cs typeface="+mn-lt"/>
              </a:rPr>
              <a:t>yn</a:t>
            </a:r>
            <a:r>
              <a:rPr lang="en-US" sz="1600">
                <a:latin typeface="Calibri"/>
                <a:ea typeface="+mn-lt"/>
                <a:cs typeface="+mn-lt"/>
              </a:rPr>
              <a:t> </a:t>
            </a:r>
            <a:r>
              <a:rPr lang="en-US" sz="1600" err="1">
                <a:latin typeface="Calibri"/>
                <a:ea typeface="+mn-lt"/>
                <a:cs typeface="+mn-lt"/>
              </a:rPr>
              <a:t>gallu</a:t>
            </a:r>
            <a:r>
              <a:rPr lang="en-US" sz="1600">
                <a:latin typeface="Calibri"/>
                <a:ea typeface="+mn-lt"/>
                <a:cs typeface="+mn-lt"/>
              </a:rPr>
              <a:t> </a:t>
            </a:r>
            <a:r>
              <a:rPr lang="en-US" sz="1600" err="1">
                <a:latin typeface="Calibri"/>
                <a:ea typeface="+mn-lt"/>
                <a:cs typeface="+mn-lt"/>
              </a:rPr>
              <a:t>cyfathrebu</a:t>
            </a:r>
            <a:r>
              <a:rPr lang="en-US" sz="1600">
                <a:latin typeface="Calibri"/>
                <a:ea typeface="+mn-lt"/>
                <a:cs typeface="+mn-lt"/>
              </a:rPr>
              <a:t> </a:t>
            </a:r>
            <a:r>
              <a:rPr lang="en-US" sz="1600" err="1">
                <a:latin typeface="Calibri"/>
                <a:ea typeface="+mn-lt"/>
                <a:cs typeface="+mn-lt"/>
              </a:rPr>
              <a:t>canlyniadau</a:t>
            </a:r>
            <a:r>
              <a:rPr lang="en-US" sz="1600">
                <a:latin typeface="Calibri"/>
                <a:ea typeface="+mn-lt"/>
                <a:cs typeface="+mn-lt"/>
              </a:rPr>
              <a:t> </a:t>
            </a:r>
            <a:r>
              <a:rPr lang="en-US" sz="1600" err="1">
                <a:latin typeface="Calibri"/>
                <a:ea typeface="+mn-lt"/>
                <a:cs typeface="+mn-lt"/>
              </a:rPr>
              <a:t>eich</a:t>
            </a:r>
            <a:r>
              <a:rPr lang="en-US" sz="1600">
                <a:latin typeface="Calibri"/>
                <a:ea typeface="+mn-lt"/>
                <a:cs typeface="+mn-lt"/>
              </a:rPr>
              <a:t> </a:t>
            </a:r>
            <a:r>
              <a:rPr lang="en-US" sz="1600" err="1">
                <a:latin typeface="Calibri"/>
                <a:ea typeface="+mn-lt"/>
                <a:cs typeface="+mn-lt"/>
              </a:rPr>
              <a:t>astudiaeth</a:t>
            </a:r>
            <a:r>
              <a:rPr lang="en-US" sz="1600">
                <a:latin typeface="Calibri"/>
                <a:ea typeface="+mn-lt"/>
                <a:cs typeface="+mn-lt"/>
              </a:rPr>
              <a:t>/</a:t>
            </a:r>
            <a:r>
              <a:rPr lang="en-US" sz="1600" err="1">
                <a:latin typeface="Calibri"/>
                <a:ea typeface="+mn-lt"/>
                <a:cs typeface="+mn-lt"/>
              </a:rPr>
              <a:t>gwaith</a:t>
            </a:r>
            <a:r>
              <a:rPr lang="en-US" sz="1600">
                <a:latin typeface="Calibri"/>
                <a:ea typeface="+mn-lt"/>
                <a:cs typeface="+mn-lt"/>
              </a:rPr>
              <a:t> </a:t>
            </a:r>
            <a:r>
              <a:rPr lang="en-US" sz="1600" err="1">
                <a:latin typeface="Calibri"/>
                <a:ea typeface="+mn-lt"/>
                <a:cs typeface="+mn-lt"/>
              </a:rPr>
              <a:t>yn</a:t>
            </a:r>
            <a:r>
              <a:rPr lang="en-US" sz="1600">
                <a:latin typeface="Calibri"/>
                <a:ea typeface="+mn-lt"/>
                <a:cs typeface="+mn-lt"/>
              </a:rPr>
              <a:t> </a:t>
            </a:r>
            <a:r>
              <a:rPr lang="en-US" sz="1600" err="1">
                <a:latin typeface="Calibri"/>
                <a:ea typeface="+mn-lt"/>
                <a:cs typeface="+mn-lt"/>
              </a:rPr>
              <a:t>gywir</a:t>
            </a:r>
            <a:r>
              <a:rPr lang="en-US" sz="1600">
                <a:latin typeface="Calibri"/>
                <a:ea typeface="+mn-lt"/>
                <a:cs typeface="+mn-lt"/>
              </a:rPr>
              <a:t> ac </a:t>
            </a:r>
            <a:r>
              <a:rPr lang="en-US" sz="1600" err="1">
                <a:latin typeface="Calibri"/>
                <a:ea typeface="+mn-lt"/>
                <a:cs typeface="+mn-lt"/>
              </a:rPr>
              <a:t>yn</a:t>
            </a:r>
            <a:r>
              <a:rPr lang="en-US" sz="1600">
                <a:latin typeface="Calibri"/>
                <a:ea typeface="+mn-lt"/>
                <a:cs typeface="+mn-lt"/>
              </a:rPr>
              <a:t> </a:t>
            </a:r>
            <a:r>
              <a:rPr lang="en-US" sz="1600" err="1">
                <a:latin typeface="Calibri"/>
                <a:ea typeface="+mn-lt"/>
                <a:cs typeface="+mn-lt"/>
              </a:rPr>
              <a:t>ddibynadwy</a:t>
            </a:r>
            <a:r>
              <a:rPr lang="en-US" sz="1600">
                <a:latin typeface="Calibri"/>
                <a:ea typeface="+mn-lt"/>
                <a:cs typeface="+mn-lt"/>
              </a:rPr>
              <a:t>, </a:t>
            </a:r>
            <a:r>
              <a:rPr lang="en-US" sz="1600" err="1">
                <a:latin typeface="Calibri"/>
                <a:ea typeface="+mn-lt"/>
                <a:cs typeface="+mn-lt"/>
              </a:rPr>
              <a:t>gyda</a:t>
            </a:r>
            <a:r>
              <a:rPr lang="en-US" sz="1600">
                <a:latin typeface="Calibri"/>
                <a:ea typeface="+mn-lt"/>
                <a:cs typeface="+mn-lt"/>
              </a:rPr>
              <a:t> </a:t>
            </a:r>
            <a:r>
              <a:rPr lang="en-US" sz="1600" err="1">
                <a:latin typeface="Calibri"/>
                <a:ea typeface="+mn-lt"/>
                <a:cs typeface="+mn-lt"/>
              </a:rPr>
              <a:t>dadleuon</a:t>
            </a:r>
            <a:r>
              <a:rPr lang="en-US" sz="1600">
                <a:latin typeface="Calibri"/>
                <a:ea typeface="+mn-lt"/>
                <a:cs typeface="+mn-lt"/>
              </a:rPr>
              <a:t> </a:t>
            </a:r>
            <a:r>
              <a:rPr lang="en-US" sz="1600" err="1">
                <a:latin typeface="Calibri"/>
                <a:ea typeface="+mn-lt"/>
                <a:cs typeface="+mn-lt"/>
              </a:rPr>
              <a:t>strwythuredig</a:t>
            </a:r>
            <a:r>
              <a:rPr lang="en-US" sz="1600">
                <a:latin typeface="Calibri"/>
                <a:ea typeface="+mn-lt"/>
                <a:cs typeface="+mn-lt"/>
              </a:rPr>
              <a:t> a </a:t>
            </a:r>
            <a:r>
              <a:rPr lang="en-US" sz="1600" err="1">
                <a:latin typeface="Calibri"/>
                <a:ea typeface="+mn-lt"/>
                <a:cs typeface="+mn-lt"/>
              </a:rPr>
              <a:t>chydlynol</a:t>
            </a:r>
            <a:r>
              <a:rPr lang="en-US" sz="1600">
                <a:latin typeface="Calibri"/>
                <a:ea typeface="+mn-lt"/>
                <a:cs typeface="+mn-lt"/>
              </a:rPr>
              <a:t>.</a:t>
            </a:r>
            <a:endParaRPr lang="en-US" sz="1600">
              <a:latin typeface="Calibri"/>
              <a:cs typeface="Arial" panose="020B0604020202020204"/>
            </a:endParaRPr>
          </a:p>
          <a:p>
            <a:r>
              <a:rPr lang="en-US" sz="1600">
                <a:latin typeface="Calibri"/>
                <a:ea typeface="+mn-lt"/>
                <a:cs typeface="+mn-lt"/>
              </a:rPr>
              <a:t>Y </a:t>
            </a:r>
            <a:r>
              <a:rPr lang="en-US" sz="1600" err="1">
                <a:latin typeface="Calibri"/>
                <a:ea typeface="+mn-lt"/>
                <a:cs typeface="+mn-lt"/>
              </a:rPr>
              <a:t>gallwch</a:t>
            </a:r>
            <a:r>
              <a:rPr lang="en-US" sz="1600">
                <a:latin typeface="Calibri"/>
                <a:ea typeface="+mn-lt"/>
                <a:cs typeface="+mn-lt"/>
              </a:rPr>
              <a:t> </a:t>
            </a:r>
            <a:r>
              <a:rPr lang="en-US" sz="1600" err="1">
                <a:latin typeface="Calibri"/>
                <a:ea typeface="+mn-lt"/>
                <a:cs typeface="+mn-lt"/>
              </a:rPr>
              <a:t>cychwyn</a:t>
            </a:r>
            <a:r>
              <a:rPr lang="en-US" sz="1600">
                <a:latin typeface="Calibri"/>
                <a:ea typeface="+mn-lt"/>
                <a:cs typeface="+mn-lt"/>
              </a:rPr>
              <a:t> a </a:t>
            </a:r>
            <a:r>
              <a:rPr lang="en-US" sz="1600" err="1">
                <a:latin typeface="Calibri"/>
                <a:ea typeface="+mn-lt"/>
                <a:cs typeface="+mn-lt"/>
              </a:rPr>
              <a:t>chwblhau</a:t>
            </a:r>
            <a:r>
              <a:rPr lang="en-US" sz="1600">
                <a:latin typeface="Calibri"/>
                <a:ea typeface="+mn-lt"/>
                <a:cs typeface="+mn-lt"/>
              </a:rPr>
              <a:t> </a:t>
            </a:r>
            <a:r>
              <a:rPr lang="en-US" sz="1600" err="1">
                <a:latin typeface="Calibri"/>
                <a:ea typeface="+mn-lt"/>
                <a:cs typeface="+mn-lt"/>
              </a:rPr>
              <a:t>tasgau</a:t>
            </a:r>
            <a:r>
              <a:rPr lang="en-US" sz="1600">
                <a:latin typeface="Calibri"/>
                <a:ea typeface="+mn-lt"/>
                <a:cs typeface="+mn-lt"/>
              </a:rPr>
              <a:t> a </a:t>
            </a:r>
            <a:r>
              <a:rPr lang="en-US" sz="1600" err="1">
                <a:latin typeface="Calibri"/>
                <a:ea typeface="+mn-lt"/>
                <a:cs typeface="+mn-lt"/>
              </a:rPr>
              <a:t>gweithdrefnau</a:t>
            </a:r>
            <a:r>
              <a:rPr lang="en-US" sz="1600">
                <a:latin typeface="Calibri"/>
                <a:ea typeface="+mn-lt"/>
                <a:cs typeface="+mn-lt"/>
              </a:rPr>
              <a:t>, </a:t>
            </a:r>
            <a:r>
              <a:rPr lang="en-US" sz="1600" err="1">
                <a:latin typeface="Calibri"/>
                <a:ea typeface="+mn-lt"/>
                <a:cs typeface="+mn-lt"/>
              </a:rPr>
              <a:t>boed</a:t>
            </a:r>
            <a:r>
              <a:rPr lang="en-US" sz="1600">
                <a:latin typeface="Calibri"/>
                <a:ea typeface="+mn-lt"/>
                <a:cs typeface="+mn-lt"/>
              </a:rPr>
              <a:t> </a:t>
            </a:r>
            <a:r>
              <a:rPr lang="en-US" sz="1600" err="1">
                <a:latin typeface="Calibri"/>
                <a:ea typeface="+mn-lt"/>
                <a:cs typeface="+mn-lt"/>
              </a:rPr>
              <a:t>yn</a:t>
            </a:r>
            <a:r>
              <a:rPr lang="en-US" sz="1600">
                <a:latin typeface="Calibri"/>
                <a:ea typeface="+mn-lt"/>
                <a:cs typeface="+mn-lt"/>
              </a:rPr>
              <a:t> </a:t>
            </a:r>
            <a:r>
              <a:rPr lang="en-US" sz="1600" err="1">
                <a:latin typeface="Calibri"/>
                <a:ea typeface="+mn-lt"/>
                <a:cs typeface="+mn-lt"/>
              </a:rPr>
              <a:t>unigol</a:t>
            </a:r>
            <a:r>
              <a:rPr lang="en-US" sz="1600">
                <a:latin typeface="Calibri"/>
                <a:ea typeface="+mn-lt"/>
                <a:cs typeface="+mn-lt"/>
              </a:rPr>
              <a:t> a/neu </a:t>
            </a:r>
            <a:r>
              <a:rPr lang="en-US" sz="1600" err="1">
                <a:latin typeface="Calibri"/>
                <a:ea typeface="+mn-lt"/>
                <a:cs typeface="+mn-lt"/>
              </a:rPr>
              <a:t>ar</a:t>
            </a:r>
            <a:r>
              <a:rPr lang="en-US" sz="1600">
                <a:latin typeface="Calibri"/>
                <a:ea typeface="+mn-lt"/>
                <a:cs typeface="+mn-lt"/>
              </a:rPr>
              <a:t> y </a:t>
            </a:r>
            <a:r>
              <a:rPr lang="en-US" sz="1600" err="1">
                <a:latin typeface="Calibri"/>
                <a:ea typeface="+mn-lt"/>
                <a:cs typeface="+mn-lt"/>
              </a:rPr>
              <a:t>cyd</a:t>
            </a:r>
            <a:r>
              <a:rPr lang="en-US" sz="1600">
                <a:latin typeface="Calibri"/>
                <a:ea typeface="+mn-lt"/>
                <a:cs typeface="+mn-lt"/>
              </a:rPr>
              <a:t>. </a:t>
            </a:r>
            <a:endParaRPr lang="en-US" sz="1600">
              <a:latin typeface="Calibri"/>
              <a:cs typeface="Calibri"/>
            </a:endParaRPr>
          </a:p>
          <a:p>
            <a:r>
              <a:rPr lang="en-US" sz="1600" err="1">
                <a:latin typeface="Calibri"/>
                <a:ea typeface="+mn-lt"/>
                <a:cs typeface="+mn-lt"/>
              </a:rPr>
              <a:t>Rhuglder</a:t>
            </a:r>
            <a:r>
              <a:rPr lang="en-US" sz="1600">
                <a:latin typeface="Calibri"/>
                <a:ea typeface="+mn-lt"/>
                <a:cs typeface="+mn-lt"/>
              </a:rPr>
              <a:t> </a:t>
            </a:r>
            <a:r>
              <a:rPr lang="en-US" sz="1600" err="1">
                <a:latin typeface="Calibri"/>
                <a:ea typeface="+mn-lt"/>
                <a:cs typeface="+mn-lt"/>
              </a:rPr>
              <a:t>mynegiant</a:t>
            </a:r>
            <a:r>
              <a:rPr lang="en-US" sz="1600">
                <a:latin typeface="Calibri"/>
                <a:ea typeface="+mn-lt"/>
                <a:cs typeface="+mn-lt"/>
              </a:rPr>
              <a:t>; </a:t>
            </a:r>
            <a:r>
              <a:rPr lang="en-US" sz="1600" err="1">
                <a:latin typeface="Calibri"/>
                <a:ea typeface="+mn-lt"/>
                <a:cs typeface="+mn-lt"/>
              </a:rPr>
              <a:t>eglurder</a:t>
            </a:r>
            <a:r>
              <a:rPr lang="en-US" sz="1600">
                <a:latin typeface="Calibri"/>
                <a:ea typeface="+mn-lt"/>
                <a:cs typeface="+mn-lt"/>
              </a:rPr>
              <a:t> ac </a:t>
            </a:r>
            <a:r>
              <a:rPr lang="en-US" sz="1600" err="1">
                <a:latin typeface="Calibri"/>
                <a:ea typeface="+mn-lt"/>
                <a:cs typeface="+mn-lt"/>
              </a:rPr>
              <a:t>effeithiolrwydd</a:t>
            </a:r>
            <a:r>
              <a:rPr lang="en-US" sz="1600">
                <a:latin typeface="Calibri"/>
                <a:ea typeface="+mn-lt"/>
                <a:cs typeface="+mn-lt"/>
              </a:rPr>
              <a:t> o </a:t>
            </a:r>
            <a:r>
              <a:rPr lang="en-US" sz="1600" err="1">
                <a:latin typeface="Calibri"/>
                <a:ea typeface="+mn-lt"/>
                <a:cs typeface="+mn-lt"/>
              </a:rPr>
              <a:t>fewn</a:t>
            </a:r>
            <a:r>
              <a:rPr lang="en-US" sz="1600">
                <a:latin typeface="Calibri"/>
                <a:ea typeface="+mn-lt"/>
                <a:cs typeface="+mn-lt"/>
              </a:rPr>
              <a:t> </a:t>
            </a:r>
            <a:r>
              <a:rPr lang="en-US" sz="1600" err="1">
                <a:latin typeface="Calibri"/>
                <a:ea typeface="+mn-lt"/>
                <a:cs typeface="+mn-lt"/>
              </a:rPr>
              <a:t>eich</a:t>
            </a:r>
            <a:r>
              <a:rPr lang="en-US" sz="1600">
                <a:latin typeface="Calibri"/>
                <a:ea typeface="+mn-lt"/>
                <a:cs typeface="+mn-lt"/>
              </a:rPr>
              <a:t> </a:t>
            </a:r>
            <a:r>
              <a:rPr lang="en-US" sz="1600" err="1">
                <a:latin typeface="Calibri"/>
                <a:ea typeface="+mn-lt"/>
                <a:cs typeface="+mn-lt"/>
              </a:rPr>
              <a:t>cyflwyniad</a:t>
            </a:r>
            <a:r>
              <a:rPr lang="en-US" sz="1600">
                <a:latin typeface="Calibri"/>
                <a:ea typeface="+mn-lt"/>
                <a:cs typeface="+mn-lt"/>
              </a:rPr>
              <a:t> a </a:t>
            </a:r>
            <a:r>
              <a:rPr lang="en-US" sz="1600" err="1">
                <a:latin typeface="Calibri"/>
                <a:ea typeface="+mn-lt"/>
                <a:cs typeface="+mn-lt"/>
              </a:rPr>
              <a:t>threfniadaeth</a:t>
            </a:r>
            <a:r>
              <a:rPr lang="en-US" sz="1600">
                <a:latin typeface="Calibri"/>
                <a:ea typeface="+mn-lt"/>
                <a:cs typeface="+mn-lt"/>
              </a:rPr>
              <a:t>.</a:t>
            </a:r>
            <a:endParaRPr lang="en-US" sz="1600">
              <a:latin typeface="Calibri"/>
              <a:cs typeface="Arial"/>
            </a:endParaRPr>
          </a:p>
          <a:p>
            <a:r>
              <a:rPr lang="en-US" sz="1600" err="1">
                <a:latin typeface="Calibri"/>
                <a:ea typeface="+mn-lt"/>
                <a:cs typeface="+mn-lt"/>
              </a:rPr>
              <a:t>Dylai'r</a:t>
            </a:r>
            <a:r>
              <a:rPr lang="en-US" sz="1600">
                <a:latin typeface="Calibri"/>
                <a:ea typeface="+mn-lt"/>
                <a:cs typeface="+mn-lt"/>
              </a:rPr>
              <a:t> </a:t>
            </a:r>
            <a:r>
              <a:rPr lang="en-US" sz="1600" err="1">
                <a:latin typeface="Calibri"/>
                <a:ea typeface="+mn-lt"/>
                <a:cs typeface="+mn-lt"/>
              </a:rPr>
              <a:t>gwaith</a:t>
            </a:r>
            <a:r>
              <a:rPr lang="en-US" sz="1600">
                <a:latin typeface="Calibri"/>
                <a:ea typeface="+mn-lt"/>
                <a:cs typeface="+mn-lt"/>
              </a:rPr>
              <a:t> </a:t>
            </a:r>
            <a:r>
              <a:rPr lang="en-US" sz="1600" err="1">
                <a:latin typeface="Calibri"/>
                <a:ea typeface="+mn-lt"/>
                <a:cs typeface="+mn-lt"/>
              </a:rPr>
              <a:t>fod</a:t>
            </a:r>
            <a:r>
              <a:rPr lang="en-US" sz="1600">
                <a:latin typeface="Calibri"/>
                <a:ea typeface="+mn-lt"/>
                <a:cs typeface="+mn-lt"/>
              </a:rPr>
              <a:t> </a:t>
            </a:r>
            <a:r>
              <a:rPr lang="en-US" sz="1600" err="1">
                <a:latin typeface="Calibri"/>
                <a:ea typeface="+mn-lt"/>
                <a:cs typeface="+mn-lt"/>
              </a:rPr>
              <a:t>yn</a:t>
            </a:r>
            <a:r>
              <a:rPr lang="en-US" sz="1600">
                <a:latin typeface="Calibri"/>
                <a:ea typeface="+mn-lt"/>
                <a:cs typeface="+mn-lt"/>
              </a:rPr>
              <a:t> </a:t>
            </a:r>
            <a:r>
              <a:rPr lang="en-US" sz="1600" err="1">
                <a:latin typeface="Calibri"/>
                <a:ea typeface="+mn-lt"/>
                <a:cs typeface="+mn-lt"/>
              </a:rPr>
              <a:t>gydlynol</a:t>
            </a:r>
            <a:r>
              <a:rPr lang="en-US" sz="1600">
                <a:latin typeface="Calibri"/>
                <a:ea typeface="+mn-lt"/>
                <a:cs typeface="+mn-lt"/>
              </a:rPr>
              <a:t> ac </a:t>
            </a:r>
            <a:r>
              <a:rPr lang="en-US" sz="1600" err="1">
                <a:latin typeface="Calibri"/>
                <a:ea typeface="+mn-lt"/>
                <a:cs typeface="+mn-lt"/>
              </a:rPr>
              <a:t>wedi'i</a:t>
            </a:r>
            <a:r>
              <a:rPr lang="en-US" sz="1600">
                <a:latin typeface="Calibri"/>
                <a:ea typeface="+mn-lt"/>
                <a:cs typeface="+mn-lt"/>
              </a:rPr>
              <a:t> </a:t>
            </a:r>
            <a:r>
              <a:rPr lang="en-US" sz="1600" err="1">
                <a:latin typeface="Calibri"/>
                <a:ea typeface="+mn-lt"/>
                <a:cs typeface="+mn-lt"/>
              </a:rPr>
              <a:t>strwythuro'n</a:t>
            </a:r>
            <a:r>
              <a:rPr lang="en-US" sz="1600">
                <a:latin typeface="Calibri"/>
                <a:ea typeface="+mn-lt"/>
                <a:cs typeface="+mn-lt"/>
              </a:rPr>
              <a:t> </a:t>
            </a:r>
            <a:r>
              <a:rPr lang="en-US" sz="1600" err="1">
                <a:latin typeface="Calibri"/>
                <a:ea typeface="+mn-lt"/>
                <a:cs typeface="+mn-lt"/>
              </a:rPr>
              <a:t>dda</a:t>
            </a:r>
            <a:r>
              <a:rPr lang="en-US" sz="1600">
                <a:latin typeface="Calibri"/>
                <a:ea typeface="+mn-lt"/>
                <a:cs typeface="+mn-lt"/>
              </a:rPr>
              <a:t> o ran </a:t>
            </a:r>
            <a:r>
              <a:rPr lang="en-US" sz="1600" err="1">
                <a:latin typeface="Calibri"/>
                <a:ea typeface="+mn-lt"/>
                <a:cs typeface="+mn-lt"/>
              </a:rPr>
              <a:t>cyflwyniad</a:t>
            </a:r>
            <a:r>
              <a:rPr lang="en-US" sz="1600">
                <a:latin typeface="Calibri"/>
                <a:ea typeface="+mn-lt"/>
                <a:cs typeface="+mn-lt"/>
              </a:rPr>
              <a:t> a </a:t>
            </a:r>
            <a:r>
              <a:rPr lang="en-US" sz="1600" err="1">
                <a:latin typeface="Calibri"/>
                <a:ea typeface="+mn-lt"/>
                <a:cs typeface="+mn-lt"/>
              </a:rPr>
              <a:t>threfniadaeth</a:t>
            </a:r>
            <a:r>
              <a:rPr lang="en-US" sz="1600">
                <a:latin typeface="Calibri"/>
                <a:ea typeface="+mn-lt"/>
                <a:cs typeface="+mn-lt"/>
              </a:rPr>
              <a:t>.</a:t>
            </a:r>
            <a:endParaRPr lang="en-US" sz="1600">
              <a:latin typeface="Calibri"/>
            </a:endParaRPr>
          </a:p>
        </p:txBody>
      </p:sp>
      <p:sp>
        <p:nvSpPr>
          <p:cNvPr id="4" name="Content Placeholder 3">
            <a:extLst>
              <a:ext uri="{FF2B5EF4-FFF2-40B4-BE49-F238E27FC236}">
                <a16:creationId xmlns:a16="http://schemas.microsoft.com/office/drawing/2014/main" id="{58C434CC-A280-BC0C-FE14-F35A38EB551E}"/>
              </a:ext>
            </a:extLst>
          </p:cNvPr>
          <p:cNvSpPr>
            <a:spLocks noGrp="1"/>
          </p:cNvSpPr>
          <p:nvPr>
            <p:ph sz="half" idx="2"/>
          </p:nvPr>
        </p:nvSpPr>
        <p:spPr/>
        <p:txBody>
          <a:bodyPr/>
          <a:lstStyle/>
          <a:p>
            <a:r>
              <a:rPr lang="en-GB" sz="1600">
                <a:solidFill>
                  <a:srgbClr val="0070C0"/>
                </a:solidFill>
                <a:latin typeface="Calibri"/>
                <a:cs typeface="Arial"/>
              </a:rPr>
              <a:t>Demonstrating that you can communicate the results of your study/work accurately and reliably, and with structured and coherent arguments.</a:t>
            </a:r>
          </a:p>
          <a:p>
            <a:r>
              <a:rPr lang="en-GB" sz="1600">
                <a:solidFill>
                  <a:srgbClr val="0070C0"/>
                </a:solidFill>
                <a:latin typeface="Calibri"/>
                <a:cs typeface="Arial"/>
              </a:rPr>
              <a:t>That you can initiate and complete tasks and procedures, whether individually and/or collaboratively.</a:t>
            </a:r>
          </a:p>
          <a:p>
            <a:r>
              <a:rPr lang="en-GB" sz="1600">
                <a:solidFill>
                  <a:srgbClr val="0070C0"/>
                </a:solidFill>
                <a:latin typeface="Calibri"/>
                <a:cs typeface="Arial"/>
              </a:rPr>
              <a:t>Fluency of expression; clarity and effectiveness in presentation and organisation. </a:t>
            </a:r>
          </a:p>
          <a:p>
            <a:r>
              <a:rPr lang="en-GB" sz="1600">
                <a:solidFill>
                  <a:srgbClr val="0070C0"/>
                </a:solidFill>
                <a:latin typeface="Calibri"/>
                <a:cs typeface="Arial"/>
              </a:rPr>
              <a:t>Work should be coherent and well-structured in presentation and organisation.</a:t>
            </a:r>
            <a:endParaRPr lang="en-GB" sz="1600">
              <a:latin typeface="Calibri"/>
              <a:cs typeface="Arial"/>
            </a:endParaRPr>
          </a:p>
          <a:p>
            <a:endParaRPr lang="en-GB" sz="1100">
              <a:solidFill>
                <a:srgbClr val="0070C0"/>
              </a:solidFill>
              <a:cs typeface="Arial"/>
            </a:endParaRPr>
          </a:p>
        </p:txBody>
      </p:sp>
    </p:spTree>
    <p:extLst>
      <p:ext uri="{BB962C8B-B14F-4D97-AF65-F5344CB8AC3E}">
        <p14:creationId xmlns:p14="http://schemas.microsoft.com/office/powerpoint/2010/main" val="1296148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CA00A8-6877-2F97-2899-E4F805A5B5E5}"/>
              </a:ext>
            </a:extLst>
          </p:cNvPr>
          <p:cNvSpPr>
            <a:spLocks noGrp="1"/>
          </p:cNvSpPr>
          <p:nvPr>
            <p:ph sz="half" idx="1"/>
          </p:nvPr>
        </p:nvSpPr>
        <p:spPr/>
        <p:txBody>
          <a:bodyPr/>
          <a:lstStyle/>
          <a:p>
            <a:r>
              <a:rPr lang="en-US" err="1">
                <a:cs typeface="Arial"/>
              </a:rPr>
              <a:t>Archwilio</a:t>
            </a:r>
            <a:r>
              <a:rPr lang="en-US" dirty="0">
                <a:cs typeface="Arial"/>
              </a:rPr>
              <a:t> </a:t>
            </a:r>
            <a:r>
              <a:rPr lang="en-US" err="1">
                <a:cs typeface="Arial"/>
              </a:rPr>
              <a:t>ystyr</a:t>
            </a:r>
            <a:r>
              <a:rPr lang="en-US" dirty="0">
                <a:cs typeface="Arial"/>
              </a:rPr>
              <a:t> y term </a:t>
            </a:r>
            <a:r>
              <a:rPr lang="en-US" err="1">
                <a:cs typeface="Arial"/>
              </a:rPr>
              <a:t>chwarae</a:t>
            </a:r>
            <a:endParaRPr lang="en-US">
              <a:cs typeface="Arial"/>
            </a:endParaRPr>
          </a:p>
          <a:p>
            <a:r>
              <a:rPr lang="en-US" err="1">
                <a:cs typeface="Arial"/>
              </a:rPr>
              <a:t>Ystyried</a:t>
            </a:r>
            <a:r>
              <a:rPr lang="en-US" dirty="0">
                <a:cs typeface="Arial"/>
              </a:rPr>
              <a:t> </a:t>
            </a:r>
            <a:r>
              <a:rPr lang="en-US" err="1">
                <a:cs typeface="Arial"/>
              </a:rPr>
              <a:t>cyswllt</a:t>
            </a:r>
            <a:r>
              <a:rPr lang="en-US" dirty="0">
                <a:cs typeface="Arial"/>
              </a:rPr>
              <a:t> I </a:t>
            </a:r>
            <a:r>
              <a:rPr lang="en-US" err="1">
                <a:cs typeface="Arial"/>
              </a:rPr>
              <a:t>theori</a:t>
            </a:r>
            <a:endParaRPr lang="en-US" dirty="0">
              <a:cs typeface="Arial"/>
            </a:endParaRPr>
          </a:p>
          <a:p>
            <a:r>
              <a:rPr lang="en-US" dirty="0" err="1">
                <a:cs typeface="Arial"/>
              </a:rPr>
              <a:t>Polisiau</a:t>
            </a:r>
            <a:r>
              <a:rPr lang="en-US" dirty="0">
                <a:cs typeface="Arial"/>
              </a:rPr>
              <a:t> </a:t>
            </a:r>
            <a:r>
              <a:rPr lang="en-US" dirty="0" err="1">
                <a:cs typeface="Arial"/>
              </a:rPr>
              <a:t>chwarae</a:t>
            </a:r>
          </a:p>
        </p:txBody>
      </p:sp>
      <p:sp>
        <p:nvSpPr>
          <p:cNvPr id="4" name="Content Placeholder 3">
            <a:extLst>
              <a:ext uri="{FF2B5EF4-FFF2-40B4-BE49-F238E27FC236}">
                <a16:creationId xmlns:a16="http://schemas.microsoft.com/office/drawing/2014/main" id="{5E917DBA-58D6-5009-60BD-782255F84B91}"/>
              </a:ext>
            </a:extLst>
          </p:cNvPr>
          <p:cNvSpPr>
            <a:spLocks noGrp="1"/>
          </p:cNvSpPr>
          <p:nvPr>
            <p:ph sz="half" idx="2"/>
          </p:nvPr>
        </p:nvSpPr>
        <p:spPr/>
        <p:txBody>
          <a:bodyPr/>
          <a:lstStyle/>
          <a:p>
            <a:r>
              <a:rPr lang="en-US" dirty="0">
                <a:solidFill>
                  <a:srgbClr val="0070C0"/>
                </a:solidFill>
                <a:cs typeface="Arial"/>
              </a:rPr>
              <a:t>Exploring the meaning of play</a:t>
            </a:r>
          </a:p>
          <a:p>
            <a:r>
              <a:rPr lang="en-US" dirty="0">
                <a:solidFill>
                  <a:srgbClr val="0070C0"/>
                </a:solidFill>
                <a:cs typeface="Arial"/>
              </a:rPr>
              <a:t>Considering links to theory</a:t>
            </a:r>
          </a:p>
          <a:p>
            <a:r>
              <a:rPr lang="en-US" dirty="0">
                <a:solidFill>
                  <a:srgbClr val="0070C0"/>
                </a:solidFill>
                <a:cs typeface="Arial"/>
              </a:rPr>
              <a:t>Play policies </a:t>
            </a:r>
          </a:p>
        </p:txBody>
      </p:sp>
      <p:sp>
        <p:nvSpPr>
          <p:cNvPr id="5" name="Title 1">
            <a:extLst>
              <a:ext uri="{FF2B5EF4-FFF2-40B4-BE49-F238E27FC236}">
                <a16:creationId xmlns:a16="http://schemas.microsoft.com/office/drawing/2014/main" id="{8E7A2289-D3FA-2ED6-98D3-2871EF6650B7}"/>
              </a:ext>
            </a:extLst>
          </p:cNvPr>
          <p:cNvSpPr>
            <a:spLocks noGrp="1" noChangeArrowheads="1"/>
          </p:cNvSpPr>
          <p:nvPr/>
        </p:nvSpPr>
        <p:spPr bwMode="auto">
          <a:xfrm>
            <a:off x="628650" y="365125"/>
            <a:ext cx="3713163" cy="11916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defTabSz="685800" rtl="0" eaLnBrk="0" fontAlgn="base" hangingPunct="0">
              <a:lnSpc>
                <a:spcPct val="90000"/>
              </a:lnSpc>
              <a:spcBef>
                <a:spcPct val="0"/>
              </a:spcBef>
              <a:spcAft>
                <a:spcPct val="0"/>
              </a:spcAft>
              <a:defRPr sz="3300" kern="1200">
                <a:solidFill>
                  <a:schemeClr val="tx1"/>
                </a:solidFill>
                <a:latin typeface="+mj-lt"/>
                <a:ea typeface="+mj-ea"/>
                <a:cs typeface="+mj-cs"/>
              </a:defRPr>
            </a:lvl1pPr>
            <a:lvl2pPr marL="457200" algn="l" defTabSz="685800" rtl="0" eaLnBrk="0" fontAlgn="base" hangingPunct="0">
              <a:lnSpc>
                <a:spcPct val="90000"/>
              </a:lnSpc>
              <a:spcBef>
                <a:spcPct val="0"/>
              </a:spcBef>
              <a:spcAft>
                <a:spcPct val="0"/>
              </a:spcAft>
              <a:defRPr sz="3300" kern="1200">
                <a:solidFill>
                  <a:schemeClr val="tx1"/>
                </a:solidFill>
                <a:latin typeface="Arial" panose="020B0604020202020204" pitchFamily="34" charset="0"/>
                <a:ea typeface="+mn-ea"/>
                <a:cs typeface="+mn-cs"/>
              </a:defRPr>
            </a:lvl2pPr>
            <a:lvl3pPr marL="914400" algn="l" defTabSz="685800" rtl="0" eaLnBrk="0" fontAlgn="base" hangingPunct="0">
              <a:lnSpc>
                <a:spcPct val="90000"/>
              </a:lnSpc>
              <a:spcBef>
                <a:spcPct val="0"/>
              </a:spcBef>
              <a:spcAft>
                <a:spcPct val="0"/>
              </a:spcAft>
              <a:defRPr sz="3300" kern="1200">
                <a:solidFill>
                  <a:schemeClr val="tx1"/>
                </a:solidFill>
                <a:latin typeface="Arial" panose="020B0604020202020204" pitchFamily="34" charset="0"/>
                <a:ea typeface="+mn-ea"/>
                <a:cs typeface="+mn-cs"/>
              </a:defRPr>
            </a:lvl3pPr>
            <a:lvl4pPr marL="1371600" algn="l" defTabSz="685800" rtl="0" eaLnBrk="0" fontAlgn="base" hangingPunct="0">
              <a:lnSpc>
                <a:spcPct val="90000"/>
              </a:lnSpc>
              <a:spcBef>
                <a:spcPct val="0"/>
              </a:spcBef>
              <a:spcAft>
                <a:spcPct val="0"/>
              </a:spcAft>
              <a:defRPr sz="3300" kern="1200">
                <a:solidFill>
                  <a:schemeClr val="tx1"/>
                </a:solidFill>
                <a:latin typeface="Arial" panose="020B0604020202020204" pitchFamily="34" charset="0"/>
                <a:ea typeface="+mn-ea"/>
                <a:cs typeface="+mn-cs"/>
              </a:defRPr>
            </a:lvl4pPr>
            <a:lvl5pPr marL="1828800" algn="l" defTabSz="685800" rtl="0" eaLnBrk="0" fontAlgn="base" hangingPunct="0">
              <a:lnSpc>
                <a:spcPct val="90000"/>
              </a:lnSpc>
              <a:spcBef>
                <a:spcPct val="0"/>
              </a:spcBef>
              <a:spcAft>
                <a:spcPct val="0"/>
              </a:spcAft>
              <a:defRPr sz="3300" kern="1200">
                <a:solidFill>
                  <a:schemeClr val="tx1"/>
                </a:solidFill>
                <a:latin typeface="Arial" panose="020B0604020202020204" pitchFamily="34" charset="0"/>
                <a:ea typeface="+mn-ea"/>
                <a:cs typeface="+mn-cs"/>
              </a:defRPr>
            </a:lvl5pPr>
            <a:lvl6pPr marL="457200" algn="l" defTabSz="685800" rtl="0" eaLnBrk="1" fontAlgn="base" latinLnBrk="0" hangingPunct="1">
              <a:lnSpc>
                <a:spcPct val="90000"/>
              </a:lnSpc>
              <a:spcBef>
                <a:spcPct val="0"/>
              </a:spcBef>
              <a:spcAft>
                <a:spcPct val="0"/>
              </a:spcAft>
              <a:defRPr sz="3300" kern="1200">
                <a:solidFill>
                  <a:schemeClr val="tx1"/>
                </a:solidFill>
                <a:latin typeface="Arial" panose="020B0604020202020204" pitchFamily="34" charset="0"/>
                <a:ea typeface="+mn-ea"/>
                <a:cs typeface="+mn-cs"/>
              </a:defRPr>
            </a:lvl6pPr>
            <a:lvl7pPr marL="914400" algn="l" defTabSz="685800" rtl="0" eaLnBrk="1" fontAlgn="base" latinLnBrk="0" hangingPunct="1">
              <a:lnSpc>
                <a:spcPct val="90000"/>
              </a:lnSpc>
              <a:spcBef>
                <a:spcPct val="0"/>
              </a:spcBef>
              <a:spcAft>
                <a:spcPct val="0"/>
              </a:spcAft>
              <a:defRPr sz="3300" kern="1200">
                <a:solidFill>
                  <a:schemeClr val="tx1"/>
                </a:solidFill>
                <a:latin typeface="Arial" panose="020B0604020202020204" pitchFamily="34" charset="0"/>
                <a:ea typeface="+mn-ea"/>
                <a:cs typeface="+mn-cs"/>
              </a:defRPr>
            </a:lvl7pPr>
            <a:lvl8pPr marL="1371600" algn="l" defTabSz="685800" rtl="0" eaLnBrk="1" fontAlgn="base" latinLnBrk="0" hangingPunct="1">
              <a:lnSpc>
                <a:spcPct val="90000"/>
              </a:lnSpc>
              <a:spcBef>
                <a:spcPct val="0"/>
              </a:spcBef>
              <a:spcAft>
                <a:spcPct val="0"/>
              </a:spcAft>
              <a:defRPr sz="3300" kern="1200">
                <a:solidFill>
                  <a:schemeClr val="tx1"/>
                </a:solidFill>
                <a:latin typeface="Arial" panose="020B0604020202020204" pitchFamily="34" charset="0"/>
                <a:ea typeface="+mn-ea"/>
                <a:cs typeface="+mn-cs"/>
              </a:defRPr>
            </a:lvl8pPr>
            <a:lvl9pPr marL="1828800" algn="l" defTabSz="685800" rtl="0" eaLnBrk="1" fontAlgn="base" latinLnBrk="0" hangingPunct="1">
              <a:lnSpc>
                <a:spcPct val="90000"/>
              </a:lnSpc>
              <a:spcBef>
                <a:spcPct val="0"/>
              </a:spcBef>
              <a:spcAft>
                <a:spcPct val="0"/>
              </a:spcAft>
              <a:defRPr sz="3300" kern="1200">
                <a:solidFill>
                  <a:schemeClr val="tx1"/>
                </a:solidFill>
                <a:latin typeface="Arial" panose="020B0604020202020204" pitchFamily="34" charset="0"/>
                <a:ea typeface="+mn-ea"/>
                <a:cs typeface="+mn-cs"/>
              </a:defRPr>
            </a:lvl9pPr>
          </a:lstStyle>
          <a:p>
            <a:pPr eaLnBrk="1" hangingPunct="1"/>
            <a:r>
              <a:rPr lang="en-GB" altLang="en-US" sz="4000" dirty="0">
                <a:latin typeface="Calibri"/>
                <a:ea typeface="Calibri"/>
                <a:cs typeface="Calibri"/>
              </a:rPr>
              <a:t>Nod</a:t>
            </a:r>
            <a:endParaRPr lang="en-US" altLang="en-US" sz="4000" dirty="0">
              <a:solidFill>
                <a:srgbClr val="0070C0"/>
              </a:solidFill>
              <a:latin typeface="Calibri"/>
              <a:ea typeface="Calibri"/>
              <a:cs typeface="Calibri"/>
            </a:endParaRPr>
          </a:p>
        </p:txBody>
      </p:sp>
      <p:sp>
        <p:nvSpPr>
          <p:cNvPr id="6" name="TextBox 1">
            <a:extLst>
              <a:ext uri="{FF2B5EF4-FFF2-40B4-BE49-F238E27FC236}">
                <a16:creationId xmlns:a16="http://schemas.microsoft.com/office/drawing/2014/main" id="{C6C70484-557C-E462-864F-C9C36A2906F4}"/>
              </a:ext>
            </a:extLst>
          </p:cNvPr>
          <p:cNvSpPr txBox="1"/>
          <p:nvPr/>
        </p:nvSpPr>
        <p:spPr>
          <a:xfrm>
            <a:off x="4716016" y="620688"/>
            <a:ext cx="2416111" cy="707886"/>
          </a:xfrm>
          <a:prstGeom prst="rect">
            <a:avLst/>
          </a:prstGeom>
          <a:noFill/>
        </p:spPr>
        <p:txBody>
          <a:bodyPr wrap="none" lIns="91440" tIns="45720" rIns="91440" bIns="45720" rtlCol="0" anchor="t">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r>
              <a:rPr lang="en-GB" altLang="en-US" sz="4000" dirty="0">
                <a:solidFill>
                  <a:srgbClr val="0070C0"/>
                </a:solidFill>
                <a:latin typeface="Calibri"/>
                <a:ea typeface="Calibri"/>
                <a:cs typeface="Calibri"/>
              </a:rPr>
              <a:t>Objectives</a:t>
            </a:r>
            <a:endParaRPr lang="en-US" sz="4000" dirty="0">
              <a:latin typeface="Calibri"/>
              <a:ea typeface="Calibri"/>
              <a:cs typeface="Calibri"/>
            </a:endParaRPr>
          </a:p>
        </p:txBody>
      </p:sp>
    </p:spTree>
    <p:extLst>
      <p:ext uri="{BB962C8B-B14F-4D97-AF65-F5344CB8AC3E}">
        <p14:creationId xmlns:p14="http://schemas.microsoft.com/office/powerpoint/2010/main" val="15898796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164BB-F472-B7D5-FCF8-3BB8B26377F5}"/>
              </a:ext>
            </a:extLst>
          </p:cNvPr>
          <p:cNvSpPr>
            <a:spLocks noGrp="1"/>
          </p:cNvSpPr>
          <p:nvPr>
            <p:ph type="title"/>
          </p:nvPr>
        </p:nvSpPr>
        <p:spPr/>
        <p:txBody>
          <a:bodyPr/>
          <a:lstStyle/>
          <a:p>
            <a:r>
              <a:rPr lang="en-GB" dirty="0"/>
              <a:t>Beth </a:t>
            </a:r>
            <a:r>
              <a:rPr lang="en-GB" dirty="0" err="1"/>
              <a:t>yw</a:t>
            </a:r>
            <a:r>
              <a:rPr lang="en-GB" dirty="0"/>
              <a:t> </a:t>
            </a:r>
            <a:r>
              <a:rPr lang="en-GB" dirty="0" err="1"/>
              <a:t>chwarae</a:t>
            </a:r>
            <a:r>
              <a:rPr lang="en-GB" dirty="0"/>
              <a:t>?</a:t>
            </a:r>
            <a:endParaRPr lang="en-US" dirty="0"/>
          </a:p>
        </p:txBody>
      </p:sp>
      <p:pic>
        <p:nvPicPr>
          <p:cNvPr id="5122" name="Picture 2">
            <a:extLst>
              <a:ext uri="{FF2B5EF4-FFF2-40B4-BE49-F238E27FC236}">
                <a16:creationId xmlns:a16="http://schemas.microsoft.com/office/drawing/2014/main" id="{9A7E6F13-C502-8AC7-6987-B812E606453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570" t="9392" r="7965" b="17171"/>
          <a:stretch/>
        </p:blipFill>
        <p:spPr bwMode="auto">
          <a:xfrm>
            <a:off x="2063130" y="2125267"/>
            <a:ext cx="5017740" cy="222371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9DBDE3D-8E9D-14D4-C2C6-4C25886BD27C}"/>
              </a:ext>
            </a:extLst>
          </p:cNvPr>
          <p:cNvSpPr txBox="1"/>
          <p:nvPr/>
        </p:nvSpPr>
        <p:spPr>
          <a:xfrm>
            <a:off x="2063130" y="4390952"/>
            <a:ext cx="1136129" cy="507831"/>
          </a:xfrm>
          <a:prstGeom prst="rect">
            <a:avLst/>
          </a:prstGeom>
          <a:noFill/>
        </p:spPr>
        <p:txBody>
          <a:bodyPr wrap="square" rtlCol="0">
            <a:spAutoFit/>
          </a:bodyPr>
          <a:lstStyle/>
          <a:p>
            <a:r>
              <a:rPr lang="en-GB" sz="1350" dirty="0"/>
              <a:t>(Tinney, 2019)</a:t>
            </a:r>
            <a:endParaRPr lang="en-US" sz="1350" dirty="0"/>
          </a:p>
        </p:txBody>
      </p:sp>
    </p:spTree>
    <p:extLst>
      <p:ext uri="{BB962C8B-B14F-4D97-AF65-F5344CB8AC3E}">
        <p14:creationId xmlns:p14="http://schemas.microsoft.com/office/powerpoint/2010/main" val="23934632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164BB-F472-B7D5-FCF8-3BB8B26377F5}"/>
              </a:ext>
            </a:extLst>
          </p:cNvPr>
          <p:cNvSpPr>
            <a:spLocks noGrp="1"/>
          </p:cNvSpPr>
          <p:nvPr>
            <p:ph type="title"/>
          </p:nvPr>
        </p:nvSpPr>
        <p:spPr/>
        <p:txBody>
          <a:bodyPr/>
          <a:lstStyle/>
          <a:p>
            <a:r>
              <a:rPr lang="en-GB" dirty="0">
                <a:solidFill>
                  <a:srgbClr val="0070C0"/>
                </a:solidFill>
              </a:rPr>
              <a:t>What is play?</a:t>
            </a:r>
            <a:endParaRPr lang="en-US" dirty="0">
              <a:solidFill>
                <a:srgbClr val="0070C0"/>
              </a:solidFill>
            </a:endParaRPr>
          </a:p>
        </p:txBody>
      </p:sp>
      <p:pic>
        <p:nvPicPr>
          <p:cNvPr id="5122" name="Picture 2">
            <a:extLst>
              <a:ext uri="{FF2B5EF4-FFF2-40B4-BE49-F238E27FC236}">
                <a16:creationId xmlns:a16="http://schemas.microsoft.com/office/drawing/2014/main" id="{9A7E6F13-C502-8AC7-6987-B812E606453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570" t="9392" r="7965" b="17171"/>
          <a:stretch/>
        </p:blipFill>
        <p:spPr bwMode="auto">
          <a:xfrm>
            <a:off x="2063130" y="2125267"/>
            <a:ext cx="5017740" cy="222371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9DBDE3D-8E9D-14D4-C2C6-4C25886BD27C}"/>
              </a:ext>
            </a:extLst>
          </p:cNvPr>
          <p:cNvSpPr txBox="1"/>
          <p:nvPr/>
        </p:nvSpPr>
        <p:spPr>
          <a:xfrm>
            <a:off x="2063130" y="4390952"/>
            <a:ext cx="1136129" cy="507831"/>
          </a:xfrm>
          <a:prstGeom prst="rect">
            <a:avLst/>
          </a:prstGeom>
          <a:noFill/>
        </p:spPr>
        <p:txBody>
          <a:bodyPr wrap="square" rtlCol="0">
            <a:spAutoFit/>
          </a:bodyPr>
          <a:lstStyle/>
          <a:p>
            <a:r>
              <a:rPr lang="en-GB" sz="1350" dirty="0"/>
              <a:t>(Tinney, 2019)</a:t>
            </a:r>
            <a:endParaRPr lang="en-US" sz="1350" dirty="0"/>
          </a:p>
        </p:txBody>
      </p:sp>
    </p:spTree>
    <p:extLst>
      <p:ext uri="{BB962C8B-B14F-4D97-AF65-F5344CB8AC3E}">
        <p14:creationId xmlns:p14="http://schemas.microsoft.com/office/powerpoint/2010/main" val="28647447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64B5A2-F3EB-4E13-9723-31818BDB72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8A8B87-034F-F65B-4AE5-892804E4BD68}"/>
              </a:ext>
            </a:extLst>
          </p:cNvPr>
          <p:cNvSpPr>
            <a:spLocks noGrp="1"/>
          </p:cNvSpPr>
          <p:nvPr>
            <p:ph type="title"/>
          </p:nvPr>
        </p:nvSpPr>
        <p:spPr/>
        <p:txBody>
          <a:bodyPr/>
          <a:lstStyle/>
          <a:p>
            <a:r>
              <a:rPr lang="en-GB" dirty="0"/>
              <a:t>Beth </a:t>
            </a:r>
            <a:r>
              <a:rPr lang="en-GB" dirty="0" err="1"/>
              <a:t>yw</a:t>
            </a:r>
            <a:r>
              <a:rPr lang="en-GB" dirty="0"/>
              <a:t> </a:t>
            </a:r>
            <a:r>
              <a:rPr lang="en-GB" dirty="0" err="1"/>
              <a:t>chwarae</a:t>
            </a:r>
            <a:r>
              <a:rPr lang="en-GB" dirty="0"/>
              <a:t>?</a:t>
            </a:r>
            <a:endParaRPr lang="en-US" dirty="0"/>
          </a:p>
        </p:txBody>
      </p:sp>
      <p:pic>
        <p:nvPicPr>
          <p:cNvPr id="5122" name="Picture 2">
            <a:extLst>
              <a:ext uri="{FF2B5EF4-FFF2-40B4-BE49-F238E27FC236}">
                <a16:creationId xmlns:a16="http://schemas.microsoft.com/office/drawing/2014/main" id="{A7A8BEE6-AB5A-2358-887C-AC62C8FF340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570" t="9392" r="7965" b="17171"/>
          <a:stretch/>
        </p:blipFill>
        <p:spPr bwMode="auto">
          <a:xfrm>
            <a:off x="2161908" y="2061767"/>
            <a:ext cx="4813129" cy="216021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F1B90C8-3705-03F6-2086-EC2CECDF1B9F}"/>
              </a:ext>
            </a:extLst>
          </p:cNvPr>
          <p:cNvSpPr txBox="1"/>
          <p:nvPr/>
        </p:nvSpPr>
        <p:spPr>
          <a:xfrm>
            <a:off x="2063130" y="4390952"/>
            <a:ext cx="1136129" cy="507831"/>
          </a:xfrm>
          <a:prstGeom prst="rect">
            <a:avLst/>
          </a:prstGeom>
          <a:noFill/>
        </p:spPr>
        <p:txBody>
          <a:bodyPr wrap="square" rtlCol="0">
            <a:spAutoFit/>
          </a:bodyPr>
          <a:lstStyle/>
          <a:p>
            <a:r>
              <a:rPr lang="en-GB" sz="1350" dirty="0"/>
              <a:t>(Tinney, 2019)</a:t>
            </a:r>
            <a:endParaRPr lang="en-US" sz="1350" dirty="0"/>
          </a:p>
        </p:txBody>
      </p:sp>
      <p:sp>
        <p:nvSpPr>
          <p:cNvPr id="4" name="TextBox 3">
            <a:extLst>
              <a:ext uri="{FF2B5EF4-FFF2-40B4-BE49-F238E27FC236}">
                <a16:creationId xmlns:a16="http://schemas.microsoft.com/office/drawing/2014/main" id="{BF152B53-E693-618D-64AF-48ECBC64EB40}"/>
              </a:ext>
            </a:extLst>
          </p:cNvPr>
          <p:cNvSpPr txBox="1"/>
          <p:nvPr/>
        </p:nvSpPr>
        <p:spPr>
          <a:xfrm>
            <a:off x="505997" y="2375433"/>
            <a:ext cx="1308086" cy="300082"/>
          </a:xfrm>
          <a:prstGeom prst="rect">
            <a:avLst/>
          </a:prstGeom>
          <a:noFill/>
        </p:spPr>
        <p:txBody>
          <a:bodyPr wrap="square" rtlCol="0">
            <a:spAutoFit/>
          </a:bodyPr>
          <a:lstStyle/>
          <a:p>
            <a:r>
              <a:rPr lang="en-GB" sz="1350" dirty="0" err="1"/>
              <a:t>Heb</a:t>
            </a:r>
            <a:r>
              <a:rPr lang="en-GB" sz="1350" dirty="0"/>
              <a:t> </a:t>
            </a:r>
            <a:r>
              <a:rPr lang="en-GB" sz="1350" dirty="0" err="1"/>
              <a:t>strwythur</a:t>
            </a:r>
            <a:endParaRPr lang="en-US" sz="1350" dirty="0"/>
          </a:p>
        </p:txBody>
      </p:sp>
      <p:sp>
        <p:nvSpPr>
          <p:cNvPr id="5" name="TextBox 4">
            <a:extLst>
              <a:ext uri="{FF2B5EF4-FFF2-40B4-BE49-F238E27FC236}">
                <a16:creationId xmlns:a16="http://schemas.microsoft.com/office/drawing/2014/main" id="{DF3E3189-3426-838D-4CD4-0B2220DE678D}"/>
              </a:ext>
            </a:extLst>
          </p:cNvPr>
          <p:cNvSpPr txBox="1"/>
          <p:nvPr/>
        </p:nvSpPr>
        <p:spPr>
          <a:xfrm>
            <a:off x="583609" y="2828680"/>
            <a:ext cx="943172" cy="300082"/>
          </a:xfrm>
          <a:prstGeom prst="rect">
            <a:avLst/>
          </a:prstGeom>
          <a:noFill/>
        </p:spPr>
        <p:txBody>
          <a:bodyPr wrap="square" rtlCol="0">
            <a:spAutoFit/>
          </a:bodyPr>
          <a:lstStyle/>
          <a:p>
            <a:r>
              <a:rPr lang="en-GB" sz="1350" dirty="0" err="1"/>
              <a:t>Rhyddid</a:t>
            </a:r>
            <a:endParaRPr lang="en-US" sz="1350" dirty="0"/>
          </a:p>
        </p:txBody>
      </p:sp>
      <p:sp>
        <p:nvSpPr>
          <p:cNvPr id="6" name="TextBox 5">
            <a:extLst>
              <a:ext uri="{FF2B5EF4-FFF2-40B4-BE49-F238E27FC236}">
                <a16:creationId xmlns:a16="http://schemas.microsoft.com/office/drawing/2014/main" id="{883B537D-671E-4800-1049-5AD1DC63C583}"/>
              </a:ext>
            </a:extLst>
          </p:cNvPr>
          <p:cNvSpPr txBox="1"/>
          <p:nvPr/>
        </p:nvSpPr>
        <p:spPr>
          <a:xfrm>
            <a:off x="484831" y="3232541"/>
            <a:ext cx="969971" cy="300082"/>
          </a:xfrm>
          <a:prstGeom prst="rect">
            <a:avLst/>
          </a:prstGeom>
          <a:noFill/>
        </p:spPr>
        <p:txBody>
          <a:bodyPr wrap="square" rtlCol="0">
            <a:spAutoFit/>
          </a:bodyPr>
          <a:lstStyle/>
          <a:p>
            <a:r>
              <a:rPr lang="en-GB" sz="1350" dirty="0" err="1"/>
              <a:t>Archwilio</a:t>
            </a:r>
            <a:endParaRPr lang="en-US" sz="1350" dirty="0"/>
          </a:p>
        </p:txBody>
      </p:sp>
      <p:sp>
        <p:nvSpPr>
          <p:cNvPr id="7" name="TextBox 6">
            <a:extLst>
              <a:ext uri="{FF2B5EF4-FFF2-40B4-BE49-F238E27FC236}">
                <a16:creationId xmlns:a16="http://schemas.microsoft.com/office/drawing/2014/main" id="{B3FD1CEF-8A7E-AA03-EDC9-69F5167B62B6}"/>
              </a:ext>
            </a:extLst>
          </p:cNvPr>
          <p:cNvSpPr txBox="1"/>
          <p:nvPr/>
        </p:nvSpPr>
        <p:spPr>
          <a:xfrm>
            <a:off x="498943" y="3714010"/>
            <a:ext cx="1285311" cy="300082"/>
          </a:xfrm>
          <a:prstGeom prst="rect">
            <a:avLst/>
          </a:prstGeom>
          <a:noFill/>
        </p:spPr>
        <p:txBody>
          <a:bodyPr wrap="square" rtlCol="0">
            <a:spAutoFit/>
          </a:bodyPr>
          <a:lstStyle/>
          <a:p>
            <a:r>
              <a:rPr lang="en-GB" sz="1350" dirty="0" err="1"/>
              <a:t>Creadigrwydd</a:t>
            </a:r>
            <a:endParaRPr lang="en-US" sz="1350" dirty="0"/>
          </a:p>
        </p:txBody>
      </p:sp>
      <p:sp>
        <p:nvSpPr>
          <p:cNvPr id="8" name="TextBox 7">
            <a:extLst>
              <a:ext uri="{FF2B5EF4-FFF2-40B4-BE49-F238E27FC236}">
                <a16:creationId xmlns:a16="http://schemas.microsoft.com/office/drawing/2014/main" id="{B0CF9613-6E72-92D2-1AD5-B53D57D35073}"/>
              </a:ext>
            </a:extLst>
          </p:cNvPr>
          <p:cNvSpPr txBox="1"/>
          <p:nvPr/>
        </p:nvSpPr>
        <p:spPr>
          <a:xfrm>
            <a:off x="562443" y="4818812"/>
            <a:ext cx="1622285" cy="514886"/>
          </a:xfrm>
          <a:prstGeom prst="rect">
            <a:avLst/>
          </a:prstGeom>
          <a:noFill/>
        </p:spPr>
        <p:txBody>
          <a:bodyPr wrap="square" rtlCol="0">
            <a:spAutoFit/>
          </a:bodyPr>
          <a:lstStyle/>
          <a:p>
            <a:r>
              <a:rPr lang="en-GB" sz="1350" dirty="0"/>
              <a:t>Proses </a:t>
            </a:r>
            <a:r>
              <a:rPr lang="en-GB" sz="1350" dirty="0" err="1"/>
              <a:t>nid</a:t>
            </a:r>
            <a:r>
              <a:rPr lang="en-GB" sz="1350" dirty="0"/>
              <a:t> </a:t>
            </a:r>
            <a:r>
              <a:rPr lang="en-GB" sz="1350" dirty="0" err="1"/>
              <a:t>cynnyrch</a:t>
            </a:r>
            <a:endParaRPr lang="en-US" sz="1350" dirty="0"/>
          </a:p>
        </p:txBody>
      </p:sp>
      <p:sp>
        <p:nvSpPr>
          <p:cNvPr id="9" name="TextBox 8">
            <a:extLst>
              <a:ext uri="{FF2B5EF4-FFF2-40B4-BE49-F238E27FC236}">
                <a16:creationId xmlns:a16="http://schemas.microsoft.com/office/drawing/2014/main" id="{E4BC32F3-BAD2-4102-B336-71831D35A07E}"/>
              </a:ext>
            </a:extLst>
          </p:cNvPr>
          <p:cNvSpPr txBox="1"/>
          <p:nvPr/>
        </p:nvSpPr>
        <p:spPr>
          <a:xfrm>
            <a:off x="576553" y="4088062"/>
            <a:ext cx="960313" cy="300082"/>
          </a:xfrm>
          <a:prstGeom prst="rect">
            <a:avLst/>
          </a:prstGeom>
          <a:noFill/>
        </p:spPr>
        <p:txBody>
          <a:bodyPr wrap="square" rtlCol="0">
            <a:spAutoFit/>
          </a:bodyPr>
          <a:lstStyle/>
          <a:p>
            <a:r>
              <a:rPr lang="en-GB" sz="1350" dirty="0" err="1"/>
              <a:t>Corfforol</a:t>
            </a:r>
            <a:endParaRPr lang="en-US" sz="1350" dirty="0"/>
          </a:p>
        </p:txBody>
      </p:sp>
      <p:sp>
        <p:nvSpPr>
          <p:cNvPr id="10" name="TextBox 9">
            <a:extLst>
              <a:ext uri="{FF2B5EF4-FFF2-40B4-BE49-F238E27FC236}">
                <a16:creationId xmlns:a16="http://schemas.microsoft.com/office/drawing/2014/main" id="{5C8FC40E-B07C-E659-3596-83DC43BE69CF}"/>
              </a:ext>
            </a:extLst>
          </p:cNvPr>
          <p:cNvSpPr txBox="1"/>
          <p:nvPr/>
        </p:nvSpPr>
        <p:spPr>
          <a:xfrm>
            <a:off x="654164" y="4471076"/>
            <a:ext cx="651044" cy="300082"/>
          </a:xfrm>
          <a:prstGeom prst="rect">
            <a:avLst/>
          </a:prstGeom>
          <a:noFill/>
        </p:spPr>
        <p:txBody>
          <a:bodyPr wrap="square" rtlCol="0">
            <a:spAutoFit/>
          </a:bodyPr>
          <a:lstStyle/>
          <a:p>
            <a:r>
              <a:rPr lang="en-GB" sz="1350" dirty="0"/>
              <a:t>Iaith</a:t>
            </a:r>
            <a:endParaRPr lang="en-US" sz="1350" dirty="0"/>
          </a:p>
        </p:txBody>
      </p:sp>
      <p:sp>
        <p:nvSpPr>
          <p:cNvPr id="11" name="TextBox 10">
            <a:extLst>
              <a:ext uri="{FF2B5EF4-FFF2-40B4-BE49-F238E27FC236}">
                <a16:creationId xmlns:a16="http://schemas.microsoft.com/office/drawing/2014/main" id="{19745D58-559E-BE9E-FCA0-AA20E247C43A}"/>
              </a:ext>
            </a:extLst>
          </p:cNvPr>
          <p:cNvSpPr txBox="1"/>
          <p:nvPr/>
        </p:nvSpPr>
        <p:spPr>
          <a:xfrm>
            <a:off x="484831" y="1957142"/>
            <a:ext cx="1293046" cy="300082"/>
          </a:xfrm>
          <a:prstGeom prst="rect">
            <a:avLst/>
          </a:prstGeom>
          <a:noFill/>
        </p:spPr>
        <p:txBody>
          <a:bodyPr wrap="square" rtlCol="0">
            <a:spAutoFit/>
          </a:bodyPr>
          <a:lstStyle/>
          <a:p>
            <a:r>
              <a:rPr lang="en-GB" sz="1350" dirty="0" err="1"/>
              <a:t>Cymdeithasol</a:t>
            </a:r>
            <a:endParaRPr lang="en-US" sz="1350" dirty="0"/>
          </a:p>
        </p:txBody>
      </p:sp>
      <p:sp>
        <p:nvSpPr>
          <p:cNvPr id="12" name="TextBox 11">
            <a:extLst>
              <a:ext uri="{FF2B5EF4-FFF2-40B4-BE49-F238E27FC236}">
                <a16:creationId xmlns:a16="http://schemas.microsoft.com/office/drawing/2014/main" id="{221BC850-5F39-673E-EE87-595B0A5C15D8}"/>
              </a:ext>
            </a:extLst>
          </p:cNvPr>
          <p:cNvSpPr txBox="1"/>
          <p:nvPr/>
        </p:nvSpPr>
        <p:spPr>
          <a:xfrm>
            <a:off x="7334823" y="1955934"/>
            <a:ext cx="1170294" cy="300082"/>
          </a:xfrm>
          <a:prstGeom prst="rect">
            <a:avLst/>
          </a:prstGeom>
          <a:noFill/>
        </p:spPr>
        <p:txBody>
          <a:bodyPr wrap="square" rtlCol="0">
            <a:spAutoFit/>
          </a:bodyPr>
          <a:lstStyle/>
          <a:p>
            <a:r>
              <a:rPr lang="en-GB" sz="1350" dirty="0" err="1"/>
              <a:t>Emosiynol</a:t>
            </a:r>
            <a:endParaRPr lang="en-US" sz="1350" dirty="0"/>
          </a:p>
        </p:txBody>
      </p:sp>
      <p:sp>
        <p:nvSpPr>
          <p:cNvPr id="13" name="TextBox 12">
            <a:extLst>
              <a:ext uri="{FF2B5EF4-FFF2-40B4-BE49-F238E27FC236}">
                <a16:creationId xmlns:a16="http://schemas.microsoft.com/office/drawing/2014/main" id="{5E182E43-00D5-5A96-F8D4-BF41FDDB38CF}"/>
              </a:ext>
            </a:extLst>
          </p:cNvPr>
          <p:cNvSpPr txBox="1"/>
          <p:nvPr/>
        </p:nvSpPr>
        <p:spPr>
          <a:xfrm>
            <a:off x="7334823" y="2374528"/>
            <a:ext cx="1232827" cy="300082"/>
          </a:xfrm>
          <a:prstGeom prst="rect">
            <a:avLst/>
          </a:prstGeom>
          <a:noFill/>
        </p:spPr>
        <p:txBody>
          <a:bodyPr wrap="square" rtlCol="0">
            <a:spAutoFit/>
          </a:bodyPr>
          <a:lstStyle/>
          <a:p>
            <a:r>
              <a:rPr lang="en-GB" sz="1350" dirty="0" err="1"/>
              <a:t>Gwybyddol</a:t>
            </a:r>
            <a:endParaRPr lang="en-US" sz="1350" dirty="0"/>
          </a:p>
        </p:txBody>
      </p:sp>
      <p:sp>
        <p:nvSpPr>
          <p:cNvPr id="14" name="TextBox 13">
            <a:extLst>
              <a:ext uri="{FF2B5EF4-FFF2-40B4-BE49-F238E27FC236}">
                <a16:creationId xmlns:a16="http://schemas.microsoft.com/office/drawing/2014/main" id="{1B7A7069-2496-BCFB-ED47-B25DA2E9F476}"/>
              </a:ext>
            </a:extLst>
          </p:cNvPr>
          <p:cNvSpPr txBox="1"/>
          <p:nvPr/>
        </p:nvSpPr>
        <p:spPr>
          <a:xfrm>
            <a:off x="7292489" y="2723442"/>
            <a:ext cx="1752018" cy="507831"/>
          </a:xfrm>
          <a:prstGeom prst="rect">
            <a:avLst/>
          </a:prstGeom>
          <a:noFill/>
        </p:spPr>
        <p:txBody>
          <a:bodyPr wrap="square" rtlCol="0">
            <a:spAutoFit/>
          </a:bodyPr>
          <a:lstStyle/>
          <a:p>
            <a:r>
              <a:rPr lang="en-GB" sz="1350" dirty="0"/>
              <a:t>Maths a </a:t>
            </a:r>
            <a:r>
              <a:rPr lang="en-GB" sz="1350" dirty="0" err="1"/>
              <a:t>gwyddoniaeth</a:t>
            </a:r>
            <a:endParaRPr lang="en-US" sz="1350" dirty="0"/>
          </a:p>
        </p:txBody>
      </p:sp>
      <p:sp>
        <p:nvSpPr>
          <p:cNvPr id="15" name="TextBox 14">
            <a:extLst>
              <a:ext uri="{FF2B5EF4-FFF2-40B4-BE49-F238E27FC236}">
                <a16:creationId xmlns:a16="http://schemas.microsoft.com/office/drawing/2014/main" id="{CF8FA1EA-BAF9-5C50-984A-C5EEDB5F85EE}"/>
              </a:ext>
            </a:extLst>
          </p:cNvPr>
          <p:cNvSpPr txBox="1"/>
          <p:nvPr/>
        </p:nvSpPr>
        <p:spPr>
          <a:xfrm>
            <a:off x="7293300" y="3262856"/>
            <a:ext cx="1589873" cy="300082"/>
          </a:xfrm>
          <a:prstGeom prst="rect">
            <a:avLst/>
          </a:prstGeom>
          <a:noFill/>
        </p:spPr>
        <p:txBody>
          <a:bodyPr wrap="square" rtlCol="0">
            <a:spAutoFit/>
          </a:bodyPr>
          <a:lstStyle/>
          <a:p>
            <a:r>
              <a:rPr lang="en-GB" sz="1350" dirty="0" err="1"/>
              <a:t>Datrys</a:t>
            </a:r>
            <a:r>
              <a:rPr lang="en-GB" sz="1350" dirty="0"/>
              <a:t> </a:t>
            </a:r>
            <a:r>
              <a:rPr lang="en-GB" sz="1350" dirty="0" err="1"/>
              <a:t>problemau</a:t>
            </a:r>
            <a:endParaRPr lang="en-US" sz="1350" dirty="0"/>
          </a:p>
        </p:txBody>
      </p:sp>
      <p:sp>
        <p:nvSpPr>
          <p:cNvPr id="16" name="TextBox 15">
            <a:extLst>
              <a:ext uri="{FF2B5EF4-FFF2-40B4-BE49-F238E27FC236}">
                <a16:creationId xmlns:a16="http://schemas.microsoft.com/office/drawing/2014/main" id="{5410B152-A321-D666-124A-398031957273}"/>
              </a:ext>
            </a:extLst>
          </p:cNvPr>
          <p:cNvSpPr txBox="1"/>
          <p:nvPr/>
        </p:nvSpPr>
        <p:spPr>
          <a:xfrm>
            <a:off x="7293300" y="3569435"/>
            <a:ext cx="1866137" cy="507831"/>
          </a:xfrm>
          <a:prstGeom prst="rect">
            <a:avLst/>
          </a:prstGeom>
          <a:noFill/>
        </p:spPr>
        <p:txBody>
          <a:bodyPr wrap="square" rtlCol="0">
            <a:spAutoFit/>
          </a:bodyPr>
          <a:lstStyle/>
          <a:p>
            <a:r>
              <a:rPr lang="en-GB" sz="1350" dirty="0" err="1"/>
              <a:t>Dysgu</a:t>
            </a:r>
            <a:r>
              <a:rPr lang="en-GB" sz="1350" dirty="0"/>
              <a:t> o </a:t>
            </a:r>
            <a:r>
              <a:rPr lang="en-GB" sz="1350" dirty="0" err="1"/>
              <a:t>gamgymeriadau</a:t>
            </a:r>
            <a:endParaRPr lang="en-US" sz="1350" dirty="0"/>
          </a:p>
        </p:txBody>
      </p:sp>
      <p:sp>
        <p:nvSpPr>
          <p:cNvPr id="17" name="TextBox 16">
            <a:extLst>
              <a:ext uri="{FF2B5EF4-FFF2-40B4-BE49-F238E27FC236}">
                <a16:creationId xmlns:a16="http://schemas.microsoft.com/office/drawing/2014/main" id="{54CB33D0-AE00-BCF8-58F9-A7DC4596CAC6}"/>
              </a:ext>
            </a:extLst>
          </p:cNvPr>
          <p:cNvSpPr txBox="1"/>
          <p:nvPr/>
        </p:nvSpPr>
        <p:spPr>
          <a:xfrm>
            <a:off x="7293300" y="4017127"/>
            <a:ext cx="1347412" cy="300082"/>
          </a:xfrm>
          <a:prstGeom prst="rect">
            <a:avLst/>
          </a:prstGeom>
          <a:noFill/>
        </p:spPr>
        <p:txBody>
          <a:bodyPr wrap="square" rtlCol="0">
            <a:spAutoFit/>
          </a:bodyPr>
          <a:lstStyle/>
          <a:p>
            <a:r>
              <a:rPr lang="en-GB" sz="1350" dirty="0" err="1"/>
              <a:t>Asesu</a:t>
            </a:r>
            <a:r>
              <a:rPr lang="en-GB" sz="1350" dirty="0"/>
              <a:t> </a:t>
            </a:r>
            <a:r>
              <a:rPr lang="en-GB" sz="1350" dirty="0" err="1"/>
              <a:t>risg</a:t>
            </a:r>
            <a:endParaRPr lang="en-US" sz="1350" dirty="0"/>
          </a:p>
        </p:txBody>
      </p:sp>
      <p:sp>
        <p:nvSpPr>
          <p:cNvPr id="18" name="TextBox 17">
            <a:extLst>
              <a:ext uri="{FF2B5EF4-FFF2-40B4-BE49-F238E27FC236}">
                <a16:creationId xmlns:a16="http://schemas.microsoft.com/office/drawing/2014/main" id="{698DA33D-26F6-E703-4154-4A0304644FCF}"/>
              </a:ext>
            </a:extLst>
          </p:cNvPr>
          <p:cNvSpPr txBox="1"/>
          <p:nvPr/>
        </p:nvSpPr>
        <p:spPr>
          <a:xfrm>
            <a:off x="7279189" y="4394261"/>
            <a:ext cx="1974258" cy="300082"/>
          </a:xfrm>
          <a:prstGeom prst="rect">
            <a:avLst/>
          </a:prstGeom>
          <a:noFill/>
        </p:spPr>
        <p:txBody>
          <a:bodyPr wrap="square" rtlCol="0">
            <a:spAutoFit/>
          </a:bodyPr>
          <a:lstStyle/>
          <a:p>
            <a:r>
              <a:rPr lang="en-GB" sz="1350" dirty="0" err="1"/>
              <a:t>Amgylchedd</a:t>
            </a:r>
            <a:r>
              <a:rPr lang="en-GB" sz="1350" dirty="0"/>
              <a:t> </a:t>
            </a:r>
            <a:r>
              <a:rPr lang="en-GB" sz="1350" dirty="0" err="1"/>
              <a:t>galluogol</a:t>
            </a:r>
            <a:endParaRPr lang="en-US" sz="1350" dirty="0"/>
          </a:p>
        </p:txBody>
      </p:sp>
      <p:sp>
        <p:nvSpPr>
          <p:cNvPr id="19" name="TextBox 18">
            <a:extLst>
              <a:ext uri="{FF2B5EF4-FFF2-40B4-BE49-F238E27FC236}">
                <a16:creationId xmlns:a16="http://schemas.microsoft.com/office/drawing/2014/main" id="{6E374B91-A45B-6B77-7985-E166DA031D1B}"/>
              </a:ext>
            </a:extLst>
          </p:cNvPr>
          <p:cNvSpPr txBox="1"/>
          <p:nvPr/>
        </p:nvSpPr>
        <p:spPr>
          <a:xfrm>
            <a:off x="7293301" y="4727705"/>
            <a:ext cx="1016696" cy="300082"/>
          </a:xfrm>
          <a:prstGeom prst="rect">
            <a:avLst/>
          </a:prstGeom>
          <a:noFill/>
        </p:spPr>
        <p:txBody>
          <a:bodyPr wrap="square" rtlCol="0">
            <a:spAutoFit/>
          </a:bodyPr>
          <a:lstStyle/>
          <a:p>
            <a:r>
              <a:rPr lang="en-GB" sz="1350" dirty="0"/>
              <a:t>HWYL</a:t>
            </a:r>
            <a:endParaRPr lang="en-US" sz="1350" dirty="0"/>
          </a:p>
        </p:txBody>
      </p:sp>
      <p:sp>
        <p:nvSpPr>
          <p:cNvPr id="20" name="TextBox 19">
            <a:extLst>
              <a:ext uri="{FF2B5EF4-FFF2-40B4-BE49-F238E27FC236}">
                <a16:creationId xmlns:a16="http://schemas.microsoft.com/office/drawing/2014/main" id="{A39CE4A3-AD24-0E6B-5F67-E1443FC43E40}"/>
              </a:ext>
            </a:extLst>
          </p:cNvPr>
          <p:cNvSpPr txBox="1"/>
          <p:nvPr/>
        </p:nvSpPr>
        <p:spPr>
          <a:xfrm>
            <a:off x="7292489" y="5030478"/>
            <a:ext cx="1319512" cy="300082"/>
          </a:xfrm>
          <a:prstGeom prst="rect">
            <a:avLst/>
          </a:prstGeom>
          <a:noFill/>
        </p:spPr>
        <p:txBody>
          <a:bodyPr wrap="square" rtlCol="0">
            <a:spAutoFit/>
          </a:bodyPr>
          <a:lstStyle/>
          <a:p>
            <a:r>
              <a:rPr lang="en-GB" sz="1350" dirty="0" err="1"/>
              <a:t>Ymgysylltu</a:t>
            </a:r>
            <a:endParaRPr lang="en-US" sz="1350" dirty="0"/>
          </a:p>
        </p:txBody>
      </p:sp>
    </p:spTree>
    <p:extLst>
      <p:ext uri="{BB962C8B-B14F-4D97-AF65-F5344CB8AC3E}">
        <p14:creationId xmlns:p14="http://schemas.microsoft.com/office/powerpoint/2010/main" val="26608019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64B5A2-F3EB-4E13-9723-31818BDB72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8A8B87-034F-F65B-4AE5-892804E4BD68}"/>
              </a:ext>
            </a:extLst>
          </p:cNvPr>
          <p:cNvSpPr>
            <a:spLocks noGrp="1"/>
          </p:cNvSpPr>
          <p:nvPr>
            <p:ph type="title"/>
          </p:nvPr>
        </p:nvSpPr>
        <p:spPr/>
        <p:txBody>
          <a:bodyPr/>
          <a:lstStyle/>
          <a:p>
            <a:r>
              <a:rPr lang="en-GB" dirty="0">
                <a:solidFill>
                  <a:srgbClr val="0070C0"/>
                </a:solidFill>
              </a:rPr>
              <a:t>What is play?</a:t>
            </a:r>
            <a:endParaRPr lang="en-US" dirty="0">
              <a:solidFill>
                <a:srgbClr val="0070C0"/>
              </a:solidFill>
            </a:endParaRPr>
          </a:p>
        </p:txBody>
      </p:sp>
      <p:pic>
        <p:nvPicPr>
          <p:cNvPr id="5122" name="Picture 2">
            <a:extLst>
              <a:ext uri="{FF2B5EF4-FFF2-40B4-BE49-F238E27FC236}">
                <a16:creationId xmlns:a16="http://schemas.microsoft.com/office/drawing/2014/main" id="{A7A8BEE6-AB5A-2358-887C-AC62C8FF340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570" t="9392" r="7965" b="17171"/>
          <a:stretch/>
        </p:blipFill>
        <p:spPr bwMode="auto">
          <a:xfrm>
            <a:off x="2387686" y="1955934"/>
            <a:ext cx="4361574" cy="198382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F1B90C8-3705-03F6-2086-EC2CECDF1B9F}"/>
              </a:ext>
            </a:extLst>
          </p:cNvPr>
          <p:cNvSpPr txBox="1"/>
          <p:nvPr/>
        </p:nvSpPr>
        <p:spPr>
          <a:xfrm>
            <a:off x="2387686" y="4158118"/>
            <a:ext cx="1474795" cy="300082"/>
          </a:xfrm>
          <a:prstGeom prst="rect">
            <a:avLst/>
          </a:prstGeom>
          <a:noFill/>
        </p:spPr>
        <p:txBody>
          <a:bodyPr wrap="square" rtlCol="0">
            <a:spAutoFit/>
          </a:bodyPr>
          <a:lstStyle/>
          <a:p>
            <a:r>
              <a:rPr lang="en-GB" sz="1350" dirty="0">
                <a:solidFill>
                  <a:srgbClr val="0070C0"/>
                </a:solidFill>
              </a:rPr>
              <a:t>(Tinney, 2019)</a:t>
            </a:r>
            <a:endParaRPr lang="en-US" sz="1350" dirty="0">
              <a:solidFill>
                <a:srgbClr val="0070C0"/>
              </a:solidFill>
            </a:endParaRPr>
          </a:p>
        </p:txBody>
      </p:sp>
      <p:sp>
        <p:nvSpPr>
          <p:cNvPr id="4" name="TextBox 3">
            <a:extLst>
              <a:ext uri="{FF2B5EF4-FFF2-40B4-BE49-F238E27FC236}">
                <a16:creationId xmlns:a16="http://schemas.microsoft.com/office/drawing/2014/main" id="{BF152B53-E693-618D-64AF-48ECBC64EB40}"/>
              </a:ext>
            </a:extLst>
          </p:cNvPr>
          <p:cNvSpPr txBox="1"/>
          <p:nvPr/>
        </p:nvSpPr>
        <p:spPr>
          <a:xfrm>
            <a:off x="618886" y="2318989"/>
            <a:ext cx="1334330" cy="300082"/>
          </a:xfrm>
          <a:prstGeom prst="rect">
            <a:avLst/>
          </a:prstGeom>
          <a:noFill/>
        </p:spPr>
        <p:txBody>
          <a:bodyPr wrap="square" rtlCol="0">
            <a:spAutoFit/>
          </a:bodyPr>
          <a:lstStyle/>
          <a:p>
            <a:r>
              <a:rPr lang="en-GB" sz="1350" dirty="0">
                <a:solidFill>
                  <a:srgbClr val="0070C0"/>
                </a:solidFill>
              </a:rPr>
              <a:t>Unstructured</a:t>
            </a:r>
            <a:endParaRPr lang="en-US" sz="1350" dirty="0">
              <a:solidFill>
                <a:srgbClr val="0070C0"/>
              </a:solidFill>
            </a:endParaRPr>
          </a:p>
        </p:txBody>
      </p:sp>
      <p:sp>
        <p:nvSpPr>
          <p:cNvPr id="5" name="TextBox 4">
            <a:extLst>
              <a:ext uri="{FF2B5EF4-FFF2-40B4-BE49-F238E27FC236}">
                <a16:creationId xmlns:a16="http://schemas.microsoft.com/office/drawing/2014/main" id="{DF3E3189-3426-838D-4CD4-0B2220DE678D}"/>
              </a:ext>
            </a:extLst>
          </p:cNvPr>
          <p:cNvSpPr txBox="1"/>
          <p:nvPr/>
        </p:nvSpPr>
        <p:spPr>
          <a:xfrm>
            <a:off x="668276" y="2828680"/>
            <a:ext cx="925047" cy="300082"/>
          </a:xfrm>
          <a:prstGeom prst="rect">
            <a:avLst/>
          </a:prstGeom>
          <a:noFill/>
        </p:spPr>
        <p:txBody>
          <a:bodyPr wrap="square" rtlCol="0">
            <a:spAutoFit/>
          </a:bodyPr>
          <a:lstStyle/>
          <a:p>
            <a:r>
              <a:rPr lang="en-GB" sz="1350" dirty="0">
                <a:solidFill>
                  <a:srgbClr val="0070C0"/>
                </a:solidFill>
              </a:rPr>
              <a:t>Freedom</a:t>
            </a:r>
            <a:endParaRPr lang="en-US" sz="1350" dirty="0">
              <a:solidFill>
                <a:srgbClr val="0070C0"/>
              </a:solidFill>
            </a:endParaRPr>
          </a:p>
        </p:txBody>
      </p:sp>
      <p:sp>
        <p:nvSpPr>
          <p:cNvPr id="6" name="TextBox 5">
            <a:extLst>
              <a:ext uri="{FF2B5EF4-FFF2-40B4-BE49-F238E27FC236}">
                <a16:creationId xmlns:a16="http://schemas.microsoft.com/office/drawing/2014/main" id="{883B537D-671E-4800-1049-5AD1DC63C583}"/>
              </a:ext>
            </a:extLst>
          </p:cNvPr>
          <p:cNvSpPr txBox="1"/>
          <p:nvPr/>
        </p:nvSpPr>
        <p:spPr>
          <a:xfrm>
            <a:off x="675330" y="3232541"/>
            <a:ext cx="1128160" cy="300082"/>
          </a:xfrm>
          <a:prstGeom prst="rect">
            <a:avLst/>
          </a:prstGeom>
          <a:noFill/>
        </p:spPr>
        <p:txBody>
          <a:bodyPr wrap="square" rtlCol="0">
            <a:spAutoFit/>
          </a:bodyPr>
          <a:lstStyle/>
          <a:p>
            <a:r>
              <a:rPr lang="en-GB" sz="1350" dirty="0">
                <a:solidFill>
                  <a:srgbClr val="0070C0"/>
                </a:solidFill>
              </a:rPr>
              <a:t>Exploration</a:t>
            </a:r>
            <a:endParaRPr lang="en-US" sz="1350" dirty="0">
              <a:solidFill>
                <a:srgbClr val="0070C0"/>
              </a:solidFill>
            </a:endParaRPr>
          </a:p>
        </p:txBody>
      </p:sp>
      <p:sp>
        <p:nvSpPr>
          <p:cNvPr id="7" name="TextBox 6">
            <a:extLst>
              <a:ext uri="{FF2B5EF4-FFF2-40B4-BE49-F238E27FC236}">
                <a16:creationId xmlns:a16="http://schemas.microsoft.com/office/drawing/2014/main" id="{B3FD1CEF-8A7E-AA03-EDC9-69F5167B62B6}"/>
              </a:ext>
            </a:extLst>
          </p:cNvPr>
          <p:cNvSpPr txBox="1"/>
          <p:nvPr/>
        </p:nvSpPr>
        <p:spPr>
          <a:xfrm>
            <a:off x="675330" y="3714010"/>
            <a:ext cx="956080" cy="300082"/>
          </a:xfrm>
          <a:prstGeom prst="rect">
            <a:avLst/>
          </a:prstGeom>
          <a:noFill/>
        </p:spPr>
        <p:txBody>
          <a:bodyPr wrap="square" rtlCol="0">
            <a:spAutoFit/>
          </a:bodyPr>
          <a:lstStyle/>
          <a:p>
            <a:r>
              <a:rPr lang="en-GB" sz="1350" dirty="0">
                <a:solidFill>
                  <a:srgbClr val="0070C0"/>
                </a:solidFill>
              </a:rPr>
              <a:t>Creativity</a:t>
            </a:r>
            <a:endParaRPr lang="en-US" sz="1350" dirty="0">
              <a:solidFill>
                <a:srgbClr val="0070C0"/>
              </a:solidFill>
            </a:endParaRPr>
          </a:p>
        </p:txBody>
      </p:sp>
      <p:sp>
        <p:nvSpPr>
          <p:cNvPr id="8" name="TextBox 7">
            <a:extLst>
              <a:ext uri="{FF2B5EF4-FFF2-40B4-BE49-F238E27FC236}">
                <a16:creationId xmlns:a16="http://schemas.microsoft.com/office/drawing/2014/main" id="{B0CF9613-6E72-92D2-1AD5-B53D57D35073}"/>
              </a:ext>
            </a:extLst>
          </p:cNvPr>
          <p:cNvSpPr txBox="1"/>
          <p:nvPr/>
        </p:nvSpPr>
        <p:spPr>
          <a:xfrm>
            <a:off x="675330" y="4825867"/>
            <a:ext cx="1666995" cy="507831"/>
          </a:xfrm>
          <a:prstGeom prst="rect">
            <a:avLst/>
          </a:prstGeom>
          <a:noFill/>
        </p:spPr>
        <p:txBody>
          <a:bodyPr wrap="square" rtlCol="0">
            <a:spAutoFit/>
          </a:bodyPr>
          <a:lstStyle/>
          <a:p>
            <a:r>
              <a:rPr lang="en-GB" sz="1350" dirty="0">
                <a:solidFill>
                  <a:srgbClr val="0070C0"/>
                </a:solidFill>
              </a:rPr>
              <a:t>Process not a product</a:t>
            </a:r>
            <a:endParaRPr lang="en-US" sz="1350" dirty="0">
              <a:solidFill>
                <a:srgbClr val="0070C0"/>
              </a:solidFill>
            </a:endParaRPr>
          </a:p>
        </p:txBody>
      </p:sp>
      <p:sp>
        <p:nvSpPr>
          <p:cNvPr id="9" name="TextBox 8">
            <a:extLst>
              <a:ext uri="{FF2B5EF4-FFF2-40B4-BE49-F238E27FC236}">
                <a16:creationId xmlns:a16="http://schemas.microsoft.com/office/drawing/2014/main" id="{E4BC32F3-BAD2-4102-B336-71831D35A07E}"/>
              </a:ext>
            </a:extLst>
          </p:cNvPr>
          <p:cNvSpPr txBox="1"/>
          <p:nvPr/>
        </p:nvSpPr>
        <p:spPr>
          <a:xfrm>
            <a:off x="675330" y="4172729"/>
            <a:ext cx="968866" cy="300082"/>
          </a:xfrm>
          <a:prstGeom prst="rect">
            <a:avLst/>
          </a:prstGeom>
          <a:noFill/>
        </p:spPr>
        <p:txBody>
          <a:bodyPr wrap="square" rtlCol="0">
            <a:spAutoFit/>
          </a:bodyPr>
          <a:lstStyle/>
          <a:p>
            <a:r>
              <a:rPr lang="en-GB" sz="1350" dirty="0">
                <a:solidFill>
                  <a:srgbClr val="0070C0"/>
                </a:solidFill>
              </a:rPr>
              <a:t>Physical</a:t>
            </a:r>
            <a:endParaRPr lang="en-US" sz="1350" dirty="0">
              <a:solidFill>
                <a:srgbClr val="0070C0"/>
              </a:solidFill>
            </a:endParaRPr>
          </a:p>
        </p:txBody>
      </p:sp>
      <p:sp>
        <p:nvSpPr>
          <p:cNvPr id="10" name="TextBox 9">
            <a:extLst>
              <a:ext uri="{FF2B5EF4-FFF2-40B4-BE49-F238E27FC236}">
                <a16:creationId xmlns:a16="http://schemas.microsoft.com/office/drawing/2014/main" id="{5C8FC40E-B07C-E659-3596-83DC43BE69CF}"/>
              </a:ext>
            </a:extLst>
          </p:cNvPr>
          <p:cNvSpPr txBox="1"/>
          <p:nvPr/>
        </p:nvSpPr>
        <p:spPr>
          <a:xfrm>
            <a:off x="675330" y="4485187"/>
            <a:ext cx="1119560" cy="300082"/>
          </a:xfrm>
          <a:prstGeom prst="rect">
            <a:avLst/>
          </a:prstGeom>
          <a:noFill/>
        </p:spPr>
        <p:txBody>
          <a:bodyPr wrap="square" rtlCol="0">
            <a:spAutoFit/>
          </a:bodyPr>
          <a:lstStyle/>
          <a:p>
            <a:r>
              <a:rPr lang="en-GB" sz="1350" dirty="0">
                <a:solidFill>
                  <a:srgbClr val="0070C0"/>
                </a:solidFill>
              </a:rPr>
              <a:t>Language</a:t>
            </a:r>
            <a:endParaRPr lang="en-US" sz="1350" dirty="0">
              <a:solidFill>
                <a:srgbClr val="0070C0"/>
              </a:solidFill>
            </a:endParaRPr>
          </a:p>
        </p:txBody>
      </p:sp>
      <p:sp>
        <p:nvSpPr>
          <p:cNvPr id="11" name="TextBox 10">
            <a:extLst>
              <a:ext uri="{FF2B5EF4-FFF2-40B4-BE49-F238E27FC236}">
                <a16:creationId xmlns:a16="http://schemas.microsoft.com/office/drawing/2014/main" id="{19745D58-559E-BE9E-FCA0-AA20E247C43A}"/>
              </a:ext>
            </a:extLst>
          </p:cNvPr>
          <p:cNvSpPr txBox="1"/>
          <p:nvPr/>
        </p:nvSpPr>
        <p:spPr>
          <a:xfrm>
            <a:off x="654164" y="1971253"/>
            <a:ext cx="834138" cy="300082"/>
          </a:xfrm>
          <a:prstGeom prst="rect">
            <a:avLst/>
          </a:prstGeom>
          <a:noFill/>
        </p:spPr>
        <p:txBody>
          <a:bodyPr wrap="square" rtlCol="0">
            <a:spAutoFit/>
          </a:bodyPr>
          <a:lstStyle/>
          <a:p>
            <a:r>
              <a:rPr lang="en-GB" sz="1350" dirty="0">
                <a:solidFill>
                  <a:srgbClr val="0070C0"/>
                </a:solidFill>
              </a:rPr>
              <a:t>Social</a:t>
            </a:r>
            <a:endParaRPr lang="en-US" sz="1350" dirty="0">
              <a:solidFill>
                <a:srgbClr val="0070C0"/>
              </a:solidFill>
            </a:endParaRPr>
          </a:p>
        </p:txBody>
      </p:sp>
      <p:sp>
        <p:nvSpPr>
          <p:cNvPr id="12" name="TextBox 11">
            <a:extLst>
              <a:ext uri="{FF2B5EF4-FFF2-40B4-BE49-F238E27FC236}">
                <a16:creationId xmlns:a16="http://schemas.microsoft.com/office/drawing/2014/main" id="{221BC850-5F39-673E-EE87-595B0A5C15D8}"/>
              </a:ext>
            </a:extLst>
          </p:cNvPr>
          <p:cNvSpPr txBox="1"/>
          <p:nvPr/>
        </p:nvSpPr>
        <p:spPr>
          <a:xfrm>
            <a:off x="7285434" y="1913600"/>
            <a:ext cx="1179597" cy="300082"/>
          </a:xfrm>
          <a:prstGeom prst="rect">
            <a:avLst/>
          </a:prstGeom>
          <a:noFill/>
        </p:spPr>
        <p:txBody>
          <a:bodyPr wrap="square" rtlCol="0">
            <a:spAutoFit/>
          </a:bodyPr>
          <a:lstStyle/>
          <a:p>
            <a:r>
              <a:rPr lang="en-GB" sz="1350" dirty="0">
                <a:solidFill>
                  <a:srgbClr val="0070C0"/>
                </a:solidFill>
              </a:rPr>
              <a:t>Emotional</a:t>
            </a:r>
            <a:endParaRPr lang="en-US" sz="1350" dirty="0">
              <a:solidFill>
                <a:srgbClr val="0070C0"/>
              </a:solidFill>
            </a:endParaRPr>
          </a:p>
        </p:txBody>
      </p:sp>
      <p:sp>
        <p:nvSpPr>
          <p:cNvPr id="13" name="TextBox 12">
            <a:extLst>
              <a:ext uri="{FF2B5EF4-FFF2-40B4-BE49-F238E27FC236}">
                <a16:creationId xmlns:a16="http://schemas.microsoft.com/office/drawing/2014/main" id="{5E182E43-00D5-5A96-F8D4-BF41FDDB38CF}"/>
              </a:ext>
            </a:extLst>
          </p:cNvPr>
          <p:cNvSpPr txBox="1"/>
          <p:nvPr/>
        </p:nvSpPr>
        <p:spPr>
          <a:xfrm>
            <a:off x="7271322" y="2318083"/>
            <a:ext cx="986151" cy="300082"/>
          </a:xfrm>
          <a:prstGeom prst="rect">
            <a:avLst/>
          </a:prstGeom>
          <a:noFill/>
        </p:spPr>
        <p:txBody>
          <a:bodyPr wrap="square" rtlCol="0">
            <a:spAutoFit/>
          </a:bodyPr>
          <a:lstStyle/>
          <a:p>
            <a:r>
              <a:rPr lang="en-GB" sz="1350" dirty="0">
                <a:solidFill>
                  <a:srgbClr val="0070C0"/>
                </a:solidFill>
              </a:rPr>
              <a:t>Cognitive</a:t>
            </a:r>
            <a:endParaRPr lang="en-US" sz="1350" dirty="0">
              <a:solidFill>
                <a:srgbClr val="0070C0"/>
              </a:solidFill>
            </a:endParaRPr>
          </a:p>
        </p:txBody>
      </p:sp>
      <p:sp>
        <p:nvSpPr>
          <p:cNvPr id="14" name="TextBox 13">
            <a:extLst>
              <a:ext uri="{FF2B5EF4-FFF2-40B4-BE49-F238E27FC236}">
                <a16:creationId xmlns:a16="http://schemas.microsoft.com/office/drawing/2014/main" id="{1B7A7069-2496-BCFB-ED47-B25DA2E9F476}"/>
              </a:ext>
            </a:extLst>
          </p:cNvPr>
          <p:cNvSpPr txBox="1"/>
          <p:nvPr/>
        </p:nvSpPr>
        <p:spPr>
          <a:xfrm>
            <a:off x="7271322" y="2674053"/>
            <a:ext cx="1701368" cy="300082"/>
          </a:xfrm>
          <a:prstGeom prst="rect">
            <a:avLst/>
          </a:prstGeom>
          <a:noFill/>
        </p:spPr>
        <p:txBody>
          <a:bodyPr wrap="square" rtlCol="0">
            <a:spAutoFit/>
          </a:bodyPr>
          <a:lstStyle/>
          <a:p>
            <a:r>
              <a:rPr lang="en-GB" sz="1350" dirty="0">
                <a:solidFill>
                  <a:srgbClr val="0070C0"/>
                </a:solidFill>
              </a:rPr>
              <a:t>Maths and science</a:t>
            </a:r>
            <a:endParaRPr lang="en-US" sz="1350" dirty="0">
              <a:solidFill>
                <a:srgbClr val="0070C0"/>
              </a:solidFill>
            </a:endParaRPr>
          </a:p>
        </p:txBody>
      </p:sp>
      <p:sp>
        <p:nvSpPr>
          <p:cNvPr id="15" name="TextBox 14">
            <a:extLst>
              <a:ext uri="{FF2B5EF4-FFF2-40B4-BE49-F238E27FC236}">
                <a16:creationId xmlns:a16="http://schemas.microsoft.com/office/drawing/2014/main" id="{CF8FA1EA-BAF9-5C50-984A-C5EEDB5F85EE}"/>
              </a:ext>
            </a:extLst>
          </p:cNvPr>
          <p:cNvSpPr txBox="1"/>
          <p:nvPr/>
        </p:nvSpPr>
        <p:spPr>
          <a:xfrm>
            <a:off x="7286245" y="3079410"/>
            <a:ext cx="1500907" cy="300082"/>
          </a:xfrm>
          <a:prstGeom prst="rect">
            <a:avLst/>
          </a:prstGeom>
          <a:noFill/>
        </p:spPr>
        <p:txBody>
          <a:bodyPr wrap="square" rtlCol="0">
            <a:spAutoFit/>
          </a:bodyPr>
          <a:lstStyle/>
          <a:p>
            <a:r>
              <a:rPr lang="en-GB" sz="1350" dirty="0">
                <a:solidFill>
                  <a:srgbClr val="0070C0"/>
                </a:solidFill>
              </a:rPr>
              <a:t>Problem solving</a:t>
            </a:r>
            <a:endParaRPr lang="en-US" sz="1350" dirty="0">
              <a:solidFill>
                <a:srgbClr val="0070C0"/>
              </a:solidFill>
            </a:endParaRPr>
          </a:p>
        </p:txBody>
      </p:sp>
      <p:sp>
        <p:nvSpPr>
          <p:cNvPr id="16" name="TextBox 15">
            <a:extLst>
              <a:ext uri="{FF2B5EF4-FFF2-40B4-BE49-F238E27FC236}">
                <a16:creationId xmlns:a16="http://schemas.microsoft.com/office/drawing/2014/main" id="{5410B152-A321-D666-124A-398031957273}"/>
              </a:ext>
            </a:extLst>
          </p:cNvPr>
          <p:cNvSpPr txBox="1"/>
          <p:nvPr/>
        </p:nvSpPr>
        <p:spPr>
          <a:xfrm>
            <a:off x="7293301" y="3534157"/>
            <a:ext cx="1466489" cy="300082"/>
          </a:xfrm>
          <a:prstGeom prst="rect">
            <a:avLst/>
          </a:prstGeom>
          <a:noFill/>
        </p:spPr>
        <p:txBody>
          <a:bodyPr wrap="square" rtlCol="0">
            <a:spAutoFit/>
          </a:bodyPr>
          <a:lstStyle/>
          <a:p>
            <a:r>
              <a:rPr lang="en-GB" sz="1350" dirty="0">
                <a:solidFill>
                  <a:srgbClr val="0070C0"/>
                </a:solidFill>
              </a:rPr>
              <a:t>Trial and error</a:t>
            </a:r>
            <a:endParaRPr lang="en-US" sz="1350" dirty="0">
              <a:solidFill>
                <a:srgbClr val="0070C0"/>
              </a:solidFill>
            </a:endParaRPr>
          </a:p>
        </p:txBody>
      </p:sp>
      <p:sp>
        <p:nvSpPr>
          <p:cNvPr id="17" name="TextBox 16">
            <a:extLst>
              <a:ext uri="{FF2B5EF4-FFF2-40B4-BE49-F238E27FC236}">
                <a16:creationId xmlns:a16="http://schemas.microsoft.com/office/drawing/2014/main" id="{54CB33D0-AE00-BCF8-58F9-A7DC4596CAC6}"/>
              </a:ext>
            </a:extLst>
          </p:cNvPr>
          <p:cNvSpPr txBox="1"/>
          <p:nvPr/>
        </p:nvSpPr>
        <p:spPr>
          <a:xfrm>
            <a:off x="7293300" y="3904238"/>
            <a:ext cx="1677454" cy="300082"/>
          </a:xfrm>
          <a:prstGeom prst="rect">
            <a:avLst/>
          </a:prstGeom>
          <a:noFill/>
        </p:spPr>
        <p:txBody>
          <a:bodyPr wrap="square" rtlCol="0">
            <a:spAutoFit/>
          </a:bodyPr>
          <a:lstStyle/>
          <a:p>
            <a:r>
              <a:rPr lang="en-GB" sz="1350" dirty="0">
                <a:solidFill>
                  <a:srgbClr val="0070C0"/>
                </a:solidFill>
              </a:rPr>
              <a:t>Risk assessment</a:t>
            </a:r>
            <a:endParaRPr lang="en-US" sz="1350" dirty="0">
              <a:solidFill>
                <a:srgbClr val="0070C0"/>
              </a:solidFill>
            </a:endParaRPr>
          </a:p>
        </p:txBody>
      </p:sp>
      <p:sp>
        <p:nvSpPr>
          <p:cNvPr id="18" name="TextBox 17">
            <a:extLst>
              <a:ext uri="{FF2B5EF4-FFF2-40B4-BE49-F238E27FC236}">
                <a16:creationId xmlns:a16="http://schemas.microsoft.com/office/drawing/2014/main" id="{698DA33D-26F6-E703-4154-4A0304644FCF}"/>
              </a:ext>
            </a:extLst>
          </p:cNvPr>
          <p:cNvSpPr txBox="1"/>
          <p:nvPr/>
        </p:nvSpPr>
        <p:spPr>
          <a:xfrm>
            <a:off x="7286245" y="4210817"/>
            <a:ext cx="1837742" cy="507831"/>
          </a:xfrm>
          <a:prstGeom prst="rect">
            <a:avLst/>
          </a:prstGeom>
          <a:noFill/>
        </p:spPr>
        <p:txBody>
          <a:bodyPr wrap="square" rtlCol="0">
            <a:spAutoFit/>
          </a:bodyPr>
          <a:lstStyle/>
          <a:p>
            <a:r>
              <a:rPr lang="en-GB" sz="1350" dirty="0">
                <a:solidFill>
                  <a:srgbClr val="0070C0"/>
                </a:solidFill>
              </a:rPr>
              <a:t>Enabling environments</a:t>
            </a:r>
            <a:endParaRPr lang="en-US" sz="1350" dirty="0">
              <a:solidFill>
                <a:srgbClr val="0070C0"/>
              </a:solidFill>
            </a:endParaRPr>
          </a:p>
        </p:txBody>
      </p:sp>
      <p:sp>
        <p:nvSpPr>
          <p:cNvPr id="19" name="TextBox 18">
            <a:extLst>
              <a:ext uri="{FF2B5EF4-FFF2-40B4-BE49-F238E27FC236}">
                <a16:creationId xmlns:a16="http://schemas.microsoft.com/office/drawing/2014/main" id="{6E374B91-A45B-6B77-7985-E166DA031D1B}"/>
              </a:ext>
            </a:extLst>
          </p:cNvPr>
          <p:cNvSpPr txBox="1"/>
          <p:nvPr/>
        </p:nvSpPr>
        <p:spPr>
          <a:xfrm>
            <a:off x="7293300" y="4720650"/>
            <a:ext cx="969431" cy="300082"/>
          </a:xfrm>
          <a:prstGeom prst="rect">
            <a:avLst/>
          </a:prstGeom>
          <a:noFill/>
        </p:spPr>
        <p:txBody>
          <a:bodyPr wrap="square" rtlCol="0">
            <a:spAutoFit/>
          </a:bodyPr>
          <a:lstStyle/>
          <a:p>
            <a:r>
              <a:rPr lang="en-GB" sz="1350" dirty="0">
                <a:solidFill>
                  <a:srgbClr val="0070C0"/>
                </a:solidFill>
              </a:rPr>
              <a:t>FUN</a:t>
            </a:r>
            <a:endParaRPr lang="en-US" sz="1350" dirty="0">
              <a:solidFill>
                <a:srgbClr val="0070C0"/>
              </a:solidFill>
            </a:endParaRPr>
          </a:p>
        </p:txBody>
      </p:sp>
      <p:sp>
        <p:nvSpPr>
          <p:cNvPr id="20" name="TextBox 19">
            <a:extLst>
              <a:ext uri="{FF2B5EF4-FFF2-40B4-BE49-F238E27FC236}">
                <a16:creationId xmlns:a16="http://schemas.microsoft.com/office/drawing/2014/main" id="{A39CE4A3-AD24-0E6B-5F67-E1443FC43E40}"/>
              </a:ext>
            </a:extLst>
          </p:cNvPr>
          <p:cNvSpPr txBox="1"/>
          <p:nvPr/>
        </p:nvSpPr>
        <p:spPr>
          <a:xfrm>
            <a:off x="7271323" y="5079867"/>
            <a:ext cx="1240479" cy="300082"/>
          </a:xfrm>
          <a:prstGeom prst="rect">
            <a:avLst/>
          </a:prstGeom>
          <a:noFill/>
        </p:spPr>
        <p:txBody>
          <a:bodyPr wrap="square" rtlCol="0">
            <a:spAutoFit/>
          </a:bodyPr>
          <a:lstStyle/>
          <a:p>
            <a:r>
              <a:rPr lang="en-GB" sz="1350" dirty="0">
                <a:solidFill>
                  <a:srgbClr val="0070C0"/>
                </a:solidFill>
              </a:rPr>
              <a:t>Engagement</a:t>
            </a:r>
            <a:endParaRPr lang="en-US" sz="1350" dirty="0">
              <a:solidFill>
                <a:srgbClr val="0070C0"/>
              </a:solidFill>
            </a:endParaRPr>
          </a:p>
        </p:txBody>
      </p:sp>
    </p:spTree>
    <p:extLst>
      <p:ext uri="{BB962C8B-B14F-4D97-AF65-F5344CB8AC3E}">
        <p14:creationId xmlns:p14="http://schemas.microsoft.com/office/powerpoint/2010/main" val="34760185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39AAC-D3A9-CF40-8B36-6CD1DE601AC9}"/>
              </a:ext>
            </a:extLst>
          </p:cNvPr>
          <p:cNvSpPr>
            <a:spLocks noGrp="1"/>
          </p:cNvSpPr>
          <p:nvPr>
            <p:ph type="title"/>
          </p:nvPr>
        </p:nvSpPr>
        <p:spPr/>
        <p:txBody>
          <a:bodyPr/>
          <a:lstStyle/>
          <a:p>
            <a:r>
              <a:rPr lang="en-GB" dirty="0"/>
              <a:t>Mae </a:t>
            </a:r>
            <a:r>
              <a:rPr lang="en-GB" err="1"/>
              <a:t>Chwarae</a:t>
            </a:r>
            <a:r>
              <a:rPr lang="en-GB" dirty="0"/>
              <a:t> </a:t>
            </a:r>
            <a:r>
              <a:rPr lang="en-GB" err="1"/>
              <a:t>yn</a:t>
            </a:r>
            <a:r>
              <a:rPr lang="en-GB" dirty="0"/>
              <a:t> </a:t>
            </a:r>
            <a:r>
              <a:rPr lang="en-GB" b="1" err="1"/>
              <a:t>hanfodol</a:t>
            </a:r>
            <a:br>
              <a:rPr lang="en-GB" dirty="0">
                <a:cs typeface="Arial"/>
              </a:rPr>
            </a:br>
            <a:r>
              <a:rPr lang="en-GB" dirty="0">
                <a:solidFill>
                  <a:srgbClr val="0070C0"/>
                </a:solidFill>
              </a:rPr>
              <a:t>Play is </a:t>
            </a:r>
            <a:r>
              <a:rPr lang="en-GB" b="1" dirty="0">
                <a:solidFill>
                  <a:srgbClr val="0070C0"/>
                </a:solidFill>
              </a:rPr>
              <a:t>essential</a:t>
            </a:r>
            <a:endParaRPr lang="en-US" b="1" dirty="0">
              <a:solidFill>
                <a:srgbClr val="0070C0"/>
              </a:solidFill>
            </a:endParaRPr>
          </a:p>
        </p:txBody>
      </p:sp>
      <p:sp>
        <p:nvSpPr>
          <p:cNvPr id="3" name="Content Placeholder 2">
            <a:extLst>
              <a:ext uri="{FF2B5EF4-FFF2-40B4-BE49-F238E27FC236}">
                <a16:creationId xmlns:a16="http://schemas.microsoft.com/office/drawing/2014/main" id="{7C6A9F08-E239-DF02-5215-B0DD36ED19B7}"/>
              </a:ext>
            </a:extLst>
          </p:cNvPr>
          <p:cNvSpPr>
            <a:spLocks noGrp="1"/>
          </p:cNvSpPr>
          <p:nvPr>
            <p:ph sz="half" idx="1"/>
          </p:nvPr>
        </p:nvSpPr>
        <p:spPr/>
        <p:txBody>
          <a:bodyPr>
            <a:normAutofit/>
          </a:bodyPr>
          <a:lstStyle/>
          <a:p>
            <a:pPr>
              <a:lnSpc>
                <a:spcPct val="100000"/>
              </a:lnSpc>
              <a:spcBef>
                <a:spcPct val="0"/>
              </a:spcBef>
            </a:pPr>
            <a:r>
              <a:rPr lang="en-GB" dirty="0" err="1">
                <a:cs typeface="Arial"/>
              </a:rPr>
              <a:t>Erthygl</a:t>
            </a:r>
            <a:r>
              <a:rPr lang="en-GB" dirty="0">
                <a:cs typeface="Arial"/>
              </a:rPr>
              <a:t> 31 </a:t>
            </a:r>
            <a:r>
              <a:rPr lang="en-GB" dirty="0" err="1">
                <a:cs typeface="Arial"/>
              </a:rPr>
              <a:t>yn</a:t>
            </a:r>
            <a:r>
              <a:rPr lang="en-GB" dirty="0">
                <a:cs typeface="Arial"/>
              </a:rPr>
              <a:t> y CCUHP- </a:t>
            </a:r>
            <a:endParaRPr lang="en-US" dirty="0">
              <a:cs typeface="Arial"/>
            </a:endParaRPr>
          </a:p>
          <a:p>
            <a:pPr marL="0" indent="0">
              <a:lnSpc>
                <a:spcPct val="100000"/>
              </a:lnSpc>
              <a:spcBef>
                <a:spcPct val="0"/>
              </a:spcBef>
              <a:buNone/>
            </a:pPr>
            <a:r>
              <a:rPr lang="en-GB" dirty="0">
                <a:cs typeface="Arial"/>
              </a:rPr>
              <a:t>Mae </a:t>
            </a:r>
            <a:r>
              <a:rPr lang="en-GB" dirty="0" err="1">
                <a:cs typeface="Arial"/>
              </a:rPr>
              <a:t>chwarae</a:t>
            </a:r>
            <a:r>
              <a:rPr lang="en-GB" dirty="0">
                <a:cs typeface="Arial"/>
              </a:rPr>
              <a:t> </a:t>
            </a:r>
            <a:r>
              <a:rPr lang="en-GB" dirty="0" err="1">
                <a:cs typeface="Arial"/>
              </a:rPr>
              <a:t>yn</a:t>
            </a:r>
            <a:r>
              <a:rPr lang="en-GB" dirty="0">
                <a:cs typeface="Arial"/>
              </a:rPr>
              <a:t> </a:t>
            </a:r>
            <a:r>
              <a:rPr lang="en-GB" dirty="0" err="1">
                <a:cs typeface="Arial"/>
              </a:rPr>
              <a:t>hawl</a:t>
            </a:r>
            <a:r>
              <a:rPr lang="en-GB" dirty="0">
                <a:cs typeface="Arial"/>
              </a:rPr>
              <a:t> </a:t>
            </a:r>
            <a:r>
              <a:rPr lang="en-GB" dirty="0" err="1">
                <a:cs typeface="Arial"/>
              </a:rPr>
              <a:t>sylfaenol</a:t>
            </a:r>
            <a:r>
              <a:rPr lang="en-GB" dirty="0">
                <a:cs typeface="Arial"/>
              </a:rPr>
              <a:t>.</a:t>
            </a:r>
          </a:p>
          <a:p>
            <a:pPr marL="0" indent="0">
              <a:lnSpc>
                <a:spcPct val="100000"/>
              </a:lnSpc>
              <a:spcBef>
                <a:spcPct val="0"/>
              </a:spcBef>
              <a:buNone/>
            </a:pPr>
            <a:r>
              <a:rPr lang="en-GB" dirty="0">
                <a:cs typeface="Arial"/>
              </a:rPr>
              <a:t>(</a:t>
            </a:r>
            <a:r>
              <a:rPr lang="en-GB" dirty="0" err="1">
                <a:cs typeface="Arial"/>
              </a:rPr>
              <a:t>Unicef</a:t>
            </a:r>
            <a:r>
              <a:rPr lang="en-GB" dirty="0">
                <a:cs typeface="Arial"/>
              </a:rPr>
              <a:t>, 2024)</a:t>
            </a:r>
          </a:p>
          <a:p>
            <a:endParaRPr lang="en-GB" dirty="0"/>
          </a:p>
          <a:p>
            <a:endParaRPr lang="en-GB" dirty="0"/>
          </a:p>
          <a:p>
            <a:endParaRPr lang="en-US" dirty="0"/>
          </a:p>
        </p:txBody>
      </p:sp>
      <p:sp>
        <p:nvSpPr>
          <p:cNvPr id="4" name="Content Placeholder 3">
            <a:extLst>
              <a:ext uri="{FF2B5EF4-FFF2-40B4-BE49-F238E27FC236}">
                <a16:creationId xmlns:a16="http://schemas.microsoft.com/office/drawing/2014/main" id="{5ADCECBC-89B3-4806-AB4D-6DE3196B859B}"/>
              </a:ext>
            </a:extLst>
          </p:cNvPr>
          <p:cNvSpPr>
            <a:spLocks noGrp="1"/>
          </p:cNvSpPr>
          <p:nvPr>
            <p:ph sz="half" idx="2"/>
          </p:nvPr>
        </p:nvSpPr>
        <p:spPr/>
        <p:txBody>
          <a:bodyPr>
            <a:normAutofit/>
          </a:bodyPr>
          <a:lstStyle/>
          <a:p>
            <a:pPr marL="228600" lvl="0" indent="-228600" rtl="0">
              <a:buFont typeface=""/>
              <a:buChar char="•"/>
            </a:pPr>
            <a:r>
              <a:rPr lang="en-GB" sz="2100" baseline="0" dirty="0">
                <a:solidFill>
                  <a:srgbClr val="0070C0"/>
                </a:solidFill>
                <a:latin typeface="Arial"/>
                <a:ea typeface="Arial"/>
                <a:cs typeface="Arial"/>
              </a:rPr>
              <a:t>Article 31 in the UNCRC- </a:t>
            </a:r>
            <a:r>
              <a:rPr lang="en-US" sz="2100" dirty="0">
                <a:solidFill>
                  <a:srgbClr val="0070C0"/>
                </a:solidFill>
                <a:latin typeface="Arial"/>
                <a:ea typeface="Arial"/>
                <a:cs typeface="Arial"/>
              </a:rPr>
              <a:t>​</a:t>
            </a:r>
          </a:p>
          <a:p>
            <a:pPr marL="0" indent="0" rtl="0">
              <a:buNone/>
            </a:pPr>
            <a:r>
              <a:rPr lang="en-GB" sz="2100" baseline="0" dirty="0">
                <a:solidFill>
                  <a:srgbClr val="0070C0"/>
                </a:solidFill>
                <a:latin typeface="Arial"/>
                <a:ea typeface="Arial"/>
                <a:cs typeface="Arial"/>
              </a:rPr>
              <a:t>Play is an essential need for every child.</a:t>
            </a:r>
            <a:r>
              <a:rPr lang="en-US" sz="2100" dirty="0">
                <a:solidFill>
                  <a:srgbClr val="0070C0"/>
                </a:solidFill>
                <a:latin typeface="Arial"/>
                <a:ea typeface="Arial"/>
                <a:cs typeface="Arial"/>
              </a:rPr>
              <a:t>​</a:t>
            </a:r>
          </a:p>
          <a:p>
            <a:pPr marL="0" indent="0" rtl="0">
              <a:buNone/>
            </a:pPr>
            <a:r>
              <a:rPr lang="en-GB" sz="2100" baseline="0" dirty="0">
                <a:solidFill>
                  <a:srgbClr val="0070C0"/>
                </a:solidFill>
                <a:latin typeface="Arial"/>
                <a:ea typeface="Arial"/>
                <a:cs typeface="Arial"/>
              </a:rPr>
              <a:t>(</a:t>
            </a:r>
            <a:r>
              <a:rPr lang="en-GB" sz="2100" baseline="0" err="1">
                <a:solidFill>
                  <a:srgbClr val="0070C0"/>
                </a:solidFill>
                <a:latin typeface="Arial"/>
                <a:ea typeface="Arial"/>
                <a:cs typeface="Arial"/>
              </a:rPr>
              <a:t>Unicef</a:t>
            </a:r>
            <a:r>
              <a:rPr lang="en-GB" sz="2100" baseline="0" dirty="0">
                <a:solidFill>
                  <a:srgbClr val="0070C0"/>
                </a:solidFill>
                <a:latin typeface="Arial"/>
                <a:ea typeface="Arial"/>
                <a:cs typeface="Arial"/>
              </a:rPr>
              <a:t>, 2024)</a:t>
            </a:r>
            <a:endParaRPr lang="en-US" dirty="0">
              <a:solidFill>
                <a:srgbClr val="0070C0"/>
              </a:solidFill>
              <a:cs typeface="Arial" panose="020B0604020202020204"/>
            </a:endParaRPr>
          </a:p>
        </p:txBody>
      </p:sp>
    </p:spTree>
    <p:extLst>
      <p:ext uri="{BB962C8B-B14F-4D97-AF65-F5344CB8AC3E}">
        <p14:creationId xmlns:p14="http://schemas.microsoft.com/office/powerpoint/2010/main" val="30936186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descr="Image preview">
            <a:extLst>
              <a:ext uri="{FF2B5EF4-FFF2-40B4-BE49-F238E27FC236}">
                <a16:creationId xmlns:a16="http://schemas.microsoft.com/office/drawing/2014/main" id="{1F6653FE-3E8C-3314-5784-70D843620A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61101" y="1690688"/>
            <a:ext cx="2940552" cy="3921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88C39B83-1475-B738-AADD-54C93D44B069}"/>
              </a:ext>
            </a:extLst>
          </p:cNvPr>
          <p:cNvSpPr>
            <a:spLocks noGrp="1"/>
          </p:cNvSpPr>
          <p:nvPr>
            <p:ph type="title"/>
          </p:nvPr>
        </p:nvSpPr>
        <p:spPr/>
        <p:txBody>
          <a:bodyPr/>
          <a:lstStyle/>
          <a:p>
            <a:r>
              <a:rPr lang="en-GB" sz="3200" dirty="0"/>
              <a:t>A </a:t>
            </a:r>
            <a:r>
              <a:rPr lang="en-GB" sz="3200" dirty="0" err="1"/>
              <a:t>yw</a:t>
            </a:r>
            <a:r>
              <a:rPr lang="en-GB" sz="3200" dirty="0"/>
              <a:t> </a:t>
            </a:r>
            <a:r>
              <a:rPr lang="en-GB" sz="3200" dirty="0" err="1"/>
              <a:t>chwarae</a:t>
            </a:r>
            <a:r>
              <a:rPr lang="en-GB" sz="3200" dirty="0"/>
              <a:t> </a:t>
            </a:r>
            <a:r>
              <a:rPr lang="en-GB" sz="3200" dirty="0" err="1"/>
              <a:t>wedi'i</a:t>
            </a:r>
            <a:r>
              <a:rPr lang="en-GB" sz="3200" dirty="0"/>
              <a:t> </a:t>
            </a:r>
            <a:r>
              <a:rPr lang="en-GB" sz="3200" dirty="0" err="1"/>
              <a:t>ddiffinio</a:t>
            </a:r>
            <a:r>
              <a:rPr lang="en-GB" sz="3200" dirty="0"/>
              <a:t> </a:t>
            </a:r>
            <a:r>
              <a:rPr lang="en-GB" sz="3200" dirty="0" err="1"/>
              <a:t>gan</a:t>
            </a:r>
            <a:r>
              <a:rPr lang="en-GB" sz="3200" dirty="0"/>
              <a:t> yr </a:t>
            </a:r>
            <a:r>
              <a:rPr lang="en-GB" sz="3200" dirty="0" err="1"/>
              <a:t>adnoddau</a:t>
            </a:r>
            <a:r>
              <a:rPr lang="en-GB" sz="3200" dirty="0"/>
              <a:t> a </a:t>
            </a:r>
            <a:r>
              <a:rPr lang="en-GB" sz="3200" dirty="0" err="1"/>
              <a:t>roddir</a:t>
            </a:r>
            <a:r>
              <a:rPr lang="en-GB" sz="3200" dirty="0"/>
              <a:t>?</a:t>
            </a:r>
            <a:br>
              <a:rPr lang="en-GB" sz="3200" dirty="0"/>
            </a:br>
            <a:r>
              <a:rPr lang="en-GB" sz="3200" dirty="0">
                <a:solidFill>
                  <a:srgbClr val="0070C0"/>
                </a:solidFill>
              </a:rPr>
              <a:t>Is play defined by the resources given?</a:t>
            </a:r>
            <a:endParaRPr lang="en-US" sz="3200" dirty="0">
              <a:solidFill>
                <a:srgbClr val="0070C0"/>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7" descr="Image preview">
            <a:extLst>
              <a:ext uri="{FF2B5EF4-FFF2-40B4-BE49-F238E27FC236}">
                <a16:creationId xmlns:a16="http://schemas.microsoft.com/office/drawing/2014/main" id="{C2081F17-62BC-6011-7B76-9E41487AB3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7514" y="1951386"/>
            <a:ext cx="2657679" cy="35435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itle 2">
            <a:extLst>
              <a:ext uri="{FF2B5EF4-FFF2-40B4-BE49-F238E27FC236}">
                <a16:creationId xmlns:a16="http://schemas.microsoft.com/office/drawing/2014/main" id="{5E5A3836-85D3-E2B1-5EEF-A646804983A0}"/>
              </a:ext>
            </a:extLst>
          </p:cNvPr>
          <p:cNvSpPr>
            <a:spLocks noGrp="1"/>
          </p:cNvSpPr>
          <p:nvPr>
            <p:ph type="title"/>
          </p:nvPr>
        </p:nvSpPr>
        <p:spPr/>
        <p:txBody>
          <a:bodyPr/>
          <a:lstStyle/>
          <a:p>
            <a:r>
              <a:rPr lang="en-GB" dirty="0" err="1"/>
              <a:t>Ydy</a:t>
            </a:r>
            <a:r>
              <a:rPr lang="en-GB" dirty="0"/>
              <a:t> </a:t>
            </a:r>
            <a:r>
              <a:rPr lang="en-GB" dirty="0" err="1"/>
              <a:t>chwarae</a:t>
            </a:r>
            <a:r>
              <a:rPr lang="en-GB" dirty="0"/>
              <a:t> </a:t>
            </a:r>
            <a:r>
              <a:rPr lang="en-GB" dirty="0" err="1"/>
              <a:t>yn</a:t>
            </a:r>
            <a:r>
              <a:rPr lang="en-GB" dirty="0"/>
              <a:t> </a:t>
            </a:r>
            <a:r>
              <a:rPr lang="en-GB" dirty="0" err="1"/>
              <a:t>digwydd</a:t>
            </a:r>
            <a:r>
              <a:rPr lang="en-GB" dirty="0"/>
              <a:t> </a:t>
            </a:r>
            <a:r>
              <a:rPr lang="en-GB" dirty="0" err="1"/>
              <a:t>yn</a:t>
            </a:r>
            <a:r>
              <a:rPr lang="en-GB" dirty="0"/>
              <a:t> </a:t>
            </a:r>
            <a:r>
              <a:rPr lang="en-GB" dirty="0" err="1"/>
              <a:t>unigol</a:t>
            </a:r>
            <a:r>
              <a:rPr lang="en-GB" dirty="0"/>
              <a:t> neu </a:t>
            </a:r>
            <a:r>
              <a:rPr lang="en-GB" dirty="0" err="1"/>
              <a:t>mewn</a:t>
            </a:r>
            <a:r>
              <a:rPr lang="en-GB" dirty="0"/>
              <a:t> </a:t>
            </a:r>
            <a:r>
              <a:rPr lang="en-GB" dirty="0" err="1"/>
              <a:t>grwpiau</a:t>
            </a:r>
            <a:r>
              <a:rPr lang="en-GB" dirty="0"/>
              <a:t>?</a:t>
            </a:r>
            <a:br>
              <a:rPr lang="en-GB" dirty="0"/>
            </a:br>
            <a:r>
              <a:rPr lang="en-GB" dirty="0">
                <a:solidFill>
                  <a:srgbClr val="0070C0"/>
                </a:solidFill>
              </a:rPr>
              <a:t>Does play happen alone or in groups?</a:t>
            </a:r>
            <a:endParaRPr lang="en-US" dirty="0">
              <a:solidFill>
                <a:srgbClr val="0070C0"/>
              </a:solidFill>
            </a:endParaRPr>
          </a:p>
        </p:txBody>
      </p:sp>
      <p:pic>
        <p:nvPicPr>
          <p:cNvPr id="4" name="Picture 2" descr="A group of people on a beach&#10;&#10;Description automatically generated">
            <a:extLst>
              <a:ext uri="{FF2B5EF4-FFF2-40B4-BE49-F238E27FC236}">
                <a16:creationId xmlns:a16="http://schemas.microsoft.com/office/drawing/2014/main" id="{3961F861-FDFB-59FC-5385-B024664A11E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54485" y="1951386"/>
            <a:ext cx="4020735" cy="3356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7" descr="Image preview">
            <a:extLst>
              <a:ext uri="{FF2B5EF4-FFF2-40B4-BE49-F238E27FC236}">
                <a16:creationId xmlns:a16="http://schemas.microsoft.com/office/drawing/2014/main" id="{981C1593-BBF6-9FC8-ECF5-EB4D07787C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88830" y="1833227"/>
            <a:ext cx="2766339" cy="3688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BACA0930-48FD-4B6B-47A1-48AD53ACCECA}"/>
              </a:ext>
            </a:extLst>
          </p:cNvPr>
          <p:cNvSpPr>
            <a:spLocks noGrp="1"/>
          </p:cNvSpPr>
          <p:nvPr>
            <p:ph type="title"/>
          </p:nvPr>
        </p:nvSpPr>
        <p:spPr/>
        <p:txBody>
          <a:bodyPr/>
          <a:lstStyle/>
          <a:p>
            <a:r>
              <a:rPr lang="en-GB" dirty="0"/>
              <a:t>A </a:t>
            </a:r>
            <a:r>
              <a:rPr lang="en-GB" dirty="0" err="1"/>
              <a:t>yw</a:t>
            </a:r>
            <a:r>
              <a:rPr lang="en-GB" dirty="0"/>
              <a:t> </a:t>
            </a:r>
            <a:r>
              <a:rPr lang="en-GB" dirty="0" err="1"/>
              <a:t>chwarae'n</a:t>
            </a:r>
            <a:r>
              <a:rPr lang="en-GB" dirty="0"/>
              <a:t> </a:t>
            </a:r>
            <a:r>
              <a:rPr lang="en-GB" dirty="0" err="1"/>
              <a:t>ddibynnol</a:t>
            </a:r>
            <a:r>
              <a:rPr lang="en-GB" dirty="0"/>
              <a:t> </a:t>
            </a:r>
            <a:r>
              <a:rPr lang="en-GB" dirty="0" err="1"/>
              <a:t>ar</a:t>
            </a:r>
            <a:r>
              <a:rPr lang="en-GB" dirty="0"/>
              <a:t> yr </a:t>
            </a:r>
            <a:r>
              <a:rPr lang="en-GB" dirty="0" err="1"/>
              <a:t>amgylchedd</a:t>
            </a:r>
            <a:r>
              <a:rPr lang="en-GB" dirty="0"/>
              <a:t>?</a:t>
            </a:r>
            <a:br>
              <a:rPr lang="en-GB" dirty="0"/>
            </a:br>
            <a:r>
              <a:rPr lang="en-GB" dirty="0">
                <a:solidFill>
                  <a:srgbClr val="0070C0"/>
                </a:solidFill>
              </a:rPr>
              <a:t>Is play dependant on the environment?</a:t>
            </a:r>
            <a:endParaRPr lang="en-US" dirty="0">
              <a:solidFill>
                <a:srgbClr val="0070C0"/>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11B4BF83-1FED-6175-93E3-F921C497D4B4}"/>
              </a:ext>
            </a:extLst>
          </p:cNvPr>
          <p:cNvSpPr>
            <a:spLocks noGrp="1" noChangeArrowheads="1"/>
          </p:cNvSpPr>
          <p:nvPr>
            <p:ph type="title"/>
          </p:nvPr>
        </p:nvSpPr>
        <p:spPr>
          <a:xfrm>
            <a:off x="628650" y="393581"/>
            <a:ext cx="3990540" cy="1436569"/>
          </a:xfrm>
        </p:spPr>
        <p:txBody>
          <a:bodyPr/>
          <a:lstStyle/>
          <a:p>
            <a:r>
              <a:rPr lang="en-GB" altLang="en-US" sz="4000">
                <a:latin typeface="Calibri"/>
                <a:ea typeface="Calibri"/>
                <a:cs typeface="Calibri"/>
              </a:rPr>
              <a:t>Beth </a:t>
            </a:r>
            <a:r>
              <a:rPr lang="en-GB" altLang="en-US" sz="4000" err="1">
                <a:latin typeface="Calibri"/>
                <a:ea typeface="Calibri"/>
                <a:cs typeface="Calibri"/>
              </a:rPr>
              <a:t>mae</a:t>
            </a:r>
            <a:r>
              <a:rPr lang="en-GB" altLang="en-US" sz="4000">
                <a:latin typeface="Calibri"/>
                <a:ea typeface="Calibri"/>
                <a:cs typeface="Calibri"/>
              </a:rPr>
              <a:t> plant </a:t>
            </a:r>
            <a:r>
              <a:rPr lang="en-GB" altLang="en-US" sz="4000" err="1">
                <a:latin typeface="Calibri"/>
                <a:ea typeface="Calibri"/>
                <a:cs typeface="Calibri"/>
              </a:rPr>
              <a:t>yn</a:t>
            </a:r>
            <a:r>
              <a:rPr lang="en-GB" altLang="en-US" sz="4000">
                <a:latin typeface="Calibri"/>
                <a:ea typeface="Calibri"/>
                <a:cs typeface="Calibri"/>
              </a:rPr>
              <a:t> </a:t>
            </a:r>
            <a:r>
              <a:rPr lang="en-GB" altLang="en-US" sz="4000" err="1">
                <a:latin typeface="Calibri"/>
                <a:ea typeface="Calibri"/>
                <a:cs typeface="Calibri"/>
              </a:rPr>
              <a:t>dweud</a:t>
            </a:r>
            <a:r>
              <a:rPr lang="en-GB" altLang="en-US" sz="4000">
                <a:latin typeface="Calibri"/>
                <a:ea typeface="Calibri"/>
                <a:cs typeface="Calibri"/>
              </a:rPr>
              <a:t>?</a:t>
            </a:r>
            <a:endParaRPr lang="en-US" altLang="en-US" sz="4000">
              <a:latin typeface="Calibri"/>
              <a:ea typeface="Calibri"/>
              <a:cs typeface="Calibri"/>
            </a:endParaRPr>
          </a:p>
        </p:txBody>
      </p:sp>
      <p:sp>
        <p:nvSpPr>
          <p:cNvPr id="44035" name="Content Placeholder 2">
            <a:extLst>
              <a:ext uri="{FF2B5EF4-FFF2-40B4-BE49-F238E27FC236}">
                <a16:creationId xmlns:a16="http://schemas.microsoft.com/office/drawing/2014/main" id="{F52189AC-9077-6617-79CA-E8C0B4D0149A}"/>
              </a:ext>
            </a:extLst>
          </p:cNvPr>
          <p:cNvSpPr>
            <a:spLocks noGrp="1" noChangeArrowheads="1"/>
          </p:cNvSpPr>
          <p:nvPr>
            <p:ph sz="half" idx="1"/>
          </p:nvPr>
        </p:nvSpPr>
        <p:spPr/>
        <p:txBody>
          <a:bodyPr/>
          <a:lstStyle/>
          <a:p>
            <a:r>
              <a:rPr lang="en-US" altLang="en-US">
                <a:hlinkClick r:id="rId4"/>
              </a:rPr>
              <a:t>Dyma pam mae chwarae mor bwysig (youtube.com)</a:t>
            </a:r>
            <a:endParaRPr lang="en-US" altLang="en-US"/>
          </a:p>
        </p:txBody>
      </p:sp>
      <p:sp>
        <p:nvSpPr>
          <p:cNvPr id="44036" name="Content Placeholder 3">
            <a:extLst>
              <a:ext uri="{FF2B5EF4-FFF2-40B4-BE49-F238E27FC236}">
                <a16:creationId xmlns:a16="http://schemas.microsoft.com/office/drawing/2014/main" id="{1BAB4DA2-036F-897E-7F45-CC0F3B96AF7D}"/>
              </a:ext>
            </a:extLst>
          </p:cNvPr>
          <p:cNvSpPr>
            <a:spLocks noGrp="1" noChangeArrowheads="1"/>
          </p:cNvSpPr>
          <p:nvPr>
            <p:ph sz="half" idx="2"/>
          </p:nvPr>
        </p:nvSpPr>
        <p:spPr/>
        <p:txBody>
          <a:bodyPr/>
          <a:lstStyle/>
          <a:p>
            <a:r>
              <a:rPr lang="en-US" altLang="en-US">
                <a:hlinkClick r:id="rId5"/>
              </a:rPr>
              <a:t>This is why play is so important (youtube.com)</a:t>
            </a:r>
            <a:endParaRPr lang="en-US" altLang="en-US"/>
          </a:p>
        </p:txBody>
      </p:sp>
      <p:sp>
        <p:nvSpPr>
          <p:cNvPr id="44037" name="TextBox 4">
            <a:extLst>
              <a:ext uri="{FF2B5EF4-FFF2-40B4-BE49-F238E27FC236}">
                <a16:creationId xmlns:a16="http://schemas.microsoft.com/office/drawing/2014/main" id="{001B3FC7-6267-4963-4171-AAE24A0132AB}"/>
              </a:ext>
            </a:extLst>
          </p:cNvPr>
          <p:cNvSpPr txBox="1">
            <a:spLocks noChangeArrowheads="1"/>
          </p:cNvSpPr>
          <p:nvPr/>
        </p:nvSpPr>
        <p:spPr bwMode="auto">
          <a:xfrm>
            <a:off x="4732140" y="414606"/>
            <a:ext cx="3785206"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4000">
                <a:solidFill>
                  <a:srgbClr val="0070C0"/>
                </a:solidFill>
                <a:latin typeface="Calibri"/>
                <a:ea typeface="Calibri"/>
                <a:cs typeface="Calibri"/>
              </a:rPr>
              <a:t>What do children say?</a:t>
            </a:r>
            <a:endParaRPr lang="en-US" altLang="en-US" sz="4000">
              <a:solidFill>
                <a:srgbClr val="0070C0"/>
              </a:solidFill>
              <a:latin typeface="Calibri"/>
              <a:ea typeface="Calibri"/>
              <a:cs typeface="Calibri"/>
            </a:endParaRPr>
          </a:p>
        </p:txBody>
      </p:sp>
      <p:pic>
        <p:nvPicPr>
          <p:cNvPr id="2" name="Online Media 1" title="This is why play is so important">
            <a:hlinkClick r:id="" action="ppaction://media"/>
            <a:extLst>
              <a:ext uri="{FF2B5EF4-FFF2-40B4-BE49-F238E27FC236}">
                <a16:creationId xmlns:a16="http://schemas.microsoft.com/office/drawing/2014/main" id="{418E1555-7125-6C92-9FCF-576638F849DC}"/>
              </a:ext>
            </a:extLst>
          </p:cNvPr>
          <p:cNvPicPr>
            <a:picLocks noRot="1" noChangeAspect="1"/>
          </p:cNvPicPr>
          <p:nvPr>
            <a:videoFile r:link="rId1"/>
          </p:nvPr>
        </p:nvPicPr>
        <p:blipFill>
          <a:blip r:embed="rId6"/>
          <a:stretch>
            <a:fillRect/>
          </a:stretch>
        </p:blipFill>
        <p:spPr>
          <a:xfrm>
            <a:off x="1850762" y="2576216"/>
            <a:ext cx="5319614" cy="304617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4">
            <a:extLst>
              <a:ext uri="{FF2B5EF4-FFF2-40B4-BE49-F238E27FC236}">
                <a16:creationId xmlns:a16="http://schemas.microsoft.com/office/drawing/2014/main" id="{80A026E9-0C24-809B-F4A1-0409278332B7}"/>
              </a:ext>
            </a:extLst>
          </p:cNvPr>
          <p:cNvSpPr>
            <a:spLocks noGrp="1" noChangeArrowheads="1"/>
          </p:cNvSpPr>
          <p:nvPr>
            <p:ph type="title"/>
          </p:nvPr>
        </p:nvSpPr>
        <p:spPr/>
        <p:txBody>
          <a:bodyPr/>
          <a:lstStyle/>
          <a:p>
            <a:pPr eaLnBrk="1" hangingPunct="1"/>
            <a:r>
              <a:rPr lang="en-GB" altLang="en-US" sz="4000">
                <a:latin typeface="Calibri"/>
                <a:ea typeface="Calibri"/>
                <a:cs typeface="Calibri"/>
              </a:rPr>
              <a:t>Beth </a:t>
            </a:r>
            <a:r>
              <a:rPr lang="en-GB" altLang="en-US" sz="4000" err="1">
                <a:latin typeface="Calibri"/>
                <a:ea typeface="Calibri"/>
                <a:cs typeface="Calibri"/>
              </a:rPr>
              <a:t>yw</a:t>
            </a:r>
            <a:r>
              <a:rPr lang="en-GB" altLang="en-US" sz="4000">
                <a:latin typeface="Calibri"/>
                <a:ea typeface="Calibri"/>
                <a:cs typeface="Calibri"/>
              </a:rPr>
              <a:t> </a:t>
            </a:r>
            <a:r>
              <a:rPr lang="en-GB" altLang="en-US" sz="4000" err="1">
                <a:latin typeface="Calibri"/>
                <a:ea typeface="Calibri"/>
                <a:cs typeface="Calibri"/>
              </a:rPr>
              <a:t>chwarae</a:t>
            </a:r>
            <a:r>
              <a:rPr lang="en-GB" altLang="en-US" sz="4000">
                <a:latin typeface="Calibri"/>
                <a:ea typeface="Calibri"/>
                <a:cs typeface="Calibri"/>
              </a:rPr>
              <a:t>?</a:t>
            </a:r>
            <a:br>
              <a:rPr lang="en-GB" altLang="en-US" sz="4000">
                <a:latin typeface="Calibri"/>
              </a:rPr>
            </a:br>
            <a:r>
              <a:rPr lang="en-GB" altLang="en-US" sz="4000">
                <a:solidFill>
                  <a:srgbClr val="0070C0"/>
                </a:solidFill>
                <a:latin typeface="Calibri"/>
                <a:ea typeface="Calibri"/>
                <a:cs typeface="Calibri"/>
              </a:rPr>
              <a:t>What is play?</a:t>
            </a:r>
          </a:p>
        </p:txBody>
      </p:sp>
      <p:sp>
        <p:nvSpPr>
          <p:cNvPr id="38915" name="Content Placeholder 6">
            <a:extLst>
              <a:ext uri="{FF2B5EF4-FFF2-40B4-BE49-F238E27FC236}">
                <a16:creationId xmlns:a16="http://schemas.microsoft.com/office/drawing/2014/main" id="{34695E45-D2A7-06E4-63EF-8F7C5FE5EBDF}"/>
              </a:ext>
            </a:extLst>
          </p:cNvPr>
          <p:cNvSpPr>
            <a:spLocks noGrp="1" noChangeArrowheads="1"/>
          </p:cNvSpPr>
          <p:nvPr>
            <p:ph sz="half" idx="1"/>
          </p:nvPr>
        </p:nvSpPr>
        <p:spPr>
          <a:xfrm>
            <a:off x="395288" y="2349500"/>
            <a:ext cx="8291512" cy="3989388"/>
          </a:xfrm>
        </p:spPr>
        <p:txBody>
          <a:bodyPr/>
          <a:lstStyle/>
          <a:p>
            <a:pPr eaLnBrk="1" hangingPunct="1"/>
            <a:r>
              <a:rPr lang="en-GB" altLang="en-US" sz="2800">
                <a:solidFill>
                  <a:srgbClr val="0070C0"/>
                </a:solidFill>
              </a:rPr>
              <a:t>‘…should be open ended, give opportunities for self-chosen challenges, offer limitless possibilities and endless interpretations’ (Bottril, 2018 p.26)</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4">
            <a:extLst>
              <a:ext uri="{FF2B5EF4-FFF2-40B4-BE49-F238E27FC236}">
                <a16:creationId xmlns:a16="http://schemas.microsoft.com/office/drawing/2014/main" id="{45CEF320-CD05-D64B-F2A2-E69F7EEBF3A2}"/>
              </a:ext>
            </a:extLst>
          </p:cNvPr>
          <p:cNvSpPr>
            <a:spLocks noGrp="1" noChangeArrowheads="1"/>
          </p:cNvSpPr>
          <p:nvPr>
            <p:ph type="title"/>
          </p:nvPr>
        </p:nvSpPr>
        <p:spPr/>
        <p:txBody>
          <a:bodyPr/>
          <a:lstStyle/>
          <a:p>
            <a:pPr eaLnBrk="1" hangingPunct="1"/>
            <a:r>
              <a:rPr lang="en-GB" altLang="en-US" sz="4000">
                <a:latin typeface="Calibri"/>
                <a:ea typeface="Calibri"/>
                <a:cs typeface="Calibri"/>
              </a:rPr>
              <a:t>Beth </a:t>
            </a:r>
            <a:r>
              <a:rPr lang="en-GB" altLang="en-US" sz="4000" err="1">
                <a:latin typeface="Calibri"/>
                <a:ea typeface="Calibri"/>
                <a:cs typeface="Calibri"/>
              </a:rPr>
              <a:t>yw</a:t>
            </a:r>
            <a:r>
              <a:rPr lang="en-GB" altLang="en-US" sz="4000">
                <a:latin typeface="Calibri"/>
                <a:ea typeface="Calibri"/>
                <a:cs typeface="Calibri"/>
              </a:rPr>
              <a:t> </a:t>
            </a:r>
            <a:r>
              <a:rPr lang="en-GB" altLang="en-US" sz="4000" err="1">
                <a:latin typeface="Calibri"/>
                <a:ea typeface="Calibri"/>
                <a:cs typeface="Calibri"/>
              </a:rPr>
              <a:t>chwarae</a:t>
            </a:r>
            <a:r>
              <a:rPr lang="en-GB" altLang="en-US" sz="4000">
                <a:latin typeface="Calibri"/>
                <a:ea typeface="Calibri"/>
                <a:cs typeface="Calibri"/>
              </a:rPr>
              <a:t>?</a:t>
            </a:r>
            <a:br>
              <a:rPr lang="en-GB" altLang="en-US" sz="4000">
                <a:latin typeface="Calibri"/>
              </a:rPr>
            </a:br>
            <a:r>
              <a:rPr lang="en-GB" altLang="en-US" sz="4000">
                <a:solidFill>
                  <a:srgbClr val="0070C0"/>
                </a:solidFill>
                <a:latin typeface="Calibri"/>
                <a:ea typeface="Calibri"/>
                <a:cs typeface="Calibri"/>
              </a:rPr>
              <a:t>What is play?</a:t>
            </a:r>
          </a:p>
        </p:txBody>
      </p:sp>
      <p:sp>
        <p:nvSpPr>
          <p:cNvPr id="39939" name="Content Placeholder 6">
            <a:extLst>
              <a:ext uri="{FF2B5EF4-FFF2-40B4-BE49-F238E27FC236}">
                <a16:creationId xmlns:a16="http://schemas.microsoft.com/office/drawing/2014/main" id="{25A288A5-3E63-B910-B5B2-A881CEBAB398}"/>
              </a:ext>
            </a:extLst>
          </p:cNvPr>
          <p:cNvSpPr>
            <a:spLocks noGrp="1" noChangeArrowheads="1"/>
          </p:cNvSpPr>
          <p:nvPr>
            <p:ph sz="half" idx="1"/>
          </p:nvPr>
        </p:nvSpPr>
        <p:spPr>
          <a:xfrm>
            <a:off x="447675" y="2116691"/>
            <a:ext cx="8248650" cy="3989388"/>
          </a:xfrm>
        </p:spPr>
        <p:txBody>
          <a:bodyPr/>
          <a:lstStyle/>
          <a:p>
            <a:pPr eaLnBrk="1" hangingPunct="1"/>
            <a:r>
              <a:rPr lang="en-GB" altLang="en-US" sz="2800" dirty="0">
                <a:solidFill>
                  <a:srgbClr val="0070C0"/>
                </a:solidFill>
              </a:rPr>
              <a:t>‘Play is creativity, it is abandon. It is risk, collaboration, interpretation and reinterpretation. It’s meaning is infinite.’</a:t>
            </a:r>
          </a:p>
          <a:p>
            <a:pPr marL="0" indent="0" eaLnBrk="1" hangingPunct="1">
              <a:buNone/>
            </a:pPr>
            <a:r>
              <a:rPr lang="en-GB" altLang="en-US" sz="2800" dirty="0">
                <a:solidFill>
                  <a:srgbClr val="0070C0"/>
                </a:solidFill>
              </a:rPr>
              <a:t>(</a:t>
            </a:r>
            <a:r>
              <a:rPr lang="en-GB" altLang="en-US" sz="2800" dirty="0" err="1">
                <a:solidFill>
                  <a:srgbClr val="0070C0"/>
                </a:solidFill>
              </a:rPr>
              <a:t>Bottril</a:t>
            </a:r>
            <a:r>
              <a:rPr lang="en-GB" altLang="en-US" sz="2800" dirty="0">
                <a:solidFill>
                  <a:srgbClr val="0070C0"/>
                </a:solidFill>
              </a:rPr>
              <a:t>, 2018 p.26)</a:t>
            </a:r>
            <a:endParaRPr lang="en-GB" altLang="en-US" sz="2800" dirty="0">
              <a:solidFill>
                <a:srgbClr val="0070C0"/>
              </a:solidFill>
              <a:cs typeface="Arial" panose="020B0604020202020204"/>
            </a:endParaRPr>
          </a:p>
          <a:p>
            <a:pPr eaLnBrk="1" hangingPunct="1"/>
            <a:endParaRPr lang="en-GB" alt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10" descr="A puzzle pieces of different colors&#10;&#10;Description automatically generated">
            <a:extLst>
              <a:ext uri="{FF2B5EF4-FFF2-40B4-BE49-F238E27FC236}">
                <a16:creationId xmlns:a16="http://schemas.microsoft.com/office/drawing/2014/main" id="{BB079F7D-DFEF-358A-8868-7F6CDE31C314}"/>
              </a:ext>
            </a:extLst>
          </p:cNvPr>
          <p:cNvPicPr>
            <a:picLocks noGrp="1" noChangeAspect="1"/>
          </p:cNvPicPr>
          <p:nvPr>
            <p:ph idx="4294967295"/>
          </p:nvPr>
        </p:nvPicPr>
        <p:blipFill>
          <a:blip r:embed="rId3"/>
          <a:stretch>
            <a:fillRect/>
          </a:stretch>
        </p:blipFill>
        <p:spPr>
          <a:xfrm>
            <a:off x="1588" y="466725"/>
            <a:ext cx="9142412" cy="5219700"/>
          </a:xfrm>
        </p:spPr>
      </p:pic>
      <p:grpSp>
        <p:nvGrpSpPr>
          <p:cNvPr id="3" name="Group 2">
            <a:extLst>
              <a:ext uri="{FF2B5EF4-FFF2-40B4-BE49-F238E27FC236}">
                <a16:creationId xmlns:a16="http://schemas.microsoft.com/office/drawing/2014/main" id="{12F96BAB-A47E-DAC6-C640-2F6926D54008}"/>
              </a:ext>
            </a:extLst>
          </p:cNvPr>
          <p:cNvGrpSpPr/>
          <p:nvPr/>
        </p:nvGrpSpPr>
        <p:grpSpPr>
          <a:xfrm>
            <a:off x="263241" y="1171758"/>
            <a:ext cx="8644512" cy="4222606"/>
            <a:chOff x="346565" y="85388"/>
            <a:chExt cx="11526015" cy="5630141"/>
          </a:xfrm>
        </p:grpSpPr>
        <p:sp>
          <p:nvSpPr>
            <p:cNvPr id="4" name="AutoShape 2" descr="Rectangle Background Banner With Jigsaw Puzzle Color Separate Pieces  Details Parts Infographics Stock Illustration - Download Image Now - iStock">
              <a:extLst>
                <a:ext uri="{FF2B5EF4-FFF2-40B4-BE49-F238E27FC236}">
                  <a16:creationId xmlns:a16="http://schemas.microsoft.com/office/drawing/2014/main" id="{6EC6428D-411B-043F-381C-7DCB9F694A5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US" sz="1350"/>
            </a:p>
          </p:txBody>
        </p:sp>
        <p:sp>
          <p:nvSpPr>
            <p:cNvPr id="12" name="TextBox 11">
              <a:extLst>
                <a:ext uri="{FF2B5EF4-FFF2-40B4-BE49-F238E27FC236}">
                  <a16:creationId xmlns:a16="http://schemas.microsoft.com/office/drawing/2014/main" id="{445FDBF3-19F3-966D-0A41-00FA57565C55}"/>
                </a:ext>
              </a:extLst>
            </p:cNvPr>
            <p:cNvSpPr txBox="1"/>
            <p:nvPr/>
          </p:nvSpPr>
          <p:spPr>
            <a:xfrm>
              <a:off x="592505" y="303265"/>
              <a:ext cx="2757101" cy="1384995"/>
            </a:xfrm>
            <a:prstGeom prst="rect">
              <a:avLst/>
            </a:prstGeom>
            <a:noFill/>
            <a:ln>
              <a:noFill/>
            </a:ln>
          </p:spPr>
          <p:txBody>
            <a:bodyPr wrap="square" rtlCol="0">
              <a:spAutoFit/>
            </a:bodyPr>
            <a:lstStyle/>
            <a:p>
              <a:pPr algn="ctr"/>
              <a:r>
                <a:rPr lang="en-US" sz="2100" dirty="0">
                  <a:solidFill>
                    <a:schemeClr val="bg1"/>
                  </a:solidFill>
                </a:rPr>
                <a:t>Y </a:t>
              </a:r>
              <a:r>
                <a:rPr lang="en-US" sz="2100" dirty="0" err="1">
                  <a:solidFill>
                    <a:schemeClr val="bg1"/>
                  </a:solidFill>
                </a:rPr>
                <a:t>Celfyddydau</a:t>
              </a:r>
              <a:r>
                <a:rPr lang="en-US" sz="2100" dirty="0">
                  <a:solidFill>
                    <a:schemeClr val="bg1"/>
                  </a:solidFill>
                </a:rPr>
                <a:t> </a:t>
              </a:r>
              <a:r>
                <a:rPr lang="en-US" sz="2100" dirty="0" err="1">
                  <a:solidFill>
                    <a:schemeClr val="bg1"/>
                  </a:solidFill>
                </a:rPr>
                <a:t>Mynegiannol</a:t>
              </a:r>
              <a:r>
                <a:rPr lang="en-US" sz="2100" dirty="0">
                  <a:solidFill>
                    <a:schemeClr val="bg1"/>
                  </a:solidFill>
                </a:rPr>
                <a:t>/</a:t>
              </a:r>
            </a:p>
            <a:p>
              <a:pPr algn="ctr"/>
              <a:r>
                <a:rPr lang="en-US" sz="2100" dirty="0">
                  <a:solidFill>
                    <a:schemeClr val="bg1"/>
                  </a:solidFill>
                </a:rPr>
                <a:t>Expressive Arts</a:t>
              </a:r>
            </a:p>
          </p:txBody>
        </p:sp>
        <p:sp>
          <p:nvSpPr>
            <p:cNvPr id="14" name="TextBox 13">
              <a:extLst>
                <a:ext uri="{FF2B5EF4-FFF2-40B4-BE49-F238E27FC236}">
                  <a16:creationId xmlns:a16="http://schemas.microsoft.com/office/drawing/2014/main" id="{B4C922F3-2566-79CB-06EF-565ACAB5DB90}"/>
                </a:ext>
              </a:extLst>
            </p:cNvPr>
            <p:cNvSpPr txBox="1"/>
            <p:nvPr/>
          </p:nvSpPr>
          <p:spPr>
            <a:xfrm>
              <a:off x="4834077" y="364479"/>
              <a:ext cx="2522323" cy="1077219"/>
            </a:xfrm>
            <a:prstGeom prst="rect">
              <a:avLst/>
            </a:prstGeom>
            <a:noFill/>
            <a:ln>
              <a:noFill/>
            </a:ln>
          </p:spPr>
          <p:txBody>
            <a:bodyPr wrap="square" rtlCol="0">
              <a:spAutoFit/>
            </a:bodyPr>
            <a:lstStyle/>
            <a:p>
              <a:pPr algn="ctr"/>
              <a:r>
                <a:rPr lang="en-US" sz="2400" err="1">
                  <a:solidFill>
                    <a:schemeClr val="bg1"/>
                  </a:solidFill>
                </a:rPr>
                <a:t>Dyniaethau</a:t>
              </a:r>
              <a:r>
                <a:rPr lang="en-US" sz="2400">
                  <a:solidFill>
                    <a:schemeClr val="bg1"/>
                  </a:solidFill>
                </a:rPr>
                <a:t>/</a:t>
              </a:r>
            </a:p>
            <a:p>
              <a:pPr algn="ctr"/>
              <a:r>
                <a:rPr lang="en-US" sz="2400">
                  <a:solidFill>
                    <a:schemeClr val="bg1"/>
                  </a:solidFill>
                </a:rPr>
                <a:t>Humanities</a:t>
              </a:r>
            </a:p>
          </p:txBody>
        </p:sp>
        <p:sp>
          <p:nvSpPr>
            <p:cNvPr id="15" name="TextBox 14">
              <a:extLst>
                <a:ext uri="{FF2B5EF4-FFF2-40B4-BE49-F238E27FC236}">
                  <a16:creationId xmlns:a16="http://schemas.microsoft.com/office/drawing/2014/main" id="{96A57317-A8AD-DCE2-C48A-9F1588DA2021}"/>
                </a:ext>
              </a:extLst>
            </p:cNvPr>
            <p:cNvSpPr txBox="1"/>
            <p:nvPr/>
          </p:nvSpPr>
          <p:spPr>
            <a:xfrm>
              <a:off x="8574930" y="85388"/>
              <a:ext cx="3024564" cy="1602872"/>
            </a:xfrm>
            <a:prstGeom prst="rect">
              <a:avLst/>
            </a:prstGeom>
            <a:noFill/>
            <a:ln>
              <a:noFill/>
            </a:ln>
          </p:spPr>
          <p:txBody>
            <a:bodyPr wrap="square" rtlCol="0">
              <a:spAutoFit/>
            </a:bodyPr>
            <a:lstStyle/>
            <a:p>
              <a:pPr algn="ctr"/>
              <a:r>
                <a:rPr lang="en-US" sz="2400">
                  <a:solidFill>
                    <a:schemeClr val="bg1"/>
                  </a:solidFill>
                </a:rPr>
                <a:t>Iechyd a </a:t>
              </a:r>
              <a:r>
                <a:rPr lang="en-US" sz="2400" err="1">
                  <a:solidFill>
                    <a:schemeClr val="bg1"/>
                  </a:solidFill>
                </a:rPr>
                <a:t>lles</a:t>
              </a:r>
              <a:r>
                <a:rPr lang="en-US" sz="2400">
                  <a:solidFill>
                    <a:schemeClr val="bg1"/>
                  </a:solidFill>
                </a:rPr>
                <a:t>/ Health and well-being</a:t>
              </a:r>
            </a:p>
          </p:txBody>
        </p:sp>
        <p:sp>
          <p:nvSpPr>
            <p:cNvPr id="16" name="TextBox 15">
              <a:extLst>
                <a:ext uri="{FF2B5EF4-FFF2-40B4-BE49-F238E27FC236}">
                  <a16:creationId xmlns:a16="http://schemas.microsoft.com/office/drawing/2014/main" id="{E47689A7-AE0F-CA86-1E8A-36EA64450C3E}"/>
                </a:ext>
              </a:extLst>
            </p:cNvPr>
            <p:cNvSpPr txBox="1"/>
            <p:nvPr/>
          </p:nvSpPr>
          <p:spPr>
            <a:xfrm>
              <a:off x="346565" y="3779592"/>
              <a:ext cx="2967166" cy="1815883"/>
            </a:xfrm>
            <a:prstGeom prst="rect">
              <a:avLst/>
            </a:prstGeom>
            <a:noFill/>
            <a:ln>
              <a:noFill/>
            </a:ln>
          </p:spPr>
          <p:txBody>
            <a:bodyPr wrap="square" rtlCol="0">
              <a:spAutoFit/>
            </a:bodyPr>
            <a:lstStyle/>
            <a:p>
              <a:pPr algn="ctr"/>
              <a:r>
                <a:rPr lang="en-US" sz="2100" dirty="0" err="1">
                  <a:solidFill>
                    <a:schemeClr val="bg1"/>
                  </a:solidFill>
                </a:rPr>
                <a:t>Gwyddoniaeth</a:t>
              </a:r>
              <a:r>
                <a:rPr lang="en-US" sz="2100" dirty="0">
                  <a:solidFill>
                    <a:schemeClr val="bg1"/>
                  </a:solidFill>
                </a:rPr>
                <a:t> a </a:t>
              </a:r>
              <a:r>
                <a:rPr lang="en-US" sz="2100" dirty="0" err="1">
                  <a:solidFill>
                    <a:schemeClr val="bg1"/>
                  </a:solidFill>
                </a:rPr>
                <a:t>technoleg</a:t>
              </a:r>
              <a:r>
                <a:rPr lang="en-US" sz="2100" dirty="0">
                  <a:solidFill>
                    <a:schemeClr val="bg1"/>
                  </a:solidFill>
                </a:rPr>
                <a:t>/</a:t>
              </a:r>
            </a:p>
            <a:p>
              <a:pPr algn="ctr"/>
              <a:r>
                <a:rPr lang="en-US" sz="2100" dirty="0">
                  <a:solidFill>
                    <a:schemeClr val="bg1"/>
                  </a:solidFill>
                </a:rPr>
                <a:t>Science and technology</a:t>
              </a:r>
            </a:p>
          </p:txBody>
        </p:sp>
        <p:sp>
          <p:nvSpPr>
            <p:cNvPr id="17" name="TextBox 16">
              <a:extLst>
                <a:ext uri="{FF2B5EF4-FFF2-40B4-BE49-F238E27FC236}">
                  <a16:creationId xmlns:a16="http://schemas.microsoft.com/office/drawing/2014/main" id="{6778FBD7-BC79-1AB7-869A-95A017CE79E9}"/>
                </a:ext>
              </a:extLst>
            </p:cNvPr>
            <p:cNvSpPr txBox="1"/>
            <p:nvPr/>
          </p:nvSpPr>
          <p:spPr>
            <a:xfrm>
              <a:off x="4607993" y="3779592"/>
              <a:ext cx="2967166" cy="1815883"/>
            </a:xfrm>
            <a:prstGeom prst="rect">
              <a:avLst/>
            </a:prstGeom>
            <a:noFill/>
            <a:ln>
              <a:noFill/>
            </a:ln>
          </p:spPr>
          <p:txBody>
            <a:bodyPr wrap="square" rtlCol="0">
              <a:spAutoFit/>
            </a:bodyPr>
            <a:lstStyle/>
            <a:p>
              <a:pPr algn="ctr"/>
              <a:r>
                <a:rPr lang="en-US" sz="2100" dirty="0" err="1">
                  <a:solidFill>
                    <a:schemeClr val="bg1"/>
                  </a:solidFill>
                </a:rPr>
                <a:t>Mathemateg</a:t>
              </a:r>
              <a:r>
                <a:rPr lang="en-US" sz="2100" dirty="0">
                  <a:solidFill>
                    <a:schemeClr val="bg1"/>
                  </a:solidFill>
                </a:rPr>
                <a:t> a </a:t>
              </a:r>
              <a:r>
                <a:rPr lang="en-US" sz="2100" dirty="0" err="1">
                  <a:solidFill>
                    <a:schemeClr val="bg1"/>
                  </a:solidFill>
                </a:rPr>
                <a:t>rhifedd</a:t>
              </a:r>
              <a:r>
                <a:rPr lang="en-US" sz="2100" dirty="0">
                  <a:solidFill>
                    <a:schemeClr val="bg1"/>
                  </a:solidFill>
                </a:rPr>
                <a:t>/ Mathematics and numeracy</a:t>
              </a:r>
            </a:p>
          </p:txBody>
        </p:sp>
        <p:sp>
          <p:nvSpPr>
            <p:cNvPr id="18" name="TextBox 17">
              <a:extLst>
                <a:ext uri="{FF2B5EF4-FFF2-40B4-BE49-F238E27FC236}">
                  <a16:creationId xmlns:a16="http://schemas.microsoft.com/office/drawing/2014/main" id="{88335821-6B6F-7408-C844-ED6EF26B4002}"/>
                </a:ext>
              </a:extLst>
            </p:cNvPr>
            <p:cNvSpPr txBox="1"/>
            <p:nvPr/>
          </p:nvSpPr>
          <p:spPr>
            <a:xfrm>
              <a:off x="8905413" y="3037873"/>
              <a:ext cx="2967167" cy="2677656"/>
            </a:xfrm>
            <a:prstGeom prst="rect">
              <a:avLst/>
            </a:prstGeom>
            <a:noFill/>
            <a:ln>
              <a:noFill/>
            </a:ln>
          </p:spPr>
          <p:txBody>
            <a:bodyPr wrap="square" rtlCol="0">
              <a:spAutoFit/>
            </a:bodyPr>
            <a:lstStyle/>
            <a:p>
              <a:pPr algn="ctr"/>
              <a:r>
                <a:rPr lang="en-US" sz="2100" dirty="0" err="1">
                  <a:solidFill>
                    <a:schemeClr val="bg1"/>
                  </a:solidFill>
                </a:rPr>
                <a:t>Ieithoedd</a:t>
              </a:r>
              <a:r>
                <a:rPr lang="en-US" sz="2100" dirty="0">
                  <a:solidFill>
                    <a:schemeClr val="bg1"/>
                  </a:solidFill>
                </a:rPr>
                <a:t>, </a:t>
              </a:r>
              <a:r>
                <a:rPr lang="en-US" sz="2100" dirty="0" err="1">
                  <a:solidFill>
                    <a:schemeClr val="bg1"/>
                  </a:solidFill>
                </a:rPr>
                <a:t>Llythrennedd</a:t>
              </a:r>
              <a:r>
                <a:rPr lang="en-US" sz="2100" dirty="0">
                  <a:solidFill>
                    <a:schemeClr val="bg1"/>
                  </a:solidFill>
                </a:rPr>
                <a:t> a </a:t>
              </a:r>
              <a:r>
                <a:rPr lang="en-US" sz="2100" dirty="0" err="1">
                  <a:solidFill>
                    <a:schemeClr val="bg1"/>
                  </a:solidFill>
                </a:rPr>
                <a:t>Chyfathrebu</a:t>
              </a:r>
              <a:r>
                <a:rPr lang="en-US" sz="2100" dirty="0">
                  <a:solidFill>
                    <a:schemeClr val="bg1"/>
                  </a:solidFill>
                </a:rPr>
                <a:t>/</a:t>
              </a:r>
            </a:p>
            <a:p>
              <a:pPr algn="ctr"/>
              <a:r>
                <a:rPr lang="en-US" sz="2100" dirty="0">
                  <a:solidFill>
                    <a:schemeClr val="bg1"/>
                  </a:solidFill>
                </a:rPr>
                <a:t>Language, literacy and communication</a:t>
              </a:r>
            </a:p>
          </p:txBody>
        </p:sp>
      </p:grpSp>
      <p:sp>
        <p:nvSpPr>
          <p:cNvPr id="2" name="Title 1">
            <a:extLst>
              <a:ext uri="{FF2B5EF4-FFF2-40B4-BE49-F238E27FC236}">
                <a16:creationId xmlns:a16="http://schemas.microsoft.com/office/drawing/2014/main" id="{186F8915-A7E4-23B0-E808-4DAEED22EDC6}"/>
              </a:ext>
            </a:extLst>
          </p:cNvPr>
          <p:cNvSpPr>
            <a:spLocks noGrp="1"/>
          </p:cNvSpPr>
          <p:nvPr>
            <p:ph type="title"/>
          </p:nvPr>
        </p:nvSpPr>
        <p:spPr>
          <a:xfrm>
            <a:off x="114300" y="138876"/>
            <a:ext cx="8793453" cy="740821"/>
          </a:xfrm>
          <a:solidFill>
            <a:schemeClr val="bg2"/>
          </a:solidFill>
        </p:spPr>
        <p:txBody>
          <a:bodyPr/>
          <a:lstStyle/>
          <a:p>
            <a:pPr algn="ctr"/>
            <a:r>
              <a:rPr lang="en-GB" sz="2800" dirty="0" err="1"/>
              <a:t>Chwarae</a:t>
            </a:r>
            <a:r>
              <a:rPr lang="en-GB" sz="2800" dirty="0"/>
              <a:t> </a:t>
            </a:r>
            <a:r>
              <a:rPr lang="en-GB" sz="2800" dirty="0" err="1"/>
              <a:t>a’r</a:t>
            </a:r>
            <a:r>
              <a:rPr lang="en-GB" sz="2800" dirty="0"/>
              <a:t> </a:t>
            </a:r>
            <a:r>
              <a:rPr lang="en-GB" sz="2800" dirty="0" err="1"/>
              <a:t>Cwricwlwm</a:t>
            </a:r>
            <a:r>
              <a:rPr lang="en-GB" sz="2800" dirty="0"/>
              <a:t>/ </a:t>
            </a:r>
            <a:r>
              <a:rPr lang="en-GB" sz="2800" dirty="0">
                <a:solidFill>
                  <a:srgbClr val="0070C0"/>
                </a:solidFill>
              </a:rPr>
              <a:t>The Curriculum and Play</a:t>
            </a:r>
            <a:endParaRPr lang="en-US" sz="2800" dirty="0">
              <a:solidFill>
                <a:srgbClr val="0070C0"/>
              </a:solidFill>
            </a:endParaRPr>
          </a:p>
        </p:txBody>
      </p:sp>
    </p:spTree>
    <p:extLst>
      <p:ext uri="{BB962C8B-B14F-4D97-AF65-F5344CB8AC3E}">
        <p14:creationId xmlns:p14="http://schemas.microsoft.com/office/powerpoint/2010/main" val="42692722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1DC6A-9980-BFEE-6275-F6C5415AB50A}"/>
              </a:ext>
            </a:extLst>
          </p:cNvPr>
          <p:cNvSpPr>
            <a:spLocks noGrp="1"/>
          </p:cNvSpPr>
          <p:nvPr>
            <p:ph type="title"/>
          </p:nvPr>
        </p:nvSpPr>
        <p:spPr/>
        <p:txBody>
          <a:bodyPr/>
          <a:lstStyle/>
          <a:p>
            <a:r>
              <a:rPr lang="en-GB" dirty="0" err="1"/>
              <a:t>Hierarchaeth</a:t>
            </a:r>
            <a:r>
              <a:rPr lang="en-GB" dirty="0"/>
              <a:t> Maslow</a:t>
            </a:r>
            <a:br>
              <a:rPr lang="en-GB" dirty="0"/>
            </a:br>
            <a:r>
              <a:rPr lang="en-GB" dirty="0">
                <a:solidFill>
                  <a:srgbClr val="0070C0"/>
                </a:solidFill>
              </a:rPr>
              <a:t>Maslow’s Hierarchy of Needs</a:t>
            </a:r>
            <a:endParaRPr lang="en-US" dirty="0">
              <a:solidFill>
                <a:srgbClr val="0070C0"/>
              </a:solidFill>
            </a:endParaRPr>
          </a:p>
        </p:txBody>
      </p:sp>
      <p:sp>
        <p:nvSpPr>
          <p:cNvPr id="4" name="Content Placeholder 3">
            <a:extLst>
              <a:ext uri="{FF2B5EF4-FFF2-40B4-BE49-F238E27FC236}">
                <a16:creationId xmlns:a16="http://schemas.microsoft.com/office/drawing/2014/main" id="{87574C13-1D92-5BDD-C2E5-9354DBEDDCF0}"/>
              </a:ext>
            </a:extLst>
          </p:cNvPr>
          <p:cNvSpPr>
            <a:spLocks noGrp="1"/>
          </p:cNvSpPr>
          <p:nvPr>
            <p:ph sz="half" idx="1"/>
          </p:nvPr>
        </p:nvSpPr>
        <p:spPr/>
        <p:txBody>
          <a:bodyPr/>
          <a:lstStyle/>
          <a:p>
            <a:r>
              <a:rPr lang="en-US" dirty="0"/>
              <a:t>Ble </a:t>
            </a:r>
            <a:r>
              <a:rPr lang="en-US" dirty="0" err="1"/>
              <a:t>dylid</a:t>
            </a:r>
            <a:r>
              <a:rPr lang="en-US" dirty="0"/>
              <a:t> </a:t>
            </a:r>
            <a:r>
              <a:rPr lang="en-US" dirty="0" err="1"/>
              <a:t>lleoli</a:t>
            </a:r>
            <a:r>
              <a:rPr lang="en-US" dirty="0"/>
              <a:t> </a:t>
            </a:r>
            <a:r>
              <a:rPr lang="en-US" dirty="0" err="1"/>
              <a:t>chwarae</a:t>
            </a:r>
            <a:r>
              <a:rPr lang="en-US" dirty="0"/>
              <a:t>?</a:t>
            </a:r>
          </a:p>
          <a:p>
            <a:r>
              <a:rPr lang="en-US" dirty="0"/>
              <a:t>Sut gall </a:t>
            </a:r>
            <a:r>
              <a:rPr lang="en-US" dirty="0" err="1"/>
              <a:t>peidio</a:t>
            </a:r>
            <a:r>
              <a:rPr lang="en-US" dirty="0"/>
              <a:t> â </a:t>
            </a:r>
            <a:r>
              <a:rPr lang="en-US" dirty="0" err="1"/>
              <a:t>chael</a:t>
            </a:r>
            <a:r>
              <a:rPr lang="en-US" dirty="0"/>
              <a:t> </a:t>
            </a:r>
            <a:r>
              <a:rPr lang="en-US" dirty="0" err="1"/>
              <a:t>mynediad</a:t>
            </a:r>
            <a:r>
              <a:rPr lang="en-US" dirty="0"/>
              <a:t> at </a:t>
            </a:r>
            <a:r>
              <a:rPr lang="en-US" dirty="0" err="1"/>
              <a:t>chwarae</a:t>
            </a:r>
            <a:r>
              <a:rPr lang="en-US" dirty="0"/>
              <a:t> </a:t>
            </a:r>
            <a:r>
              <a:rPr lang="en-US" dirty="0" err="1"/>
              <a:t>effeithio</a:t>
            </a:r>
            <a:r>
              <a:rPr lang="en-US" dirty="0"/>
              <a:t> </a:t>
            </a:r>
            <a:r>
              <a:rPr lang="en-US" dirty="0" err="1"/>
              <a:t>ar</a:t>
            </a:r>
            <a:r>
              <a:rPr lang="en-US" dirty="0"/>
              <a:t> </a:t>
            </a:r>
            <a:r>
              <a:rPr lang="en-US" dirty="0" err="1"/>
              <a:t>ddatblygiad</a:t>
            </a:r>
            <a:r>
              <a:rPr lang="en-US" dirty="0"/>
              <a:t>?</a:t>
            </a:r>
          </a:p>
        </p:txBody>
      </p:sp>
      <p:sp>
        <p:nvSpPr>
          <p:cNvPr id="5" name="Content Placeholder 4">
            <a:extLst>
              <a:ext uri="{FF2B5EF4-FFF2-40B4-BE49-F238E27FC236}">
                <a16:creationId xmlns:a16="http://schemas.microsoft.com/office/drawing/2014/main" id="{91E282C1-0DA6-8149-F57A-CD8E9321BCA7}"/>
              </a:ext>
            </a:extLst>
          </p:cNvPr>
          <p:cNvSpPr>
            <a:spLocks noGrp="1"/>
          </p:cNvSpPr>
          <p:nvPr>
            <p:ph sz="half" idx="2"/>
          </p:nvPr>
        </p:nvSpPr>
        <p:spPr/>
        <p:txBody>
          <a:bodyPr/>
          <a:lstStyle/>
          <a:p>
            <a:r>
              <a:rPr lang="en-GB" dirty="0">
                <a:solidFill>
                  <a:srgbClr val="0070C0"/>
                </a:solidFill>
              </a:rPr>
              <a:t>Where should play be situated?</a:t>
            </a:r>
          </a:p>
          <a:p>
            <a:r>
              <a:rPr lang="en-GB" dirty="0">
                <a:solidFill>
                  <a:srgbClr val="0070C0"/>
                </a:solidFill>
              </a:rPr>
              <a:t>How can not having access to play impact development?</a:t>
            </a:r>
          </a:p>
          <a:p>
            <a:endParaRPr lang="en-US" dirty="0"/>
          </a:p>
        </p:txBody>
      </p:sp>
      <p:pic>
        <p:nvPicPr>
          <p:cNvPr id="1026" name="Picture 2" descr="Maslow's hierarchy of needs">
            <a:extLst>
              <a:ext uri="{FF2B5EF4-FFF2-40B4-BE49-F238E27FC236}">
                <a16:creationId xmlns:a16="http://schemas.microsoft.com/office/drawing/2014/main" id="{423774FD-E3A1-1C8F-2D3E-0BB2A8120A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62311" y="3295186"/>
            <a:ext cx="3343237" cy="217114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032588C-4A6C-0E80-96EA-71F100B7DE81}"/>
              </a:ext>
            </a:extLst>
          </p:cNvPr>
          <p:cNvSpPr txBox="1"/>
          <p:nvPr/>
        </p:nvSpPr>
        <p:spPr>
          <a:xfrm>
            <a:off x="2444824" y="5429232"/>
            <a:ext cx="1559465" cy="261610"/>
          </a:xfrm>
          <a:prstGeom prst="rect">
            <a:avLst/>
          </a:prstGeom>
          <a:noFill/>
        </p:spPr>
        <p:txBody>
          <a:bodyPr wrap="square" rtlCol="0">
            <a:spAutoFit/>
          </a:bodyPr>
          <a:lstStyle/>
          <a:p>
            <a:r>
              <a:rPr lang="en-GB" sz="1100" dirty="0"/>
              <a:t>(Shutterstock, 2024)</a:t>
            </a:r>
            <a:endParaRPr lang="en-US" sz="1100" dirty="0"/>
          </a:p>
        </p:txBody>
      </p:sp>
    </p:spTree>
    <p:extLst>
      <p:ext uri="{BB962C8B-B14F-4D97-AF65-F5344CB8AC3E}">
        <p14:creationId xmlns:p14="http://schemas.microsoft.com/office/powerpoint/2010/main" val="586879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222EDE2-CEF0-03C0-9052-8DB3C6DA3CBA}"/>
              </a:ext>
            </a:extLst>
          </p:cNvPr>
          <p:cNvSpPr>
            <a:spLocks noGrp="1"/>
          </p:cNvSpPr>
          <p:nvPr>
            <p:ph type="title"/>
          </p:nvPr>
        </p:nvSpPr>
        <p:spPr/>
        <p:txBody>
          <a:bodyPr/>
          <a:lstStyle/>
          <a:p>
            <a:r>
              <a:rPr lang="en-GB" dirty="0">
                <a:solidFill>
                  <a:srgbClr val="0070C0"/>
                </a:solidFill>
              </a:rPr>
              <a:t>Maslow’s Hierarchy of Needs</a:t>
            </a:r>
            <a:endParaRPr lang="en-US" dirty="0">
              <a:solidFill>
                <a:srgbClr val="0070C0"/>
              </a:solidFill>
            </a:endParaRPr>
          </a:p>
        </p:txBody>
      </p:sp>
      <p:sp>
        <p:nvSpPr>
          <p:cNvPr id="2" name="Content Placeholder 1">
            <a:extLst>
              <a:ext uri="{FF2B5EF4-FFF2-40B4-BE49-F238E27FC236}">
                <a16:creationId xmlns:a16="http://schemas.microsoft.com/office/drawing/2014/main" id="{B7336F4C-B156-6011-C67B-4518570B8702}"/>
              </a:ext>
            </a:extLst>
          </p:cNvPr>
          <p:cNvSpPr>
            <a:spLocks noGrp="1"/>
          </p:cNvSpPr>
          <p:nvPr>
            <p:ph idx="1"/>
          </p:nvPr>
        </p:nvSpPr>
        <p:spPr>
          <a:xfrm>
            <a:off x="628650" y="1504612"/>
            <a:ext cx="7886700" cy="4351338"/>
          </a:xfrm>
        </p:spPr>
        <p:txBody>
          <a:bodyPr/>
          <a:lstStyle/>
          <a:p>
            <a:pPr marL="0" indent="0">
              <a:lnSpc>
                <a:spcPct val="100000"/>
              </a:lnSpc>
              <a:spcBef>
                <a:spcPct val="0"/>
              </a:spcBef>
              <a:buNone/>
            </a:pPr>
            <a:r>
              <a:rPr lang="en-GB" sz="1400">
                <a:solidFill>
                  <a:srgbClr val="0070C0"/>
                </a:solidFill>
                <a:cs typeface="Arial"/>
              </a:rPr>
              <a:t>5.Self-actualization: Play allows individuals to explore their talents and interests, fostering creativity and growth. </a:t>
            </a:r>
            <a:endParaRPr lang="en-US" sz="1400">
              <a:solidFill>
                <a:srgbClr val="0070C0"/>
              </a:solidFill>
              <a:cs typeface="Arial"/>
            </a:endParaRPr>
          </a:p>
          <a:p>
            <a:pPr marL="0" indent="0">
              <a:lnSpc>
                <a:spcPct val="100000"/>
              </a:lnSpc>
              <a:spcBef>
                <a:spcPct val="0"/>
              </a:spcBef>
              <a:buNone/>
            </a:pPr>
            <a:r>
              <a:rPr lang="en-GB" sz="1400">
                <a:solidFill>
                  <a:srgbClr val="0070C0"/>
                </a:solidFill>
                <a:cs typeface="Arial"/>
              </a:rPr>
              <a:t>Unstructured play provides freedom, supporting exploration and self-expression. </a:t>
            </a:r>
            <a:endParaRPr lang="en-US" sz="1400">
              <a:solidFill>
                <a:srgbClr val="0070C0"/>
              </a:solidFill>
              <a:cs typeface="Arial"/>
            </a:endParaRPr>
          </a:p>
          <a:p>
            <a:pPr marL="0" indent="0">
              <a:lnSpc>
                <a:spcPct val="100000"/>
              </a:lnSpc>
              <a:spcBef>
                <a:spcPct val="0"/>
              </a:spcBef>
              <a:buNone/>
            </a:pPr>
            <a:endParaRPr lang="en-GB" sz="1400" dirty="0">
              <a:solidFill>
                <a:srgbClr val="0070C0"/>
              </a:solidFill>
              <a:cs typeface="Arial"/>
            </a:endParaRPr>
          </a:p>
          <a:p>
            <a:pPr marL="0" indent="0">
              <a:lnSpc>
                <a:spcPct val="100000"/>
              </a:lnSpc>
              <a:spcBef>
                <a:spcPct val="0"/>
              </a:spcBef>
              <a:buNone/>
            </a:pPr>
            <a:r>
              <a:rPr lang="en-GB" sz="1400">
                <a:solidFill>
                  <a:srgbClr val="0070C0"/>
                </a:solidFill>
                <a:cs typeface="Arial"/>
              </a:rPr>
              <a:t>4.Esteem: Play promotes self-confidence. Through creative play children can express themselves </a:t>
            </a:r>
            <a:endParaRPr lang="en-US" sz="1400">
              <a:solidFill>
                <a:srgbClr val="0070C0"/>
              </a:solidFill>
              <a:cs typeface="Arial"/>
            </a:endParaRPr>
          </a:p>
          <a:p>
            <a:pPr marL="0" indent="0">
              <a:lnSpc>
                <a:spcPct val="100000"/>
              </a:lnSpc>
              <a:spcBef>
                <a:spcPct val="0"/>
              </a:spcBef>
              <a:buNone/>
            </a:pPr>
            <a:r>
              <a:rPr lang="en-GB" sz="1400">
                <a:solidFill>
                  <a:srgbClr val="0070C0"/>
                </a:solidFill>
                <a:cs typeface="Arial"/>
              </a:rPr>
              <a:t>and boost their sense of worth.</a:t>
            </a:r>
            <a:endParaRPr lang="en-US" sz="1400">
              <a:solidFill>
                <a:srgbClr val="0070C0"/>
              </a:solidFill>
              <a:cs typeface="Arial"/>
            </a:endParaRPr>
          </a:p>
          <a:p>
            <a:pPr marL="0" indent="0">
              <a:lnSpc>
                <a:spcPct val="100000"/>
              </a:lnSpc>
              <a:spcBef>
                <a:spcPct val="0"/>
              </a:spcBef>
              <a:buNone/>
            </a:pPr>
            <a:endParaRPr lang="en-GB" sz="1400" dirty="0">
              <a:solidFill>
                <a:srgbClr val="0070C0"/>
              </a:solidFill>
              <a:cs typeface="Arial"/>
            </a:endParaRPr>
          </a:p>
          <a:p>
            <a:pPr marL="0" indent="0">
              <a:lnSpc>
                <a:spcPct val="100000"/>
              </a:lnSpc>
              <a:spcBef>
                <a:spcPct val="0"/>
              </a:spcBef>
              <a:buNone/>
            </a:pPr>
            <a:r>
              <a:rPr lang="en-GB" sz="1400">
                <a:solidFill>
                  <a:srgbClr val="0070C0"/>
                </a:solidFill>
                <a:cs typeface="Arial"/>
              </a:rPr>
              <a:t>3.Love/Belonging: Social play fosters connections with others and building relationships. </a:t>
            </a:r>
            <a:endParaRPr lang="en-US" sz="1400">
              <a:solidFill>
                <a:srgbClr val="0070C0"/>
              </a:solidFill>
              <a:cs typeface="Arial"/>
            </a:endParaRPr>
          </a:p>
          <a:p>
            <a:pPr marL="0" indent="0">
              <a:lnSpc>
                <a:spcPct val="100000"/>
              </a:lnSpc>
              <a:spcBef>
                <a:spcPct val="0"/>
              </a:spcBef>
              <a:buNone/>
            </a:pPr>
            <a:r>
              <a:rPr lang="en-GB" sz="1400">
                <a:solidFill>
                  <a:srgbClr val="0070C0"/>
                </a:solidFill>
                <a:cs typeface="Arial"/>
              </a:rPr>
              <a:t>Group activities encourage sharing and building empathy, critical for forming meaningful relationships</a:t>
            </a:r>
            <a:endParaRPr lang="en-US" sz="1400">
              <a:solidFill>
                <a:srgbClr val="0070C0"/>
              </a:solidFill>
              <a:cs typeface="Arial"/>
            </a:endParaRPr>
          </a:p>
          <a:p>
            <a:pPr marL="0" indent="0">
              <a:lnSpc>
                <a:spcPct val="100000"/>
              </a:lnSpc>
              <a:spcBef>
                <a:spcPct val="0"/>
              </a:spcBef>
              <a:buNone/>
            </a:pPr>
            <a:endParaRPr lang="en-GB" sz="1400" dirty="0">
              <a:solidFill>
                <a:srgbClr val="0070C0"/>
              </a:solidFill>
              <a:cs typeface="Arial"/>
            </a:endParaRPr>
          </a:p>
          <a:p>
            <a:pPr marL="0" indent="0">
              <a:lnSpc>
                <a:spcPct val="100000"/>
              </a:lnSpc>
              <a:spcBef>
                <a:spcPct val="0"/>
              </a:spcBef>
              <a:buNone/>
            </a:pPr>
            <a:r>
              <a:rPr lang="en-GB" sz="1400">
                <a:solidFill>
                  <a:srgbClr val="0070C0"/>
                </a:solidFill>
                <a:cs typeface="Arial"/>
              </a:rPr>
              <a:t>2.Safety: Play provides opportunities for children to explore their environments in safe </a:t>
            </a:r>
            <a:endParaRPr lang="en-US" sz="1400">
              <a:solidFill>
                <a:srgbClr val="0070C0"/>
              </a:solidFill>
              <a:cs typeface="Arial"/>
            </a:endParaRPr>
          </a:p>
          <a:p>
            <a:pPr marL="0" indent="0">
              <a:lnSpc>
                <a:spcPct val="100000"/>
              </a:lnSpc>
              <a:spcBef>
                <a:spcPct val="0"/>
              </a:spcBef>
              <a:buNone/>
            </a:pPr>
            <a:r>
              <a:rPr lang="en-GB" sz="1400">
                <a:solidFill>
                  <a:srgbClr val="0070C0"/>
                </a:solidFill>
                <a:cs typeface="Arial"/>
              </a:rPr>
              <a:t>and controlled settings, teaching them to assess risk and build confidence. Structured play </a:t>
            </a:r>
            <a:endParaRPr lang="en-US" sz="1400">
              <a:solidFill>
                <a:srgbClr val="0070C0"/>
              </a:solidFill>
              <a:cs typeface="Arial"/>
            </a:endParaRPr>
          </a:p>
          <a:p>
            <a:pPr marL="0" indent="0">
              <a:lnSpc>
                <a:spcPct val="100000"/>
              </a:lnSpc>
              <a:spcBef>
                <a:spcPct val="0"/>
              </a:spcBef>
              <a:buNone/>
            </a:pPr>
            <a:r>
              <a:rPr lang="en-GB" sz="1400">
                <a:solidFill>
                  <a:srgbClr val="0070C0"/>
                </a:solidFill>
                <a:cs typeface="Arial"/>
              </a:rPr>
              <a:t>environments also help to create a sense of security and routine which is vital for emotional stability.</a:t>
            </a:r>
            <a:endParaRPr lang="en-US" sz="1400">
              <a:solidFill>
                <a:srgbClr val="0070C0"/>
              </a:solidFill>
              <a:cs typeface="Arial"/>
            </a:endParaRPr>
          </a:p>
          <a:p>
            <a:pPr marL="0" indent="0">
              <a:lnSpc>
                <a:spcPct val="100000"/>
              </a:lnSpc>
              <a:spcBef>
                <a:spcPct val="0"/>
              </a:spcBef>
              <a:buNone/>
            </a:pPr>
            <a:endParaRPr lang="en-GB" sz="1400" dirty="0">
              <a:solidFill>
                <a:srgbClr val="0070C0"/>
              </a:solidFill>
              <a:cs typeface="Arial"/>
            </a:endParaRPr>
          </a:p>
          <a:p>
            <a:pPr marL="0" indent="0">
              <a:lnSpc>
                <a:spcPct val="100000"/>
              </a:lnSpc>
              <a:spcBef>
                <a:spcPct val="0"/>
              </a:spcBef>
              <a:buNone/>
            </a:pPr>
            <a:r>
              <a:rPr lang="en-GB" sz="1400">
                <a:solidFill>
                  <a:srgbClr val="0070C0"/>
                </a:solidFill>
                <a:cs typeface="Arial"/>
              </a:rPr>
              <a:t>1.Physiological: Physical play promotes exercise ensuring a healthy body</a:t>
            </a:r>
            <a:endParaRPr lang="en-US">
              <a:solidFill>
                <a:srgbClr val="0070C0"/>
              </a:solidFill>
              <a:cs typeface="Arial" panose="020B0604020202020204"/>
            </a:endParaRPr>
          </a:p>
        </p:txBody>
      </p:sp>
    </p:spTree>
    <p:extLst>
      <p:ext uri="{BB962C8B-B14F-4D97-AF65-F5344CB8AC3E}">
        <p14:creationId xmlns:p14="http://schemas.microsoft.com/office/powerpoint/2010/main" val="35602667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43295-F109-9834-CC5C-3654B208EB88}"/>
              </a:ext>
            </a:extLst>
          </p:cNvPr>
          <p:cNvSpPr>
            <a:spLocks noGrp="1"/>
          </p:cNvSpPr>
          <p:nvPr>
            <p:ph type="title"/>
          </p:nvPr>
        </p:nvSpPr>
        <p:spPr>
          <a:xfrm>
            <a:off x="628650" y="202847"/>
            <a:ext cx="7886700" cy="1325563"/>
          </a:xfrm>
        </p:spPr>
        <p:txBody>
          <a:bodyPr/>
          <a:lstStyle/>
          <a:p>
            <a:r>
              <a:rPr lang="en-GB" dirty="0" err="1"/>
              <a:t>Hierarchaeth</a:t>
            </a:r>
            <a:r>
              <a:rPr lang="en-GB" dirty="0"/>
              <a:t> </a:t>
            </a:r>
            <a:r>
              <a:rPr lang="en-GB" dirty="0" err="1"/>
              <a:t>Anghenion</a:t>
            </a:r>
            <a:r>
              <a:rPr lang="en-GB" dirty="0"/>
              <a:t> Maslow</a:t>
            </a:r>
            <a:endParaRPr lang="en-US" dirty="0"/>
          </a:p>
        </p:txBody>
      </p:sp>
      <p:sp>
        <p:nvSpPr>
          <p:cNvPr id="3" name="Content Placeholder 2">
            <a:extLst>
              <a:ext uri="{FF2B5EF4-FFF2-40B4-BE49-F238E27FC236}">
                <a16:creationId xmlns:a16="http://schemas.microsoft.com/office/drawing/2014/main" id="{D51866BD-4D52-D9FD-A744-438AD72D869B}"/>
              </a:ext>
            </a:extLst>
          </p:cNvPr>
          <p:cNvSpPr>
            <a:spLocks noGrp="1"/>
          </p:cNvSpPr>
          <p:nvPr>
            <p:ph idx="1"/>
          </p:nvPr>
        </p:nvSpPr>
        <p:spPr>
          <a:xfrm>
            <a:off x="628650" y="1254125"/>
            <a:ext cx="7886700" cy="4351338"/>
          </a:xfrm>
        </p:spPr>
        <p:txBody>
          <a:bodyPr/>
          <a:lstStyle/>
          <a:p>
            <a:pPr marL="0" indent="0">
              <a:lnSpc>
                <a:spcPct val="100000"/>
              </a:lnSpc>
              <a:spcBef>
                <a:spcPct val="0"/>
              </a:spcBef>
              <a:buNone/>
            </a:pPr>
            <a:r>
              <a:rPr lang="en-US" sz="1400" dirty="0">
                <a:cs typeface="Arial"/>
              </a:rPr>
              <a:t>5.Hunanwireddu: Mae </a:t>
            </a:r>
            <a:r>
              <a:rPr lang="en-US" sz="1400" dirty="0" err="1">
                <a:cs typeface="Arial"/>
              </a:rPr>
              <a:t>chwarae'n</a:t>
            </a:r>
            <a:r>
              <a:rPr lang="en-US" sz="1400" dirty="0">
                <a:cs typeface="Arial"/>
              </a:rPr>
              <a:t> </a:t>
            </a:r>
            <a:r>
              <a:rPr lang="en-US" sz="1400" dirty="0" err="1">
                <a:cs typeface="Arial"/>
              </a:rPr>
              <a:t>caniatáu</a:t>
            </a:r>
            <a:r>
              <a:rPr lang="en-US" sz="1400" dirty="0">
                <a:cs typeface="Arial"/>
              </a:rPr>
              <a:t> </a:t>
            </a:r>
            <a:r>
              <a:rPr lang="en-US" sz="1400" dirty="0" err="1">
                <a:cs typeface="Arial"/>
              </a:rPr>
              <a:t>i</a:t>
            </a:r>
            <a:r>
              <a:rPr lang="en-US" sz="1400" dirty="0">
                <a:cs typeface="Arial"/>
              </a:rPr>
              <a:t> </a:t>
            </a:r>
            <a:r>
              <a:rPr lang="en-US" sz="1400" dirty="0" err="1">
                <a:cs typeface="Arial"/>
              </a:rPr>
              <a:t>unigolion</a:t>
            </a:r>
            <a:r>
              <a:rPr lang="en-US" sz="1400" dirty="0">
                <a:cs typeface="Arial"/>
              </a:rPr>
              <a:t> </a:t>
            </a:r>
            <a:r>
              <a:rPr lang="en-US" sz="1400" dirty="0" err="1">
                <a:cs typeface="Arial"/>
              </a:rPr>
              <a:t>archwilio</a:t>
            </a:r>
            <a:r>
              <a:rPr lang="en-US" sz="1400" dirty="0">
                <a:cs typeface="Arial"/>
              </a:rPr>
              <a:t> </a:t>
            </a:r>
            <a:r>
              <a:rPr lang="en-US" sz="1400" dirty="0" err="1">
                <a:cs typeface="Arial"/>
              </a:rPr>
              <a:t>eu</a:t>
            </a:r>
            <a:r>
              <a:rPr lang="en-US" sz="1400" dirty="0">
                <a:cs typeface="Arial"/>
              </a:rPr>
              <a:t> </a:t>
            </a:r>
            <a:r>
              <a:rPr lang="en-US" sz="1400" dirty="0" err="1">
                <a:cs typeface="Arial"/>
              </a:rPr>
              <a:t>doniau</a:t>
            </a:r>
            <a:r>
              <a:rPr lang="en-US" sz="1400" dirty="0">
                <a:cs typeface="Arial"/>
              </a:rPr>
              <a:t> </a:t>
            </a:r>
            <a:r>
              <a:rPr lang="en-US" sz="1400" dirty="0" err="1">
                <a:cs typeface="Arial"/>
              </a:rPr>
              <a:t>a'u</a:t>
            </a:r>
            <a:r>
              <a:rPr lang="en-US" sz="1400" dirty="0">
                <a:cs typeface="Arial"/>
              </a:rPr>
              <a:t> </a:t>
            </a:r>
            <a:r>
              <a:rPr lang="en-US" sz="1400" dirty="0" err="1">
                <a:cs typeface="Arial"/>
              </a:rPr>
              <a:t>diddordebau</a:t>
            </a:r>
            <a:r>
              <a:rPr lang="en-US" sz="1400" dirty="0">
                <a:cs typeface="Arial"/>
              </a:rPr>
              <a:t>, </a:t>
            </a:r>
            <a:r>
              <a:rPr lang="en-US" sz="1400" dirty="0" err="1">
                <a:cs typeface="Arial"/>
              </a:rPr>
              <a:t>gan</a:t>
            </a:r>
            <a:r>
              <a:rPr lang="en-US" sz="1400" dirty="0">
                <a:cs typeface="Arial"/>
              </a:rPr>
              <a:t> </a:t>
            </a:r>
            <a:r>
              <a:rPr lang="en-US" sz="1400" dirty="0" err="1">
                <a:cs typeface="Arial"/>
              </a:rPr>
              <a:t>feithrin</a:t>
            </a:r>
            <a:r>
              <a:rPr lang="en-US" sz="1400" dirty="0">
                <a:cs typeface="Arial"/>
              </a:rPr>
              <a:t> </a:t>
            </a:r>
            <a:r>
              <a:rPr lang="en-US" sz="1400" dirty="0" err="1">
                <a:cs typeface="Arial"/>
              </a:rPr>
              <a:t>creadigrwydd</a:t>
            </a:r>
            <a:r>
              <a:rPr lang="en-US" sz="1400" dirty="0">
                <a:cs typeface="Arial"/>
              </a:rPr>
              <a:t> a </a:t>
            </a:r>
            <a:r>
              <a:rPr lang="en-US" sz="1400" dirty="0" err="1">
                <a:cs typeface="Arial"/>
              </a:rPr>
              <a:t>thwf</a:t>
            </a:r>
            <a:r>
              <a:rPr lang="en-US" sz="1400" dirty="0">
                <a:cs typeface="Arial"/>
              </a:rPr>
              <a:t>. </a:t>
            </a:r>
            <a:endParaRPr lang="en-US" dirty="0"/>
          </a:p>
          <a:p>
            <a:pPr marL="0" indent="0">
              <a:lnSpc>
                <a:spcPct val="100000"/>
              </a:lnSpc>
              <a:spcBef>
                <a:spcPct val="0"/>
              </a:spcBef>
              <a:buNone/>
            </a:pPr>
            <a:r>
              <a:rPr lang="en-US" sz="1400" dirty="0">
                <a:cs typeface="Arial"/>
              </a:rPr>
              <a:t>Mae </a:t>
            </a:r>
            <a:r>
              <a:rPr lang="en-US" sz="1400" dirty="0" err="1">
                <a:cs typeface="Arial"/>
              </a:rPr>
              <a:t>chwarae</a:t>
            </a:r>
            <a:r>
              <a:rPr lang="en-US" sz="1400" dirty="0">
                <a:cs typeface="Arial"/>
              </a:rPr>
              <a:t> </a:t>
            </a:r>
            <a:r>
              <a:rPr lang="en-US" sz="1400" dirty="0" err="1">
                <a:cs typeface="Arial"/>
              </a:rPr>
              <a:t>distrwythur</a:t>
            </a:r>
            <a:r>
              <a:rPr lang="en-US" sz="1400" dirty="0">
                <a:cs typeface="Arial"/>
              </a:rPr>
              <a:t> </a:t>
            </a:r>
            <a:r>
              <a:rPr lang="en-US" sz="1400" dirty="0" err="1">
                <a:cs typeface="Arial"/>
              </a:rPr>
              <a:t>yn</a:t>
            </a:r>
            <a:r>
              <a:rPr lang="en-US" sz="1400" dirty="0">
                <a:cs typeface="Arial"/>
              </a:rPr>
              <a:t> </a:t>
            </a:r>
            <a:r>
              <a:rPr lang="en-US" sz="1400" dirty="0" err="1">
                <a:cs typeface="Arial"/>
              </a:rPr>
              <a:t>rhoi</a:t>
            </a:r>
            <a:r>
              <a:rPr lang="en-US" sz="1400" dirty="0">
                <a:cs typeface="Arial"/>
              </a:rPr>
              <a:t> </a:t>
            </a:r>
            <a:r>
              <a:rPr lang="en-US" sz="1400" dirty="0" err="1">
                <a:cs typeface="Arial"/>
              </a:rPr>
              <a:t>rhyddid</a:t>
            </a:r>
            <a:r>
              <a:rPr lang="en-US" sz="1400" dirty="0">
                <a:cs typeface="Arial"/>
              </a:rPr>
              <a:t>, </a:t>
            </a:r>
            <a:r>
              <a:rPr lang="en-US" sz="1400" dirty="0" err="1">
                <a:cs typeface="Arial"/>
              </a:rPr>
              <a:t>gan</a:t>
            </a:r>
            <a:r>
              <a:rPr lang="en-US" sz="1400" dirty="0">
                <a:cs typeface="Arial"/>
              </a:rPr>
              <a:t> </a:t>
            </a:r>
            <a:r>
              <a:rPr lang="en-US" sz="1400" dirty="0" err="1">
                <a:cs typeface="Arial"/>
              </a:rPr>
              <a:t>gefnogi</a:t>
            </a:r>
            <a:r>
              <a:rPr lang="en-US" sz="1400" dirty="0">
                <a:cs typeface="Arial"/>
              </a:rPr>
              <a:t> </a:t>
            </a:r>
            <a:r>
              <a:rPr lang="en-US" sz="1400" dirty="0" err="1">
                <a:cs typeface="Arial"/>
              </a:rPr>
              <a:t>archwilio</a:t>
            </a:r>
            <a:r>
              <a:rPr lang="en-US" sz="1400" dirty="0">
                <a:cs typeface="Arial"/>
              </a:rPr>
              <a:t> a </a:t>
            </a:r>
            <a:r>
              <a:rPr lang="en-US" sz="1400" dirty="0" err="1">
                <a:cs typeface="Arial"/>
              </a:rPr>
              <a:t>hunanfynegiant</a:t>
            </a:r>
            <a:r>
              <a:rPr lang="en-US" sz="1400" dirty="0">
                <a:cs typeface="Arial"/>
              </a:rPr>
              <a:t>. </a:t>
            </a:r>
          </a:p>
          <a:p>
            <a:pPr marL="0" indent="0">
              <a:lnSpc>
                <a:spcPct val="100000"/>
              </a:lnSpc>
              <a:spcBef>
                <a:spcPct val="0"/>
              </a:spcBef>
              <a:buNone/>
            </a:pPr>
            <a:endParaRPr lang="en-US" sz="1400" dirty="0">
              <a:cs typeface="Arial"/>
            </a:endParaRPr>
          </a:p>
          <a:p>
            <a:pPr marL="0" indent="0">
              <a:lnSpc>
                <a:spcPct val="100000"/>
              </a:lnSpc>
              <a:spcBef>
                <a:spcPct val="0"/>
              </a:spcBef>
              <a:buNone/>
            </a:pPr>
            <a:r>
              <a:rPr lang="en-US" sz="1400" dirty="0">
                <a:cs typeface="Arial"/>
              </a:rPr>
              <a:t>4.Hunan-barch: Mae </a:t>
            </a:r>
            <a:r>
              <a:rPr lang="en-US" sz="1400" dirty="0" err="1">
                <a:cs typeface="Arial"/>
              </a:rPr>
              <a:t>chwarae'n</a:t>
            </a:r>
            <a:r>
              <a:rPr lang="en-US" sz="1400" dirty="0">
                <a:cs typeface="Arial"/>
              </a:rPr>
              <a:t> </a:t>
            </a:r>
            <a:r>
              <a:rPr lang="en-US" sz="1400" dirty="0" err="1">
                <a:cs typeface="Arial"/>
              </a:rPr>
              <a:t>hybu</a:t>
            </a:r>
            <a:r>
              <a:rPr lang="en-US" sz="1400" dirty="0">
                <a:cs typeface="Arial"/>
              </a:rPr>
              <a:t> </a:t>
            </a:r>
            <a:r>
              <a:rPr lang="en-US" sz="1400" dirty="0" err="1">
                <a:cs typeface="Arial"/>
              </a:rPr>
              <a:t>hunanhyder</a:t>
            </a:r>
            <a:r>
              <a:rPr lang="en-US" sz="1400" dirty="0">
                <a:cs typeface="Arial"/>
              </a:rPr>
              <a:t>. </a:t>
            </a:r>
            <a:r>
              <a:rPr lang="en-US" sz="1400" dirty="0" err="1">
                <a:cs typeface="Arial"/>
              </a:rPr>
              <a:t>Trwy</a:t>
            </a:r>
            <a:r>
              <a:rPr lang="en-US" sz="1400" dirty="0">
                <a:cs typeface="Arial"/>
              </a:rPr>
              <a:t> </a:t>
            </a:r>
            <a:r>
              <a:rPr lang="en-US" sz="1400" dirty="0" err="1">
                <a:cs typeface="Arial"/>
              </a:rPr>
              <a:t>chwarae</a:t>
            </a:r>
            <a:r>
              <a:rPr lang="en-US" sz="1400" dirty="0">
                <a:cs typeface="Arial"/>
              </a:rPr>
              <a:t> </a:t>
            </a:r>
            <a:r>
              <a:rPr lang="en-US" sz="1400" dirty="0" err="1">
                <a:cs typeface="Arial"/>
              </a:rPr>
              <a:t>creadigol</a:t>
            </a:r>
            <a:r>
              <a:rPr lang="en-US" sz="1400" dirty="0">
                <a:cs typeface="Arial"/>
              </a:rPr>
              <a:t> gall plant </a:t>
            </a:r>
            <a:r>
              <a:rPr lang="en-US" sz="1400" dirty="0" err="1">
                <a:cs typeface="Arial"/>
              </a:rPr>
              <a:t>fynegi</a:t>
            </a:r>
            <a:r>
              <a:rPr lang="en-US" sz="1400" dirty="0">
                <a:cs typeface="Arial"/>
              </a:rPr>
              <a:t> </a:t>
            </a:r>
            <a:r>
              <a:rPr lang="en-US" sz="1400" dirty="0" err="1">
                <a:cs typeface="Arial"/>
              </a:rPr>
              <a:t>eu</a:t>
            </a:r>
            <a:r>
              <a:rPr lang="en-US" sz="1400" dirty="0">
                <a:cs typeface="Arial"/>
              </a:rPr>
              <a:t> </a:t>
            </a:r>
            <a:r>
              <a:rPr lang="en-US" sz="1400" dirty="0" err="1">
                <a:cs typeface="Arial"/>
              </a:rPr>
              <a:t>hunain</a:t>
            </a:r>
            <a:r>
              <a:rPr lang="en-US" sz="1400" dirty="0">
                <a:cs typeface="Arial"/>
              </a:rPr>
              <a:t> </a:t>
            </a:r>
          </a:p>
          <a:p>
            <a:pPr marL="0" indent="0">
              <a:lnSpc>
                <a:spcPct val="100000"/>
              </a:lnSpc>
              <a:spcBef>
                <a:spcPct val="0"/>
              </a:spcBef>
              <a:buNone/>
            </a:pPr>
            <a:r>
              <a:rPr lang="en-US" sz="1400" dirty="0">
                <a:cs typeface="Arial"/>
              </a:rPr>
              <a:t>a </a:t>
            </a:r>
            <a:r>
              <a:rPr lang="en-US" sz="1400" dirty="0" err="1">
                <a:cs typeface="Arial"/>
              </a:rPr>
              <a:t>rhoi</a:t>
            </a:r>
            <a:r>
              <a:rPr lang="en-US" sz="1400" dirty="0">
                <a:cs typeface="Arial"/>
              </a:rPr>
              <a:t> </a:t>
            </a:r>
            <a:r>
              <a:rPr lang="en-US" sz="1400" dirty="0" err="1">
                <a:cs typeface="Arial"/>
              </a:rPr>
              <a:t>hwb</a:t>
            </a:r>
            <a:r>
              <a:rPr lang="en-US" sz="1400" dirty="0">
                <a:cs typeface="Arial"/>
              </a:rPr>
              <a:t> </a:t>
            </a:r>
            <a:r>
              <a:rPr lang="en-US" sz="1400" dirty="0" err="1">
                <a:cs typeface="Arial"/>
              </a:rPr>
              <a:t>i'w</a:t>
            </a:r>
            <a:r>
              <a:rPr lang="en-US" sz="1400" dirty="0">
                <a:cs typeface="Arial"/>
              </a:rPr>
              <a:t> </a:t>
            </a:r>
            <a:r>
              <a:rPr lang="en-US" sz="1400" dirty="0" err="1">
                <a:cs typeface="Arial"/>
              </a:rPr>
              <a:t>synnwyr</a:t>
            </a:r>
            <a:r>
              <a:rPr lang="en-US" sz="1400" dirty="0">
                <a:cs typeface="Arial"/>
              </a:rPr>
              <a:t> o </a:t>
            </a:r>
            <a:r>
              <a:rPr lang="en-US" sz="1400" dirty="0" err="1">
                <a:cs typeface="Arial"/>
              </a:rPr>
              <a:t>werth</a:t>
            </a:r>
            <a:r>
              <a:rPr lang="en-US" sz="1400" dirty="0">
                <a:cs typeface="Arial"/>
              </a:rPr>
              <a:t>.</a:t>
            </a:r>
          </a:p>
          <a:p>
            <a:pPr marL="0" indent="0">
              <a:lnSpc>
                <a:spcPct val="100000"/>
              </a:lnSpc>
              <a:spcBef>
                <a:spcPct val="0"/>
              </a:spcBef>
              <a:buNone/>
            </a:pPr>
            <a:endParaRPr lang="en-US" sz="1400" dirty="0">
              <a:cs typeface="Arial"/>
            </a:endParaRPr>
          </a:p>
          <a:p>
            <a:pPr marL="0" indent="0">
              <a:lnSpc>
                <a:spcPct val="100000"/>
              </a:lnSpc>
              <a:spcBef>
                <a:spcPct val="0"/>
              </a:spcBef>
              <a:buNone/>
            </a:pPr>
            <a:r>
              <a:rPr lang="en-US" sz="1400" dirty="0">
                <a:cs typeface="Arial"/>
              </a:rPr>
              <a:t>3.Cariad/</a:t>
            </a:r>
            <a:r>
              <a:rPr lang="en-US" sz="1400" dirty="0" err="1">
                <a:cs typeface="Arial"/>
              </a:rPr>
              <a:t>Perthyn</a:t>
            </a:r>
            <a:r>
              <a:rPr lang="en-US" sz="1400" dirty="0">
                <a:cs typeface="Arial"/>
              </a:rPr>
              <a:t>: Mae </a:t>
            </a:r>
            <a:r>
              <a:rPr lang="en-US" sz="1400" dirty="0" err="1">
                <a:cs typeface="Arial"/>
              </a:rPr>
              <a:t>chwarae</a:t>
            </a:r>
            <a:r>
              <a:rPr lang="en-US" sz="1400" dirty="0">
                <a:cs typeface="Arial"/>
              </a:rPr>
              <a:t> </a:t>
            </a:r>
            <a:r>
              <a:rPr lang="en-US" sz="1400" dirty="0" err="1">
                <a:cs typeface="Arial"/>
              </a:rPr>
              <a:t>cymdeithasol</a:t>
            </a:r>
            <a:r>
              <a:rPr lang="en-US" sz="1400" dirty="0">
                <a:cs typeface="Arial"/>
              </a:rPr>
              <a:t> </a:t>
            </a:r>
            <a:r>
              <a:rPr lang="en-US" sz="1400" dirty="0" err="1">
                <a:cs typeface="Arial"/>
              </a:rPr>
              <a:t>yn</a:t>
            </a:r>
            <a:r>
              <a:rPr lang="en-US" sz="1400" dirty="0">
                <a:cs typeface="Arial"/>
              </a:rPr>
              <a:t> </a:t>
            </a:r>
            <a:r>
              <a:rPr lang="en-US" sz="1400" dirty="0" err="1">
                <a:cs typeface="Arial"/>
              </a:rPr>
              <a:t>meithrin</a:t>
            </a:r>
            <a:r>
              <a:rPr lang="en-US" sz="1400" dirty="0">
                <a:cs typeface="Arial"/>
              </a:rPr>
              <a:t> </a:t>
            </a:r>
            <a:r>
              <a:rPr lang="en-US" sz="1400" dirty="0" err="1">
                <a:cs typeface="Arial"/>
              </a:rPr>
              <a:t>cysylltiadau</a:t>
            </a:r>
            <a:r>
              <a:rPr lang="en-US" sz="1400" dirty="0">
                <a:cs typeface="Arial"/>
              </a:rPr>
              <a:t> ag </a:t>
            </a:r>
            <a:r>
              <a:rPr lang="en-US" sz="1400" dirty="0" err="1">
                <a:cs typeface="Arial"/>
              </a:rPr>
              <a:t>eraill</a:t>
            </a:r>
            <a:r>
              <a:rPr lang="en-US" sz="1400" dirty="0">
                <a:cs typeface="Arial"/>
              </a:rPr>
              <a:t> ac </a:t>
            </a:r>
            <a:r>
              <a:rPr lang="en-US" sz="1400" dirty="0" err="1">
                <a:cs typeface="Arial"/>
              </a:rPr>
              <a:t>yn</a:t>
            </a:r>
            <a:r>
              <a:rPr lang="en-US" sz="1400" dirty="0">
                <a:cs typeface="Arial"/>
              </a:rPr>
              <a:t> </a:t>
            </a:r>
            <a:r>
              <a:rPr lang="en-US" sz="1400" dirty="0" err="1">
                <a:cs typeface="Arial"/>
              </a:rPr>
              <a:t>meithrin</a:t>
            </a:r>
            <a:r>
              <a:rPr lang="en-US" sz="1400" dirty="0">
                <a:cs typeface="Arial"/>
              </a:rPr>
              <a:t> </a:t>
            </a:r>
            <a:r>
              <a:rPr lang="en-US" sz="1400" dirty="0" err="1">
                <a:cs typeface="Arial"/>
              </a:rPr>
              <a:t>perthnasoedd</a:t>
            </a:r>
            <a:r>
              <a:rPr lang="en-US" sz="1400" dirty="0">
                <a:cs typeface="Arial"/>
              </a:rPr>
              <a:t>. </a:t>
            </a:r>
          </a:p>
          <a:p>
            <a:pPr marL="0" indent="0">
              <a:lnSpc>
                <a:spcPct val="100000"/>
              </a:lnSpc>
              <a:spcBef>
                <a:spcPct val="0"/>
              </a:spcBef>
              <a:buNone/>
            </a:pPr>
            <a:r>
              <a:rPr lang="en-US" sz="1400" dirty="0">
                <a:cs typeface="Arial"/>
              </a:rPr>
              <a:t>Mae </a:t>
            </a:r>
            <a:r>
              <a:rPr lang="en-US" sz="1400" dirty="0" err="1">
                <a:cs typeface="Arial"/>
              </a:rPr>
              <a:t>gweithgareddau</a:t>
            </a:r>
            <a:r>
              <a:rPr lang="en-US" sz="1400" dirty="0">
                <a:cs typeface="Arial"/>
              </a:rPr>
              <a:t> </a:t>
            </a:r>
            <a:r>
              <a:rPr lang="en-US" sz="1400" dirty="0" err="1">
                <a:cs typeface="Arial"/>
              </a:rPr>
              <a:t>grŵp</a:t>
            </a:r>
            <a:r>
              <a:rPr lang="en-US" sz="1400" dirty="0">
                <a:cs typeface="Arial"/>
              </a:rPr>
              <a:t> </a:t>
            </a:r>
            <a:r>
              <a:rPr lang="en-US" sz="1400" dirty="0" err="1">
                <a:cs typeface="Arial"/>
              </a:rPr>
              <a:t>yn</a:t>
            </a:r>
            <a:r>
              <a:rPr lang="en-US" sz="1400" dirty="0">
                <a:cs typeface="Arial"/>
              </a:rPr>
              <a:t> </a:t>
            </a:r>
            <a:r>
              <a:rPr lang="en-US" sz="1400" dirty="0" err="1">
                <a:cs typeface="Arial"/>
              </a:rPr>
              <a:t>annog</a:t>
            </a:r>
            <a:r>
              <a:rPr lang="en-US" sz="1400" dirty="0">
                <a:cs typeface="Arial"/>
              </a:rPr>
              <a:t> </a:t>
            </a:r>
            <a:r>
              <a:rPr lang="en-US" sz="1400" dirty="0" err="1">
                <a:cs typeface="Arial"/>
              </a:rPr>
              <a:t>rhannu</a:t>
            </a:r>
            <a:r>
              <a:rPr lang="en-US" sz="1400" dirty="0">
                <a:cs typeface="Arial"/>
              </a:rPr>
              <a:t> ac </a:t>
            </a:r>
            <a:r>
              <a:rPr lang="en-US" sz="1400" dirty="0" err="1">
                <a:cs typeface="Arial"/>
              </a:rPr>
              <a:t>adeiladu</a:t>
            </a:r>
            <a:r>
              <a:rPr lang="en-US" sz="1400" dirty="0">
                <a:cs typeface="Arial"/>
              </a:rPr>
              <a:t> </a:t>
            </a:r>
            <a:r>
              <a:rPr lang="en-US" sz="1400" dirty="0" err="1">
                <a:cs typeface="Arial"/>
              </a:rPr>
              <a:t>empathi</a:t>
            </a:r>
            <a:r>
              <a:rPr lang="en-US" sz="1400" dirty="0">
                <a:cs typeface="Arial"/>
              </a:rPr>
              <a:t>, </a:t>
            </a:r>
            <a:r>
              <a:rPr lang="en-US" sz="1400" dirty="0" err="1">
                <a:cs typeface="Arial"/>
              </a:rPr>
              <a:t>sy'n</a:t>
            </a:r>
            <a:r>
              <a:rPr lang="en-US" sz="1400" dirty="0">
                <a:cs typeface="Arial"/>
              </a:rPr>
              <a:t> </a:t>
            </a:r>
            <a:r>
              <a:rPr lang="en-US" sz="1400" dirty="0" err="1">
                <a:cs typeface="Arial"/>
              </a:rPr>
              <a:t>hanfodol</a:t>
            </a:r>
            <a:r>
              <a:rPr lang="en-US" sz="1400" dirty="0">
                <a:cs typeface="Arial"/>
              </a:rPr>
              <a:t> </a:t>
            </a:r>
            <a:r>
              <a:rPr lang="en-US" sz="1400" dirty="0" err="1">
                <a:cs typeface="Arial"/>
              </a:rPr>
              <a:t>ar</a:t>
            </a:r>
            <a:r>
              <a:rPr lang="en-US" sz="1400" dirty="0">
                <a:cs typeface="Arial"/>
              </a:rPr>
              <a:t> </a:t>
            </a:r>
            <a:r>
              <a:rPr lang="en-US" sz="1400" dirty="0" err="1">
                <a:cs typeface="Arial"/>
              </a:rPr>
              <a:t>gyfer</a:t>
            </a:r>
            <a:r>
              <a:rPr lang="en-US" sz="1400" dirty="0">
                <a:cs typeface="Arial"/>
              </a:rPr>
              <a:t> </a:t>
            </a:r>
            <a:r>
              <a:rPr lang="en-US" sz="1400" dirty="0" err="1">
                <a:cs typeface="Arial"/>
              </a:rPr>
              <a:t>ffurfio</a:t>
            </a:r>
            <a:r>
              <a:rPr lang="en-US" sz="1400" dirty="0">
                <a:cs typeface="Arial"/>
              </a:rPr>
              <a:t> </a:t>
            </a:r>
            <a:r>
              <a:rPr lang="en-US" sz="1400" dirty="0" err="1">
                <a:cs typeface="Arial"/>
              </a:rPr>
              <a:t>perthnasoedd</a:t>
            </a:r>
            <a:r>
              <a:rPr lang="en-US" sz="1400" dirty="0">
                <a:cs typeface="Arial"/>
              </a:rPr>
              <a:t> </a:t>
            </a:r>
            <a:r>
              <a:rPr lang="en-US" sz="1400" dirty="0" err="1">
                <a:cs typeface="Arial"/>
              </a:rPr>
              <a:t>ystyrlon</a:t>
            </a:r>
          </a:p>
          <a:p>
            <a:pPr marL="0" indent="0">
              <a:lnSpc>
                <a:spcPct val="100000"/>
              </a:lnSpc>
              <a:spcBef>
                <a:spcPct val="0"/>
              </a:spcBef>
              <a:buNone/>
            </a:pPr>
            <a:endParaRPr lang="en-US" sz="1400" dirty="0">
              <a:cs typeface="Arial"/>
            </a:endParaRPr>
          </a:p>
          <a:p>
            <a:pPr marL="0" indent="0">
              <a:lnSpc>
                <a:spcPct val="100000"/>
              </a:lnSpc>
              <a:spcBef>
                <a:spcPct val="0"/>
              </a:spcBef>
              <a:buNone/>
            </a:pPr>
            <a:r>
              <a:rPr lang="en-US" sz="1400" dirty="0">
                <a:cs typeface="Arial"/>
              </a:rPr>
              <a:t>2.Diogelwch: Mae </a:t>
            </a:r>
            <a:r>
              <a:rPr lang="en-US" sz="1400" dirty="0" err="1">
                <a:cs typeface="Arial"/>
              </a:rPr>
              <a:t>chwarae'n</a:t>
            </a:r>
            <a:r>
              <a:rPr lang="en-US" sz="1400" dirty="0">
                <a:cs typeface="Arial"/>
              </a:rPr>
              <a:t> </a:t>
            </a:r>
            <a:r>
              <a:rPr lang="en-US" sz="1400" dirty="0" err="1">
                <a:cs typeface="Arial"/>
              </a:rPr>
              <a:t>darparu</a:t>
            </a:r>
            <a:r>
              <a:rPr lang="en-US" sz="1400" dirty="0">
                <a:cs typeface="Arial"/>
              </a:rPr>
              <a:t> </a:t>
            </a:r>
            <a:r>
              <a:rPr lang="en-US" sz="1400" dirty="0" err="1">
                <a:cs typeface="Arial"/>
              </a:rPr>
              <a:t>cyfleoedd</a:t>
            </a:r>
            <a:r>
              <a:rPr lang="en-US" sz="1400" dirty="0">
                <a:cs typeface="Arial"/>
              </a:rPr>
              <a:t> </a:t>
            </a:r>
            <a:r>
              <a:rPr lang="en-US" sz="1400" dirty="0" err="1">
                <a:cs typeface="Arial"/>
              </a:rPr>
              <a:t>i</a:t>
            </a:r>
            <a:r>
              <a:rPr lang="en-US" sz="1400" dirty="0">
                <a:cs typeface="Arial"/>
              </a:rPr>
              <a:t> </a:t>
            </a:r>
            <a:r>
              <a:rPr lang="en-US" sz="1400" dirty="0" err="1">
                <a:cs typeface="Arial"/>
              </a:rPr>
              <a:t>blant</a:t>
            </a:r>
            <a:r>
              <a:rPr lang="en-US" sz="1400" dirty="0">
                <a:cs typeface="Arial"/>
              </a:rPr>
              <a:t> </a:t>
            </a:r>
            <a:r>
              <a:rPr lang="en-US" sz="1400" dirty="0" err="1">
                <a:cs typeface="Arial"/>
              </a:rPr>
              <a:t>archwilio</a:t>
            </a:r>
            <a:r>
              <a:rPr lang="en-US" sz="1400" dirty="0">
                <a:cs typeface="Arial"/>
              </a:rPr>
              <a:t> </a:t>
            </a:r>
            <a:r>
              <a:rPr lang="en-US" sz="1400" dirty="0" err="1">
                <a:cs typeface="Arial"/>
              </a:rPr>
              <a:t>eu</a:t>
            </a:r>
            <a:r>
              <a:rPr lang="en-US" sz="1400" dirty="0">
                <a:cs typeface="Arial"/>
              </a:rPr>
              <a:t> </a:t>
            </a:r>
            <a:r>
              <a:rPr lang="en-US" sz="1400" dirty="0" err="1">
                <a:cs typeface="Arial"/>
              </a:rPr>
              <a:t>hamgylcheddau</a:t>
            </a:r>
            <a:r>
              <a:rPr lang="en-US" sz="1400" dirty="0">
                <a:cs typeface="Arial"/>
              </a:rPr>
              <a:t> </a:t>
            </a:r>
            <a:r>
              <a:rPr lang="en-US" sz="1400" dirty="0" err="1">
                <a:cs typeface="Arial"/>
              </a:rPr>
              <a:t>yn</a:t>
            </a:r>
            <a:r>
              <a:rPr lang="en-US" sz="1400" dirty="0">
                <a:cs typeface="Arial"/>
              </a:rPr>
              <a:t> </a:t>
            </a:r>
            <a:r>
              <a:rPr lang="en-US" sz="1400" dirty="0" err="1">
                <a:cs typeface="Arial"/>
              </a:rPr>
              <a:t>ddiogel</a:t>
            </a:r>
            <a:r>
              <a:rPr lang="en-US" sz="1400" dirty="0">
                <a:cs typeface="Arial"/>
              </a:rPr>
              <a:t> </a:t>
            </a:r>
          </a:p>
          <a:p>
            <a:pPr marL="0" indent="0">
              <a:lnSpc>
                <a:spcPct val="100000"/>
              </a:lnSpc>
              <a:spcBef>
                <a:spcPct val="0"/>
              </a:spcBef>
              <a:buNone/>
            </a:pPr>
            <a:r>
              <a:rPr lang="en-US" sz="1400" dirty="0">
                <a:cs typeface="Arial"/>
              </a:rPr>
              <a:t>a </a:t>
            </a:r>
            <a:r>
              <a:rPr lang="en-US" sz="1400" dirty="0" err="1">
                <a:cs typeface="Arial"/>
              </a:rPr>
              <a:t>lleoliadau</a:t>
            </a:r>
            <a:r>
              <a:rPr lang="en-US" sz="1400" dirty="0">
                <a:cs typeface="Arial"/>
              </a:rPr>
              <a:t> </a:t>
            </a:r>
            <a:r>
              <a:rPr lang="en-US" sz="1400" dirty="0" err="1">
                <a:cs typeface="Arial"/>
              </a:rPr>
              <a:t>rheoledig</a:t>
            </a:r>
            <a:r>
              <a:rPr lang="en-US" sz="1400" dirty="0">
                <a:cs typeface="Arial"/>
              </a:rPr>
              <a:t>, </a:t>
            </a:r>
            <a:r>
              <a:rPr lang="en-US" sz="1400" dirty="0" err="1">
                <a:cs typeface="Arial"/>
              </a:rPr>
              <a:t>gan</a:t>
            </a:r>
            <a:r>
              <a:rPr lang="en-US" sz="1400" dirty="0">
                <a:cs typeface="Arial"/>
              </a:rPr>
              <a:t> </a:t>
            </a:r>
            <a:r>
              <a:rPr lang="en-US" sz="1400" dirty="0" err="1">
                <a:cs typeface="Arial"/>
              </a:rPr>
              <a:t>eu</a:t>
            </a:r>
            <a:r>
              <a:rPr lang="en-US" sz="1400" dirty="0">
                <a:cs typeface="Arial"/>
              </a:rPr>
              <a:t> </a:t>
            </a:r>
            <a:r>
              <a:rPr lang="en-US" sz="1400" dirty="0" err="1">
                <a:cs typeface="Arial"/>
              </a:rPr>
              <a:t>haddysgu</a:t>
            </a:r>
            <a:r>
              <a:rPr lang="en-US" sz="1400" dirty="0">
                <a:cs typeface="Arial"/>
              </a:rPr>
              <a:t> </a:t>
            </a:r>
            <a:r>
              <a:rPr lang="en-US" sz="1400" dirty="0" err="1">
                <a:cs typeface="Arial"/>
              </a:rPr>
              <a:t>i</a:t>
            </a:r>
            <a:r>
              <a:rPr lang="en-US" sz="1400" dirty="0">
                <a:cs typeface="Arial"/>
              </a:rPr>
              <a:t> </a:t>
            </a:r>
            <a:r>
              <a:rPr lang="en-US" sz="1400" dirty="0" err="1">
                <a:cs typeface="Arial"/>
              </a:rPr>
              <a:t>asesu</a:t>
            </a:r>
            <a:r>
              <a:rPr lang="en-US" sz="1400" dirty="0">
                <a:cs typeface="Arial"/>
              </a:rPr>
              <a:t> </a:t>
            </a:r>
            <a:r>
              <a:rPr lang="en-US" sz="1400" dirty="0" err="1">
                <a:cs typeface="Arial"/>
              </a:rPr>
              <a:t>risg</a:t>
            </a:r>
            <a:r>
              <a:rPr lang="en-US" sz="1400" dirty="0">
                <a:cs typeface="Arial"/>
              </a:rPr>
              <a:t> a </a:t>
            </a:r>
            <a:r>
              <a:rPr lang="en-US" sz="1400" dirty="0" err="1">
                <a:cs typeface="Arial"/>
              </a:rPr>
              <a:t>magu</a:t>
            </a:r>
            <a:r>
              <a:rPr lang="en-US" sz="1400" dirty="0">
                <a:cs typeface="Arial"/>
              </a:rPr>
              <a:t> </a:t>
            </a:r>
            <a:r>
              <a:rPr lang="en-US" sz="1400" dirty="0" err="1">
                <a:cs typeface="Arial"/>
              </a:rPr>
              <a:t>hyder</a:t>
            </a:r>
            <a:r>
              <a:rPr lang="en-US" sz="1400" dirty="0">
                <a:cs typeface="Arial"/>
              </a:rPr>
              <a:t>. </a:t>
            </a:r>
            <a:r>
              <a:rPr lang="en-US" sz="1400" dirty="0" err="1">
                <a:cs typeface="Arial"/>
              </a:rPr>
              <a:t>Chwarae</a:t>
            </a:r>
            <a:r>
              <a:rPr lang="en-US" sz="1400" dirty="0">
                <a:cs typeface="Arial"/>
              </a:rPr>
              <a:t> </a:t>
            </a:r>
            <a:r>
              <a:rPr lang="en-US" sz="1400" dirty="0" err="1">
                <a:cs typeface="Arial"/>
              </a:rPr>
              <a:t>strwythuredig</a:t>
            </a:r>
            <a:r>
              <a:rPr lang="en-US" sz="1400" dirty="0">
                <a:cs typeface="Arial"/>
              </a:rPr>
              <a:t> </a:t>
            </a:r>
          </a:p>
          <a:p>
            <a:pPr marL="0" indent="0">
              <a:lnSpc>
                <a:spcPct val="100000"/>
              </a:lnSpc>
              <a:spcBef>
                <a:spcPct val="0"/>
              </a:spcBef>
              <a:buNone/>
            </a:pPr>
            <a:r>
              <a:rPr lang="en-US" sz="1400" dirty="0" err="1">
                <a:cs typeface="Arial"/>
              </a:rPr>
              <a:t>mae</a:t>
            </a:r>
            <a:r>
              <a:rPr lang="en-US" sz="1400" dirty="0">
                <a:cs typeface="Arial"/>
              </a:rPr>
              <a:t> </a:t>
            </a:r>
            <a:r>
              <a:rPr lang="en-US" sz="1400" dirty="0" err="1">
                <a:cs typeface="Arial"/>
              </a:rPr>
              <a:t>amgylcheddau</a:t>
            </a:r>
            <a:r>
              <a:rPr lang="en-US" sz="1400" dirty="0">
                <a:cs typeface="Arial"/>
              </a:rPr>
              <a:t> </a:t>
            </a:r>
            <a:r>
              <a:rPr lang="en-US" sz="1400" dirty="0" err="1">
                <a:cs typeface="Arial"/>
              </a:rPr>
              <a:t>hefyd</a:t>
            </a:r>
            <a:r>
              <a:rPr lang="en-US" sz="1400" dirty="0">
                <a:cs typeface="Arial"/>
              </a:rPr>
              <a:t> </a:t>
            </a:r>
            <a:r>
              <a:rPr lang="en-US" sz="1400" dirty="0" err="1">
                <a:cs typeface="Arial"/>
              </a:rPr>
              <a:t>yn</a:t>
            </a:r>
            <a:r>
              <a:rPr lang="en-US" sz="1400" dirty="0">
                <a:cs typeface="Arial"/>
              </a:rPr>
              <a:t> </a:t>
            </a:r>
            <a:r>
              <a:rPr lang="en-US" sz="1400" dirty="0" err="1">
                <a:cs typeface="Arial"/>
              </a:rPr>
              <a:t>helpu</a:t>
            </a:r>
            <a:r>
              <a:rPr lang="en-US" sz="1400" dirty="0">
                <a:cs typeface="Arial"/>
              </a:rPr>
              <a:t> </a:t>
            </a:r>
            <a:r>
              <a:rPr lang="en-US" sz="1400" dirty="0" err="1">
                <a:cs typeface="Arial"/>
              </a:rPr>
              <a:t>i</a:t>
            </a:r>
            <a:r>
              <a:rPr lang="en-US" sz="1400" dirty="0">
                <a:cs typeface="Arial"/>
              </a:rPr>
              <a:t> </a:t>
            </a:r>
            <a:r>
              <a:rPr lang="en-US" sz="1400" dirty="0" err="1">
                <a:cs typeface="Arial"/>
              </a:rPr>
              <a:t>greu</a:t>
            </a:r>
            <a:r>
              <a:rPr lang="en-US" sz="1400" dirty="0">
                <a:cs typeface="Arial"/>
              </a:rPr>
              <a:t> </a:t>
            </a:r>
            <a:r>
              <a:rPr lang="en-US" sz="1400" dirty="0" err="1">
                <a:cs typeface="Arial"/>
              </a:rPr>
              <a:t>ymdeimlad</a:t>
            </a:r>
            <a:r>
              <a:rPr lang="en-US" sz="1400" dirty="0">
                <a:cs typeface="Arial"/>
              </a:rPr>
              <a:t> o </a:t>
            </a:r>
            <a:r>
              <a:rPr lang="en-US" sz="1400" dirty="0" err="1">
                <a:cs typeface="Arial"/>
              </a:rPr>
              <a:t>sicrwydd</a:t>
            </a:r>
            <a:r>
              <a:rPr lang="en-US" sz="1400" dirty="0">
                <a:cs typeface="Arial"/>
              </a:rPr>
              <a:t> a </a:t>
            </a:r>
            <a:r>
              <a:rPr lang="en-US" sz="1400" dirty="0" err="1">
                <a:cs typeface="Arial"/>
              </a:rPr>
              <a:t>threfn</a:t>
            </a:r>
            <a:r>
              <a:rPr lang="en-US" sz="1400" dirty="0">
                <a:cs typeface="Arial"/>
              </a:rPr>
              <a:t> </a:t>
            </a:r>
            <a:r>
              <a:rPr lang="en-US" sz="1400" dirty="0" err="1">
                <a:cs typeface="Arial"/>
              </a:rPr>
              <a:t>arferol</a:t>
            </a:r>
            <a:r>
              <a:rPr lang="en-US" sz="1400" dirty="0">
                <a:cs typeface="Arial"/>
              </a:rPr>
              <a:t> </a:t>
            </a:r>
            <a:r>
              <a:rPr lang="en-US" sz="1400" dirty="0" err="1">
                <a:cs typeface="Arial"/>
              </a:rPr>
              <a:t>sy'n</a:t>
            </a:r>
            <a:r>
              <a:rPr lang="en-US" sz="1400" dirty="0">
                <a:cs typeface="Arial"/>
              </a:rPr>
              <a:t> </a:t>
            </a:r>
            <a:r>
              <a:rPr lang="en-US" sz="1400" dirty="0" err="1">
                <a:cs typeface="Arial"/>
              </a:rPr>
              <a:t>hanfodol</a:t>
            </a:r>
            <a:r>
              <a:rPr lang="en-US" sz="1400" dirty="0">
                <a:cs typeface="Arial"/>
              </a:rPr>
              <a:t> </a:t>
            </a:r>
            <a:r>
              <a:rPr lang="en-US" sz="1400" dirty="0" err="1">
                <a:cs typeface="Arial"/>
              </a:rPr>
              <a:t>ar</a:t>
            </a:r>
            <a:r>
              <a:rPr lang="en-US" sz="1400" dirty="0">
                <a:cs typeface="Arial"/>
              </a:rPr>
              <a:t> </a:t>
            </a:r>
            <a:r>
              <a:rPr lang="en-US" sz="1400" dirty="0" err="1">
                <a:cs typeface="Arial"/>
              </a:rPr>
              <a:t>gyfer</a:t>
            </a:r>
            <a:r>
              <a:rPr lang="en-US" sz="1400" dirty="0">
                <a:cs typeface="Arial"/>
              </a:rPr>
              <a:t> </a:t>
            </a:r>
            <a:r>
              <a:rPr lang="en-US" sz="1400" dirty="0" err="1">
                <a:cs typeface="Arial"/>
              </a:rPr>
              <a:t>sefydlogrwydd</a:t>
            </a:r>
            <a:r>
              <a:rPr lang="en-US" sz="1400" dirty="0">
                <a:cs typeface="Arial"/>
              </a:rPr>
              <a:t> </a:t>
            </a:r>
            <a:r>
              <a:rPr lang="en-US" sz="1400" dirty="0" err="1">
                <a:cs typeface="Arial"/>
              </a:rPr>
              <a:t>emosiynol</a:t>
            </a:r>
            <a:r>
              <a:rPr lang="en-US" sz="1400" dirty="0">
                <a:cs typeface="Arial"/>
              </a:rPr>
              <a:t>.</a:t>
            </a:r>
          </a:p>
          <a:p>
            <a:pPr marL="0" indent="0">
              <a:lnSpc>
                <a:spcPct val="100000"/>
              </a:lnSpc>
              <a:spcBef>
                <a:spcPct val="0"/>
              </a:spcBef>
              <a:buNone/>
            </a:pPr>
            <a:endParaRPr lang="en-US" sz="1400" dirty="0">
              <a:cs typeface="Arial"/>
            </a:endParaRPr>
          </a:p>
          <a:p>
            <a:pPr marL="0" indent="0">
              <a:lnSpc>
                <a:spcPct val="100000"/>
              </a:lnSpc>
              <a:spcBef>
                <a:spcPct val="0"/>
              </a:spcBef>
              <a:buNone/>
            </a:pPr>
            <a:r>
              <a:rPr lang="en-US" sz="1400" dirty="0">
                <a:cs typeface="Arial"/>
              </a:rPr>
              <a:t>1.Ffisiolegol: Mae </a:t>
            </a:r>
            <a:r>
              <a:rPr lang="en-US" sz="1400" dirty="0" err="1">
                <a:cs typeface="Arial"/>
              </a:rPr>
              <a:t>chwarae</a:t>
            </a:r>
            <a:r>
              <a:rPr lang="en-US" sz="1400" dirty="0">
                <a:cs typeface="Arial"/>
              </a:rPr>
              <a:t> </a:t>
            </a:r>
            <a:r>
              <a:rPr lang="en-US" sz="1400" dirty="0" err="1">
                <a:cs typeface="Arial"/>
              </a:rPr>
              <a:t>corfforol</a:t>
            </a:r>
            <a:r>
              <a:rPr lang="en-US" sz="1400" dirty="0">
                <a:cs typeface="Arial"/>
              </a:rPr>
              <a:t> </a:t>
            </a:r>
            <a:r>
              <a:rPr lang="en-US" sz="1400" dirty="0" err="1">
                <a:cs typeface="Arial"/>
              </a:rPr>
              <a:t>yn</a:t>
            </a:r>
            <a:r>
              <a:rPr lang="en-US" sz="1400" dirty="0">
                <a:cs typeface="Arial"/>
              </a:rPr>
              <a:t> </a:t>
            </a:r>
            <a:r>
              <a:rPr lang="en-US" sz="1400" dirty="0" err="1">
                <a:cs typeface="Arial"/>
              </a:rPr>
              <a:t>hybu</a:t>
            </a:r>
            <a:r>
              <a:rPr lang="en-US" sz="1400" dirty="0">
                <a:cs typeface="Arial"/>
              </a:rPr>
              <a:t> </a:t>
            </a:r>
            <a:r>
              <a:rPr lang="en-US" sz="1400" dirty="0" err="1">
                <a:cs typeface="Arial"/>
              </a:rPr>
              <a:t>ymarfer</a:t>
            </a:r>
            <a:r>
              <a:rPr lang="en-US" sz="1400" dirty="0">
                <a:cs typeface="Arial"/>
              </a:rPr>
              <a:t> </a:t>
            </a:r>
            <a:r>
              <a:rPr lang="en-US" sz="1400" dirty="0" err="1">
                <a:cs typeface="Arial"/>
              </a:rPr>
              <a:t>corff</a:t>
            </a:r>
            <a:r>
              <a:rPr lang="en-US" sz="1400" dirty="0">
                <a:cs typeface="Arial"/>
              </a:rPr>
              <a:t> </a:t>
            </a:r>
            <a:r>
              <a:rPr lang="en-US" sz="1400" dirty="0" err="1">
                <a:cs typeface="Arial"/>
              </a:rPr>
              <a:t>gan</a:t>
            </a:r>
            <a:r>
              <a:rPr lang="en-US" sz="1400" dirty="0">
                <a:cs typeface="Arial"/>
              </a:rPr>
              <a:t> </a:t>
            </a:r>
            <a:r>
              <a:rPr lang="en-US" sz="1400" dirty="0" err="1">
                <a:cs typeface="Arial"/>
              </a:rPr>
              <a:t>sicrhau</a:t>
            </a:r>
            <a:r>
              <a:rPr lang="en-US" sz="1400" dirty="0">
                <a:cs typeface="Arial"/>
              </a:rPr>
              <a:t> </a:t>
            </a:r>
            <a:r>
              <a:rPr lang="en-US" sz="1400" dirty="0" err="1">
                <a:cs typeface="Arial"/>
              </a:rPr>
              <a:t>corff</a:t>
            </a:r>
            <a:r>
              <a:rPr lang="en-US" sz="1400" dirty="0">
                <a:cs typeface="Arial"/>
              </a:rPr>
              <a:t> </a:t>
            </a:r>
            <a:r>
              <a:rPr lang="en-US" sz="1400" dirty="0" err="1">
                <a:cs typeface="Arial"/>
              </a:rPr>
              <a:t>iach</a:t>
            </a:r>
            <a:endParaRPr lang="en-US" sz="1400" dirty="0">
              <a:cs typeface="Arial"/>
            </a:endParaRPr>
          </a:p>
          <a:p>
            <a:endParaRPr lang="en-US" dirty="0">
              <a:cs typeface="Arial"/>
            </a:endParaRPr>
          </a:p>
        </p:txBody>
      </p:sp>
    </p:spTree>
    <p:extLst>
      <p:ext uri="{BB962C8B-B14F-4D97-AF65-F5344CB8AC3E}">
        <p14:creationId xmlns:p14="http://schemas.microsoft.com/office/powerpoint/2010/main" val="17036289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6BD863B-6F60-535A-5179-F293AB7F23DB}"/>
              </a:ext>
            </a:extLst>
          </p:cNvPr>
          <p:cNvSpPr>
            <a:spLocks noGrp="1"/>
          </p:cNvSpPr>
          <p:nvPr>
            <p:ph type="title"/>
          </p:nvPr>
        </p:nvSpPr>
        <p:spPr>
          <a:xfrm>
            <a:off x="628650" y="246178"/>
            <a:ext cx="7886700" cy="1325563"/>
          </a:xfrm>
        </p:spPr>
        <p:txBody>
          <a:bodyPr/>
          <a:lstStyle/>
          <a:p>
            <a:r>
              <a:rPr lang="en-GB" dirty="0" err="1"/>
              <a:t>Bywyd</a:t>
            </a:r>
            <a:r>
              <a:rPr lang="en-GB" dirty="0"/>
              <a:t> </a:t>
            </a:r>
            <a:r>
              <a:rPr lang="en-GB" dirty="0" err="1"/>
              <a:t>heb</a:t>
            </a:r>
            <a:r>
              <a:rPr lang="en-GB" dirty="0"/>
              <a:t> </a:t>
            </a:r>
            <a:r>
              <a:rPr lang="en-GB" dirty="0" err="1"/>
              <a:t>chwarae</a:t>
            </a:r>
            <a:r>
              <a:rPr lang="en-GB" dirty="0"/>
              <a:t>/ </a:t>
            </a:r>
            <a:r>
              <a:rPr lang="en-GB" dirty="0">
                <a:solidFill>
                  <a:srgbClr val="0070C0"/>
                </a:solidFill>
              </a:rPr>
              <a:t>A life without play</a:t>
            </a:r>
            <a:endParaRPr lang="en-US" dirty="0">
              <a:solidFill>
                <a:srgbClr val="0070C0"/>
              </a:solidFill>
            </a:endParaRPr>
          </a:p>
        </p:txBody>
      </p:sp>
      <p:sp>
        <p:nvSpPr>
          <p:cNvPr id="3" name="Content Placeholder 2">
            <a:extLst>
              <a:ext uri="{FF2B5EF4-FFF2-40B4-BE49-F238E27FC236}">
                <a16:creationId xmlns:a16="http://schemas.microsoft.com/office/drawing/2014/main" id="{7807B197-F7A5-D492-2848-2998637464D8}"/>
              </a:ext>
            </a:extLst>
          </p:cNvPr>
          <p:cNvSpPr>
            <a:spLocks noGrp="1"/>
          </p:cNvSpPr>
          <p:nvPr>
            <p:ph sz="half" idx="1"/>
          </p:nvPr>
        </p:nvSpPr>
        <p:spPr>
          <a:xfrm>
            <a:off x="546873" y="1489966"/>
            <a:ext cx="3886200" cy="4351338"/>
          </a:xfrm>
        </p:spPr>
        <p:txBody>
          <a:bodyPr/>
          <a:lstStyle/>
          <a:p>
            <a:r>
              <a:rPr lang="en-US" sz="1400" dirty="0" err="1">
                <a:latin typeface="Calibri" panose="020F0502020204030204" pitchFamily="34" charset="0"/>
                <a:cs typeface="Calibri" panose="020F0502020204030204" pitchFamily="34" charset="0"/>
              </a:rPr>
              <a:t>Drwy</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amddifadu</a:t>
            </a:r>
            <a:r>
              <a:rPr lang="en-US" sz="1400" dirty="0">
                <a:latin typeface="Calibri" panose="020F0502020204030204" pitchFamily="34" charset="0"/>
                <a:cs typeface="Calibri" panose="020F0502020204030204" pitchFamily="34" charset="0"/>
              </a:rPr>
              <a:t> plant o </a:t>
            </a:r>
            <a:r>
              <a:rPr lang="en-US" sz="1400" dirty="0" err="1">
                <a:latin typeface="Calibri" panose="020F0502020204030204" pitchFamily="34" charset="0"/>
                <a:cs typeface="Calibri" panose="020F0502020204030204" pitchFamily="34" charset="0"/>
              </a:rPr>
              <a:t>gyfleoedd</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i</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chwarae</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ar</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eu</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pennau</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eu</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hunain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heb</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gyfarwyddyd</a:t>
            </a:r>
            <a:r>
              <a:rPr lang="en-US" sz="1400" dirty="0">
                <a:latin typeface="Calibri" panose="020F0502020204030204" pitchFamily="34" charset="0"/>
                <a:cs typeface="Calibri" panose="020F0502020204030204" pitchFamily="34" charset="0"/>
              </a:rPr>
              <a:t> ac </a:t>
            </a:r>
            <a:r>
              <a:rPr lang="en-US" sz="1400" dirty="0" err="1">
                <a:latin typeface="Calibri" panose="020F0502020204030204" pitchFamily="34" charset="0"/>
                <a:cs typeface="Calibri" panose="020F0502020204030204" pitchFamily="34" charset="0"/>
              </a:rPr>
              <a:t>ymyrraeth</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gyson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gan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oedolion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rydym</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yn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eu</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hamddifadu</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o'r</a:t>
            </a:r>
            <a:r>
              <a:rPr lang="en-US" sz="1400" dirty="0">
                <a:latin typeface="Calibri" panose="020F0502020204030204" pitchFamily="34" charset="0"/>
                <a:cs typeface="Calibri" panose="020F0502020204030204" pitchFamily="34" charset="0"/>
              </a:rPr>
              <a:t> union </a:t>
            </a:r>
            <a:r>
              <a:rPr lang="en-US" sz="1400" dirty="0" err="1">
                <a:latin typeface="Calibri" panose="020F0502020204030204" pitchFamily="34" charset="0"/>
                <a:cs typeface="Calibri" panose="020F0502020204030204" pitchFamily="34" charset="0"/>
              </a:rPr>
              <a:t>gyfleoedd</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sy'n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eu</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dysgu</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sut</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i</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reoli</a:t>
            </a:r>
            <a:r>
              <a:rPr lang="en-US" sz="1400" dirty="0">
                <a:latin typeface="Calibri" panose="020F0502020204030204" pitchFamily="34" charset="0"/>
                <a:cs typeface="Calibri" panose="020F0502020204030204" pitchFamily="34" charset="0"/>
              </a:rPr>
              <a:t> a </a:t>
            </a:r>
            <a:r>
              <a:rPr lang="en-US" sz="1400" dirty="0" err="1">
                <a:latin typeface="Calibri" panose="020F0502020204030204" pitchFamily="34" charset="0"/>
                <a:cs typeface="Calibri" panose="020F0502020204030204" pitchFamily="34" charset="0"/>
              </a:rPr>
              <a:t>rheoli</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eu</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bywydau</a:t>
            </a:r>
            <a:r>
              <a:rPr lang="en-US" sz="1400" dirty="0">
                <a:latin typeface="Calibri" panose="020F0502020204030204" pitchFamily="34" charset="0"/>
                <a:cs typeface="Calibri" panose="020F0502020204030204" pitchFamily="34" charset="0"/>
              </a:rPr>
              <a:t>.</a:t>
            </a:r>
          </a:p>
          <a:p>
            <a:r>
              <a:rPr lang="en-US" sz="1400" dirty="0" err="1">
                <a:latin typeface="Calibri" panose="020F0502020204030204" pitchFamily="34" charset="0"/>
                <a:cs typeface="Calibri" panose="020F0502020204030204" pitchFamily="34" charset="0"/>
              </a:rPr>
              <a:t>Efallai</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ein</a:t>
            </a:r>
            <a:r>
              <a:rPr lang="en-US" sz="1400" dirty="0">
                <a:latin typeface="Calibri" panose="020F0502020204030204" pitchFamily="34" charset="0"/>
                <a:cs typeface="Calibri" panose="020F0502020204030204" pitchFamily="34" charset="0"/>
              </a:rPr>
              <a:t> bod </a:t>
            </a:r>
            <a:r>
              <a:rPr lang="en-US" sz="1400" dirty="0" err="1">
                <a:latin typeface="Calibri" panose="020F0502020204030204" pitchFamily="34" charset="0"/>
                <a:cs typeface="Calibri" panose="020F0502020204030204" pitchFamily="34" charset="0"/>
              </a:rPr>
              <a:t>yn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meddwl</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ein</a:t>
            </a:r>
            <a:r>
              <a:rPr lang="en-US" sz="1400" dirty="0">
                <a:latin typeface="Calibri" panose="020F0502020204030204" pitchFamily="34" charset="0"/>
                <a:cs typeface="Calibri" panose="020F0502020204030204" pitchFamily="34" charset="0"/>
              </a:rPr>
              <a:t> bod </a:t>
            </a:r>
            <a:r>
              <a:rPr lang="en-US" sz="1400" dirty="0" err="1">
                <a:latin typeface="Calibri" panose="020F0502020204030204" pitchFamily="34" charset="0"/>
                <a:cs typeface="Calibri" panose="020F0502020204030204" pitchFamily="34" charset="0"/>
              </a:rPr>
              <a:t>yn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darparu'r</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cyfeiriad</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a'r</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arweiniad</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gorau</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ond</a:t>
            </a:r>
            <a:r>
              <a:rPr lang="en-US" sz="1400" dirty="0">
                <a:latin typeface="Calibri" panose="020F0502020204030204" pitchFamily="34" charset="0"/>
                <a:cs typeface="Calibri" panose="020F0502020204030204" pitchFamily="34" charset="0"/>
              </a:rPr>
              <a:t> y </a:t>
            </a:r>
            <a:r>
              <a:rPr lang="en-US" sz="1400" dirty="0" err="1">
                <a:latin typeface="Calibri" panose="020F0502020204030204" pitchFamily="34" charset="0"/>
                <a:cs typeface="Calibri" panose="020F0502020204030204" pitchFamily="34" charset="0"/>
              </a:rPr>
              <a:t>gwir</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amdani</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yw</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ein</a:t>
            </a:r>
            <a:r>
              <a:rPr lang="en-US" sz="1400" dirty="0">
                <a:latin typeface="Calibri" panose="020F0502020204030204" pitchFamily="34" charset="0"/>
                <a:cs typeface="Calibri" panose="020F0502020204030204" pitchFamily="34" charset="0"/>
              </a:rPr>
              <a:t> bod </a:t>
            </a:r>
            <a:r>
              <a:rPr lang="en-US" sz="1400" dirty="0" err="1">
                <a:latin typeface="Calibri" panose="020F0502020204030204" pitchFamily="34" charset="0"/>
                <a:cs typeface="Calibri" panose="020F0502020204030204" pitchFamily="34" charset="0"/>
              </a:rPr>
              <a:t>yn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ôl</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pob</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tebyg</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yn</a:t>
            </a:r>
            <a:r>
              <a:rPr lang="en-US" sz="1400" dirty="0">
                <a:latin typeface="Calibri" panose="020F0502020204030204" pitchFamily="34" charset="0"/>
                <a:cs typeface="Calibri" panose="020F0502020204030204" pitchFamily="34" charset="0"/>
              </a:rPr>
              <a:t>:</a:t>
            </a:r>
          </a:p>
          <a:p>
            <a:pPr marL="228600" indent="-228600">
              <a:buFont typeface="+mj-lt"/>
              <a:buAutoNum type="arabicPeriod"/>
            </a:pPr>
            <a:r>
              <a:rPr lang="en-US" sz="1400" dirty="0" err="1">
                <a:latin typeface="Calibri" panose="020F0502020204030204" pitchFamily="34" charset="0"/>
                <a:cs typeface="Calibri" panose="020F0502020204030204" pitchFamily="34" charset="0"/>
              </a:rPr>
              <a:t>lleihau</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eu</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llawenydd</a:t>
            </a:r>
            <a:endParaRPr lang="en-US" sz="1400" dirty="0">
              <a:latin typeface="Calibri" panose="020F0502020204030204" pitchFamily="34" charset="0"/>
              <a:cs typeface="Calibri" panose="020F0502020204030204" pitchFamily="34" charset="0"/>
            </a:endParaRPr>
          </a:p>
          <a:p>
            <a:pPr marL="228600" indent="-228600">
              <a:buFont typeface="+mj-lt"/>
              <a:buAutoNum type="arabicPeriod"/>
            </a:pPr>
            <a:r>
              <a:rPr lang="en-US" sz="1400" dirty="0" err="1">
                <a:latin typeface="Calibri" panose="020F0502020204030204" pitchFamily="34" charset="0"/>
                <a:cs typeface="Calibri" panose="020F0502020204030204" pitchFamily="34" charset="0"/>
              </a:rPr>
              <a:t>cyfyngu</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ar</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eu</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synnwyr</a:t>
            </a:r>
            <a:r>
              <a:rPr lang="en-US" sz="1400" dirty="0">
                <a:latin typeface="Calibri" panose="020F0502020204030204" pitchFamily="34" charset="0"/>
                <a:cs typeface="Calibri" panose="020F0502020204030204" pitchFamily="34" charset="0"/>
              </a:rPr>
              <a:t> o </a:t>
            </a:r>
            <a:r>
              <a:rPr lang="en-US" sz="1400" dirty="0" err="1">
                <a:latin typeface="Calibri" panose="020F0502020204030204" pitchFamily="34" charset="0"/>
                <a:cs typeface="Calibri" panose="020F0502020204030204" pitchFamily="34" charset="0"/>
              </a:rPr>
              <a:t>reoli</a:t>
            </a:r>
            <a:r>
              <a:rPr lang="en-US" sz="1400" dirty="0">
                <a:latin typeface="Calibri" panose="020F0502020204030204" pitchFamily="34" charset="0"/>
                <a:cs typeface="Calibri" panose="020F0502020204030204" pitchFamily="34" charset="0"/>
              </a:rPr>
              <a:t> a </a:t>
            </a:r>
            <a:r>
              <a:rPr lang="en-US" sz="1400" dirty="0" err="1">
                <a:latin typeface="Calibri" panose="020F0502020204030204" pitchFamily="34" charset="0"/>
                <a:cs typeface="Calibri" panose="020F0502020204030204" pitchFamily="34" charset="0"/>
              </a:rPr>
              <a:t>rheoleiddio</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ysgogiadau</a:t>
            </a:r>
            <a:endParaRPr lang="en-US" sz="1400" dirty="0">
              <a:latin typeface="Calibri" panose="020F0502020204030204" pitchFamily="34" charset="0"/>
              <a:cs typeface="Calibri" panose="020F0502020204030204" pitchFamily="34" charset="0"/>
            </a:endParaRPr>
          </a:p>
          <a:p>
            <a:pPr marL="228600" indent="-228600">
              <a:buFont typeface="+mj-lt"/>
              <a:buAutoNum type="arabicPeriod"/>
            </a:pPr>
            <a:r>
              <a:rPr lang="en-US" sz="1400" dirty="0" err="1">
                <a:latin typeface="Calibri" panose="020F0502020204030204" pitchFamily="34" charset="0"/>
                <a:cs typeface="Calibri" panose="020F0502020204030204" pitchFamily="34" charset="0"/>
              </a:rPr>
              <a:t>eu</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hatal</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rhag</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darganfod</a:t>
            </a:r>
            <a:r>
              <a:rPr lang="en-US" sz="1400" dirty="0">
                <a:latin typeface="Calibri" panose="020F0502020204030204" pitchFamily="34" charset="0"/>
                <a:cs typeface="Calibri" panose="020F0502020204030204" pitchFamily="34" charset="0"/>
              </a:rPr>
              <a:t> ac </a:t>
            </a:r>
            <a:r>
              <a:rPr lang="en-US" sz="1400" dirty="0" err="1">
                <a:latin typeface="Calibri" panose="020F0502020204030204" pitchFamily="34" charset="0"/>
                <a:cs typeface="Calibri" panose="020F0502020204030204" pitchFamily="34" charset="0"/>
              </a:rPr>
              <a:t>archwilio</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pethau</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newydd</a:t>
            </a:r>
            <a:endParaRPr lang="en-US" sz="1400" dirty="0">
              <a:latin typeface="Calibri" panose="020F0502020204030204" pitchFamily="34" charset="0"/>
              <a:cs typeface="Calibri" panose="020F0502020204030204" pitchFamily="34" charset="0"/>
            </a:endParaRPr>
          </a:p>
          <a:p>
            <a:pPr marL="228600" indent="-228600">
              <a:buFont typeface="+mj-lt"/>
              <a:buAutoNum type="arabicPeriod"/>
            </a:pPr>
            <a:r>
              <a:rPr lang="en-US" sz="1400" dirty="0" err="1">
                <a:latin typeface="Calibri" panose="020F0502020204030204" pitchFamily="34" charset="0"/>
                <a:cs typeface="Calibri" panose="020F0502020204030204" pitchFamily="34" charset="0"/>
              </a:rPr>
              <a:t>culhau</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cyfleoedd</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i</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adeiladu</a:t>
            </a:r>
            <a:r>
              <a:rPr lang="en-US" sz="1400" dirty="0">
                <a:latin typeface="Calibri" panose="020F0502020204030204" pitchFamily="34" charset="0"/>
                <a:cs typeface="Calibri" panose="020F0502020204030204" pitchFamily="34" charset="0"/>
              </a:rPr>
              <a:t> a </a:t>
            </a:r>
            <a:r>
              <a:rPr lang="en-US" sz="1400" dirty="0" err="1">
                <a:latin typeface="Calibri" panose="020F0502020204030204" pitchFamily="34" charset="0"/>
                <a:cs typeface="Calibri" panose="020F0502020204030204" pitchFamily="34" charset="0"/>
              </a:rPr>
              <a:t>phrofi</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perthnasoedd</a:t>
            </a:r>
            <a:r>
              <a:rPr lang="en-US" sz="1400" dirty="0">
                <a:latin typeface="Calibri" panose="020F0502020204030204" pitchFamily="34" charset="0"/>
                <a:cs typeface="Calibri" panose="020F0502020204030204" pitchFamily="34" charset="0"/>
              </a:rPr>
              <a:t> â </a:t>
            </a:r>
            <a:r>
              <a:rPr lang="en-US" sz="1400" dirty="0" err="1">
                <a:latin typeface="Calibri" panose="020F0502020204030204" pitchFamily="34" charset="0"/>
                <a:cs typeface="Calibri" panose="020F0502020204030204" pitchFamily="34" charset="0"/>
              </a:rPr>
              <a:t>chyfoedion</a:t>
            </a:r>
            <a:endParaRPr lang="en-US" sz="1400" dirty="0">
              <a:latin typeface="Calibri" panose="020F0502020204030204" pitchFamily="34" charset="0"/>
              <a:cs typeface="Calibri" panose="020F0502020204030204" pitchFamily="34" charset="0"/>
            </a:endParaRPr>
          </a:p>
          <a:p>
            <a:pPr marL="228600" indent="-228600">
              <a:buFont typeface="+mj-lt"/>
              <a:buAutoNum type="arabicPeriod"/>
            </a:pPr>
            <a:r>
              <a:rPr lang="en-US" sz="1400" dirty="0" err="1">
                <a:latin typeface="Calibri" panose="020F0502020204030204" pitchFamily="34" charset="0"/>
                <a:cs typeface="Calibri" panose="020F0502020204030204" pitchFamily="34" charset="0"/>
              </a:rPr>
              <a:t>lleihau</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cymryd</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risgiau</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diogel</a:t>
            </a:r>
            <a:endParaRPr lang="en-US" sz="1400" dirty="0">
              <a:latin typeface="Calibri" panose="020F0502020204030204" pitchFamily="34" charset="0"/>
              <a:cs typeface="Calibri" panose="020F0502020204030204" pitchFamily="34" charset="0"/>
            </a:endParaRPr>
          </a:p>
        </p:txBody>
      </p:sp>
      <p:sp>
        <p:nvSpPr>
          <p:cNvPr id="5" name="Content Placeholder 4">
            <a:extLst>
              <a:ext uri="{FF2B5EF4-FFF2-40B4-BE49-F238E27FC236}">
                <a16:creationId xmlns:a16="http://schemas.microsoft.com/office/drawing/2014/main" id="{F4F6EB1F-FF5F-9B5D-213F-0123B58C4A1C}"/>
              </a:ext>
            </a:extLst>
          </p:cNvPr>
          <p:cNvSpPr>
            <a:spLocks noGrp="1"/>
          </p:cNvSpPr>
          <p:nvPr>
            <p:ph sz="half" idx="2"/>
          </p:nvPr>
        </p:nvSpPr>
        <p:spPr>
          <a:xfrm>
            <a:off x="4629150" y="1489966"/>
            <a:ext cx="3886200" cy="4351338"/>
          </a:xfrm>
        </p:spPr>
        <p:txBody>
          <a:bodyPr/>
          <a:lstStyle/>
          <a:p>
            <a:pPr>
              <a:spcAft>
                <a:spcPts val="750"/>
              </a:spcAft>
            </a:pPr>
            <a:r>
              <a:rPr lang="en-US" sz="1400" dirty="0">
                <a:solidFill>
                  <a:srgbClr val="0070C0"/>
                </a:solidFill>
                <a:latin typeface="Calibri" panose="020F0502020204030204" pitchFamily="34" charset="0"/>
                <a:cs typeface="Calibri" panose="020F0502020204030204" pitchFamily="34" charset="0"/>
              </a:rPr>
              <a:t>By depriving children of opportunities to play on their own, without constant direction and interference from adults, we are depriving them of the very opportunities that teach them how to manage and control their lives. </a:t>
            </a:r>
          </a:p>
          <a:p>
            <a:pPr>
              <a:spcAft>
                <a:spcPts val="750"/>
              </a:spcAft>
            </a:pPr>
            <a:r>
              <a:rPr lang="en-US" sz="1400" dirty="0">
                <a:solidFill>
                  <a:srgbClr val="0070C0"/>
                </a:solidFill>
                <a:latin typeface="Calibri" panose="020F0502020204030204" pitchFamily="34" charset="0"/>
                <a:cs typeface="Calibri" panose="020F0502020204030204" pitchFamily="34" charset="0"/>
              </a:rPr>
              <a:t>We may think we are providing the best direction and guidance, yet the fact is that we are probably:</a:t>
            </a:r>
          </a:p>
          <a:p>
            <a:pPr marL="228600" indent="-228600">
              <a:buFont typeface="+mj-lt"/>
              <a:buAutoNum type="arabicPeriod"/>
            </a:pPr>
            <a:r>
              <a:rPr lang="en-US" sz="1400" dirty="0">
                <a:solidFill>
                  <a:srgbClr val="0070C0"/>
                </a:solidFill>
                <a:latin typeface="Calibri" panose="020F0502020204030204" pitchFamily="34" charset="0"/>
                <a:cs typeface="Calibri" panose="020F0502020204030204" pitchFamily="34" charset="0"/>
              </a:rPr>
              <a:t>diminishing their joy</a:t>
            </a:r>
          </a:p>
          <a:p>
            <a:pPr marL="228600" indent="-228600">
              <a:buFont typeface="+mj-lt"/>
              <a:buAutoNum type="arabicPeriod"/>
            </a:pPr>
            <a:r>
              <a:rPr lang="en-US" sz="1400" dirty="0">
                <a:solidFill>
                  <a:srgbClr val="0070C0"/>
                </a:solidFill>
                <a:latin typeface="Calibri" panose="020F0502020204030204" pitchFamily="34" charset="0"/>
                <a:cs typeface="Calibri" panose="020F0502020204030204" pitchFamily="34" charset="0"/>
              </a:rPr>
              <a:t>limiting their sense of impulse control and regulation</a:t>
            </a:r>
          </a:p>
          <a:p>
            <a:pPr marL="228600" indent="-228600">
              <a:buFont typeface="+mj-lt"/>
              <a:buAutoNum type="arabicPeriod"/>
            </a:pPr>
            <a:r>
              <a:rPr lang="en-US" sz="1400" dirty="0">
                <a:solidFill>
                  <a:srgbClr val="0070C0"/>
                </a:solidFill>
                <a:latin typeface="Calibri" panose="020F0502020204030204" pitchFamily="34" charset="0"/>
                <a:cs typeface="Calibri" panose="020F0502020204030204" pitchFamily="34" charset="0"/>
              </a:rPr>
              <a:t>preventing them from discovering and exploring new things</a:t>
            </a:r>
          </a:p>
          <a:p>
            <a:pPr marL="228600" indent="-228600">
              <a:buFont typeface="+mj-lt"/>
              <a:buAutoNum type="arabicPeriod"/>
            </a:pPr>
            <a:r>
              <a:rPr lang="en-US" sz="1400" dirty="0">
                <a:solidFill>
                  <a:srgbClr val="0070C0"/>
                </a:solidFill>
                <a:latin typeface="Calibri" panose="020F0502020204030204" pitchFamily="34" charset="0"/>
                <a:cs typeface="Calibri" panose="020F0502020204030204" pitchFamily="34" charset="0"/>
              </a:rPr>
              <a:t>narrowing opportunities to build and test out relationships with peers</a:t>
            </a:r>
          </a:p>
          <a:p>
            <a:pPr marL="228600" indent="-228600">
              <a:buFont typeface="+mj-lt"/>
              <a:buAutoNum type="arabicPeriod"/>
            </a:pPr>
            <a:r>
              <a:rPr lang="en-US" sz="1400" dirty="0">
                <a:solidFill>
                  <a:srgbClr val="0070C0"/>
                </a:solidFill>
                <a:latin typeface="Calibri" panose="020F0502020204030204" pitchFamily="34" charset="0"/>
                <a:cs typeface="Calibri" panose="020F0502020204030204" pitchFamily="34" charset="0"/>
              </a:rPr>
              <a:t>reducing safe risk taking</a:t>
            </a:r>
          </a:p>
          <a:p>
            <a:endParaRPr lang="en-US" dirty="0"/>
          </a:p>
        </p:txBody>
      </p:sp>
    </p:spTree>
    <p:extLst>
      <p:ext uri="{BB962C8B-B14F-4D97-AF65-F5344CB8AC3E}">
        <p14:creationId xmlns:p14="http://schemas.microsoft.com/office/powerpoint/2010/main" val="10021829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4717C655-B142-5E0A-8E2C-926A911919FC}"/>
              </a:ext>
            </a:extLst>
          </p:cNvPr>
          <p:cNvSpPr>
            <a:spLocks noGrp="1"/>
          </p:cNvSpPr>
          <p:nvPr>
            <p:ph type="title"/>
          </p:nvPr>
        </p:nvSpPr>
        <p:spPr>
          <a:xfrm>
            <a:off x="457200" y="765175"/>
            <a:ext cx="7334656" cy="1308370"/>
          </a:xfrm>
        </p:spPr>
        <p:txBody>
          <a:bodyPr rtlCol="0">
            <a:normAutofit fontScale="90000"/>
          </a:bodyPr>
          <a:lstStyle/>
          <a:p>
            <a:pPr eaLnBrk="1" fontAlgn="auto" hangingPunct="1">
              <a:spcAft>
                <a:spcPts val="0"/>
              </a:spcAft>
              <a:defRPr/>
            </a:pPr>
            <a:r>
              <a:rPr lang="en-GB" altLang="en-US" sz="4000" err="1">
                <a:latin typeface="Calibri"/>
                <a:ea typeface="Calibri"/>
                <a:cs typeface="Calibri"/>
              </a:rPr>
              <a:t>Llywodraeth</a:t>
            </a:r>
            <a:r>
              <a:rPr lang="en-GB" altLang="en-US" sz="4000">
                <a:latin typeface="Calibri"/>
                <a:ea typeface="Calibri"/>
                <a:cs typeface="Calibri"/>
              </a:rPr>
              <a:t> Cymru</a:t>
            </a:r>
            <a:br>
              <a:rPr lang="en-GB" altLang="en-US" sz="4000">
                <a:latin typeface="Calibri"/>
              </a:rPr>
            </a:br>
            <a:r>
              <a:rPr lang="en-GB" altLang="en-US" sz="4000">
                <a:latin typeface="Calibri"/>
                <a:ea typeface="Calibri"/>
                <a:cs typeface="Calibri"/>
              </a:rPr>
              <a:t>Cymru – </a:t>
            </a:r>
            <a:r>
              <a:rPr lang="en-GB" altLang="en-US" sz="4000" err="1">
                <a:latin typeface="Calibri"/>
                <a:ea typeface="Calibri"/>
                <a:cs typeface="Calibri"/>
              </a:rPr>
              <a:t>gwlad</a:t>
            </a:r>
            <a:r>
              <a:rPr lang="en-GB" altLang="en-US" sz="4000">
                <a:latin typeface="Calibri"/>
                <a:ea typeface="Calibri"/>
                <a:cs typeface="Calibri"/>
              </a:rPr>
              <a:t> </a:t>
            </a:r>
            <a:r>
              <a:rPr lang="en-GB" altLang="en-US" sz="4000" err="1">
                <a:latin typeface="Calibri"/>
                <a:ea typeface="Calibri"/>
                <a:cs typeface="Calibri"/>
              </a:rPr>
              <a:t>lle</a:t>
            </a:r>
            <a:r>
              <a:rPr lang="en-GB" altLang="en-US" sz="4000">
                <a:latin typeface="Calibri"/>
                <a:ea typeface="Calibri"/>
                <a:cs typeface="Calibri"/>
              </a:rPr>
              <a:t> </a:t>
            </a:r>
            <a:r>
              <a:rPr lang="en-GB" altLang="en-US" sz="4000" err="1">
                <a:latin typeface="Calibri"/>
                <a:ea typeface="Calibri"/>
                <a:cs typeface="Calibri"/>
              </a:rPr>
              <a:t>mae</a:t>
            </a:r>
            <a:r>
              <a:rPr lang="en-GB" altLang="en-US" sz="4000">
                <a:latin typeface="Calibri"/>
                <a:ea typeface="Calibri"/>
                <a:cs typeface="Calibri"/>
              </a:rPr>
              <a:t> </a:t>
            </a:r>
            <a:r>
              <a:rPr lang="en-GB" altLang="en-US" sz="4000" err="1">
                <a:latin typeface="Calibri"/>
                <a:ea typeface="Calibri"/>
                <a:cs typeface="Calibri"/>
              </a:rPr>
              <a:t>cyfle</a:t>
            </a:r>
            <a:r>
              <a:rPr lang="en-GB" altLang="en-US" sz="4000">
                <a:latin typeface="Calibri"/>
                <a:ea typeface="Calibri"/>
                <a:cs typeface="Calibri"/>
              </a:rPr>
              <a:t> </a:t>
            </a:r>
            <a:r>
              <a:rPr lang="en-GB" altLang="en-US" sz="4000" err="1">
                <a:latin typeface="Calibri"/>
                <a:ea typeface="Calibri"/>
                <a:cs typeface="Calibri"/>
              </a:rPr>
              <a:t>i</a:t>
            </a:r>
            <a:r>
              <a:rPr lang="en-GB" altLang="en-US" sz="4000">
                <a:latin typeface="Calibri"/>
                <a:ea typeface="Calibri"/>
                <a:cs typeface="Calibri"/>
              </a:rPr>
              <a:t> </a:t>
            </a:r>
            <a:r>
              <a:rPr lang="en-GB" altLang="en-US" sz="4000" err="1">
                <a:latin typeface="Calibri"/>
                <a:ea typeface="Calibri"/>
                <a:cs typeface="Calibri"/>
              </a:rPr>
              <a:t>chwarae</a:t>
            </a:r>
            <a:br>
              <a:rPr lang="en-GB" altLang="en-US"/>
            </a:br>
            <a:endParaRPr lang="en-GB" altLang="en-US"/>
          </a:p>
        </p:txBody>
      </p:sp>
      <p:sp>
        <p:nvSpPr>
          <p:cNvPr id="45059" name="Content Placeholder 2">
            <a:extLst>
              <a:ext uri="{FF2B5EF4-FFF2-40B4-BE49-F238E27FC236}">
                <a16:creationId xmlns:a16="http://schemas.microsoft.com/office/drawing/2014/main" id="{1B3B97B2-8CFC-AE6B-6F4B-CADF26E7302E}"/>
              </a:ext>
            </a:extLst>
          </p:cNvPr>
          <p:cNvSpPr>
            <a:spLocks noGrp="1" noChangeArrowheads="1"/>
          </p:cNvSpPr>
          <p:nvPr>
            <p:ph sz="half" idx="1"/>
          </p:nvPr>
        </p:nvSpPr>
        <p:spPr>
          <a:xfrm>
            <a:off x="457200" y="2071721"/>
            <a:ext cx="8229600" cy="3989388"/>
          </a:xfrm>
        </p:spPr>
        <p:txBody>
          <a:bodyPr/>
          <a:lstStyle/>
          <a:p>
            <a:pPr eaLnBrk="1" hangingPunct="1"/>
            <a:r>
              <a:rPr lang="en-GB" altLang="en-US" sz="2800" dirty="0"/>
              <a:t>“Mae </a:t>
            </a:r>
            <a:r>
              <a:rPr lang="en-GB" altLang="en-US" sz="2800" err="1"/>
              <a:t>chwarae’n</a:t>
            </a:r>
            <a:r>
              <a:rPr lang="en-GB" altLang="en-US" sz="2800" dirty="0"/>
              <a:t> </a:t>
            </a:r>
            <a:r>
              <a:rPr lang="en-GB" altLang="en-US" sz="2800" err="1"/>
              <a:t>ymddygiad</a:t>
            </a:r>
            <a:r>
              <a:rPr lang="en-GB" altLang="en-US" sz="2800" dirty="0"/>
              <a:t> y </a:t>
            </a:r>
            <a:r>
              <a:rPr lang="en-GB" altLang="en-US" sz="2800" err="1"/>
              <a:t>mae’r</a:t>
            </a:r>
            <a:r>
              <a:rPr lang="en-GB" altLang="en-US" sz="2800" dirty="0"/>
              <a:t> </a:t>
            </a:r>
            <a:r>
              <a:rPr lang="en-GB" altLang="en-US" sz="2800" err="1"/>
              <a:t>plentyn</a:t>
            </a:r>
            <a:r>
              <a:rPr lang="en-GB" altLang="en-US" sz="2800" dirty="0"/>
              <a:t> </a:t>
            </a:r>
            <a:r>
              <a:rPr lang="en-GB" altLang="en-US" sz="2800" err="1"/>
              <a:t>wedi’i</a:t>
            </a:r>
            <a:r>
              <a:rPr lang="en-GB" altLang="en-US" sz="2800" dirty="0"/>
              <a:t> </a:t>
            </a:r>
            <a:r>
              <a:rPr lang="en-GB" altLang="en-US" sz="2800" err="1"/>
              <a:t>ddewis</a:t>
            </a:r>
            <a:r>
              <a:rPr lang="en-GB" altLang="en-US" sz="2800" dirty="0"/>
              <a:t> </a:t>
            </a:r>
            <a:r>
              <a:rPr lang="en-GB" altLang="en-US" sz="2800" err="1"/>
              <a:t>o’i</a:t>
            </a:r>
            <a:r>
              <a:rPr lang="en-GB" altLang="en-US" sz="2800" dirty="0"/>
              <a:t> </a:t>
            </a:r>
            <a:r>
              <a:rPr lang="en-GB" altLang="en-US" sz="2800" err="1"/>
              <a:t>wirfodd</a:t>
            </a:r>
            <a:r>
              <a:rPr lang="en-GB" altLang="en-US" sz="2800" dirty="0"/>
              <a:t>, </a:t>
            </a:r>
            <a:r>
              <a:rPr lang="en-GB" altLang="en-US" sz="2800" err="1"/>
              <a:t>yn</a:t>
            </a:r>
            <a:r>
              <a:rPr lang="en-GB" altLang="en-US" sz="2800" dirty="0"/>
              <a:t> </a:t>
            </a:r>
            <a:r>
              <a:rPr lang="en-GB" altLang="en-US" sz="2800" err="1"/>
              <a:t>ei</a:t>
            </a:r>
            <a:r>
              <a:rPr lang="en-GB" altLang="en-US" sz="2800" dirty="0"/>
              <a:t> </a:t>
            </a:r>
            <a:r>
              <a:rPr lang="en-GB" altLang="en-US" sz="2800" err="1"/>
              <a:t>lywio</a:t>
            </a:r>
            <a:r>
              <a:rPr lang="en-GB" altLang="en-US" sz="2800" dirty="0"/>
              <a:t> </a:t>
            </a:r>
            <a:r>
              <a:rPr lang="en-GB" altLang="en-US" sz="2800" err="1"/>
              <a:t>ei</a:t>
            </a:r>
            <a:r>
              <a:rPr lang="en-GB" altLang="en-US" sz="2800" dirty="0"/>
              <a:t> </a:t>
            </a:r>
            <a:r>
              <a:rPr lang="en-GB" altLang="en-US" sz="2800" err="1"/>
              <a:t>hun</a:t>
            </a:r>
            <a:r>
              <a:rPr lang="en-GB" altLang="en-US" sz="2800" dirty="0"/>
              <a:t> ac </a:t>
            </a:r>
            <a:r>
              <a:rPr lang="en-GB" altLang="en-US" sz="2800" err="1"/>
              <a:t>yn</a:t>
            </a:r>
            <a:r>
              <a:rPr lang="en-GB" altLang="en-US" sz="2800" dirty="0"/>
              <a:t> </a:t>
            </a:r>
            <a:r>
              <a:rPr lang="en-GB" altLang="en-US" sz="2800" err="1"/>
              <a:t>ei</a:t>
            </a:r>
            <a:r>
              <a:rPr lang="en-GB" altLang="en-US" sz="2800" dirty="0"/>
              <a:t> </a:t>
            </a:r>
            <a:r>
              <a:rPr lang="en-GB" altLang="en-US" sz="2800" err="1"/>
              <a:t>wneud</a:t>
            </a:r>
            <a:r>
              <a:rPr lang="en-GB" altLang="en-US" sz="2800" dirty="0"/>
              <a:t> er </a:t>
            </a:r>
            <a:r>
              <a:rPr lang="en-GB" altLang="en-US" sz="2800" err="1"/>
              <a:t>ei</a:t>
            </a:r>
            <a:r>
              <a:rPr lang="en-GB" altLang="en-US" sz="2800" dirty="0"/>
              <a:t> </a:t>
            </a:r>
            <a:r>
              <a:rPr lang="en-GB" altLang="en-US" sz="2800" err="1"/>
              <a:t>fwyn</a:t>
            </a:r>
            <a:r>
              <a:rPr lang="en-GB" altLang="en-US" sz="2800" dirty="0"/>
              <a:t> </a:t>
            </a:r>
            <a:r>
              <a:rPr lang="en-GB" altLang="en-US" sz="2800" err="1"/>
              <a:t>ei</a:t>
            </a:r>
            <a:r>
              <a:rPr lang="en-GB" altLang="en-US" sz="2800" dirty="0"/>
              <a:t> </a:t>
            </a:r>
            <a:r>
              <a:rPr lang="en-GB" altLang="en-US" sz="2800" err="1"/>
              <a:t>hun</a:t>
            </a:r>
            <a:r>
              <a:rPr lang="en-GB" altLang="en-US" sz="2800" dirty="0"/>
              <a:t>. </a:t>
            </a:r>
            <a:r>
              <a:rPr lang="en-GB" altLang="en-US" sz="2800" err="1"/>
              <a:t>Mae’n</a:t>
            </a:r>
            <a:r>
              <a:rPr lang="en-GB" altLang="en-US" sz="2800" dirty="0"/>
              <a:t> </a:t>
            </a:r>
            <a:r>
              <a:rPr lang="en-GB" altLang="en-US" sz="2800" err="1"/>
              <a:t>cael</a:t>
            </a:r>
            <a:r>
              <a:rPr lang="en-GB" altLang="en-US" sz="2800" dirty="0"/>
              <a:t> </a:t>
            </a:r>
            <a:r>
              <a:rPr lang="en-GB" altLang="en-US" sz="2800" err="1"/>
              <a:t>ei</a:t>
            </a:r>
            <a:r>
              <a:rPr lang="en-GB" altLang="en-US" sz="2800" dirty="0"/>
              <a:t> </a:t>
            </a:r>
            <a:r>
              <a:rPr lang="en-GB" altLang="en-US" sz="2800" err="1"/>
              <a:t>wneud</a:t>
            </a:r>
            <a:r>
              <a:rPr lang="en-GB" altLang="en-US" sz="2800" dirty="0"/>
              <a:t> </a:t>
            </a:r>
            <a:r>
              <a:rPr lang="en-GB" altLang="en-US" sz="2800" err="1"/>
              <a:t>heb</a:t>
            </a:r>
            <a:r>
              <a:rPr lang="en-GB" altLang="en-US" sz="2800" dirty="0"/>
              <a:t> </a:t>
            </a:r>
            <a:r>
              <a:rPr lang="en-GB" altLang="en-US" sz="2800" err="1"/>
              <a:t>olwg</a:t>
            </a:r>
            <a:r>
              <a:rPr lang="en-GB" altLang="en-US" sz="2800" dirty="0"/>
              <a:t> </a:t>
            </a:r>
            <a:r>
              <a:rPr lang="en-GB" altLang="en-US" sz="2800" err="1"/>
              <a:t>ar</a:t>
            </a:r>
            <a:r>
              <a:rPr lang="en-GB" altLang="en-US" sz="2800" dirty="0"/>
              <a:t> </a:t>
            </a:r>
            <a:r>
              <a:rPr lang="en-GB" altLang="en-US" sz="2800" err="1"/>
              <a:t>unrhyw</a:t>
            </a:r>
            <a:r>
              <a:rPr lang="en-GB" altLang="en-US" sz="2800" dirty="0"/>
              <a:t> nod </a:t>
            </a:r>
            <a:r>
              <a:rPr lang="en-GB" altLang="en-US" sz="2800" err="1"/>
              <a:t>na</a:t>
            </a:r>
            <a:r>
              <a:rPr lang="en-GB" altLang="en-US" sz="2800" dirty="0"/>
              <a:t> </a:t>
            </a:r>
            <a:r>
              <a:rPr lang="en-GB" altLang="en-US" sz="2800" err="1"/>
              <a:t>gwobr</a:t>
            </a:r>
            <a:r>
              <a:rPr lang="en-GB" altLang="en-US" sz="2800" dirty="0"/>
              <a:t> </a:t>
            </a:r>
            <a:r>
              <a:rPr lang="en-GB" altLang="en-US" sz="2800" err="1"/>
              <a:t>allanol</a:t>
            </a:r>
            <a:r>
              <a:rPr lang="en-GB" altLang="en-US" sz="2800" dirty="0"/>
              <a:t>, ac </a:t>
            </a:r>
            <a:r>
              <a:rPr lang="en-GB" altLang="en-US" sz="2800" err="1"/>
              <a:t>mae’n</a:t>
            </a:r>
            <a:r>
              <a:rPr lang="en-GB" altLang="en-US" sz="2800" dirty="0"/>
              <a:t> </a:t>
            </a:r>
            <a:r>
              <a:rPr lang="en-GB" altLang="en-US" sz="2800" err="1"/>
              <a:t>rhan</a:t>
            </a:r>
            <a:r>
              <a:rPr lang="en-GB" altLang="en-US" sz="2800" dirty="0"/>
              <a:t> </a:t>
            </a:r>
            <a:r>
              <a:rPr lang="en-GB" altLang="en-US" sz="2800" err="1"/>
              <a:t>sylfaenol</a:t>
            </a:r>
            <a:r>
              <a:rPr lang="en-GB" altLang="en-US" sz="2800" dirty="0"/>
              <a:t> ac </a:t>
            </a:r>
            <a:r>
              <a:rPr lang="en-GB" altLang="en-US" sz="2800" err="1"/>
              <a:t>annatod</a:t>
            </a:r>
            <a:r>
              <a:rPr lang="en-GB" altLang="en-US" sz="2800" dirty="0"/>
              <a:t> o </a:t>
            </a:r>
            <a:r>
              <a:rPr lang="en-GB" altLang="en-US" sz="2800" err="1"/>
              <a:t>ddatblygiad</a:t>
            </a:r>
            <a:r>
              <a:rPr lang="en-GB" altLang="en-US" sz="2800" dirty="0"/>
              <a:t> </a:t>
            </a:r>
            <a:r>
              <a:rPr lang="en-GB" altLang="en-US" sz="2800" err="1"/>
              <a:t>iach</a:t>
            </a:r>
            <a:r>
              <a:rPr lang="en-GB" altLang="en-US" sz="2800" dirty="0"/>
              <a:t> – </a:t>
            </a:r>
            <a:r>
              <a:rPr lang="en-GB" altLang="en-US" sz="2800" err="1"/>
              <a:t>nid</a:t>
            </a:r>
            <a:r>
              <a:rPr lang="en-GB" altLang="en-US" sz="2800" dirty="0"/>
              <a:t> </a:t>
            </a:r>
            <a:r>
              <a:rPr lang="en-GB" altLang="en-US" sz="2800" err="1"/>
              <a:t>yn</a:t>
            </a:r>
            <a:r>
              <a:rPr lang="en-GB" altLang="en-US" sz="2800" dirty="0"/>
              <a:t> </a:t>
            </a:r>
            <a:r>
              <a:rPr lang="en-GB" altLang="en-US" sz="2800" err="1"/>
              <a:t>unig</a:t>
            </a:r>
            <a:r>
              <a:rPr lang="en-GB" altLang="en-US" sz="2800" dirty="0"/>
              <a:t> o ran y plant </a:t>
            </a:r>
            <a:r>
              <a:rPr lang="en-GB" altLang="en-US" sz="2800" err="1"/>
              <a:t>unigol</a:t>
            </a:r>
            <a:r>
              <a:rPr lang="en-GB" altLang="en-US" sz="2800" dirty="0"/>
              <a:t>, </a:t>
            </a:r>
            <a:r>
              <a:rPr lang="en-GB" altLang="en-US" sz="2800" err="1"/>
              <a:t>ond</a:t>
            </a:r>
            <a:r>
              <a:rPr lang="en-GB" altLang="en-US" sz="2800" dirty="0"/>
              <a:t> </a:t>
            </a:r>
            <a:r>
              <a:rPr lang="en-GB" altLang="en-US" sz="2800" err="1"/>
              <a:t>hefyd</a:t>
            </a:r>
            <a:r>
              <a:rPr lang="en-GB" altLang="en-US" sz="2800" dirty="0"/>
              <a:t> o ran y </a:t>
            </a:r>
            <a:r>
              <a:rPr lang="en-GB" altLang="en-US" sz="2800" err="1"/>
              <a:t>gymdeithas</a:t>
            </a:r>
            <a:r>
              <a:rPr lang="en-GB" altLang="en-US" sz="2800" dirty="0"/>
              <a:t> y </a:t>
            </a:r>
            <a:r>
              <a:rPr lang="en-GB" altLang="en-US" sz="2800" err="1"/>
              <a:t>maent</a:t>
            </a:r>
            <a:r>
              <a:rPr lang="en-GB" altLang="en-US" sz="2800" dirty="0"/>
              <a:t> </a:t>
            </a:r>
            <a:r>
              <a:rPr lang="en-GB" altLang="en-US" sz="2800" err="1"/>
              <a:t>yn</a:t>
            </a:r>
            <a:r>
              <a:rPr lang="en-GB" altLang="en-US" sz="2800" dirty="0"/>
              <a:t> </a:t>
            </a:r>
            <a:r>
              <a:rPr lang="en-GB" altLang="en-US" sz="2800" err="1"/>
              <a:t>byw</a:t>
            </a:r>
            <a:r>
              <a:rPr lang="en-GB" altLang="en-US" sz="2800" dirty="0"/>
              <a:t> </a:t>
            </a:r>
            <a:r>
              <a:rPr lang="en-GB" altLang="en-US" sz="2800" err="1"/>
              <a:t>ynddi</a:t>
            </a:r>
            <a:r>
              <a:rPr lang="en-GB" altLang="en-US" sz="2800" dirty="0"/>
              <a:t>.” </a:t>
            </a:r>
            <a:endParaRPr lang="en-US"/>
          </a:p>
          <a:p>
            <a:pPr marL="0" indent="0">
              <a:buNone/>
            </a:pPr>
            <a:r>
              <a:rPr lang="en-GB" altLang="en-US" sz="2000" dirty="0"/>
              <a:t>(</a:t>
            </a:r>
            <a:r>
              <a:rPr lang="en-GB" altLang="en-US" sz="2000" dirty="0" err="1"/>
              <a:t>Llywodraeth</a:t>
            </a:r>
            <a:r>
              <a:rPr lang="en-GB" altLang="en-US" sz="2000" dirty="0"/>
              <a:t> Cymru, 2014:15)</a:t>
            </a:r>
            <a:endParaRPr lang="en-GB">
              <a:cs typeface="Arial" panose="020B0604020202020204"/>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4">
            <a:extLst>
              <a:ext uri="{FF2B5EF4-FFF2-40B4-BE49-F238E27FC236}">
                <a16:creationId xmlns:a16="http://schemas.microsoft.com/office/drawing/2014/main" id="{5FA52EE7-B0EF-28B1-DDDD-8684E6D52FAA}"/>
              </a:ext>
            </a:extLst>
          </p:cNvPr>
          <p:cNvSpPr>
            <a:spLocks noGrp="1" noChangeArrowheads="1"/>
          </p:cNvSpPr>
          <p:nvPr>
            <p:ph type="title"/>
          </p:nvPr>
        </p:nvSpPr>
        <p:spPr>
          <a:xfrm>
            <a:off x="461963" y="433996"/>
            <a:ext cx="7597303" cy="1288914"/>
          </a:xfrm>
        </p:spPr>
        <p:txBody>
          <a:bodyPr/>
          <a:lstStyle/>
          <a:p>
            <a:pPr eaLnBrk="1" hangingPunct="1"/>
            <a:r>
              <a:rPr lang="en-GB" altLang="en-US" sz="4000">
                <a:solidFill>
                  <a:srgbClr val="0070C0"/>
                </a:solidFill>
                <a:latin typeface="Calibri"/>
                <a:ea typeface="Calibri"/>
                <a:cs typeface="Calibri"/>
              </a:rPr>
              <a:t>Welsh Government</a:t>
            </a:r>
            <a:br>
              <a:rPr lang="en-GB" altLang="en-US" sz="4000">
                <a:latin typeface="Calibri"/>
              </a:rPr>
            </a:br>
            <a:r>
              <a:rPr lang="en-GB" altLang="en-US" sz="4000">
                <a:solidFill>
                  <a:srgbClr val="0070C0"/>
                </a:solidFill>
                <a:latin typeface="Calibri"/>
                <a:ea typeface="Calibri"/>
                <a:cs typeface="Calibri"/>
              </a:rPr>
              <a:t>Wales – A Play Friendly Country</a:t>
            </a:r>
          </a:p>
        </p:txBody>
      </p:sp>
      <p:sp>
        <p:nvSpPr>
          <p:cNvPr id="47107" name="Content Placeholder 5">
            <a:extLst>
              <a:ext uri="{FF2B5EF4-FFF2-40B4-BE49-F238E27FC236}">
                <a16:creationId xmlns:a16="http://schemas.microsoft.com/office/drawing/2014/main" id="{6866EF1A-6397-D1C2-D39D-38C9F2CD8956}"/>
              </a:ext>
            </a:extLst>
          </p:cNvPr>
          <p:cNvSpPr>
            <a:spLocks noGrp="1" noChangeArrowheads="1"/>
          </p:cNvSpPr>
          <p:nvPr>
            <p:ph idx="1"/>
          </p:nvPr>
        </p:nvSpPr>
        <p:spPr>
          <a:xfrm>
            <a:off x="457200" y="1928881"/>
            <a:ext cx="7821039" cy="2992234"/>
          </a:xfrm>
        </p:spPr>
        <p:txBody>
          <a:bodyPr/>
          <a:lstStyle/>
          <a:p>
            <a:pPr eaLnBrk="1" hangingPunct="1"/>
            <a:r>
              <a:rPr lang="en-GB" altLang="en-US" sz="2800" dirty="0">
                <a:solidFill>
                  <a:srgbClr val="0070C0"/>
                </a:solidFill>
              </a:rPr>
              <a:t>“Play encompasses children’s behaviour which is freely chosen, personally directed and intrinsically motivated. It is performed for no external goal or reward, and is a fundamental and integral part of healthy development - not only for individual children, but also for the society in which they live”. </a:t>
            </a:r>
            <a:endParaRPr lang="en-US"/>
          </a:p>
          <a:p>
            <a:pPr marL="0" indent="0">
              <a:buNone/>
            </a:pPr>
            <a:r>
              <a:rPr lang="en-GB" altLang="en-US" sz="2000" dirty="0">
                <a:solidFill>
                  <a:srgbClr val="0070C0"/>
                </a:solidFill>
              </a:rPr>
              <a:t>(Welsh Government, 2014:14)</a:t>
            </a:r>
            <a:endParaRPr lang="en-GB">
              <a:cs typeface="Arial" panose="020B0604020202020204"/>
            </a:endParaRPr>
          </a:p>
          <a:p>
            <a:pPr eaLnBrk="1" hangingPunct="1"/>
            <a:endParaRPr lang="en-GB" alt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C66D2-0FC8-D360-85E0-2DA7D7D193C4}"/>
              </a:ext>
            </a:extLst>
          </p:cNvPr>
          <p:cNvSpPr>
            <a:spLocks noGrp="1"/>
          </p:cNvSpPr>
          <p:nvPr>
            <p:ph type="title"/>
          </p:nvPr>
        </p:nvSpPr>
        <p:spPr>
          <a:xfrm>
            <a:off x="4626718" y="413763"/>
            <a:ext cx="3888632" cy="1121283"/>
          </a:xfrm>
        </p:spPr>
        <p:txBody>
          <a:bodyPr/>
          <a:lstStyle/>
          <a:p>
            <a:r>
              <a:rPr lang="en-US" dirty="0">
                <a:solidFill>
                  <a:srgbClr val="0070C0"/>
                </a:solidFill>
                <a:cs typeface="Arial"/>
              </a:rPr>
              <a:t>Play Policies</a:t>
            </a:r>
            <a:endParaRPr lang="en-US" dirty="0">
              <a:solidFill>
                <a:srgbClr val="0070C0"/>
              </a:solidFill>
            </a:endParaRPr>
          </a:p>
        </p:txBody>
      </p:sp>
      <p:sp>
        <p:nvSpPr>
          <p:cNvPr id="3" name="Content Placeholder 2">
            <a:extLst>
              <a:ext uri="{FF2B5EF4-FFF2-40B4-BE49-F238E27FC236}">
                <a16:creationId xmlns:a16="http://schemas.microsoft.com/office/drawing/2014/main" id="{73C74705-097A-0CA6-FD8E-7827DB9A4050}"/>
              </a:ext>
            </a:extLst>
          </p:cNvPr>
          <p:cNvSpPr>
            <a:spLocks noGrp="1"/>
          </p:cNvSpPr>
          <p:nvPr>
            <p:ph sz="half" idx="1"/>
          </p:nvPr>
        </p:nvSpPr>
        <p:spPr/>
        <p:txBody>
          <a:bodyPr/>
          <a:lstStyle/>
          <a:p>
            <a:r>
              <a:rPr lang="en-US" dirty="0">
                <a:ea typeface="+mn-lt"/>
                <a:cs typeface="+mn-lt"/>
              </a:rPr>
              <a:t>Polisi </a:t>
            </a:r>
            <a:r>
              <a:rPr lang="en-US" dirty="0" err="1">
                <a:ea typeface="+mn-lt"/>
                <a:cs typeface="+mn-lt"/>
              </a:rPr>
              <a:t>Chwarae</a:t>
            </a:r>
            <a:r>
              <a:rPr lang="en-US" dirty="0">
                <a:ea typeface="+mn-lt"/>
                <a:cs typeface="+mn-lt"/>
              </a:rPr>
              <a:t> Cymru (2002).</a:t>
            </a:r>
            <a:endParaRPr lang="en-US" dirty="0">
              <a:cs typeface="Arial" panose="020B0604020202020204"/>
            </a:endParaRPr>
          </a:p>
          <a:p>
            <a:r>
              <a:rPr lang="en-US" dirty="0" err="1">
                <a:ea typeface="+mn-lt"/>
                <a:cs typeface="+mn-lt"/>
              </a:rPr>
              <a:t>Mesur</a:t>
            </a:r>
            <a:r>
              <a:rPr lang="en-US" dirty="0">
                <a:ea typeface="+mn-lt"/>
                <a:cs typeface="+mn-lt"/>
              </a:rPr>
              <a:t> Plant a </a:t>
            </a:r>
            <a:r>
              <a:rPr lang="en-US" dirty="0" err="1">
                <a:ea typeface="+mn-lt"/>
                <a:cs typeface="+mn-lt"/>
              </a:rPr>
              <a:t>Theuluoedd</a:t>
            </a:r>
            <a:r>
              <a:rPr lang="en-US" dirty="0">
                <a:ea typeface="+mn-lt"/>
                <a:cs typeface="+mn-lt"/>
              </a:rPr>
              <a:t> (Cymru) 2010 </a:t>
            </a:r>
            <a:endParaRPr lang="en-US" dirty="0"/>
          </a:p>
          <a:p>
            <a:r>
              <a:rPr lang="en-US" dirty="0" err="1">
                <a:ea typeface="+mn-lt"/>
                <a:cs typeface="+mn-lt"/>
              </a:rPr>
              <a:t>Dyletswydd</a:t>
            </a:r>
            <a:r>
              <a:rPr lang="en-US" dirty="0">
                <a:ea typeface="+mn-lt"/>
                <a:cs typeface="+mn-lt"/>
              </a:rPr>
              <a:t> </a:t>
            </a:r>
            <a:r>
              <a:rPr lang="en-US" dirty="0" err="1">
                <a:ea typeface="+mn-lt"/>
                <a:cs typeface="+mn-lt"/>
              </a:rPr>
              <a:t>Digonolrwydd</a:t>
            </a:r>
            <a:r>
              <a:rPr lang="en-US" dirty="0">
                <a:ea typeface="+mn-lt"/>
                <a:cs typeface="+mn-lt"/>
              </a:rPr>
              <a:t> </a:t>
            </a:r>
            <a:r>
              <a:rPr lang="en-US" dirty="0" err="1">
                <a:ea typeface="+mn-lt"/>
                <a:cs typeface="+mn-lt"/>
              </a:rPr>
              <a:t>Chwarae</a:t>
            </a:r>
            <a:r>
              <a:rPr lang="en-US" dirty="0">
                <a:ea typeface="+mn-lt"/>
                <a:cs typeface="+mn-lt"/>
              </a:rPr>
              <a:t> (2012)</a:t>
            </a:r>
            <a:endParaRPr lang="en-US" dirty="0"/>
          </a:p>
          <a:p>
            <a:r>
              <a:rPr lang="en-US" dirty="0">
                <a:ea typeface="+mn-lt"/>
                <a:cs typeface="+mn-lt"/>
              </a:rPr>
              <a:t>CCUHP</a:t>
            </a:r>
            <a:endParaRPr lang="en-US" dirty="0"/>
          </a:p>
          <a:p>
            <a:r>
              <a:rPr lang="en-US" dirty="0" err="1">
                <a:ea typeface="+mn-lt"/>
                <a:cs typeface="+mn-lt"/>
              </a:rPr>
              <a:t>Canllawiau</a:t>
            </a:r>
            <a:r>
              <a:rPr lang="en-US" dirty="0">
                <a:ea typeface="+mn-lt"/>
                <a:cs typeface="+mn-lt"/>
              </a:rPr>
              <a:t> </a:t>
            </a:r>
            <a:r>
              <a:rPr lang="en-US" dirty="0" err="1">
                <a:ea typeface="+mn-lt"/>
                <a:cs typeface="+mn-lt"/>
              </a:rPr>
              <a:t>statudol</a:t>
            </a:r>
            <a:endParaRPr lang="en-US" dirty="0" err="1"/>
          </a:p>
        </p:txBody>
      </p:sp>
      <p:sp>
        <p:nvSpPr>
          <p:cNvPr id="4" name="Content Placeholder 3">
            <a:extLst>
              <a:ext uri="{FF2B5EF4-FFF2-40B4-BE49-F238E27FC236}">
                <a16:creationId xmlns:a16="http://schemas.microsoft.com/office/drawing/2014/main" id="{D96B0E12-CC29-540D-A5A0-2FD5F6C41D6B}"/>
              </a:ext>
            </a:extLst>
          </p:cNvPr>
          <p:cNvSpPr>
            <a:spLocks noGrp="1"/>
          </p:cNvSpPr>
          <p:nvPr>
            <p:ph sz="half" idx="2"/>
          </p:nvPr>
        </p:nvSpPr>
        <p:spPr/>
        <p:txBody>
          <a:bodyPr/>
          <a:lstStyle/>
          <a:p>
            <a:r>
              <a:rPr lang="en-US" dirty="0">
                <a:solidFill>
                  <a:srgbClr val="0070C0"/>
                </a:solidFill>
                <a:cs typeface="Arial"/>
              </a:rPr>
              <a:t>Wales Play Policy (2002)</a:t>
            </a:r>
          </a:p>
          <a:p>
            <a:r>
              <a:rPr lang="en-US" dirty="0">
                <a:solidFill>
                  <a:srgbClr val="0070C0"/>
                </a:solidFill>
                <a:cs typeface="Arial"/>
              </a:rPr>
              <a:t>Children and Families (Wales) Measure 2010</a:t>
            </a:r>
          </a:p>
          <a:p>
            <a:r>
              <a:rPr lang="en-US" dirty="0">
                <a:solidFill>
                  <a:srgbClr val="0070C0"/>
                </a:solidFill>
                <a:cs typeface="Arial"/>
              </a:rPr>
              <a:t>Play Sufficiency Duty (2012)</a:t>
            </a:r>
          </a:p>
          <a:p>
            <a:r>
              <a:rPr lang="en-US" dirty="0">
                <a:solidFill>
                  <a:srgbClr val="0070C0"/>
                </a:solidFill>
                <a:cs typeface="Arial"/>
              </a:rPr>
              <a:t>UNCRC</a:t>
            </a:r>
          </a:p>
          <a:p>
            <a:r>
              <a:rPr lang="en-US" dirty="0">
                <a:solidFill>
                  <a:srgbClr val="0070C0"/>
                </a:solidFill>
                <a:cs typeface="Arial"/>
              </a:rPr>
              <a:t>Statutory guidance</a:t>
            </a:r>
          </a:p>
        </p:txBody>
      </p:sp>
      <p:sp>
        <p:nvSpPr>
          <p:cNvPr id="5" name="TextBox 4">
            <a:extLst>
              <a:ext uri="{FF2B5EF4-FFF2-40B4-BE49-F238E27FC236}">
                <a16:creationId xmlns:a16="http://schemas.microsoft.com/office/drawing/2014/main" id="{D0E4CDDC-79B9-B4D1-2C86-9EA43DF94F1D}"/>
              </a:ext>
            </a:extLst>
          </p:cNvPr>
          <p:cNvSpPr txBox="1"/>
          <p:nvPr/>
        </p:nvSpPr>
        <p:spPr>
          <a:xfrm>
            <a:off x="627815" y="681355"/>
            <a:ext cx="367705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err="1">
                <a:latin typeface="Arial"/>
                <a:cs typeface="Arial"/>
              </a:rPr>
              <a:t>Polisiau</a:t>
            </a:r>
            <a:r>
              <a:rPr lang="en-US" sz="3200" dirty="0">
                <a:latin typeface="Arial"/>
                <a:cs typeface="Arial"/>
              </a:rPr>
              <a:t> </a:t>
            </a:r>
            <a:r>
              <a:rPr lang="en-US" sz="3200" dirty="0" err="1">
                <a:latin typeface="Arial"/>
                <a:cs typeface="Arial"/>
              </a:rPr>
              <a:t>Chwarae</a:t>
            </a:r>
            <a:endParaRPr lang="en-US" sz="3200" dirty="0" err="1"/>
          </a:p>
        </p:txBody>
      </p:sp>
    </p:spTree>
    <p:extLst>
      <p:ext uri="{BB962C8B-B14F-4D97-AF65-F5344CB8AC3E}">
        <p14:creationId xmlns:p14="http://schemas.microsoft.com/office/powerpoint/2010/main" val="28915395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62BB3-887E-2EF4-C933-E308B666D4DD}"/>
              </a:ext>
            </a:extLst>
          </p:cNvPr>
          <p:cNvSpPr>
            <a:spLocks noGrp="1"/>
          </p:cNvSpPr>
          <p:nvPr>
            <p:ph type="title"/>
          </p:nvPr>
        </p:nvSpPr>
        <p:spPr/>
        <p:txBody>
          <a:bodyPr/>
          <a:lstStyle/>
          <a:p>
            <a:r>
              <a:rPr lang="en-US" dirty="0">
                <a:cs typeface="Arial"/>
              </a:rPr>
              <a:t>Polisi </a:t>
            </a:r>
            <a:r>
              <a:rPr lang="en-US" err="1">
                <a:cs typeface="Arial"/>
              </a:rPr>
              <a:t>Chwarae</a:t>
            </a:r>
            <a:r>
              <a:rPr lang="en-US" dirty="0">
                <a:cs typeface="Arial"/>
              </a:rPr>
              <a:t> Cymru (2002)</a:t>
            </a:r>
            <a:br>
              <a:rPr lang="en-US" dirty="0">
                <a:cs typeface="Arial"/>
              </a:rPr>
            </a:br>
            <a:r>
              <a:rPr lang="en-US" dirty="0">
                <a:solidFill>
                  <a:srgbClr val="0070C0"/>
                </a:solidFill>
                <a:cs typeface="Arial"/>
              </a:rPr>
              <a:t>Wales Play policy (2002)</a:t>
            </a:r>
            <a:endParaRPr lang="en-US" dirty="0">
              <a:solidFill>
                <a:srgbClr val="0070C0"/>
              </a:solidFill>
            </a:endParaRPr>
          </a:p>
        </p:txBody>
      </p:sp>
      <p:sp>
        <p:nvSpPr>
          <p:cNvPr id="3" name="Content Placeholder 2">
            <a:extLst>
              <a:ext uri="{FF2B5EF4-FFF2-40B4-BE49-F238E27FC236}">
                <a16:creationId xmlns:a16="http://schemas.microsoft.com/office/drawing/2014/main" id="{D27140C8-C8B9-0D04-7C7E-3912317B4BBB}"/>
              </a:ext>
            </a:extLst>
          </p:cNvPr>
          <p:cNvSpPr>
            <a:spLocks noGrp="1"/>
          </p:cNvSpPr>
          <p:nvPr>
            <p:ph sz="half" idx="1"/>
          </p:nvPr>
        </p:nvSpPr>
        <p:spPr/>
        <p:txBody>
          <a:bodyPr/>
          <a:lstStyle/>
          <a:p>
            <a:r>
              <a:rPr lang="en-US" dirty="0">
                <a:ea typeface="+mn-lt"/>
                <a:cs typeface="+mn-lt"/>
                <a:hlinkClick r:id="rId3"/>
              </a:rPr>
              <a:t>Polisi-Chwarae.pdf</a:t>
            </a:r>
            <a:endParaRPr lang="en-US">
              <a:ea typeface="+mn-lt"/>
              <a:cs typeface="+mn-lt"/>
            </a:endParaRPr>
          </a:p>
          <a:p>
            <a:endParaRPr lang="en-US" dirty="0">
              <a:cs typeface="Arial"/>
            </a:endParaRPr>
          </a:p>
          <a:p>
            <a:r>
              <a:rPr lang="en-US" dirty="0">
                <a:ea typeface="+mn-lt"/>
                <a:cs typeface="+mn-lt"/>
              </a:rPr>
              <a:t>Un </a:t>
            </a:r>
            <a:r>
              <a:rPr lang="en-US" dirty="0" err="1">
                <a:ea typeface="+mn-lt"/>
                <a:cs typeface="+mn-lt"/>
              </a:rPr>
              <a:t>o’r</a:t>
            </a:r>
            <a:r>
              <a:rPr lang="en-US" dirty="0">
                <a:ea typeface="+mn-lt"/>
                <a:cs typeface="+mn-lt"/>
              </a:rPr>
              <a:t> </a:t>
            </a:r>
            <a:r>
              <a:rPr lang="en-US" dirty="0" err="1">
                <a:ea typeface="+mn-lt"/>
                <a:cs typeface="+mn-lt"/>
              </a:rPr>
              <a:t>rhai</a:t>
            </a:r>
            <a:r>
              <a:rPr lang="en-US" dirty="0">
                <a:ea typeface="+mn-lt"/>
                <a:cs typeface="+mn-lt"/>
              </a:rPr>
              <a:t> </a:t>
            </a:r>
            <a:r>
              <a:rPr lang="en-US" dirty="0" err="1">
                <a:ea typeface="+mn-lt"/>
                <a:cs typeface="+mn-lt"/>
              </a:rPr>
              <a:t>cyntaf</a:t>
            </a:r>
            <a:r>
              <a:rPr lang="en-US" dirty="0">
                <a:ea typeface="+mn-lt"/>
                <a:cs typeface="+mn-lt"/>
              </a:rPr>
              <a:t> </a:t>
            </a:r>
            <a:r>
              <a:rPr lang="en-US" dirty="0" err="1">
                <a:ea typeface="+mn-lt"/>
                <a:cs typeface="+mn-lt"/>
              </a:rPr>
              <a:t>i</a:t>
            </a:r>
            <a:r>
              <a:rPr lang="en-US" dirty="0">
                <a:ea typeface="+mn-lt"/>
                <a:cs typeface="+mn-lt"/>
              </a:rPr>
              <a:t> </a:t>
            </a:r>
            <a:r>
              <a:rPr lang="en-US" dirty="0" err="1">
                <a:ea typeface="+mn-lt"/>
                <a:cs typeface="+mn-lt"/>
              </a:rPr>
              <a:t>gydnabod</a:t>
            </a:r>
            <a:r>
              <a:rPr lang="en-US" dirty="0">
                <a:ea typeface="+mn-lt"/>
                <a:cs typeface="+mn-lt"/>
              </a:rPr>
              <a:t> </a:t>
            </a:r>
            <a:r>
              <a:rPr lang="en-US" dirty="0" err="1">
                <a:ea typeface="+mn-lt"/>
                <a:cs typeface="+mn-lt"/>
              </a:rPr>
              <a:t>hawliau</a:t>
            </a:r>
            <a:r>
              <a:rPr lang="en-US" dirty="0">
                <a:ea typeface="+mn-lt"/>
                <a:cs typeface="+mn-lt"/>
              </a:rPr>
              <a:t> plant </a:t>
            </a:r>
            <a:r>
              <a:rPr lang="en-US" dirty="0" err="1">
                <a:ea typeface="+mn-lt"/>
                <a:cs typeface="+mn-lt"/>
              </a:rPr>
              <a:t>i</a:t>
            </a:r>
            <a:r>
              <a:rPr lang="en-US" dirty="0">
                <a:ea typeface="+mn-lt"/>
                <a:cs typeface="+mn-lt"/>
              </a:rPr>
              <a:t> </a:t>
            </a:r>
            <a:r>
              <a:rPr lang="en-US" dirty="0" err="1">
                <a:ea typeface="+mn-lt"/>
                <a:cs typeface="+mn-lt"/>
              </a:rPr>
              <a:t>chwarae</a:t>
            </a:r>
            <a:endParaRPr lang="en-US" dirty="0" err="1">
              <a:cs typeface="Arial"/>
            </a:endParaRPr>
          </a:p>
          <a:p>
            <a:r>
              <a:rPr lang="en-US" dirty="0" err="1">
                <a:ea typeface="+mn-lt"/>
                <a:cs typeface="+mn-lt"/>
              </a:rPr>
              <a:t>Daeth</a:t>
            </a:r>
            <a:r>
              <a:rPr lang="en-US" dirty="0">
                <a:ea typeface="+mn-lt"/>
                <a:cs typeface="+mn-lt"/>
              </a:rPr>
              <a:t> </a:t>
            </a:r>
            <a:r>
              <a:rPr lang="en-US" dirty="0" err="1">
                <a:ea typeface="+mn-lt"/>
                <a:cs typeface="+mn-lt"/>
              </a:rPr>
              <a:t>yn</a:t>
            </a:r>
            <a:r>
              <a:rPr lang="en-US" dirty="0">
                <a:ea typeface="+mn-lt"/>
                <a:cs typeface="+mn-lt"/>
              </a:rPr>
              <a:t> </a:t>
            </a:r>
            <a:r>
              <a:rPr lang="en-US" dirty="0" err="1">
                <a:ea typeface="+mn-lt"/>
                <a:cs typeface="+mn-lt"/>
              </a:rPr>
              <a:t>sylfaen</a:t>
            </a:r>
            <a:r>
              <a:rPr lang="en-US" dirty="0">
                <a:ea typeface="+mn-lt"/>
                <a:cs typeface="+mn-lt"/>
              </a:rPr>
              <a:t> </a:t>
            </a:r>
            <a:r>
              <a:rPr lang="en-US" dirty="0" err="1">
                <a:ea typeface="+mn-lt"/>
                <a:cs typeface="+mn-lt"/>
              </a:rPr>
              <a:t>ar</a:t>
            </a:r>
            <a:r>
              <a:rPr lang="en-US" dirty="0">
                <a:ea typeface="+mn-lt"/>
                <a:cs typeface="+mn-lt"/>
              </a:rPr>
              <a:t> </a:t>
            </a:r>
            <a:r>
              <a:rPr lang="en-US" dirty="0" err="1">
                <a:ea typeface="+mn-lt"/>
                <a:cs typeface="+mn-lt"/>
              </a:rPr>
              <a:t>gyfer</a:t>
            </a:r>
            <a:r>
              <a:rPr lang="en-US" dirty="0">
                <a:ea typeface="+mn-lt"/>
                <a:cs typeface="+mn-lt"/>
              </a:rPr>
              <a:t> </a:t>
            </a:r>
            <a:r>
              <a:rPr lang="en-US" dirty="0" err="1">
                <a:ea typeface="+mn-lt"/>
                <a:cs typeface="+mn-lt"/>
              </a:rPr>
              <a:t>strategaethau</a:t>
            </a:r>
            <a:r>
              <a:rPr lang="en-US" dirty="0">
                <a:ea typeface="+mn-lt"/>
                <a:cs typeface="+mn-lt"/>
              </a:rPr>
              <a:t> </a:t>
            </a:r>
            <a:r>
              <a:rPr lang="en-US" dirty="0" err="1">
                <a:ea typeface="+mn-lt"/>
                <a:cs typeface="+mn-lt"/>
              </a:rPr>
              <a:t>yn</a:t>
            </a:r>
            <a:r>
              <a:rPr lang="en-US" dirty="0">
                <a:ea typeface="+mn-lt"/>
                <a:cs typeface="+mn-lt"/>
              </a:rPr>
              <a:t> y </a:t>
            </a:r>
            <a:r>
              <a:rPr lang="en-US" dirty="0" err="1">
                <a:ea typeface="+mn-lt"/>
                <a:cs typeface="+mn-lt"/>
              </a:rPr>
              <a:t>dyfodol</a:t>
            </a:r>
            <a:endParaRPr lang="en-US" dirty="0" err="1"/>
          </a:p>
          <a:p>
            <a:r>
              <a:rPr lang="en-US" dirty="0" err="1">
                <a:ea typeface="+mn-lt"/>
                <a:cs typeface="+mn-lt"/>
              </a:rPr>
              <a:t>Pwyslais</a:t>
            </a:r>
            <a:r>
              <a:rPr lang="en-US" dirty="0">
                <a:ea typeface="+mn-lt"/>
                <a:cs typeface="+mn-lt"/>
              </a:rPr>
              <a:t> </a:t>
            </a:r>
            <a:r>
              <a:rPr lang="en-US" dirty="0" err="1">
                <a:ea typeface="+mn-lt"/>
                <a:cs typeface="+mn-lt"/>
              </a:rPr>
              <a:t>ar</a:t>
            </a:r>
            <a:r>
              <a:rPr lang="en-US" dirty="0">
                <a:ea typeface="+mn-lt"/>
                <a:cs typeface="+mn-lt"/>
              </a:rPr>
              <a:t> </a:t>
            </a:r>
            <a:r>
              <a:rPr lang="en-US" dirty="0" err="1">
                <a:ea typeface="+mn-lt"/>
                <a:cs typeface="+mn-lt"/>
              </a:rPr>
              <a:t>chwarae</a:t>
            </a:r>
            <a:r>
              <a:rPr lang="en-US" dirty="0">
                <a:ea typeface="+mn-lt"/>
                <a:cs typeface="+mn-lt"/>
              </a:rPr>
              <a:t> </a:t>
            </a:r>
            <a:r>
              <a:rPr lang="en-US" dirty="0" err="1">
                <a:ea typeface="+mn-lt"/>
                <a:cs typeface="+mn-lt"/>
              </a:rPr>
              <a:t>cynhwysol</a:t>
            </a:r>
            <a:r>
              <a:rPr lang="en-US" dirty="0">
                <a:ea typeface="+mn-lt"/>
                <a:cs typeface="+mn-lt"/>
              </a:rPr>
              <a:t> a </a:t>
            </a:r>
            <a:r>
              <a:rPr lang="en-US" dirty="0" err="1">
                <a:ea typeface="+mn-lt"/>
                <a:cs typeface="+mn-lt"/>
              </a:rPr>
              <a:t>hygyrch</a:t>
            </a:r>
            <a:endParaRPr lang="en-US" dirty="0" err="1"/>
          </a:p>
        </p:txBody>
      </p:sp>
      <p:sp>
        <p:nvSpPr>
          <p:cNvPr id="4" name="Content Placeholder 3">
            <a:extLst>
              <a:ext uri="{FF2B5EF4-FFF2-40B4-BE49-F238E27FC236}">
                <a16:creationId xmlns:a16="http://schemas.microsoft.com/office/drawing/2014/main" id="{40340279-2D62-C553-1797-88309A262A14}"/>
              </a:ext>
            </a:extLst>
          </p:cNvPr>
          <p:cNvSpPr>
            <a:spLocks noGrp="1"/>
          </p:cNvSpPr>
          <p:nvPr>
            <p:ph sz="half" idx="2"/>
          </p:nvPr>
        </p:nvSpPr>
        <p:spPr/>
        <p:txBody>
          <a:bodyPr/>
          <a:lstStyle/>
          <a:p>
            <a:r>
              <a:rPr lang="en-US" dirty="0">
                <a:solidFill>
                  <a:srgbClr val="0070C0"/>
                </a:solidFill>
                <a:ea typeface="+mn-lt"/>
                <a:cs typeface="+mn-lt"/>
                <a:hlinkClick r:id="rId4">
                  <a:extLst>
                    <a:ext uri="{A12FA001-AC4F-418D-AE19-62706E023703}">
                      <ahyp:hlinkClr xmlns:ahyp="http://schemas.microsoft.com/office/drawing/2018/hyperlinkcolor" val="tx"/>
                    </a:ext>
                  </a:extLst>
                </a:hlinkClick>
              </a:rPr>
              <a:t>English Play Policy copy</a:t>
            </a:r>
            <a:endParaRPr lang="en-US">
              <a:solidFill>
                <a:srgbClr val="0070C0"/>
              </a:solidFill>
              <a:ea typeface="+mn-lt"/>
              <a:cs typeface="+mn-lt"/>
              <a:hlinkClick r:id="rId4">
                <a:extLst>
                  <a:ext uri="{A12FA001-AC4F-418D-AE19-62706E023703}">
                    <ahyp:hlinkClr xmlns:ahyp="http://schemas.microsoft.com/office/drawing/2018/hyperlinkcolor" val="tx"/>
                  </a:ext>
                </a:extLst>
              </a:hlinkClick>
            </a:endParaRPr>
          </a:p>
          <a:p>
            <a:endParaRPr lang="en-US" dirty="0">
              <a:solidFill>
                <a:srgbClr val="0070C0"/>
              </a:solidFill>
              <a:cs typeface="Arial"/>
            </a:endParaRPr>
          </a:p>
          <a:p>
            <a:r>
              <a:rPr lang="en-US" dirty="0">
                <a:solidFill>
                  <a:srgbClr val="0070C0"/>
                </a:solidFill>
                <a:cs typeface="Arial"/>
              </a:rPr>
              <a:t>One of the first to recognize children's rights to play</a:t>
            </a:r>
          </a:p>
          <a:p>
            <a:r>
              <a:rPr lang="en-US" dirty="0">
                <a:solidFill>
                  <a:srgbClr val="0070C0"/>
                </a:solidFill>
                <a:cs typeface="Arial"/>
              </a:rPr>
              <a:t>It became a foundation for future strategies </a:t>
            </a:r>
          </a:p>
          <a:p>
            <a:r>
              <a:rPr lang="en-US" dirty="0">
                <a:solidFill>
                  <a:srgbClr val="0070C0"/>
                </a:solidFill>
                <a:cs typeface="Arial"/>
              </a:rPr>
              <a:t>Emphasis on inclusive and accessible play</a:t>
            </a:r>
          </a:p>
          <a:p>
            <a:pPr marL="0" indent="0">
              <a:buNone/>
            </a:pPr>
            <a:r>
              <a:rPr lang="en-US" sz="1800" dirty="0">
                <a:solidFill>
                  <a:srgbClr val="0070C0"/>
                </a:solidFill>
                <a:cs typeface="Arial"/>
              </a:rPr>
              <a:t>(Welsh Government, 2002)</a:t>
            </a:r>
            <a:endParaRPr lang="en-US" sz="2000" dirty="0">
              <a:solidFill>
                <a:srgbClr val="0070C0"/>
              </a:solidFill>
              <a:cs typeface="Arial"/>
            </a:endParaRPr>
          </a:p>
        </p:txBody>
      </p:sp>
    </p:spTree>
    <p:extLst>
      <p:ext uri="{BB962C8B-B14F-4D97-AF65-F5344CB8AC3E}">
        <p14:creationId xmlns:p14="http://schemas.microsoft.com/office/powerpoint/2010/main" val="13264538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AA94A-1D4F-528F-ECF9-1B1DFEECA16B}"/>
              </a:ext>
            </a:extLst>
          </p:cNvPr>
          <p:cNvSpPr>
            <a:spLocks noGrp="1"/>
          </p:cNvSpPr>
          <p:nvPr>
            <p:ph type="title"/>
          </p:nvPr>
        </p:nvSpPr>
        <p:spPr/>
        <p:txBody>
          <a:bodyPr/>
          <a:lstStyle/>
          <a:p>
            <a:r>
              <a:rPr lang="en-US" dirty="0" err="1">
                <a:cs typeface="Arial"/>
              </a:rPr>
              <a:t>Mesur</a:t>
            </a:r>
            <a:r>
              <a:rPr lang="en-US" dirty="0">
                <a:cs typeface="Arial"/>
              </a:rPr>
              <a:t> Plant a </a:t>
            </a:r>
            <a:r>
              <a:rPr lang="en-US" dirty="0" err="1">
                <a:cs typeface="Arial"/>
              </a:rPr>
              <a:t>Theuluoedd</a:t>
            </a:r>
            <a:r>
              <a:rPr lang="en-US" dirty="0">
                <a:cs typeface="Arial"/>
              </a:rPr>
              <a:t> (Cymru) 2010</a:t>
            </a:r>
            <a:br>
              <a:rPr lang="en-US" dirty="0">
                <a:cs typeface="Arial"/>
              </a:rPr>
            </a:br>
            <a:r>
              <a:rPr lang="en-US" dirty="0">
                <a:solidFill>
                  <a:srgbClr val="0070C0"/>
                </a:solidFill>
                <a:cs typeface="Arial"/>
              </a:rPr>
              <a:t>Children and families (Wales) Measure 2010</a:t>
            </a:r>
          </a:p>
        </p:txBody>
      </p:sp>
      <p:sp>
        <p:nvSpPr>
          <p:cNvPr id="3" name="Content Placeholder 2">
            <a:extLst>
              <a:ext uri="{FF2B5EF4-FFF2-40B4-BE49-F238E27FC236}">
                <a16:creationId xmlns:a16="http://schemas.microsoft.com/office/drawing/2014/main" id="{FBD2A502-B05B-2624-EA71-7BA72EBDD714}"/>
              </a:ext>
            </a:extLst>
          </p:cNvPr>
          <p:cNvSpPr>
            <a:spLocks noGrp="1"/>
          </p:cNvSpPr>
          <p:nvPr>
            <p:ph sz="half" idx="1"/>
          </p:nvPr>
        </p:nvSpPr>
        <p:spPr>
          <a:xfrm>
            <a:off x="207268" y="1825625"/>
            <a:ext cx="4339185" cy="4361872"/>
          </a:xfrm>
        </p:spPr>
        <p:txBody>
          <a:bodyPr/>
          <a:lstStyle/>
          <a:p>
            <a:r>
              <a:rPr lang="en-US" dirty="0">
                <a:ea typeface="+mn-lt"/>
                <a:cs typeface="+mn-lt"/>
                <a:hlinkClick r:id="rId3"/>
              </a:rPr>
              <a:t>Mesur Plant a Theuluoedd (Cymru) 2010 | Cyfraith Cymru</a:t>
            </a:r>
          </a:p>
          <a:p>
            <a:r>
              <a:rPr lang="en-US" dirty="0" err="1">
                <a:cs typeface="Arial"/>
              </a:rPr>
              <a:t>Dyletswydd</a:t>
            </a:r>
            <a:r>
              <a:rPr lang="en-US" dirty="0">
                <a:cs typeface="Arial"/>
              </a:rPr>
              <a:t> </a:t>
            </a:r>
            <a:r>
              <a:rPr lang="en-US" dirty="0" err="1">
                <a:cs typeface="Arial"/>
              </a:rPr>
              <a:t>Digonolrwydd</a:t>
            </a:r>
            <a:r>
              <a:rPr lang="en-US" dirty="0">
                <a:cs typeface="Arial"/>
              </a:rPr>
              <a:t> </a:t>
            </a:r>
            <a:r>
              <a:rPr lang="en-US" dirty="0" err="1">
                <a:cs typeface="Arial"/>
              </a:rPr>
              <a:t>Chwarae</a:t>
            </a:r>
            <a:r>
              <a:rPr lang="en-US" dirty="0">
                <a:cs typeface="Arial"/>
              </a:rPr>
              <a:t> (2012)</a:t>
            </a:r>
          </a:p>
          <a:p>
            <a:endParaRPr lang="en-US" dirty="0">
              <a:cs typeface="Arial"/>
            </a:endParaRPr>
          </a:p>
          <a:p>
            <a:r>
              <a:rPr lang="en-US" sz="1800" dirty="0">
                <a:ea typeface="+mn-lt"/>
                <a:cs typeface="+mn-lt"/>
              </a:rPr>
              <a:t>Yn </a:t>
            </a:r>
            <a:r>
              <a:rPr lang="en-US" sz="1800" err="1">
                <a:ea typeface="+mn-lt"/>
                <a:cs typeface="+mn-lt"/>
              </a:rPr>
              <a:t>mynd</a:t>
            </a:r>
            <a:r>
              <a:rPr lang="en-US" sz="1800" dirty="0">
                <a:ea typeface="+mn-lt"/>
                <a:cs typeface="+mn-lt"/>
              </a:rPr>
              <a:t> </a:t>
            </a:r>
            <a:r>
              <a:rPr lang="en-US" sz="1800" err="1">
                <a:ea typeface="+mn-lt"/>
                <a:cs typeface="+mn-lt"/>
              </a:rPr>
              <a:t>i’r</a:t>
            </a:r>
            <a:r>
              <a:rPr lang="en-US" sz="1800" dirty="0">
                <a:ea typeface="+mn-lt"/>
                <a:cs typeface="+mn-lt"/>
              </a:rPr>
              <a:t> </a:t>
            </a:r>
            <a:r>
              <a:rPr lang="en-US" sz="1800" err="1">
                <a:ea typeface="+mn-lt"/>
                <a:cs typeface="+mn-lt"/>
              </a:rPr>
              <a:t>afael</a:t>
            </a:r>
            <a:r>
              <a:rPr lang="en-US" sz="1800" dirty="0">
                <a:ea typeface="+mn-lt"/>
                <a:cs typeface="+mn-lt"/>
              </a:rPr>
              <a:t> â </a:t>
            </a:r>
            <a:r>
              <a:rPr lang="en-US" sz="1800" err="1">
                <a:ea typeface="+mn-lt"/>
                <a:cs typeface="+mn-lt"/>
              </a:rPr>
              <a:t>thlodi</a:t>
            </a:r>
            <a:r>
              <a:rPr lang="en-US" sz="1800" dirty="0">
                <a:ea typeface="+mn-lt"/>
                <a:cs typeface="+mn-lt"/>
              </a:rPr>
              <a:t> plant</a:t>
            </a:r>
            <a:endParaRPr lang="en-US" sz="1800">
              <a:cs typeface="Arial"/>
            </a:endParaRPr>
          </a:p>
          <a:p>
            <a:r>
              <a:rPr lang="en-US" sz="1800" dirty="0">
                <a:ea typeface="+mn-lt"/>
                <a:cs typeface="+mn-lt"/>
              </a:rPr>
              <a:t>Mynd </a:t>
            </a:r>
            <a:r>
              <a:rPr lang="en-US" sz="1800" err="1">
                <a:ea typeface="+mn-lt"/>
                <a:cs typeface="+mn-lt"/>
              </a:rPr>
              <a:t>i'r</a:t>
            </a:r>
            <a:r>
              <a:rPr lang="en-US" sz="1800" dirty="0">
                <a:ea typeface="+mn-lt"/>
                <a:cs typeface="+mn-lt"/>
              </a:rPr>
              <a:t> </a:t>
            </a:r>
            <a:r>
              <a:rPr lang="en-US" sz="1800" err="1">
                <a:ea typeface="+mn-lt"/>
                <a:cs typeface="+mn-lt"/>
              </a:rPr>
              <a:t>afael</a:t>
            </a:r>
            <a:r>
              <a:rPr lang="en-US" sz="1800" dirty="0">
                <a:ea typeface="+mn-lt"/>
                <a:cs typeface="+mn-lt"/>
              </a:rPr>
              <a:t> ag </a:t>
            </a:r>
            <a:r>
              <a:rPr lang="en-US" sz="1800" err="1">
                <a:ea typeface="+mn-lt"/>
                <a:cs typeface="+mn-lt"/>
              </a:rPr>
              <a:t>anghydraddoldeb</a:t>
            </a:r>
            <a:endParaRPr lang="en-US" sz="1800">
              <a:cs typeface="Arial"/>
            </a:endParaRPr>
          </a:p>
          <a:p>
            <a:r>
              <a:rPr lang="en-US" sz="1800" err="1">
                <a:ea typeface="+mn-lt"/>
                <a:cs typeface="+mn-lt"/>
              </a:rPr>
              <a:t>Mae’n</a:t>
            </a:r>
            <a:r>
              <a:rPr lang="en-US" sz="1800" dirty="0">
                <a:ea typeface="+mn-lt"/>
                <a:cs typeface="+mn-lt"/>
              </a:rPr>
              <a:t> </a:t>
            </a:r>
            <a:r>
              <a:rPr lang="en-US" sz="1800" err="1">
                <a:ea typeface="+mn-lt"/>
                <a:cs typeface="+mn-lt"/>
              </a:rPr>
              <a:t>cefnogi’r</a:t>
            </a:r>
            <a:r>
              <a:rPr lang="en-US" sz="1800" dirty="0">
                <a:ea typeface="+mn-lt"/>
                <a:cs typeface="+mn-lt"/>
              </a:rPr>
              <a:t> </a:t>
            </a:r>
            <a:r>
              <a:rPr lang="en-US" sz="1800" err="1">
                <a:ea typeface="+mn-lt"/>
                <a:cs typeface="+mn-lt"/>
              </a:rPr>
              <a:t>ddyletswydd</a:t>
            </a:r>
            <a:r>
              <a:rPr lang="en-US" sz="1800" dirty="0">
                <a:ea typeface="+mn-lt"/>
                <a:cs typeface="+mn-lt"/>
              </a:rPr>
              <a:t> </a:t>
            </a:r>
            <a:r>
              <a:rPr lang="en-US" sz="1800" err="1">
                <a:ea typeface="+mn-lt"/>
                <a:cs typeface="+mn-lt"/>
              </a:rPr>
              <a:t>Cyfleoedd</a:t>
            </a:r>
            <a:r>
              <a:rPr lang="en-US" sz="1800" dirty="0">
                <a:ea typeface="+mn-lt"/>
                <a:cs typeface="+mn-lt"/>
              </a:rPr>
              <a:t> </a:t>
            </a:r>
            <a:r>
              <a:rPr lang="en-US" sz="1800" err="1">
                <a:ea typeface="+mn-lt"/>
                <a:cs typeface="+mn-lt"/>
              </a:rPr>
              <a:t>Chwarae</a:t>
            </a:r>
            <a:r>
              <a:rPr lang="en-US" sz="1800" dirty="0">
                <a:ea typeface="+mn-lt"/>
                <a:cs typeface="+mn-lt"/>
              </a:rPr>
              <a:t> </a:t>
            </a:r>
            <a:r>
              <a:rPr lang="en-US" sz="1800" err="1">
                <a:ea typeface="+mn-lt"/>
                <a:cs typeface="+mn-lt"/>
              </a:rPr>
              <a:t>Digonol</a:t>
            </a:r>
            <a:r>
              <a:rPr lang="en-US" sz="1800" dirty="0">
                <a:ea typeface="+mn-lt"/>
                <a:cs typeface="+mn-lt"/>
              </a:rPr>
              <a:t> (2012).</a:t>
            </a:r>
            <a:endParaRPr lang="en-US" sz="1800">
              <a:cs typeface="Arial"/>
            </a:endParaRPr>
          </a:p>
          <a:p>
            <a:r>
              <a:rPr lang="en-US" sz="1800" dirty="0">
                <a:ea typeface="+mn-lt"/>
                <a:cs typeface="+mn-lt"/>
              </a:rPr>
              <a:t>Ei </a:t>
            </a:r>
            <a:r>
              <a:rPr lang="en-US" sz="1800" err="1">
                <a:ea typeface="+mn-lt"/>
                <a:cs typeface="+mn-lt"/>
              </a:rPr>
              <a:t>gwneud</a:t>
            </a:r>
            <a:r>
              <a:rPr lang="en-US" sz="1800" dirty="0">
                <a:ea typeface="+mn-lt"/>
                <a:cs typeface="+mn-lt"/>
              </a:rPr>
              <a:t> </a:t>
            </a:r>
            <a:r>
              <a:rPr lang="en-US" sz="1800" err="1">
                <a:ea typeface="+mn-lt"/>
                <a:cs typeface="+mn-lt"/>
              </a:rPr>
              <a:t>yn</a:t>
            </a:r>
            <a:r>
              <a:rPr lang="en-US" sz="1800" dirty="0">
                <a:ea typeface="+mn-lt"/>
                <a:cs typeface="+mn-lt"/>
              </a:rPr>
              <a:t> </a:t>
            </a:r>
            <a:r>
              <a:rPr lang="en-US" sz="1800" err="1">
                <a:ea typeface="+mn-lt"/>
                <a:cs typeface="+mn-lt"/>
              </a:rPr>
              <a:t>ofynnol</a:t>
            </a:r>
            <a:r>
              <a:rPr lang="en-US" sz="1800" dirty="0">
                <a:ea typeface="+mn-lt"/>
                <a:cs typeface="+mn-lt"/>
              </a:rPr>
              <a:t> </a:t>
            </a:r>
            <a:r>
              <a:rPr lang="en-US" sz="1800" err="1">
                <a:ea typeface="+mn-lt"/>
                <a:cs typeface="+mn-lt"/>
              </a:rPr>
              <a:t>i</a:t>
            </a:r>
            <a:r>
              <a:rPr lang="en-US" sz="1800" dirty="0">
                <a:ea typeface="+mn-lt"/>
                <a:cs typeface="+mn-lt"/>
              </a:rPr>
              <a:t> </a:t>
            </a:r>
            <a:r>
              <a:rPr lang="en-US" sz="1800" err="1">
                <a:ea typeface="+mn-lt"/>
                <a:cs typeface="+mn-lt"/>
              </a:rPr>
              <a:t>awdurdodau</a:t>
            </a:r>
            <a:r>
              <a:rPr lang="en-US" sz="1800" dirty="0">
                <a:ea typeface="+mn-lt"/>
                <a:cs typeface="+mn-lt"/>
              </a:rPr>
              <a:t> </a:t>
            </a:r>
            <a:r>
              <a:rPr lang="en-US" sz="1800" err="1">
                <a:ea typeface="+mn-lt"/>
                <a:cs typeface="+mn-lt"/>
              </a:rPr>
              <a:t>lleol</a:t>
            </a:r>
            <a:r>
              <a:rPr lang="en-US" sz="1800" dirty="0">
                <a:ea typeface="+mn-lt"/>
                <a:cs typeface="+mn-lt"/>
              </a:rPr>
              <a:t> </a:t>
            </a:r>
            <a:r>
              <a:rPr lang="en-US" sz="1800" err="1">
                <a:ea typeface="+mn-lt"/>
                <a:cs typeface="+mn-lt"/>
              </a:rPr>
              <a:t>asesu</a:t>
            </a:r>
            <a:r>
              <a:rPr lang="en-US" sz="1800" dirty="0">
                <a:ea typeface="+mn-lt"/>
                <a:cs typeface="+mn-lt"/>
              </a:rPr>
              <a:t> a </a:t>
            </a:r>
            <a:r>
              <a:rPr lang="en-US" sz="1800" err="1">
                <a:ea typeface="+mn-lt"/>
                <a:cs typeface="+mn-lt"/>
              </a:rPr>
              <a:t>sicrhau</a:t>
            </a:r>
            <a:r>
              <a:rPr lang="en-US" dirty="0">
                <a:ea typeface="+mn-lt"/>
                <a:cs typeface="+mn-lt"/>
              </a:rPr>
              <a:t> </a:t>
            </a:r>
            <a:r>
              <a:rPr lang="en-US" err="1">
                <a:ea typeface="+mn-lt"/>
                <a:cs typeface="+mn-lt"/>
              </a:rPr>
              <a:t>cyfleoedd</a:t>
            </a:r>
            <a:r>
              <a:rPr lang="en-US" dirty="0">
                <a:ea typeface="+mn-lt"/>
                <a:cs typeface="+mn-lt"/>
              </a:rPr>
              <a:t> </a:t>
            </a:r>
            <a:r>
              <a:rPr lang="en-US" err="1">
                <a:ea typeface="+mn-lt"/>
                <a:cs typeface="+mn-lt"/>
              </a:rPr>
              <a:t>chwarae</a:t>
            </a:r>
            <a:endParaRPr lang="en-US" err="1"/>
          </a:p>
        </p:txBody>
      </p:sp>
      <p:sp>
        <p:nvSpPr>
          <p:cNvPr id="4" name="Content Placeholder 3">
            <a:extLst>
              <a:ext uri="{FF2B5EF4-FFF2-40B4-BE49-F238E27FC236}">
                <a16:creationId xmlns:a16="http://schemas.microsoft.com/office/drawing/2014/main" id="{AEC89F2E-BD8E-1808-479F-5E6BF3055DF6}"/>
              </a:ext>
            </a:extLst>
          </p:cNvPr>
          <p:cNvSpPr>
            <a:spLocks noGrp="1"/>
          </p:cNvSpPr>
          <p:nvPr>
            <p:ph sz="half" idx="2"/>
          </p:nvPr>
        </p:nvSpPr>
        <p:spPr>
          <a:xfrm>
            <a:off x="4587012" y="1825625"/>
            <a:ext cx="4549877" cy="4361872"/>
          </a:xfrm>
        </p:spPr>
        <p:txBody>
          <a:bodyPr/>
          <a:lstStyle/>
          <a:p>
            <a:r>
              <a:rPr lang="en-US" dirty="0">
                <a:solidFill>
                  <a:srgbClr val="0070C0"/>
                </a:solidFill>
                <a:ea typeface="+mn-lt"/>
                <a:cs typeface="+mn-lt"/>
                <a:hlinkClick r:id="rId4">
                  <a:extLst>
                    <a:ext uri="{A12FA001-AC4F-418D-AE19-62706E023703}">
                      <ahyp:hlinkClr xmlns:ahyp="http://schemas.microsoft.com/office/drawing/2018/hyperlinkcolor" val="tx"/>
                    </a:ext>
                  </a:extLst>
                </a:hlinkClick>
              </a:rPr>
              <a:t>Children and Families (Wales) Measure 2010 | Law Wales</a:t>
            </a:r>
            <a:endParaRPr lang="en-US">
              <a:solidFill>
                <a:srgbClr val="0070C0"/>
              </a:solidFill>
              <a:ea typeface="+mn-lt"/>
              <a:cs typeface="+mn-lt"/>
            </a:endParaRPr>
          </a:p>
          <a:p>
            <a:r>
              <a:rPr lang="en-US" sz="2400" dirty="0">
                <a:solidFill>
                  <a:srgbClr val="0070C0"/>
                </a:solidFill>
                <a:ea typeface="+mn-lt"/>
                <a:cs typeface="+mn-lt"/>
              </a:rPr>
              <a:t>Play Sufficiency Duty (2012)</a:t>
            </a:r>
          </a:p>
          <a:p>
            <a:endParaRPr lang="en-US" sz="2400" dirty="0">
              <a:solidFill>
                <a:srgbClr val="0070C0"/>
              </a:solidFill>
              <a:ea typeface="+mn-lt"/>
              <a:cs typeface="+mn-lt"/>
            </a:endParaRPr>
          </a:p>
          <a:p>
            <a:r>
              <a:rPr lang="en-US" sz="2000" dirty="0">
                <a:solidFill>
                  <a:srgbClr val="0070C0"/>
                </a:solidFill>
                <a:ea typeface="+mn-lt"/>
                <a:cs typeface="+mn-lt"/>
              </a:rPr>
              <a:t>Addresses child poverty</a:t>
            </a:r>
          </a:p>
          <a:p>
            <a:r>
              <a:rPr lang="en-US" sz="2000" dirty="0">
                <a:solidFill>
                  <a:srgbClr val="0070C0"/>
                </a:solidFill>
                <a:ea typeface="+mn-lt"/>
                <a:cs typeface="+mn-lt"/>
              </a:rPr>
              <a:t>Tackling inequality</a:t>
            </a:r>
          </a:p>
          <a:p>
            <a:r>
              <a:rPr lang="en-US" sz="2000" dirty="0">
                <a:solidFill>
                  <a:srgbClr val="0070C0"/>
                </a:solidFill>
                <a:ea typeface="+mn-lt"/>
                <a:cs typeface="+mn-lt"/>
              </a:rPr>
              <a:t>It supported the Play Sufficiency duty (2012)</a:t>
            </a:r>
          </a:p>
          <a:p>
            <a:r>
              <a:rPr lang="en-US" sz="2000" dirty="0">
                <a:solidFill>
                  <a:srgbClr val="0070C0"/>
                </a:solidFill>
                <a:ea typeface="+mn-lt"/>
                <a:cs typeface="+mn-lt"/>
              </a:rPr>
              <a:t>Requires local authorities to assess and secure play opportunities </a:t>
            </a:r>
          </a:p>
          <a:p>
            <a:pPr marL="0" indent="0">
              <a:buNone/>
            </a:pPr>
            <a:r>
              <a:rPr lang="en-US" sz="1800" dirty="0">
                <a:solidFill>
                  <a:srgbClr val="0070C0"/>
                </a:solidFill>
                <a:ea typeface="+mn-lt"/>
                <a:cs typeface="+mn-lt"/>
              </a:rPr>
              <a:t>(Welsh Government, 2024)</a:t>
            </a:r>
          </a:p>
          <a:p>
            <a:endParaRPr lang="en-US" sz="2400" dirty="0">
              <a:ea typeface="+mn-lt"/>
              <a:cs typeface="+mn-lt"/>
            </a:endParaRPr>
          </a:p>
        </p:txBody>
      </p:sp>
    </p:spTree>
    <p:extLst>
      <p:ext uri="{BB962C8B-B14F-4D97-AF65-F5344CB8AC3E}">
        <p14:creationId xmlns:p14="http://schemas.microsoft.com/office/powerpoint/2010/main" val="8184624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3CECE-2C66-FCDA-F1CE-721587CB8313}"/>
              </a:ext>
            </a:extLst>
          </p:cNvPr>
          <p:cNvSpPr>
            <a:spLocks noGrp="1"/>
          </p:cNvSpPr>
          <p:nvPr>
            <p:ph type="title"/>
          </p:nvPr>
        </p:nvSpPr>
        <p:spPr/>
        <p:txBody>
          <a:bodyPr/>
          <a:lstStyle/>
          <a:p>
            <a:r>
              <a:rPr lang="en-US" sz="3200" err="1">
                <a:latin typeface="Calibri"/>
                <a:ea typeface="Calibri"/>
                <a:cs typeface="Arial"/>
              </a:rPr>
              <a:t>Dyletswydd</a:t>
            </a:r>
            <a:r>
              <a:rPr lang="en-US" sz="3200" dirty="0">
                <a:latin typeface="Calibri"/>
                <a:ea typeface="Calibri"/>
                <a:cs typeface="Arial"/>
              </a:rPr>
              <a:t> </a:t>
            </a:r>
            <a:r>
              <a:rPr lang="en-US" sz="3200" err="1">
                <a:latin typeface="Calibri"/>
                <a:ea typeface="Calibri"/>
                <a:cs typeface="Arial"/>
              </a:rPr>
              <a:t>Digonolrwydd</a:t>
            </a:r>
            <a:r>
              <a:rPr lang="en-US" sz="3200" dirty="0">
                <a:latin typeface="Calibri"/>
                <a:ea typeface="Calibri"/>
                <a:cs typeface="Arial"/>
              </a:rPr>
              <a:t> </a:t>
            </a:r>
            <a:r>
              <a:rPr lang="en-US" sz="3200" err="1">
                <a:latin typeface="Calibri"/>
                <a:ea typeface="Calibri"/>
                <a:cs typeface="Arial"/>
              </a:rPr>
              <a:t>Chwarae</a:t>
            </a:r>
            <a:r>
              <a:rPr lang="en-US" sz="3200" dirty="0">
                <a:latin typeface="Calibri"/>
                <a:ea typeface="Calibri"/>
                <a:cs typeface="Arial"/>
              </a:rPr>
              <a:t> (2012)</a:t>
            </a:r>
            <a:br>
              <a:rPr lang="en-US" sz="3200" dirty="0">
                <a:latin typeface="Calibri"/>
              </a:rPr>
            </a:br>
            <a:r>
              <a:rPr lang="en-US" sz="3200" dirty="0">
                <a:solidFill>
                  <a:srgbClr val="0070C0"/>
                </a:solidFill>
                <a:latin typeface="Calibri"/>
                <a:ea typeface="Calibri"/>
                <a:cs typeface="Arial"/>
              </a:rPr>
              <a:t>Play Sufficiency Duty (2012)</a:t>
            </a:r>
          </a:p>
        </p:txBody>
      </p:sp>
      <p:sp>
        <p:nvSpPr>
          <p:cNvPr id="3" name="Content Placeholder 2">
            <a:extLst>
              <a:ext uri="{FF2B5EF4-FFF2-40B4-BE49-F238E27FC236}">
                <a16:creationId xmlns:a16="http://schemas.microsoft.com/office/drawing/2014/main" id="{FA7A9639-93A4-9DB5-FBD6-A51751FEE330}"/>
              </a:ext>
            </a:extLst>
          </p:cNvPr>
          <p:cNvSpPr>
            <a:spLocks noGrp="1"/>
          </p:cNvSpPr>
          <p:nvPr>
            <p:ph sz="half" idx="1"/>
          </p:nvPr>
        </p:nvSpPr>
        <p:spPr/>
        <p:txBody>
          <a:bodyPr/>
          <a:lstStyle/>
          <a:p>
            <a:r>
              <a:rPr lang="en-US" dirty="0" err="1">
                <a:ea typeface="+mn-lt"/>
                <a:cs typeface="+mn-lt"/>
              </a:rPr>
              <a:t>Cyflwynwyd</a:t>
            </a:r>
            <a:r>
              <a:rPr lang="en-US" dirty="0">
                <a:ea typeface="+mn-lt"/>
                <a:cs typeface="+mn-lt"/>
              </a:rPr>
              <a:t> o dan Adran 11 o </a:t>
            </a:r>
            <a:r>
              <a:rPr lang="en-US" dirty="0" err="1">
                <a:ea typeface="+mn-lt"/>
                <a:cs typeface="+mn-lt"/>
              </a:rPr>
              <a:t>Fesur</a:t>
            </a:r>
            <a:r>
              <a:rPr lang="en-US" dirty="0">
                <a:ea typeface="+mn-lt"/>
                <a:cs typeface="+mn-lt"/>
              </a:rPr>
              <a:t> Plant a </a:t>
            </a:r>
            <a:r>
              <a:rPr lang="en-US" dirty="0" err="1">
                <a:ea typeface="+mn-lt"/>
                <a:cs typeface="+mn-lt"/>
              </a:rPr>
              <a:t>Theuluoedd</a:t>
            </a:r>
            <a:r>
              <a:rPr lang="en-US" dirty="0">
                <a:ea typeface="+mn-lt"/>
                <a:cs typeface="+mn-lt"/>
              </a:rPr>
              <a:t> (Cymru) 2010</a:t>
            </a:r>
          </a:p>
          <a:p>
            <a:pPr marL="0" indent="0">
              <a:buNone/>
            </a:pPr>
            <a:endParaRPr lang="en-US" dirty="0">
              <a:ea typeface="+mn-lt"/>
              <a:cs typeface="+mn-lt"/>
            </a:endParaRPr>
          </a:p>
          <a:p>
            <a:r>
              <a:rPr lang="en-US" dirty="0" err="1">
                <a:ea typeface="+mn-lt"/>
                <a:cs typeface="+mn-lt"/>
              </a:rPr>
              <a:t>Asesu</a:t>
            </a:r>
            <a:r>
              <a:rPr lang="en-US" dirty="0">
                <a:ea typeface="+mn-lt"/>
                <a:cs typeface="+mn-lt"/>
              </a:rPr>
              <a:t> </a:t>
            </a:r>
            <a:r>
              <a:rPr lang="en-US" dirty="0" err="1">
                <a:ea typeface="+mn-lt"/>
                <a:cs typeface="+mn-lt"/>
              </a:rPr>
              <a:t>Cyfleoedd</a:t>
            </a:r>
            <a:r>
              <a:rPr lang="en-US" dirty="0">
                <a:ea typeface="+mn-lt"/>
                <a:cs typeface="+mn-lt"/>
              </a:rPr>
              <a:t> </a:t>
            </a:r>
            <a:r>
              <a:rPr lang="en-US" dirty="0" err="1">
                <a:ea typeface="+mn-lt"/>
                <a:cs typeface="+mn-lt"/>
              </a:rPr>
              <a:t>Chwarae</a:t>
            </a:r>
            <a:endParaRPr lang="en-US" dirty="0" err="1">
              <a:cs typeface="Arial" panose="020B0604020202020204"/>
            </a:endParaRPr>
          </a:p>
          <a:p>
            <a:r>
              <a:rPr lang="en-US" dirty="0">
                <a:ea typeface="+mn-lt"/>
                <a:cs typeface="+mn-lt"/>
              </a:rPr>
              <a:t>Mynd </a:t>
            </a:r>
            <a:r>
              <a:rPr lang="en-US" dirty="0" err="1">
                <a:ea typeface="+mn-lt"/>
                <a:cs typeface="+mn-lt"/>
              </a:rPr>
              <a:t>ati</a:t>
            </a:r>
            <a:r>
              <a:rPr lang="en-US" dirty="0">
                <a:ea typeface="+mn-lt"/>
                <a:cs typeface="+mn-lt"/>
              </a:rPr>
              <a:t> </a:t>
            </a:r>
            <a:r>
              <a:rPr lang="en-US" dirty="0" err="1">
                <a:ea typeface="+mn-lt"/>
                <a:cs typeface="+mn-lt"/>
              </a:rPr>
              <a:t>i</a:t>
            </a:r>
            <a:r>
              <a:rPr lang="en-US" dirty="0">
                <a:ea typeface="+mn-lt"/>
                <a:cs typeface="+mn-lt"/>
              </a:rPr>
              <a:t> </a:t>
            </a:r>
            <a:r>
              <a:rPr lang="en-US" dirty="0" err="1">
                <a:ea typeface="+mn-lt"/>
                <a:cs typeface="+mn-lt"/>
              </a:rPr>
              <a:t>wella</a:t>
            </a:r>
            <a:r>
              <a:rPr lang="en-US" dirty="0">
                <a:ea typeface="+mn-lt"/>
                <a:cs typeface="+mn-lt"/>
              </a:rPr>
              <a:t> a </a:t>
            </a:r>
            <a:r>
              <a:rPr lang="en-US" dirty="0" err="1">
                <a:ea typeface="+mn-lt"/>
                <a:cs typeface="+mn-lt"/>
              </a:rPr>
              <a:t>chynnal</a:t>
            </a:r>
            <a:r>
              <a:rPr lang="en-US" dirty="0">
                <a:ea typeface="+mn-lt"/>
                <a:cs typeface="+mn-lt"/>
              </a:rPr>
              <a:t> </a:t>
            </a:r>
            <a:r>
              <a:rPr lang="en-US" dirty="0" err="1">
                <a:ea typeface="+mn-lt"/>
                <a:cs typeface="+mn-lt"/>
              </a:rPr>
              <a:t>darpariaethau</a:t>
            </a:r>
            <a:r>
              <a:rPr lang="en-US" dirty="0">
                <a:ea typeface="+mn-lt"/>
                <a:cs typeface="+mn-lt"/>
              </a:rPr>
              <a:t> </a:t>
            </a:r>
            <a:r>
              <a:rPr lang="en-US" dirty="0" err="1">
                <a:ea typeface="+mn-lt"/>
                <a:cs typeface="+mn-lt"/>
              </a:rPr>
              <a:t>chwarae</a:t>
            </a:r>
            <a:r>
              <a:rPr lang="en-US" dirty="0">
                <a:ea typeface="+mn-lt"/>
                <a:cs typeface="+mn-lt"/>
              </a:rPr>
              <a:t> </a:t>
            </a:r>
            <a:r>
              <a:rPr lang="en-US" dirty="0" err="1">
                <a:ea typeface="+mn-lt"/>
                <a:cs typeface="+mn-lt"/>
              </a:rPr>
              <a:t>yn</a:t>
            </a:r>
            <a:r>
              <a:rPr lang="en-US" dirty="0">
                <a:ea typeface="+mn-lt"/>
                <a:cs typeface="+mn-lt"/>
              </a:rPr>
              <a:t> </a:t>
            </a:r>
            <a:r>
              <a:rPr lang="en-US" dirty="0" err="1">
                <a:ea typeface="+mn-lt"/>
                <a:cs typeface="+mn-lt"/>
              </a:rPr>
              <a:t>seiliedig</a:t>
            </a:r>
            <a:r>
              <a:rPr lang="en-US" dirty="0">
                <a:ea typeface="+mn-lt"/>
                <a:cs typeface="+mn-lt"/>
              </a:rPr>
              <a:t> </a:t>
            </a:r>
            <a:r>
              <a:rPr lang="en-US" dirty="0" err="1">
                <a:ea typeface="+mn-lt"/>
                <a:cs typeface="+mn-lt"/>
              </a:rPr>
              <a:t>ar</a:t>
            </a:r>
            <a:r>
              <a:rPr lang="en-US" dirty="0">
                <a:ea typeface="+mn-lt"/>
                <a:cs typeface="+mn-lt"/>
              </a:rPr>
              <a:t> </a:t>
            </a:r>
            <a:r>
              <a:rPr lang="en-US" dirty="0" err="1">
                <a:ea typeface="+mn-lt"/>
                <a:cs typeface="+mn-lt"/>
              </a:rPr>
              <a:t>ganfyddiadau</a:t>
            </a:r>
            <a:r>
              <a:rPr lang="en-US" dirty="0">
                <a:ea typeface="+mn-lt"/>
                <a:cs typeface="+mn-lt"/>
              </a:rPr>
              <a:t> </a:t>
            </a:r>
            <a:r>
              <a:rPr lang="en-US" dirty="0" err="1">
                <a:ea typeface="+mn-lt"/>
                <a:cs typeface="+mn-lt"/>
              </a:rPr>
              <a:t>asesu</a:t>
            </a:r>
            <a:endParaRPr lang="en-US" dirty="0" err="1"/>
          </a:p>
        </p:txBody>
      </p:sp>
      <p:sp>
        <p:nvSpPr>
          <p:cNvPr id="4" name="Content Placeholder 3">
            <a:extLst>
              <a:ext uri="{FF2B5EF4-FFF2-40B4-BE49-F238E27FC236}">
                <a16:creationId xmlns:a16="http://schemas.microsoft.com/office/drawing/2014/main" id="{B920E013-D5D1-BF5E-CAB5-49C9E532A19E}"/>
              </a:ext>
            </a:extLst>
          </p:cNvPr>
          <p:cNvSpPr>
            <a:spLocks noGrp="1"/>
          </p:cNvSpPr>
          <p:nvPr>
            <p:ph sz="half" idx="2"/>
          </p:nvPr>
        </p:nvSpPr>
        <p:spPr/>
        <p:txBody>
          <a:bodyPr/>
          <a:lstStyle/>
          <a:p>
            <a:r>
              <a:rPr lang="en-US" dirty="0">
                <a:solidFill>
                  <a:srgbClr val="0070C0"/>
                </a:solidFill>
                <a:cs typeface="Arial"/>
              </a:rPr>
              <a:t>Introduced under Section 11 of the Children and Families (Wales) Measure 2010</a:t>
            </a:r>
          </a:p>
          <a:p>
            <a:endParaRPr lang="en-US" dirty="0">
              <a:solidFill>
                <a:srgbClr val="0070C0"/>
              </a:solidFill>
              <a:cs typeface="Arial"/>
            </a:endParaRPr>
          </a:p>
          <a:p>
            <a:r>
              <a:rPr lang="en-US" dirty="0">
                <a:solidFill>
                  <a:srgbClr val="0070C0"/>
                </a:solidFill>
                <a:cs typeface="Arial"/>
              </a:rPr>
              <a:t>Assess Play Opportunities</a:t>
            </a:r>
          </a:p>
          <a:p>
            <a:r>
              <a:rPr lang="en-US" dirty="0">
                <a:solidFill>
                  <a:srgbClr val="0070C0"/>
                </a:solidFill>
                <a:cs typeface="Arial"/>
              </a:rPr>
              <a:t>Actively improve and maintain play provisions based on assessment findings </a:t>
            </a:r>
          </a:p>
        </p:txBody>
      </p:sp>
    </p:spTree>
    <p:extLst>
      <p:ext uri="{BB962C8B-B14F-4D97-AF65-F5344CB8AC3E}">
        <p14:creationId xmlns:p14="http://schemas.microsoft.com/office/powerpoint/2010/main" val="17067097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4">
            <a:extLst>
              <a:ext uri="{FF2B5EF4-FFF2-40B4-BE49-F238E27FC236}">
                <a16:creationId xmlns:a16="http://schemas.microsoft.com/office/drawing/2014/main" id="{4C6AE102-144E-69D8-11B6-92D2A65AE6A0}"/>
              </a:ext>
            </a:extLst>
          </p:cNvPr>
          <p:cNvSpPr>
            <a:spLocks noGrp="1" noChangeArrowheads="1"/>
          </p:cNvSpPr>
          <p:nvPr>
            <p:ph type="title"/>
          </p:nvPr>
        </p:nvSpPr>
        <p:spPr>
          <a:xfrm>
            <a:off x="628650" y="365125"/>
            <a:ext cx="3489867" cy="1083269"/>
          </a:xfrm>
        </p:spPr>
        <p:txBody>
          <a:bodyPr/>
          <a:lstStyle/>
          <a:p>
            <a:pPr eaLnBrk="1" hangingPunct="1"/>
            <a:r>
              <a:rPr lang="en-GB" altLang="en-US" sz="4000" dirty="0" err="1"/>
              <a:t>Tasg</a:t>
            </a:r>
            <a:r>
              <a:rPr lang="en-GB" altLang="en-US" sz="4000" dirty="0"/>
              <a:t> </a:t>
            </a:r>
            <a:r>
              <a:rPr lang="en-GB" altLang="en-US" sz="4000" dirty="0" err="1"/>
              <a:t>Ymchwil</a:t>
            </a:r>
            <a:endParaRPr lang="en-GB" altLang="en-US" sz="4000" dirty="0">
              <a:cs typeface="Arial"/>
            </a:endParaRPr>
          </a:p>
        </p:txBody>
      </p:sp>
      <p:sp>
        <p:nvSpPr>
          <p:cNvPr id="63491" name="Rectangle 5">
            <a:extLst>
              <a:ext uri="{FF2B5EF4-FFF2-40B4-BE49-F238E27FC236}">
                <a16:creationId xmlns:a16="http://schemas.microsoft.com/office/drawing/2014/main" id="{E66036C3-A95E-5BF1-2F95-ED0208A0FF71}"/>
              </a:ext>
            </a:extLst>
          </p:cNvPr>
          <p:cNvSpPr>
            <a:spLocks noGrp="1"/>
          </p:cNvSpPr>
          <p:nvPr>
            <p:ph sz="half" idx="1"/>
          </p:nvPr>
        </p:nvSpPr>
        <p:spPr>
          <a:xfrm>
            <a:off x="508259" y="1614768"/>
            <a:ext cx="3954324" cy="3498209"/>
          </a:xfrm>
        </p:spPr>
        <p:txBody>
          <a:bodyPr rtlCol="0">
            <a:normAutofit/>
          </a:bodyPr>
          <a:lstStyle/>
          <a:p>
            <a:pPr marL="0" indent="0">
              <a:spcAft>
                <a:spcPts val="0"/>
              </a:spcAft>
              <a:buNone/>
              <a:defRPr/>
            </a:pPr>
            <a:r>
              <a:rPr lang="en-GB" sz="2000" dirty="0" err="1">
                <a:latin typeface="Calibri"/>
                <a:ea typeface="+mn-lt"/>
                <a:cs typeface="+mn-lt"/>
              </a:rPr>
              <a:t>Dewiswch</a:t>
            </a:r>
            <a:r>
              <a:rPr lang="en-GB" sz="2000" dirty="0">
                <a:latin typeface="Calibri"/>
                <a:ea typeface="+mn-lt"/>
                <a:cs typeface="+mn-lt"/>
              </a:rPr>
              <a:t> </a:t>
            </a:r>
            <a:r>
              <a:rPr lang="en-GB" sz="2000" dirty="0" err="1">
                <a:latin typeface="Calibri"/>
                <a:ea typeface="+mn-lt"/>
                <a:cs typeface="+mn-lt"/>
              </a:rPr>
              <a:t>yn</a:t>
            </a:r>
            <a:r>
              <a:rPr lang="en-GB" sz="2000" dirty="0">
                <a:latin typeface="Calibri"/>
                <a:ea typeface="+mn-lt"/>
                <a:cs typeface="+mn-lt"/>
              </a:rPr>
              <a:t> </a:t>
            </a:r>
            <a:r>
              <a:rPr lang="en-GB" sz="2000" dirty="0" err="1">
                <a:latin typeface="Calibri"/>
                <a:ea typeface="+mn-lt"/>
                <a:cs typeface="+mn-lt"/>
              </a:rPr>
              <a:t>damcaniaeth</a:t>
            </a:r>
            <a:r>
              <a:rPr lang="en-GB" sz="2000" dirty="0">
                <a:latin typeface="Calibri"/>
                <a:ea typeface="+mn-lt"/>
                <a:cs typeface="+mn-lt"/>
              </a:rPr>
              <a:t>/dull (</a:t>
            </a:r>
            <a:r>
              <a:rPr lang="en-GB" sz="2000" dirty="0" err="1">
                <a:latin typeface="Calibri"/>
                <a:ea typeface="+mn-lt"/>
                <a:cs typeface="+mn-lt"/>
              </a:rPr>
              <a:t>O’r</a:t>
            </a:r>
            <a:r>
              <a:rPr lang="en-GB" sz="2000" dirty="0">
                <a:latin typeface="Calibri"/>
                <a:ea typeface="+mn-lt"/>
                <a:cs typeface="+mn-lt"/>
              </a:rPr>
              <a:t> </a:t>
            </a:r>
            <a:r>
              <a:rPr lang="en-GB" sz="2000" dirty="0" err="1">
                <a:latin typeface="Calibri"/>
                <a:ea typeface="+mn-lt"/>
                <a:cs typeface="+mn-lt"/>
              </a:rPr>
              <a:t>sleid</a:t>
            </a:r>
            <a:r>
              <a:rPr lang="en-GB" sz="2000" dirty="0">
                <a:latin typeface="Calibri"/>
                <a:ea typeface="+mn-lt"/>
                <a:cs typeface="+mn-lt"/>
              </a:rPr>
              <a:t> </a:t>
            </a:r>
            <a:r>
              <a:rPr lang="en-GB" sz="2000" dirty="0" err="1">
                <a:latin typeface="Calibri"/>
                <a:ea typeface="+mn-lt"/>
                <a:cs typeface="+mn-lt"/>
              </a:rPr>
              <a:t>nesaf</a:t>
            </a:r>
            <a:r>
              <a:rPr lang="en-GB" sz="2000" dirty="0">
                <a:latin typeface="Calibri"/>
                <a:ea typeface="+mn-lt"/>
                <a:cs typeface="+mn-lt"/>
              </a:rPr>
              <a:t>),</a:t>
            </a:r>
            <a:endParaRPr lang="en-GB" altLang="en-US" sz="2000" dirty="0">
              <a:latin typeface="Calibri"/>
              <a:ea typeface="+mn-lt"/>
              <a:cs typeface="+mn-lt"/>
            </a:endParaRPr>
          </a:p>
          <a:p>
            <a:pPr marL="0" indent="0">
              <a:spcAft>
                <a:spcPts val="0"/>
              </a:spcAft>
              <a:buNone/>
              <a:defRPr/>
            </a:pPr>
            <a:r>
              <a:rPr lang="en-GB" sz="2000" dirty="0">
                <a:latin typeface="Calibri"/>
                <a:ea typeface="+mn-lt"/>
                <a:cs typeface="+mn-lt"/>
              </a:rPr>
              <a:t>Beth </a:t>
            </a:r>
            <a:r>
              <a:rPr lang="en-GB" sz="2000" dirty="0" err="1">
                <a:latin typeface="Calibri"/>
                <a:ea typeface="+mn-lt"/>
                <a:cs typeface="+mn-lt"/>
              </a:rPr>
              <a:t>maen</a:t>
            </a:r>
            <a:r>
              <a:rPr lang="en-GB" sz="2000" dirty="0">
                <a:latin typeface="Calibri"/>
                <a:ea typeface="+mn-lt"/>
                <a:cs typeface="+mn-lt"/>
              </a:rPr>
              <a:t> </a:t>
            </a:r>
            <a:r>
              <a:rPr lang="en-GB" sz="2000" dirty="0" err="1">
                <a:latin typeface="Calibri"/>
                <a:ea typeface="+mn-lt"/>
                <a:cs typeface="+mn-lt"/>
              </a:rPr>
              <a:t>nhw'n</a:t>
            </a:r>
            <a:r>
              <a:rPr lang="en-GB" sz="2000" dirty="0">
                <a:latin typeface="Calibri"/>
                <a:ea typeface="+mn-lt"/>
                <a:cs typeface="+mn-lt"/>
              </a:rPr>
              <a:t> </a:t>
            </a:r>
            <a:r>
              <a:rPr lang="en-GB" sz="2000" dirty="0" err="1">
                <a:latin typeface="Calibri"/>
                <a:ea typeface="+mn-lt"/>
                <a:cs typeface="+mn-lt"/>
              </a:rPr>
              <a:t>ei</a:t>
            </a:r>
            <a:r>
              <a:rPr lang="en-GB" sz="2000" dirty="0">
                <a:latin typeface="Calibri"/>
                <a:ea typeface="+mn-lt"/>
                <a:cs typeface="+mn-lt"/>
              </a:rPr>
              <a:t> </a:t>
            </a:r>
            <a:r>
              <a:rPr lang="en-GB" sz="2000" dirty="0" err="1">
                <a:latin typeface="Calibri"/>
                <a:ea typeface="+mn-lt"/>
                <a:cs typeface="+mn-lt"/>
              </a:rPr>
              <a:t>gyfrannu</a:t>
            </a:r>
            <a:r>
              <a:rPr lang="en-GB" sz="2000" dirty="0">
                <a:latin typeface="Calibri"/>
                <a:ea typeface="+mn-lt"/>
                <a:cs typeface="+mn-lt"/>
              </a:rPr>
              <a:t> at </a:t>
            </a:r>
            <a:r>
              <a:rPr lang="en-GB" sz="2000" dirty="0" err="1">
                <a:latin typeface="Calibri"/>
                <a:ea typeface="+mn-lt"/>
                <a:cs typeface="+mn-lt"/>
              </a:rPr>
              <a:t>eich</a:t>
            </a:r>
            <a:r>
              <a:rPr lang="en-GB" sz="2000" dirty="0">
                <a:latin typeface="Calibri"/>
                <a:ea typeface="+mn-lt"/>
                <a:cs typeface="+mn-lt"/>
              </a:rPr>
              <a:t> </a:t>
            </a:r>
            <a:r>
              <a:rPr lang="en-GB" sz="2000" dirty="0" err="1">
                <a:latin typeface="Calibri"/>
                <a:ea typeface="+mn-lt"/>
                <a:cs typeface="+mn-lt"/>
              </a:rPr>
              <a:t>dealltwriaeth</a:t>
            </a:r>
            <a:r>
              <a:rPr lang="en-GB" sz="2000" dirty="0">
                <a:latin typeface="Calibri"/>
                <a:ea typeface="+mn-lt"/>
                <a:cs typeface="+mn-lt"/>
              </a:rPr>
              <a:t> o </a:t>
            </a:r>
            <a:r>
              <a:rPr lang="en-GB" sz="2000" dirty="0" err="1">
                <a:latin typeface="Calibri"/>
                <a:ea typeface="+mn-lt"/>
                <a:cs typeface="+mn-lt"/>
              </a:rPr>
              <a:t>bwysigrwydd</a:t>
            </a:r>
            <a:r>
              <a:rPr lang="en-GB" sz="2000" dirty="0">
                <a:latin typeface="Calibri"/>
                <a:ea typeface="+mn-lt"/>
                <a:cs typeface="+mn-lt"/>
              </a:rPr>
              <a:t> </a:t>
            </a:r>
            <a:r>
              <a:rPr lang="en-GB" sz="2000" dirty="0" err="1">
                <a:latin typeface="Calibri"/>
                <a:ea typeface="+mn-lt"/>
                <a:cs typeface="+mn-lt"/>
              </a:rPr>
              <a:t>chwarae</a:t>
            </a:r>
            <a:r>
              <a:rPr lang="en-GB" sz="2000" dirty="0">
                <a:latin typeface="Calibri"/>
                <a:ea typeface="+mn-lt"/>
                <a:cs typeface="+mn-lt"/>
              </a:rPr>
              <a:t>?</a:t>
            </a:r>
            <a:endParaRPr lang="en-GB" altLang="en-US" sz="2000" dirty="0">
              <a:latin typeface="Calibri"/>
              <a:ea typeface="+mn-lt"/>
              <a:cs typeface="+mn-lt"/>
            </a:endParaRPr>
          </a:p>
          <a:p>
            <a:pPr marL="0" indent="0">
              <a:spcAft>
                <a:spcPts val="0"/>
              </a:spcAft>
              <a:buNone/>
              <a:defRPr/>
            </a:pPr>
            <a:endParaRPr lang="en-GB" sz="2000" dirty="0">
              <a:latin typeface="Calibri"/>
              <a:ea typeface="+mn-lt"/>
              <a:cs typeface="+mn-lt"/>
            </a:endParaRPr>
          </a:p>
          <a:p>
            <a:pPr marL="0" indent="0">
              <a:spcAft>
                <a:spcPts val="0"/>
              </a:spcAft>
              <a:buNone/>
              <a:defRPr/>
            </a:pPr>
            <a:r>
              <a:rPr lang="en-GB" sz="2000" dirty="0" err="1">
                <a:latin typeface="Calibri"/>
                <a:ea typeface="+mn-lt"/>
                <a:cs typeface="+mn-lt"/>
              </a:rPr>
              <a:t>Ysgrifennwch</a:t>
            </a:r>
            <a:r>
              <a:rPr lang="en-GB" sz="2000" dirty="0">
                <a:latin typeface="Calibri"/>
                <a:ea typeface="+mn-lt"/>
                <a:cs typeface="+mn-lt"/>
              </a:rPr>
              <a:t> </a:t>
            </a:r>
            <a:r>
              <a:rPr lang="en-GB" sz="2000" dirty="0" err="1">
                <a:latin typeface="Calibri"/>
                <a:ea typeface="+mn-lt"/>
                <a:cs typeface="+mn-lt"/>
              </a:rPr>
              <a:t>baragraff</a:t>
            </a:r>
            <a:r>
              <a:rPr lang="en-GB" sz="2000" dirty="0">
                <a:latin typeface="Calibri"/>
                <a:ea typeface="+mn-lt"/>
                <a:cs typeface="+mn-lt"/>
              </a:rPr>
              <a:t> </a:t>
            </a:r>
            <a:r>
              <a:rPr lang="en-GB" sz="2000" dirty="0" err="1">
                <a:latin typeface="Calibri"/>
                <a:ea typeface="+mn-lt"/>
                <a:cs typeface="+mn-lt"/>
              </a:rPr>
              <a:t>cryno</a:t>
            </a:r>
            <a:r>
              <a:rPr lang="en-GB" sz="2000" dirty="0">
                <a:latin typeface="Calibri"/>
                <a:ea typeface="+mn-lt"/>
                <a:cs typeface="+mn-lt"/>
              </a:rPr>
              <a:t> </a:t>
            </a:r>
            <a:r>
              <a:rPr lang="en-GB" sz="2000" dirty="0" err="1">
                <a:latin typeface="Calibri"/>
                <a:ea typeface="+mn-lt"/>
                <a:cs typeface="+mn-lt"/>
              </a:rPr>
              <a:t>yn</a:t>
            </a:r>
            <a:r>
              <a:rPr lang="en-GB" sz="2000" dirty="0">
                <a:latin typeface="Calibri"/>
                <a:ea typeface="+mn-lt"/>
                <a:cs typeface="+mn-lt"/>
              </a:rPr>
              <a:t> </a:t>
            </a:r>
            <a:r>
              <a:rPr lang="en-GB" sz="2000" dirty="0" err="1">
                <a:latin typeface="Calibri"/>
                <a:ea typeface="+mn-lt"/>
                <a:cs typeface="+mn-lt"/>
              </a:rPr>
              <a:t>amlinellu</a:t>
            </a:r>
            <a:r>
              <a:rPr lang="en-GB" sz="2000" dirty="0">
                <a:latin typeface="Calibri"/>
                <a:ea typeface="+mn-lt"/>
                <a:cs typeface="+mn-lt"/>
              </a:rPr>
              <a:t> pam </a:t>
            </a:r>
            <a:r>
              <a:rPr lang="en-GB" sz="2000" dirty="0" err="1">
                <a:latin typeface="Calibri"/>
                <a:ea typeface="+mn-lt"/>
                <a:cs typeface="+mn-lt"/>
              </a:rPr>
              <a:t>mae</a:t>
            </a:r>
            <a:r>
              <a:rPr lang="en-GB" sz="2000" dirty="0">
                <a:latin typeface="Calibri"/>
                <a:ea typeface="+mn-lt"/>
                <a:cs typeface="+mn-lt"/>
              </a:rPr>
              <a:t> </a:t>
            </a:r>
            <a:r>
              <a:rPr lang="en-GB" sz="2000" dirty="0" err="1">
                <a:latin typeface="Calibri"/>
                <a:ea typeface="+mn-lt"/>
                <a:cs typeface="+mn-lt"/>
              </a:rPr>
              <a:t>chwarae’n</a:t>
            </a:r>
            <a:r>
              <a:rPr lang="en-GB" sz="2000" dirty="0">
                <a:latin typeface="Calibri"/>
                <a:ea typeface="+mn-lt"/>
                <a:cs typeface="+mn-lt"/>
              </a:rPr>
              <a:t> </a:t>
            </a:r>
            <a:r>
              <a:rPr lang="en-GB" sz="2000" dirty="0" err="1">
                <a:latin typeface="Calibri"/>
                <a:ea typeface="+mn-lt"/>
                <a:cs typeface="+mn-lt"/>
              </a:rPr>
              <a:t>bwysig</a:t>
            </a:r>
            <a:r>
              <a:rPr lang="en-GB" sz="2000" dirty="0">
                <a:latin typeface="Calibri"/>
                <a:ea typeface="+mn-lt"/>
                <a:cs typeface="+mn-lt"/>
              </a:rPr>
              <a:t> a </a:t>
            </a:r>
            <a:r>
              <a:rPr lang="en-GB" sz="2000" dirty="0" err="1">
                <a:latin typeface="Calibri"/>
                <a:ea typeface="+mn-lt"/>
                <a:cs typeface="+mn-lt"/>
              </a:rPr>
              <a:t>sut</a:t>
            </a:r>
            <a:r>
              <a:rPr lang="en-GB" sz="2000" dirty="0">
                <a:latin typeface="Calibri"/>
                <a:ea typeface="+mn-lt"/>
                <a:cs typeface="+mn-lt"/>
              </a:rPr>
              <a:t> </a:t>
            </a:r>
            <a:r>
              <a:rPr lang="en-GB" sz="2000" dirty="0" err="1">
                <a:latin typeface="Calibri"/>
                <a:ea typeface="+mn-lt"/>
                <a:cs typeface="+mn-lt"/>
              </a:rPr>
              <a:t>mae’r</a:t>
            </a:r>
            <a:r>
              <a:rPr lang="en-GB" sz="2000" dirty="0">
                <a:latin typeface="Calibri"/>
                <a:ea typeface="+mn-lt"/>
                <a:cs typeface="+mn-lt"/>
              </a:rPr>
              <a:t> </a:t>
            </a:r>
            <a:r>
              <a:rPr lang="en-GB" sz="2000" dirty="0" err="1">
                <a:latin typeface="Calibri"/>
                <a:ea typeface="+mn-lt"/>
                <a:cs typeface="+mn-lt"/>
              </a:rPr>
              <a:t>damcaniaethwr</a:t>
            </a:r>
            <a:r>
              <a:rPr lang="en-GB" sz="2000" dirty="0">
                <a:latin typeface="Calibri"/>
                <a:ea typeface="+mn-lt"/>
                <a:cs typeface="+mn-lt"/>
              </a:rPr>
              <a:t> </a:t>
            </a:r>
            <a:r>
              <a:rPr lang="en-GB" sz="2000" dirty="0" err="1">
                <a:latin typeface="Calibri"/>
                <a:ea typeface="+mn-lt"/>
                <a:cs typeface="+mn-lt"/>
              </a:rPr>
              <a:t>yma</a:t>
            </a:r>
            <a:r>
              <a:rPr lang="en-GB" sz="2000" dirty="0">
                <a:latin typeface="Calibri"/>
                <a:ea typeface="+mn-lt"/>
                <a:cs typeface="+mn-lt"/>
              </a:rPr>
              <a:t> </a:t>
            </a:r>
            <a:r>
              <a:rPr lang="en-GB" sz="2000" dirty="0" err="1">
                <a:latin typeface="Calibri"/>
                <a:ea typeface="+mn-lt"/>
                <a:cs typeface="+mn-lt"/>
              </a:rPr>
              <a:t>yn</a:t>
            </a:r>
            <a:r>
              <a:rPr lang="en-GB" sz="2000" dirty="0">
                <a:latin typeface="Calibri"/>
                <a:ea typeface="+mn-lt"/>
                <a:cs typeface="+mn-lt"/>
              </a:rPr>
              <a:t> </a:t>
            </a:r>
            <a:r>
              <a:rPr lang="en-GB" sz="2000" dirty="0" err="1">
                <a:latin typeface="Calibri"/>
                <a:ea typeface="+mn-lt"/>
                <a:cs typeface="+mn-lt"/>
              </a:rPr>
              <a:t>cefnogi’r</a:t>
            </a:r>
            <a:r>
              <a:rPr lang="en-GB" sz="2000" dirty="0">
                <a:latin typeface="Calibri"/>
                <a:ea typeface="+mn-lt"/>
                <a:cs typeface="+mn-lt"/>
              </a:rPr>
              <a:t> </a:t>
            </a:r>
            <a:r>
              <a:rPr lang="en-GB" sz="2000" dirty="0" err="1">
                <a:latin typeface="Calibri"/>
                <a:ea typeface="+mn-lt"/>
                <a:cs typeface="+mn-lt"/>
              </a:rPr>
              <a:t>farn</a:t>
            </a:r>
            <a:r>
              <a:rPr lang="en-GB" sz="2000" dirty="0">
                <a:latin typeface="Calibri"/>
                <a:ea typeface="+mn-lt"/>
                <a:cs typeface="+mn-lt"/>
              </a:rPr>
              <a:t> </a:t>
            </a:r>
            <a:r>
              <a:rPr lang="en-GB" sz="2000" dirty="0" err="1">
                <a:latin typeface="Calibri"/>
                <a:ea typeface="+mn-lt"/>
                <a:cs typeface="+mn-lt"/>
              </a:rPr>
              <a:t>honno</a:t>
            </a:r>
            <a:r>
              <a:rPr lang="en-GB" sz="2000" dirty="0">
                <a:latin typeface="Calibri"/>
                <a:ea typeface="+mn-lt"/>
                <a:cs typeface="+mn-lt"/>
              </a:rPr>
              <a:t>. </a:t>
            </a:r>
            <a:r>
              <a:rPr lang="en-GB" sz="2000" dirty="0" err="1">
                <a:latin typeface="Calibri"/>
                <a:ea typeface="+mn-lt"/>
                <a:cs typeface="+mn-lt"/>
              </a:rPr>
              <a:t>Cofiwch</a:t>
            </a:r>
            <a:r>
              <a:rPr lang="en-GB" sz="2000" dirty="0">
                <a:latin typeface="Calibri"/>
                <a:ea typeface="+mn-lt"/>
                <a:cs typeface="+mn-lt"/>
              </a:rPr>
              <a:t> </a:t>
            </a:r>
            <a:r>
              <a:rPr lang="en-GB" sz="2000" dirty="0" err="1">
                <a:latin typeface="Calibri"/>
                <a:ea typeface="+mn-lt"/>
                <a:cs typeface="+mn-lt"/>
              </a:rPr>
              <a:t>gyfeirio</a:t>
            </a:r>
            <a:r>
              <a:rPr lang="en-GB" sz="2000" dirty="0">
                <a:latin typeface="Calibri"/>
                <a:ea typeface="+mn-lt"/>
                <a:cs typeface="+mn-lt"/>
              </a:rPr>
              <a:t> at </a:t>
            </a:r>
            <a:r>
              <a:rPr lang="en-GB" sz="2000" dirty="0" err="1">
                <a:latin typeface="Calibri"/>
                <a:ea typeface="+mn-lt"/>
                <a:cs typeface="+mn-lt"/>
              </a:rPr>
              <a:t>eich</a:t>
            </a:r>
            <a:r>
              <a:rPr lang="en-GB" sz="2000" dirty="0">
                <a:latin typeface="Calibri"/>
                <a:ea typeface="+mn-lt"/>
                <a:cs typeface="+mn-lt"/>
              </a:rPr>
              <a:t> </a:t>
            </a:r>
            <a:r>
              <a:rPr lang="en-GB" sz="2000" dirty="0" err="1">
                <a:latin typeface="Calibri"/>
                <a:ea typeface="+mn-lt"/>
                <a:cs typeface="+mn-lt"/>
              </a:rPr>
              <a:t>ffynonellau</a:t>
            </a:r>
            <a:r>
              <a:rPr lang="en-GB" sz="2000" dirty="0">
                <a:latin typeface="Calibri"/>
                <a:ea typeface="+mn-lt"/>
                <a:cs typeface="+mn-lt"/>
              </a:rPr>
              <a:t>.</a:t>
            </a:r>
            <a:endParaRPr lang="en-GB" altLang="en-US" sz="2000" dirty="0">
              <a:latin typeface="Calibri"/>
              <a:ea typeface="+mn-lt"/>
              <a:cs typeface="+mn-lt"/>
            </a:endParaRPr>
          </a:p>
          <a:p>
            <a:pPr marL="0" indent="0" eaLnBrk="1" fontAlgn="auto" hangingPunct="1">
              <a:spcAft>
                <a:spcPts val="0"/>
              </a:spcAft>
              <a:buFont typeface="Arial" panose="020B0604020202020204" pitchFamily="34" charset="0"/>
              <a:buNone/>
              <a:defRPr/>
            </a:pPr>
            <a:endParaRPr lang="en-GB" altLang="en-US" sz="2800" dirty="0"/>
          </a:p>
        </p:txBody>
      </p:sp>
      <p:sp>
        <p:nvSpPr>
          <p:cNvPr id="61444" name="Rectangle 6">
            <a:extLst>
              <a:ext uri="{FF2B5EF4-FFF2-40B4-BE49-F238E27FC236}">
                <a16:creationId xmlns:a16="http://schemas.microsoft.com/office/drawing/2014/main" id="{0349E969-31C6-8885-FA62-EC2274CE255E}"/>
              </a:ext>
            </a:extLst>
          </p:cNvPr>
          <p:cNvSpPr>
            <a:spLocks noGrp="1" noChangeArrowheads="1"/>
          </p:cNvSpPr>
          <p:nvPr>
            <p:ph sz="half" idx="2"/>
          </p:nvPr>
        </p:nvSpPr>
        <p:spPr>
          <a:xfrm>
            <a:off x="4599562" y="1600200"/>
            <a:ext cx="4174786" cy="3916363"/>
          </a:xfrm>
        </p:spPr>
        <p:txBody>
          <a:bodyPr/>
          <a:lstStyle/>
          <a:p>
            <a:pPr marL="0" indent="0" eaLnBrk="1" hangingPunct="1">
              <a:buNone/>
            </a:pPr>
            <a:r>
              <a:rPr lang="en-US" sz="2000" dirty="0">
                <a:solidFill>
                  <a:srgbClr val="0070C0"/>
                </a:solidFill>
                <a:latin typeface="Calibri"/>
                <a:ea typeface="+mn-lt"/>
                <a:cs typeface="+mn-lt"/>
              </a:rPr>
              <a:t>Choose one theorist/method (from the next slide),</a:t>
            </a:r>
          </a:p>
          <a:p>
            <a:pPr marL="0" indent="0">
              <a:buNone/>
            </a:pPr>
            <a:r>
              <a:rPr lang="en-US" sz="2000" dirty="0">
                <a:solidFill>
                  <a:srgbClr val="0070C0"/>
                </a:solidFill>
                <a:latin typeface="Calibri"/>
                <a:ea typeface="+mn-lt"/>
                <a:cs typeface="+mn-lt"/>
              </a:rPr>
              <a:t>How do they contribute to your understanding of the importance of play? </a:t>
            </a:r>
            <a:endParaRPr lang="en-GB" altLang="en-US" sz="2000" dirty="0">
              <a:solidFill>
                <a:srgbClr val="0070C0"/>
              </a:solidFill>
              <a:latin typeface="Calibri"/>
              <a:ea typeface="Calibri"/>
              <a:cs typeface="+mn-lt"/>
            </a:endParaRPr>
          </a:p>
          <a:p>
            <a:pPr marL="0" indent="0">
              <a:buNone/>
            </a:pPr>
            <a:endParaRPr lang="en-US" sz="2000" dirty="0">
              <a:solidFill>
                <a:srgbClr val="0070C0"/>
              </a:solidFill>
              <a:latin typeface="Calibri"/>
              <a:ea typeface="+mn-lt"/>
              <a:cs typeface="+mn-lt"/>
            </a:endParaRPr>
          </a:p>
          <a:p>
            <a:pPr marL="0" indent="0">
              <a:buNone/>
            </a:pPr>
            <a:r>
              <a:rPr lang="en-US" sz="2000" dirty="0">
                <a:solidFill>
                  <a:srgbClr val="0070C0"/>
                </a:solidFill>
                <a:latin typeface="Calibri"/>
                <a:ea typeface="+mn-lt"/>
                <a:cs typeface="+mn-lt"/>
              </a:rPr>
              <a:t>Write a summary paragraph outlining why play is important and how your chosen theorist supports that view. Remember to reference your sources.</a:t>
            </a:r>
            <a:endParaRPr lang="en-GB" altLang="en-US" sz="2000" dirty="0">
              <a:solidFill>
                <a:srgbClr val="0070C0"/>
              </a:solidFill>
              <a:latin typeface="Calibri"/>
              <a:ea typeface="Calibri"/>
              <a:cs typeface="Arial"/>
            </a:endParaRPr>
          </a:p>
        </p:txBody>
      </p:sp>
      <p:sp>
        <p:nvSpPr>
          <p:cNvPr id="2" name="TextBox 1">
            <a:extLst>
              <a:ext uri="{FF2B5EF4-FFF2-40B4-BE49-F238E27FC236}">
                <a16:creationId xmlns:a16="http://schemas.microsoft.com/office/drawing/2014/main" id="{286D40F3-194F-DF14-4038-7C82690DF4FD}"/>
              </a:ext>
            </a:extLst>
          </p:cNvPr>
          <p:cNvSpPr txBox="1"/>
          <p:nvPr/>
        </p:nvSpPr>
        <p:spPr>
          <a:xfrm>
            <a:off x="4645742" y="547796"/>
            <a:ext cx="376227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dirty="0">
                <a:solidFill>
                  <a:srgbClr val="0070C0"/>
                </a:solidFill>
                <a:latin typeface="Arial"/>
                <a:cs typeface="Arial"/>
              </a:rPr>
              <a:t>Research Task</a:t>
            </a:r>
            <a:endParaRPr lang="en-US" dirty="0">
              <a:latin typeface="Aria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335B1-E255-7472-B895-8849CAA76781}"/>
              </a:ext>
            </a:extLst>
          </p:cNvPr>
          <p:cNvSpPr>
            <a:spLocks noGrp="1"/>
          </p:cNvSpPr>
          <p:nvPr>
            <p:ph type="title"/>
          </p:nvPr>
        </p:nvSpPr>
        <p:spPr/>
        <p:txBody>
          <a:bodyPr/>
          <a:lstStyle/>
          <a:p>
            <a:r>
              <a:rPr lang="en-US" dirty="0" err="1">
                <a:cs typeface="Arial"/>
              </a:rPr>
              <a:t>Damcaniaethau</a:t>
            </a:r>
            <a:r>
              <a:rPr lang="en-US" dirty="0">
                <a:cs typeface="Arial"/>
              </a:rPr>
              <a:t>/</a:t>
            </a:r>
            <a:r>
              <a:rPr lang="en-US" dirty="0" err="1">
                <a:cs typeface="Arial"/>
              </a:rPr>
              <a:t>dulliau</a:t>
            </a:r>
            <a:r>
              <a:rPr lang="en-US" dirty="0">
                <a:cs typeface="Arial"/>
              </a:rPr>
              <a:t> </a:t>
            </a:r>
            <a:r>
              <a:rPr lang="en-US" dirty="0" err="1">
                <a:cs typeface="Arial"/>
              </a:rPr>
              <a:t>Chwarae</a:t>
            </a:r>
            <a:br>
              <a:rPr lang="en-US" dirty="0">
                <a:cs typeface="Arial"/>
              </a:rPr>
            </a:br>
            <a:r>
              <a:rPr lang="en-US" dirty="0">
                <a:solidFill>
                  <a:srgbClr val="0070C0"/>
                </a:solidFill>
                <a:cs typeface="Arial"/>
              </a:rPr>
              <a:t>Play Theories/methods</a:t>
            </a:r>
            <a:endParaRPr lang="en-US" dirty="0">
              <a:solidFill>
                <a:srgbClr val="0070C0"/>
              </a:solidFill>
            </a:endParaRPr>
          </a:p>
        </p:txBody>
      </p:sp>
      <p:sp>
        <p:nvSpPr>
          <p:cNvPr id="3" name="Content Placeholder 2">
            <a:extLst>
              <a:ext uri="{FF2B5EF4-FFF2-40B4-BE49-F238E27FC236}">
                <a16:creationId xmlns:a16="http://schemas.microsoft.com/office/drawing/2014/main" id="{E7F062A7-66F1-0E19-0424-3CA227CE015C}"/>
              </a:ext>
            </a:extLst>
          </p:cNvPr>
          <p:cNvSpPr>
            <a:spLocks noGrp="1"/>
          </p:cNvSpPr>
          <p:nvPr>
            <p:ph sz="half" idx="1"/>
          </p:nvPr>
        </p:nvSpPr>
        <p:spPr/>
        <p:txBody>
          <a:bodyPr/>
          <a:lstStyle/>
          <a:p>
            <a:r>
              <a:rPr lang="en-US" sz="3200" dirty="0">
                <a:solidFill>
                  <a:srgbClr val="0070C0"/>
                </a:solidFill>
                <a:latin typeface="Calibri"/>
                <a:ea typeface="Calibri"/>
                <a:cs typeface="Calibri"/>
              </a:rPr>
              <a:t>Bruner                   </a:t>
            </a:r>
            <a:endParaRPr lang="en-US" sz="3200" dirty="0">
              <a:latin typeface="Calibri"/>
              <a:ea typeface="Calibri"/>
              <a:cs typeface="Calibri"/>
            </a:endParaRPr>
          </a:p>
          <a:p>
            <a:r>
              <a:rPr lang="en-US" sz="3200" dirty="0">
                <a:solidFill>
                  <a:srgbClr val="0070C0"/>
                </a:solidFill>
                <a:latin typeface="Calibri"/>
                <a:ea typeface="Calibri"/>
                <a:cs typeface="Calibri"/>
              </a:rPr>
              <a:t>Piaget</a:t>
            </a:r>
            <a:endParaRPr lang="en-US" sz="3200" dirty="0">
              <a:latin typeface="Calibri"/>
              <a:ea typeface="Calibri"/>
              <a:cs typeface="Calibri"/>
            </a:endParaRPr>
          </a:p>
          <a:p>
            <a:r>
              <a:rPr lang="en-US" sz="3200" dirty="0">
                <a:solidFill>
                  <a:srgbClr val="0070C0"/>
                </a:solidFill>
                <a:latin typeface="Calibri"/>
                <a:ea typeface="Calibri"/>
                <a:cs typeface="Calibri"/>
              </a:rPr>
              <a:t>Erikson</a:t>
            </a:r>
            <a:endParaRPr lang="en-US" sz="3200" dirty="0">
              <a:latin typeface="Calibri"/>
              <a:ea typeface="Calibri"/>
              <a:cs typeface="Calibri"/>
            </a:endParaRPr>
          </a:p>
          <a:p>
            <a:r>
              <a:rPr lang="en-US" sz="3200" dirty="0">
                <a:solidFill>
                  <a:srgbClr val="0070C0"/>
                </a:solidFill>
                <a:latin typeface="Calibri"/>
                <a:ea typeface="Calibri"/>
                <a:cs typeface="Calibri"/>
              </a:rPr>
              <a:t>Parten</a:t>
            </a:r>
            <a:endParaRPr lang="en-US" dirty="0"/>
          </a:p>
        </p:txBody>
      </p:sp>
      <p:sp>
        <p:nvSpPr>
          <p:cNvPr id="4" name="Content Placeholder 3">
            <a:extLst>
              <a:ext uri="{FF2B5EF4-FFF2-40B4-BE49-F238E27FC236}">
                <a16:creationId xmlns:a16="http://schemas.microsoft.com/office/drawing/2014/main" id="{3AE442F3-874D-D97C-57E8-986BBED82BA1}"/>
              </a:ext>
            </a:extLst>
          </p:cNvPr>
          <p:cNvSpPr>
            <a:spLocks noGrp="1"/>
          </p:cNvSpPr>
          <p:nvPr>
            <p:ph sz="half" idx="2"/>
          </p:nvPr>
        </p:nvSpPr>
        <p:spPr/>
        <p:txBody>
          <a:bodyPr/>
          <a:lstStyle/>
          <a:p>
            <a:r>
              <a:rPr lang="en-US" sz="3200" dirty="0">
                <a:solidFill>
                  <a:srgbClr val="0070C0"/>
                </a:solidFill>
                <a:latin typeface="Calibri"/>
                <a:ea typeface="Calibri"/>
                <a:cs typeface="Calibri"/>
              </a:rPr>
              <a:t>Froebel</a:t>
            </a:r>
            <a:endParaRPr lang="en-US" sz="3200" dirty="0">
              <a:latin typeface="Calibri"/>
              <a:ea typeface="Calibri"/>
              <a:cs typeface="Calibri"/>
            </a:endParaRPr>
          </a:p>
          <a:p>
            <a:r>
              <a:rPr lang="en-US" sz="3200" dirty="0">
                <a:solidFill>
                  <a:srgbClr val="0070C0"/>
                </a:solidFill>
                <a:latin typeface="Calibri"/>
                <a:ea typeface="Calibri"/>
                <a:cs typeface="Calibri"/>
              </a:rPr>
              <a:t>Isaacs</a:t>
            </a:r>
            <a:endParaRPr lang="en-US" sz="3200" dirty="0">
              <a:latin typeface="Calibri"/>
              <a:ea typeface="Calibri"/>
              <a:cs typeface="Calibri"/>
            </a:endParaRPr>
          </a:p>
          <a:p>
            <a:r>
              <a:rPr lang="en-US" sz="3200" dirty="0">
                <a:solidFill>
                  <a:srgbClr val="0070C0"/>
                </a:solidFill>
                <a:latin typeface="Calibri"/>
                <a:ea typeface="Calibri"/>
                <a:cs typeface="Calibri"/>
              </a:rPr>
              <a:t>Montessori</a:t>
            </a:r>
            <a:endParaRPr lang="en-US" sz="3200" dirty="0">
              <a:latin typeface="Calibri"/>
              <a:ea typeface="Calibri"/>
              <a:cs typeface="Calibri"/>
            </a:endParaRPr>
          </a:p>
          <a:p>
            <a:r>
              <a:rPr lang="en-US" sz="3200" dirty="0">
                <a:solidFill>
                  <a:srgbClr val="0070C0"/>
                </a:solidFill>
                <a:latin typeface="Calibri"/>
                <a:ea typeface="Calibri"/>
                <a:cs typeface="Calibri"/>
              </a:rPr>
              <a:t>Bruce</a:t>
            </a:r>
            <a:endParaRPr lang="en-US" sz="3200" dirty="0">
              <a:latin typeface="Calibri"/>
              <a:ea typeface="Calibri"/>
              <a:cs typeface="Calibri"/>
            </a:endParaRPr>
          </a:p>
          <a:p>
            <a:r>
              <a:rPr lang="en-US" sz="3200" dirty="0">
                <a:solidFill>
                  <a:srgbClr val="0070C0"/>
                </a:solidFill>
                <a:latin typeface="Calibri"/>
                <a:ea typeface="Calibri"/>
                <a:cs typeface="Calibri"/>
              </a:rPr>
              <a:t>Reggio Emillia</a:t>
            </a:r>
            <a:endParaRPr lang="en-US" dirty="0"/>
          </a:p>
        </p:txBody>
      </p:sp>
    </p:spTree>
    <p:extLst>
      <p:ext uri="{BB962C8B-B14F-4D97-AF65-F5344CB8AC3E}">
        <p14:creationId xmlns:p14="http://schemas.microsoft.com/office/powerpoint/2010/main" val="6623338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Content Placeholder 2">
            <a:extLst>
              <a:ext uri="{FF2B5EF4-FFF2-40B4-BE49-F238E27FC236}">
                <a16:creationId xmlns:a16="http://schemas.microsoft.com/office/drawing/2014/main" id="{57798EEF-D3A5-8014-1ECB-873BD544659F}"/>
              </a:ext>
            </a:extLst>
          </p:cNvPr>
          <p:cNvSpPr>
            <a:spLocks noGrp="1" noChangeArrowheads="1"/>
          </p:cNvSpPr>
          <p:nvPr>
            <p:ph sz="half" idx="1"/>
          </p:nvPr>
        </p:nvSpPr>
        <p:spPr>
          <a:xfrm>
            <a:off x="377993" y="407718"/>
            <a:ext cx="7577849" cy="4882205"/>
          </a:xfrm>
        </p:spPr>
        <p:txBody>
          <a:bodyPr/>
          <a:lstStyle/>
          <a:p>
            <a:pPr marL="0" indent="0" eaLnBrk="1" hangingPunct="1">
              <a:buNone/>
            </a:pPr>
            <a:r>
              <a:rPr lang="en-GB" altLang="en-US" sz="1200" dirty="0" err="1">
                <a:cs typeface="Arial" panose="020B0604020202020204"/>
              </a:rPr>
              <a:t>Rhestr</a:t>
            </a:r>
            <a:r>
              <a:rPr lang="en-GB" altLang="en-US" sz="1200" dirty="0">
                <a:cs typeface="Arial" panose="020B0604020202020204"/>
              </a:rPr>
              <a:t> </a:t>
            </a:r>
            <a:r>
              <a:rPr lang="en-GB" altLang="en-US" sz="1200" dirty="0" err="1">
                <a:cs typeface="Arial" panose="020B0604020202020204"/>
              </a:rPr>
              <a:t>cyfeirnodi</a:t>
            </a:r>
            <a:r>
              <a:rPr lang="en-GB" altLang="en-US" sz="1200" dirty="0">
                <a:cs typeface="Arial" panose="020B0604020202020204"/>
              </a:rPr>
              <a:t>/ </a:t>
            </a:r>
            <a:r>
              <a:rPr lang="en-GB" altLang="en-US" sz="1200" dirty="0">
                <a:solidFill>
                  <a:srgbClr val="0070C0"/>
                </a:solidFill>
                <a:cs typeface="Arial" panose="020B0604020202020204"/>
              </a:rPr>
              <a:t>Reference list</a:t>
            </a:r>
          </a:p>
          <a:p>
            <a:r>
              <a:rPr lang="en-GB" altLang="en-US" sz="1200" dirty="0" err="1"/>
              <a:t>Bottril</a:t>
            </a:r>
            <a:r>
              <a:rPr lang="en-GB" altLang="en-US" sz="1200" dirty="0"/>
              <a:t>, G. (2018) </a:t>
            </a:r>
            <a:r>
              <a:rPr lang="en-GB" altLang="en-US" sz="1200" i="1" dirty="0"/>
              <a:t>Can I go and Play now? Rethinking the Early Years. </a:t>
            </a:r>
            <a:r>
              <a:rPr lang="en-GB" altLang="en-US" sz="1200" dirty="0"/>
              <a:t>London: Sage</a:t>
            </a:r>
            <a:endParaRPr lang="en-GB" altLang="en-US" sz="1200" dirty="0">
              <a:cs typeface="Arial"/>
            </a:endParaRPr>
          </a:p>
          <a:p>
            <a:pPr eaLnBrk="1" hangingPunct="1"/>
            <a:r>
              <a:rPr lang="en-GB" altLang="en-US" sz="1200" dirty="0"/>
              <a:t>Gray, C., &amp; </a:t>
            </a:r>
            <a:r>
              <a:rPr lang="en-GB" altLang="en-US" sz="1200" dirty="0" err="1"/>
              <a:t>MacBlain</a:t>
            </a:r>
            <a:r>
              <a:rPr lang="en-GB" altLang="en-US" sz="1200" dirty="0"/>
              <a:t>, S. (2015). </a:t>
            </a:r>
            <a:r>
              <a:rPr lang="en-GB" altLang="en-US" sz="1200" i="1" dirty="0"/>
              <a:t>Learning theories in childhood</a:t>
            </a:r>
            <a:r>
              <a:rPr lang="en-GB" altLang="en-US" sz="1200" dirty="0"/>
              <a:t> (Second ed.) London: Sage.</a:t>
            </a:r>
            <a:endParaRPr lang="en-GB" altLang="en-US" sz="1200" dirty="0">
              <a:cs typeface="Arial"/>
            </a:endParaRPr>
          </a:p>
          <a:p>
            <a:pPr eaLnBrk="1" hangingPunct="1"/>
            <a:r>
              <a:rPr lang="en-GB" altLang="en-US" sz="1200" dirty="0"/>
              <a:t>Malone, J., Liu, S., Vaillant, G., Rentz, D., &amp; Waldinger, R. (2016). Midlife </a:t>
            </a:r>
            <a:r>
              <a:rPr lang="en-GB" altLang="en-US" sz="1200" dirty="0" err="1"/>
              <a:t>Eriksonian</a:t>
            </a:r>
            <a:r>
              <a:rPr lang="en-GB" altLang="en-US" sz="1200" dirty="0"/>
              <a:t> psychosocial development: Setting the stage for late-life cognitive and emotional health. </a:t>
            </a:r>
            <a:r>
              <a:rPr lang="en-GB" altLang="en-US" sz="1200" i="1" dirty="0"/>
              <a:t>Developmental Psychology</a:t>
            </a:r>
            <a:r>
              <a:rPr lang="en-GB" altLang="en-US" sz="1200" dirty="0"/>
              <a:t>, 52(3), 496-508.</a:t>
            </a:r>
            <a:endParaRPr lang="en-GB" altLang="en-US" sz="1200" dirty="0">
              <a:cs typeface="Arial"/>
            </a:endParaRPr>
          </a:p>
          <a:p>
            <a:pPr eaLnBrk="1" hangingPunct="1"/>
            <a:r>
              <a:rPr lang="en-GB" altLang="en-US" sz="1200" dirty="0"/>
              <a:t>Mcinnes, K., Howard, J., Miles, G., &amp; Crowley, K. (2011). Differences in Practitioners' Understanding of Play and How This Influences Pedagogy and Children's Perceptions of Play. </a:t>
            </a:r>
            <a:r>
              <a:rPr lang="en-GB" altLang="en-US" sz="1200" i="1" dirty="0"/>
              <a:t>Early Years </a:t>
            </a:r>
            <a:r>
              <a:rPr lang="en-GB" altLang="en-US" sz="1200" dirty="0"/>
              <a:t>(London, England), 31(2), 121-133.</a:t>
            </a:r>
            <a:endParaRPr lang="en-GB" altLang="en-US" sz="1200" dirty="0">
              <a:cs typeface="Arial"/>
            </a:endParaRPr>
          </a:p>
          <a:p>
            <a:pPr eaLnBrk="1" hangingPunct="1"/>
            <a:r>
              <a:rPr lang="en-GB" altLang="en-US" sz="1200" dirty="0"/>
              <a:t>McInnes, K., Howard, J., Crowley, K., &amp; Miles, G. (2013). The nature of adult-child interaction in the early years classroom: Implications for children's perceptions of play and subsequent learning behaviour. </a:t>
            </a:r>
            <a:r>
              <a:rPr lang="en-GB" altLang="en-US" sz="1200" i="1" dirty="0"/>
              <a:t>European Early Childhood Education Research Journal, </a:t>
            </a:r>
            <a:r>
              <a:rPr lang="en-GB" altLang="en-US" sz="1200" dirty="0"/>
              <a:t>21(2), 268-282.</a:t>
            </a:r>
            <a:endParaRPr lang="en-GB" altLang="en-US" sz="1200" dirty="0">
              <a:cs typeface="Arial"/>
            </a:endParaRPr>
          </a:p>
          <a:p>
            <a:pPr eaLnBrk="1" hangingPunct="1"/>
            <a:r>
              <a:rPr lang="en-GB" altLang="en-US" sz="1200" dirty="0"/>
              <a:t>Nilsson, M, &amp; </a:t>
            </a:r>
            <a:r>
              <a:rPr lang="en-GB" altLang="en-US" sz="1200" dirty="0" err="1"/>
              <a:t>Ferholt</a:t>
            </a:r>
            <a:r>
              <a:rPr lang="en-GB" altLang="en-US" sz="1200" dirty="0"/>
              <a:t>, B. (2014). Vygotsky's theories of play, imagination and creativity in current practice: Gunilla Lindqvist's "creative pedagogy of play" in U. S. kindergartens and Swedish Reggio-Emilia inspired preschools. </a:t>
            </a:r>
            <a:r>
              <a:rPr lang="en-GB" altLang="en-US" sz="1200" i="1" dirty="0" err="1"/>
              <a:t>Perspectiva</a:t>
            </a:r>
            <a:r>
              <a:rPr lang="en-GB" altLang="en-US" sz="1200" i="1" dirty="0"/>
              <a:t>, </a:t>
            </a:r>
            <a:r>
              <a:rPr lang="en-GB" altLang="en-US" sz="1200" dirty="0"/>
              <a:t>32(3), 919-950.</a:t>
            </a:r>
            <a:endParaRPr lang="en-GB" altLang="en-US" sz="1200" dirty="0">
              <a:cs typeface="Arial"/>
            </a:endParaRPr>
          </a:p>
          <a:p>
            <a:pPr eaLnBrk="1" hangingPunct="1"/>
            <a:r>
              <a:rPr lang="en-GB" altLang="en-US" sz="1200" dirty="0"/>
              <a:t>Parten, M. B. (1933). Social play among preschool children. </a:t>
            </a:r>
            <a:r>
              <a:rPr lang="en-GB" altLang="en-US" sz="1200" i="1" dirty="0"/>
              <a:t>The Journal of Abnormal and Social Psychology</a:t>
            </a:r>
            <a:r>
              <a:rPr lang="en-GB" altLang="en-US" sz="1200" dirty="0"/>
              <a:t>, 28(2), 136-147.</a:t>
            </a:r>
            <a:endParaRPr lang="en-GB" altLang="en-US" sz="1200" dirty="0">
              <a:cs typeface="Arial"/>
            </a:endParaRPr>
          </a:p>
          <a:p>
            <a:pPr eaLnBrk="1" hangingPunct="1"/>
            <a:r>
              <a:rPr lang="en-GB" altLang="en-US" sz="1200" dirty="0"/>
              <a:t>Shree, A., &amp; Shukla, P. (2016). Play: World of Children. </a:t>
            </a:r>
            <a:r>
              <a:rPr lang="en-GB" altLang="en-US" sz="1200" i="1" dirty="0"/>
              <a:t>Educational Quest</a:t>
            </a:r>
            <a:r>
              <a:rPr lang="en-GB" altLang="en-US" sz="1200" dirty="0"/>
              <a:t>, 7(2), 71-77.</a:t>
            </a:r>
            <a:endParaRPr lang="en-GB" altLang="en-US" sz="1200" dirty="0">
              <a:cs typeface="Arial"/>
            </a:endParaRPr>
          </a:p>
          <a:p>
            <a:pPr eaLnBrk="1" hangingPunct="1"/>
            <a:r>
              <a:rPr lang="en-GB" altLang="en-US" sz="1200" dirty="0" err="1"/>
              <a:t>Vygotsk̆y,L</a:t>
            </a:r>
            <a:r>
              <a:rPr lang="en-GB" altLang="en-US" sz="1200" dirty="0"/>
              <a:t>. &amp; Cole, M. (1978). </a:t>
            </a:r>
            <a:r>
              <a:rPr lang="en-GB" altLang="en-US" sz="1200" i="1" dirty="0"/>
              <a:t>Mind in society : The development of higher psychological processes</a:t>
            </a:r>
            <a:r>
              <a:rPr lang="en-GB" altLang="en-US" sz="1200" dirty="0"/>
              <a:t>. Cambridge, Mass: Harvard University Press.</a:t>
            </a:r>
          </a:p>
          <a:p>
            <a:r>
              <a:rPr lang="en-GB" altLang="en-US" sz="1200" dirty="0">
                <a:ea typeface="+mn-lt"/>
                <a:cs typeface="+mn-lt"/>
              </a:rPr>
              <a:t>Play Wales. (2022). 'Current Play Policy in Wales'. </a:t>
            </a:r>
            <a:r>
              <a:rPr lang="en-GB" sz="1200" dirty="0">
                <a:ea typeface="+mn-lt"/>
                <a:cs typeface="+mn-lt"/>
                <a:hlinkClick r:id="rId3"/>
              </a:rPr>
              <a:t>Current play policy in Wales - Play Wales</a:t>
            </a:r>
          </a:p>
          <a:p>
            <a:r>
              <a:rPr lang="en-GB" sz="1200" dirty="0" err="1">
                <a:ea typeface="+mn-lt"/>
                <a:cs typeface="+mn-lt"/>
              </a:rPr>
              <a:t>Llywodraeth</a:t>
            </a:r>
            <a:r>
              <a:rPr lang="en-GB" sz="1200" dirty="0">
                <a:ea typeface="+mn-lt"/>
                <a:cs typeface="+mn-lt"/>
              </a:rPr>
              <a:t> Cymru. (2024). </a:t>
            </a:r>
            <a:r>
              <a:rPr lang="en-GB" sz="1200" dirty="0">
                <a:ea typeface="+mn-lt"/>
                <a:cs typeface="+mn-lt"/>
                <a:hlinkClick r:id="rId4"/>
              </a:rPr>
              <a:t>Mesur Plant a Theuluoedd (Cymru) 2010 | Cyfraith Cymru</a:t>
            </a:r>
            <a:endParaRPr lang="en-GB" sz="1200" dirty="0">
              <a:ea typeface="+mn-lt"/>
              <a:cs typeface="+mn-lt"/>
            </a:endParaRPr>
          </a:p>
          <a:p>
            <a:endParaRPr lang="en-GB" sz="1200" dirty="0">
              <a:ea typeface="+mn-lt"/>
              <a:cs typeface="+mn-lt"/>
            </a:endParaRP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PodHandler">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dHandler" id="{13650762-B47E-4831-B6E2-90D0068FB010}" vid="{7EAE80CA-C815-451C-9B0B-943525A673D6}"/>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odHandler" id="{13650762-B47E-4831-B6E2-90D0068FB010}" vid="{F3944D7E-7013-4E67-A11B-0FC9CD71B0FC}"/>
    </a:ext>
  </a:ext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SharedWithUsers xmlns="16bfc89a-06a0-41d6-ae50-6ff65b36cb8b">
      <UserInfo>
        <DisplayName/>
        <AccountId xsi:nil="true"/>
        <AccountType/>
      </UserInfo>
    </SharedWithUsers>
    <MediaLengthInSeconds xmlns="e4a72011-89be-41d7-bd49-565121a9e247"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6" ma:contentTypeDescription="Create a new document." ma:contentTypeScope="" ma:versionID="1dcbe6cef95cab57b35572ed51877462">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cef594030a4e2a8adfaa4d1426399581"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0147E3F-4C75-4E20-9213-9215F95BF101}">
  <ds:schemaRefs>
    <ds:schemaRef ds:uri="http://purl.org/dc/dcmitype/"/>
    <ds:schemaRef ds:uri="http://schemas.openxmlformats.org/package/2006/metadata/core-properties"/>
    <ds:schemaRef ds:uri="http://schemas.microsoft.com/office/2006/metadata/properties"/>
    <ds:schemaRef ds:uri="e4a72011-89be-41d7-bd49-565121a9e247"/>
    <ds:schemaRef ds:uri="http://purl.org/dc/terms/"/>
    <ds:schemaRef ds:uri="http://purl.org/dc/elements/1.1/"/>
    <ds:schemaRef ds:uri="http://schemas.microsoft.com/office/2006/documentManagement/types"/>
    <ds:schemaRef ds:uri="http://schemas.microsoft.com/office/infopath/2007/PartnerControls"/>
    <ds:schemaRef ds:uri="16bfc89a-06a0-41d6-ae50-6ff65b36cb8b"/>
    <ds:schemaRef ds:uri="http://www.w3.org/XML/1998/namespace"/>
  </ds:schemaRefs>
</ds:datastoreItem>
</file>

<file path=customXml/itemProps2.xml><?xml version="1.0" encoding="utf-8"?>
<ds:datastoreItem xmlns:ds="http://schemas.openxmlformats.org/officeDocument/2006/customXml" ds:itemID="{596F1ACB-98F2-468A-9968-DDA3E9F50104}">
  <ds:schemaRefs>
    <ds:schemaRef ds:uri="http://schemas.microsoft.com/sharepoint/v3/contenttype/forms"/>
  </ds:schemaRefs>
</ds:datastoreItem>
</file>

<file path=customXml/itemProps3.xml><?xml version="1.0" encoding="utf-8"?>
<ds:datastoreItem xmlns:ds="http://schemas.openxmlformats.org/officeDocument/2006/customXml" ds:itemID="{5D6346CF-1DC2-4C00-8836-4945B45C10D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PodHandler</Template>
  <TotalTime>1</TotalTime>
  <Words>2781</Words>
  <Application>Microsoft Office PowerPoint</Application>
  <PresentationFormat>On-screen Show (4:3)</PresentationFormat>
  <Paragraphs>306</Paragraphs>
  <Slides>28</Slides>
  <Notes>22</Notes>
  <HiddenSlides>0</HiddenSlides>
  <MMClips>1</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28</vt:i4>
      </vt:variant>
    </vt:vector>
  </HeadingPairs>
  <TitlesOfParts>
    <vt:vector size="36" baseType="lpstr">
      <vt:lpstr>GeorgiaPro-Bold</vt:lpstr>
      <vt:lpstr>MS PGothic</vt:lpstr>
      <vt:lpstr>Myriad Pro</vt:lpstr>
      <vt:lpstr>Arial</vt:lpstr>
      <vt:lpstr>Calibri</vt:lpstr>
      <vt:lpstr>Times</vt:lpstr>
      <vt:lpstr>PodHandler</vt:lpstr>
      <vt:lpstr>20140311PresentationUWTSDTemplate</vt:lpstr>
      <vt:lpstr>   ECEY4003C Chwarae plant: theori ac arfer Darlith 1- Beth yw chwarae?  ECEY4003 Children’s play: theory and practice Lecture 1- What is play?  </vt:lpstr>
      <vt:lpstr>Sgiliau Cyflogadwyedd Employability skills</vt:lpstr>
      <vt:lpstr>PowerPoint Presentation</vt:lpstr>
      <vt:lpstr>Beth yw chwarae?</vt:lpstr>
      <vt:lpstr>What is play?</vt:lpstr>
      <vt:lpstr>Beth yw chwarae?</vt:lpstr>
      <vt:lpstr>What is play?</vt:lpstr>
      <vt:lpstr>Mae Chwarae yn hanfodol Play is essential</vt:lpstr>
      <vt:lpstr>A yw chwarae wedi'i ddiffinio gan yr adnoddau a roddir? Is play defined by the resources given?</vt:lpstr>
      <vt:lpstr>Ydy chwarae yn digwydd yn unigol neu mewn grwpiau? Does play happen alone or in groups?</vt:lpstr>
      <vt:lpstr>A yw chwarae'n ddibynnol ar yr amgylchedd? Is play dependant on the environment?</vt:lpstr>
      <vt:lpstr>Beth mae plant yn dweud?</vt:lpstr>
      <vt:lpstr>Beth yw chwarae? What is play?</vt:lpstr>
      <vt:lpstr>Beth yw chwarae? What is play?</vt:lpstr>
      <vt:lpstr>Chwarae a’r Cwricwlwm/ The Curriculum and Play</vt:lpstr>
      <vt:lpstr>Hierarchaeth Maslow Maslow’s Hierarchy of Needs</vt:lpstr>
      <vt:lpstr>Maslow’s Hierarchy of Needs</vt:lpstr>
      <vt:lpstr>Hierarchaeth Anghenion Maslow</vt:lpstr>
      <vt:lpstr>Bywyd heb chwarae/ A life without play</vt:lpstr>
      <vt:lpstr>Llywodraeth Cymru Cymru – gwlad lle mae cyfle i chwarae </vt:lpstr>
      <vt:lpstr>Welsh Government Wales – A Play Friendly Country</vt:lpstr>
      <vt:lpstr>Play Policies</vt:lpstr>
      <vt:lpstr>Polisi Chwarae Cymru (2002) Wales Play policy (2002)</vt:lpstr>
      <vt:lpstr>Mesur Plant a Theuluoedd (Cymru) 2010 Children and families (Wales) Measure 2010</vt:lpstr>
      <vt:lpstr>Dyletswydd Digonolrwydd Chwarae (2012) Play Sufficiency Duty (2012)</vt:lpstr>
      <vt:lpstr>Tasg Ymchwil</vt:lpstr>
      <vt:lpstr>Damcaniaethau/dulliau Chwarae Play Theories/methods</vt:lpstr>
      <vt:lpstr>PowerPoint Presentation</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ECEY4003C Chwarae plant: theori ac arfer Darlith 1  ECEY4003 Children’s play: theory and practice Lecture 1  </dc:title>
  <dc:creator>chris carpenter</dc:creator>
  <cp:keywords>templed, dempled, thempled, powerpoint, bwrdd, fwrdd, iaith, cymraeg, gymraeg, chymraeg, cyflwyniadau, gyflwyniadau, chyflwyniadau, delwedd, ddelwedd,</cp:keywords>
  <cp:lastModifiedBy>Natasha Morgans</cp:lastModifiedBy>
  <cp:revision>398</cp:revision>
  <dcterms:created xsi:type="dcterms:W3CDTF">2004-04-06T15:50:52Z</dcterms:created>
  <dcterms:modified xsi:type="dcterms:W3CDTF">2025-12-18T12:13:40Z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r8>100200</vt:r8>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Keywords0">
    <vt:lpwstr>templed, dempled, thempled, powerpoint, bwrdd, fwrdd, iaith, cymraeg, gymraeg, chymraeg, cyflwyniadau, gyflwyniadau, chyflwyniadau, delwedd, ddelwedd, </vt:lpwstr>
  </property>
  <property fmtid="{D5CDD505-2E9C-101B-9397-08002B2CF9AE}" pid="17" name="Language">
    <vt:lpwstr>Welsh</vt:lpwstr>
  </property>
  <property fmtid="{D5CDD505-2E9C-101B-9397-08002B2CF9AE}" pid="18" name="display_urn:schemas-microsoft-com:office:office#Editor">
    <vt:lpwstr>NTDD2413\Operator</vt:lpwstr>
  </property>
  <property fmtid="{D5CDD505-2E9C-101B-9397-08002B2CF9AE}" pid="19" name="display_urn:schemas-microsoft-com:office:office#Author">
    <vt:lpwstr>Jeremy Evas</vt:lpwstr>
  </property>
  <property fmtid="{D5CDD505-2E9C-101B-9397-08002B2CF9AE}" pid="20" name="ContentTypeId">
    <vt:lpwstr>0x010100B144F219396AFE458016C97602F34B7A</vt:lpwstr>
  </property>
  <property fmtid="{D5CDD505-2E9C-101B-9397-08002B2CF9AE}" pid="21" name="MediaServiceImageTags">
    <vt:lpwstr/>
  </property>
  <property fmtid="{D5CDD505-2E9C-101B-9397-08002B2CF9AE}" pid="22" name="ComplianceAssetId">
    <vt:lpwstr/>
  </property>
  <property fmtid="{D5CDD505-2E9C-101B-9397-08002B2CF9AE}" pid="23" name="_ExtendedDescription">
    <vt:lpwstr/>
  </property>
  <property fmtid="{D5CDD505-2E9C-101B-9397-08002B2CF9AE}" pid="24" name="TriggerFlowInfo">
    <vt:lpwstr/>
  </property>
</Properties>
</file>