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7"/>
  </p:notesMasterIdLst>
  <p:sldIdLst>
    <p:sldId id="256" r:id="rId5"/>
    <p:sldId id="259" r:id="rId6"/>
    <p:sldId id="429" r:id="rId7"/>
    <p:sldId id="431" r:id="rId8"/>
    <p:sldId id="435" r:id="rId9"/>
    <p:sldId id="442" r:id="rId10"/>
    <p:sldId id="436" r:id="rId11"/>
    <p:sldId id="445" r:id="rId12"/>
    <p:sldId id="444" r:id="rId13"/>
    <p:sldId id="438" r:id="rId14"/>
    <p:sldId id="440" r:id="rId15"/>
    <p:sldId id="441" r:id="rId16"/>
    <p:sldId id="437" r:id="rId17"/>
    <p:sldId id="439" r:id="rId18"/>
    <p:sldId id="416" r:id="rId19"/>
    <p:sldId id="417" r:id="rId20"/>
    <p:sldId id="418" r:id="rId21"/>
    <p:sldId id="425" r:id="rId22"/>
    <p:sldId id="303" r:id="rId23"/>
    <p:sldId id="422" r:id="rId24"/>
    <p:sldId id="304" r:id="rId25"/>
    <p:sldId id="423" r:id="rId26"/>
    <p:sldId id="306" r:id="rId27"/>
    <p:sldId id="413" r:id="rId28"/>
    <p:sldId id="264" r:id="rId29"/>
    <p:sldId id="424" r:id="rId30"/>
    <p:sldId id="414" r:id="rId31"/>
    <p:sldId id="415" r:id="rId32"/>
    <p:sldId id="427" r:id="rId33"/>
    <p:sldId id="428" r:id="rId34"/>
    <p:sldId id="421" r:id="rId35"/>
    <p:sldId id="430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4DDDB2-E693-E764-39E3-721270759BFD}" v="58" dt="2020-03-03T11:58:33.260"/>
    <p1510:client id="{07C22048-F6DD-87FC-2334-619F9B274850}" v="576" dt="2020-04-07T09:09:45.225"/>
    <p1510:client id="{16AB97E4-3916-9C48-3D63-FBB3702B12D8}" v="4460" dt="2020-03-04T14:20:08.535"/>
    <p1510:client id="{329B1332-BCB2-0569-4096-3F794868FC3D}" v="316" dt="2020-03-02T17:54:44.972"/>
    <p1510:client id="{3E5B1560-156D-451E-8F79-ECA19F3280B3}" v="233" dt="2020-02-26T18:35:58.862"/>
    <p1510:client id="{44E79CE1-1F54-9466-CBBD-F4670F6FAAE4}" v="445" dt="2020-03-02T19:22:28.960"/>
    <p1510:client id="{76D94B10-AA04-6131-DA8F-EB05EC651A3F}" v="142" dt="2020-03-02T15:37:50.866"/>
    <p1510:client id="{799FA34C-38AD-1AB4-3D0F-FD69D21E1AA7}" v="67" dt="2020-03-02T10:43:17.070"/>
    <p1510:client id="{C0E3BD98-B8A7-BDC3-0C68-7DDF35253BEE}" v="505" dt="2020-03-04T14:42:51.503"/>
    <p1510:client id="{DF3838F1-28E6-8817-8FCE-710CB06DF2F2}" v="74" dt="2020-03-04T15:20:34.1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9.xml" Id="rId13" /><Relationship Type="http://schemas.openxmlformats.org/officeDocument/2006/relationships/slide" Target="slides/slide14.xml" Id="rId18" /><Relationship Type="http://schemas.openxmlformats.org/officeDocument/2006/relationships/slide" Target="slides/slide22.xml" Id="rId26" /><Relationship Type="http://schemas.openxmlformats.org/officeDocument/2006/relationships/viewProps" Target="viewProps.xml" Id="rId39" /><Relationship Type="http://schemas.openxmlformats.org/officeDocument/2006/relationships/slide" Target="slides/slide17.xml" Id="rId21" /><Relationship Type="http://schemas.openxmlformats.org/officeDocument/2006/relationships/slide" Target="slides/slide30.xml" Id="rId34" /><Relationship Type="http://schemas.openxmlformats.org/officeDocument/2006/relationships/slide" Target="slides/slide3.xml" Id="rId7" /><Relationship Type="http://schemas.openxmlformats.org/officeDocument/2006/relationships/customXml" Target="../customXml/item2.xml" Id="rId2" /><Relationship Type="http://schemas.openxmlformats.org/officeDocument/2006/relationships/slide" Target="slides/slide12.xml" Id="rId16" /><Relationship Type="http://schemas.openxmlformats.org/officeDocument/2006/relationships/slide" Target="slides/slide16.xml" Id="rId20" /><Relationship Type="http://schemas.openxmlformats.org/officeDocument/2006/relationships/slide" Target="slides/slide25.xml" Id="rId29" /><Relationship Type="http://schemas.openxmlformats.org/officeDocument/2006/relationships/tableStyles" Target="tableStyles.xml" Id="rId41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20.xml" Id="rId24" /><Relationship Type="http://schemas.openxmlformats.org/officeDocument/2006/relationships/slide" Target="slides/slide28.xml" Id="rId32" /><Relationship Type="http://schemas.openxmlformats.org/officeDocument/2006/relationships/notesMaster" Target="notesMasters/notesMaster1.xml" Id="rId37" /><Relationship Type="http://schemas.openxmlformats.org/officeDocument/2006/relationships/theme" Target="theme/theme1.xml" Id="rId40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openxmlformats.org/officeDocument/2006/relationships/slide" Target="slides/slide19.xml" Id="rId23" /><Relationship Type="http://schemas.openxmlformats.org/officeDocument/2006/relationships/slide" Target="slides/slide24.xml" Id="rId28" /><Relationship Type="http://schemas.openxmlformats.org/officeDocument/2006/relationships/slide" Target="slides/slide32.xml" Id="rId36" /><Relationship Type="http://schemas.openxmlformats.org/officeDocument/2006/relationships/slide" Target="slides/slide6.xml" Id="rId10" /><Relationship Type="http://schemas.openxmlformats.org/officeDocument/2006/relationships/slide" Target="slides/slide15.xml" Id="rId19" /><Relationship Type="http://schemas.openxmlformats.org/officeDocument/2006/relationships/slide" Target="slides/slide27.xml" Id="rId31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Relationship Type="http://schemas.openxmlformats.org/officeDocument/2006/relationships/slide" Target="slides/slide18.xml" Id="rId22" /><Relationship Type="http://schemas.openxmlformats.org/officeDocument/2006/relationships/slide" Target="slides/slide23.xml" Id="rId27" /><Relationship Type="http://schemas.openxmlformats.org/officeDocument/2006/relationships/slide" Target="slides/slide26.xml" Id="rId30" /><Relationship Type="http://schemas.openxmlformats.org/officeDocument/2006/relationships/slide" Target="slides/slide31.xml" Id="rId35" /><Relationship Type="http://schemas.microsoft.com/office/2015/10/relationships/revisionInfo" Target="revisionInfo.xml" Id="rId43" /><Relationship Type="http://schemas.openxmlformats.org/officeDocument/2006/relationships/slide" Target="slides/slide4.xml" Id="rId8" /><Relationship Type="http://schemas.openxmlformats.org/officeDocument/2006/relationships/customXml" Target="../customXml/item3.xml" Id="rId3" /><Relationship Type="http://schemas.openxmlformats.org/officeDocument/2006/relationships/slide" Target="slides/slide8.xml" Id="rId12" /><Relationship Type="http://schemas.openxmlformats.org/officeDocument/2006/relationships/slide" Target="slides/slide13.xml" Id="rId17" /><Relationship Type="http://schemas.openxmlformats.org/officeDocument/2006/relationships/slide" Target="slides/slide21.xml" Id="rId25" /><Relationship Type="http://schemas.openxmlformats.org/officeDocument/2006/relationships/slide" Target="slides/slide29.xml" Id="rId33" /><Relationship Type="http://schemas.openxmlformats.org/officeDocument/2006/relationships/presProps" Target="presProps.xml" Id="rId38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07/04/2020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555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9792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0101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62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975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0991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070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0124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6714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681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23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1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719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144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A9E8225-3F38-413E-A7FE-6B5907A41C10}" type="datetime1">
              <a:rPr lang="en-GB" smtClean="0"/>
              <a:t>07/04/2020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1B66E-D3E3-4077-8087-41595954BFE2}" type="datetime1">
              <a:rPr lang="en-GB" smtClean="0"/>
              <a:t>07/04/2020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A90E8-7046-4CB1-8AA9-0B192DC01FE9}" type="datetime1">
              <a:rPr lang="en-GB" smtClean="0"/>
              <a:t>07/04/2020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48FF-B551-4462-8B2E-7C83118C5A99}" type="datetime1">
              <a:rPr lang="en-GB" smtClean="0"/>
              <a:t>07/04/2020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B2C2E-9F92-4DE6-806F-B36F1FC9B37F}" type="datetime1">
              <a:rPr lang="en-GB" smtClean="0"/>
              <a:t>07/04/2020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0A504-FEE8-417A-B3CC-DEDB3B02E049}" type="datetime1">
              <a:rPr lang="en-GB" smtClean="0"/>
              <a:t>07/04/2020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4B91-33FC-4CC8-87DE-F382F378DD59}" type="datetime1">
              <a:rPr lang="en-GB" smtClean="0"/>
              <a:t>07/04/2020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0D7E4-3FF9-43CA-BFD0-F9514A762E38}" type="datetime1">
              <a:rPr lang="en-GB" smtClean="0"/>
              <a:t>07/04/2020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3EB36-5AC1-410A-90AD-E6E23E88E4DB}" type="datetime1">
              <a:rPr lang="en-GB" smtClean="0"/>
              <a:t>07/04/2020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21F28-0CAA-48B5-8077-5F7E0B487376}" type="datetime1">
              <a:rPr lang="en-GB" smtClean="0"/>
              <a:t>07/04/2020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3421F-3DB4-4712-83BA-D0F139A2B72C}" type="datetime1">
              <a:rPr lang="en-GB" smtClean="0"/>
              <a:t>07/04/2020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915D52-8F82-4667-AC8C-5A78410156E8}" type="datetime1">
              <a:rPr lang="en-GB" smtClean="0"/>
              <a:t>07/04/2020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nterpersonalwellness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0360" y="647720"/>
            <a:ext cx="5836920" cy="3208000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Introduction to Coaching and Mentoring </a:t>
            </a:r>
            <a:br>
              <a:rPr lang="en-GB" sz="4800" b="1">
                <a:solidFill>
                  <a:schemeClr val="bg1"/>
                </a:solidFill>
              </a:rPr>
            </a:br>
            <a:endParaRPr lang="en-GB" sz="4800" b="1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2ECB1E-7131-4FBD-9E54-58FD0B24CD68}"/>
              </a:ext>
            </a:extLst>
          </p:cNvPr>
          <p:cNvSpPr txBox="1"/>
          <p:nvPr/>
        </p:nvSpPr>
        <p:spPr>
          <a:xfrm>
            <a:off x="7499230" y="537138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Wynne Jones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F80294-42AF-4697-87DE-EC77925D7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49DFAC-4A41-4D05-8746-DE8F6270A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 sz="3600" b="1"/>
              <a:t>Learning Outcomes</a:t>
            </a:r>
            <a:endParaRPr lang="en-US" sz="3600"/>
          </a:p>
        </p:txBody>
      </p:sp>
      <p:pic>
        <p:nvPicPr>
          <p:cNvPr id="9" name="Picture 9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BB42A90-9870-43A7-A91D-1D3C822A9CE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130" b="2"/>
          <a:stretch/>
        </p:blipFill>
        <p:spPr>
          <a:xfrm>
            <a:off x="3575050" y="273050"/>
            <a:ext cx="5111750" cy="5172173"/>
          </a:xfrm>
          <a:prstGeom prst="rect">
            <a:avLst/>
          </a:prstGeom>
          <a:noFill/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8D6865-C3A0-49A0-8A27-5368A857ED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/>
              <a:t>To Understand coaching and mentoring approaches in professional policing</a:t>
            </a:r>
            <a:endParaRPr lang="en-US" sz="2400"/>
          </a:p>
          <a:p>
            <a:r>
              <a:rPr lang="en-US" sz="2400" b="1"/>
              <a:t>To Understand the role of assessment in professional policing education</a:t>
            </a:r>
          </a:p>
          <a:p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7FB4E0-2F5E-4119-8169-E212AEA09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052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23DEA-AB84-4152-B3B7-EEB6A9666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/>
              <a:t> Work Based Learning (WBL)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1ADAC-D808-4993-B5AE-89D061638C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3132827" cy="3989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US"/>
          </a:p>
          <a:p>
            <a:endParaRPr lang="en-US"/>
          </a:p>
          <a:p>
            <a:r>
              <a:rPr lang="en-US"/>
              <a:t>Brennan (2005) suggests that the main characteristics of WBL are: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0BE50B-ADE4-4CBC-8096-4042CC4D57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12390" y="1600201"/>
            <a:ext cx="5174410" cy="3989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dirty="0"/>
              <a:t>Driven by 'Specific and Immediate' workplace requirements</a:t>
            </a:r>
          </a:p>
          <a:p>
            <a:r>
              <a:rPr lang="en-US" sz="2400" dirty="0"/>
              <a:t>Focused on  'learning' over 'teaching' </a:t>
            </a:r>
          </a:p>
          <a:p>
            <a:r>
              <a:rPr lang="en-US" sz="2400" dirty="0"/>
              <a:t>Responsibility for learning is shared amongst several people in the workplace, and</a:t>
            </a:r>
          </a:p>
          <a:p>
            <a:r>
              <a:rPr lang="en-US" sz="2400" dirty="0"/>
              <a:t>WBL is consistent with new learning concepts e.g. learning networks, communities etc. </a:t>
            </a:r>
          </a:p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5471E7-83AA-4C5B-BFA8-C11F85B2A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218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04A5D-9F1E-4BDD-A981-CA36AB30E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/>
              <a:t>Application of Characteristics to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851D2-7794-42C8-A59A-13EAAE022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295" y="1600201"/>
            <a:ext cx="8574655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We might think that policing is and has always been a profession that relies heavily upon WBL or 'experiential learning' or 'learning on the job'.  </a:t>
            </a:r>
          </a:p>
          <a:p>
            <a:endParaRPr lang="en-US" sz="2400" dirty="0"/>
          </a:p>
          <a:p>
            <a:r>
              <a:rPr lang="en-US" sz="2400" dirty="0"/>
              <a:t>Additionally we might think that in an age where the communities</a:t>
            </a:r>
            <a:r>
              <a:rPr lang="en-US" sz="2400" dirty="0">
                <a:ea typeface="+mn-lt"/>
                <a:cs typeface="+mn-lt"/>
              </a:rPr>
              <a:t> the police serve are increasingly diverse and complex, the work requirements placed on the police are more 'specific and immediate' than ever before. (Policing Vision 2016) </a:t>
            </a:r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FC5CD3-B6F1-4F3B-85A1-BCA79DBB3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835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04A5D-9F1E-4BDD-A981-CA36AB30E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Application of Characteristics to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851D2-7794-42C8-A59A-13EAAE022C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671203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However, when considering the remaining three of Brennan's characteristics we note that the 'learning' has taken on a more student </a:t>
            </a:r>
            <a:r>
              <a:rPr lang="en-US" sz="2400" dirty="0" err="1"/>
              <a:t>focussed</a:t>
            </a:r>
            <a:r>
              <a:rPr lang="en-US" sz="2400" dirty="0"/>
              <a:t>, shared responsibility, in other words rather than simply learning what a trainer or teacher tells us learning is largely based on reflection, experiential learning and guidance from 'mentor or 'coach'.  </a:t>
            </a:r>
            <a:endParaRPr lang="en-US"/>
          </a:p>
        </p:txBody>
      </p:sp>
      <p:pic>
        <p:nvPicPr>
          <p:cNvPr id="4" name="Picture 5" descr="A person standing in a room&#10;&#10;Description generated with high confidence">
            <a:extLst>
              <a:ext uri="{FF2B5EF4-FFF2-40B4-BE49-F238E27FC236}">
                <a16:creationId xmlns:a16="http://schemas.microsoft.com/office/drawing/2014/main" id="{7D846DBC-B0F0-42CD-889F-2327F8E559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980498" y="1902955"/>
            <a:ext cx="3877213" cy="2865945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FC5CD3-B6F1-4F3B-85A1-BCA79DBB3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987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1D12-2AC7-4D2D-A3DA-EF458FB0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Secondment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70D76-0675-4747-A846-7B77E7F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225505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Secondment to specialist areas of a profession allows workers (including student officers) to gain invaluable experiential learning and enhance professional development (</a:t>
            </a:r>
            <a:r>
              <a:rPr lang="en-US" sz="2400" dirty="0" err="1"/>
              <a:t>Caverner</a:t>
            </a:r>
            <a:r>
              <a:rPr lang="en-US" sz="2400" dirty="0"/>
              <a:t> et al 2020).    </a:t>
            </a:r>
            <a:endParaRPr lang="en-US"/>
          </a:p>
        </p:txBody>
      </p:sp>
      <p:pic>
        <p:nvPicPr>
          <p:cNvPr id="6" name="Picture 6" descr="A couple of people that are standing in the street&#10;&#10;Description generated with very high confidence">
            <a:extLst>
              <a:ext uri="{FF2B5EF4-FFF2-40B4-BE49-F238E27FC236}">
                <a16:creationId xmlns:a16="http://schemas.microsoft.com/office/drawing/2014/main" id="{8E6CDFFC-6451-412A-88A8-17CB15F751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571102" y="1602289"/>
            <a:ext cx="4106532" cy="3984863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CBC76-0F25-49B3-A36B-72F21399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652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1D12-2AC7-4D2D-A3DA-EF458FB0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The Concept of WBL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70D76-0675-4747-A846-7B77E7F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182373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Work based assessment aims to assess performance and </a:t>
            </a:r>
            <a:r>
              <a:rPr lang="en-US" sz="2400" dirty="0" err="1"/>
              <a:t>pogress</a:t>
            </a:r>
            <a:r>
              <a:rPr lang="en-US" sz="2400" dirty="0"/>
              <a:t> against a set  'base line', in the case of the </a:t>
            </a:r>
            <a:r>
              <a:rPr lang="en-US" sz="2400" dirty="0" err="1"/>
              <a:t>PEQF</a:t>
            </a:r>
            <a:r>
              <a:rPr lang="en-US" sz="2400" dirty="0"/>
              <a:t> this baseline is set by the College of Policing (CoP) through its curriculum provided to forces and Universities. </a:t>
            </a:r>
          </a:p>
        </p:txBody>
      </p:sp>
      <p:pic>
        <p:nvPicPr>
          <p:cNvPr id="6" name="Picture 6" descr="A couple of people that are standing in the street&#10;&#10;Description generated with very high confidence">
            <a:extLst>
              <a:ext uri="{FF2B5EF4-FFF2-40B4-BE49-F238E27FC236}">
                <a16:creationId xmlns:a16="http://schemas.microsoft.com/office/drawing/2014/main" id="{8E6CDFFC-6451-412A-88A8-17CB15F751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571102" y="1602289"/>
            <a:ext cx="4106532" cy="3984863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CBC76-0F25-49B3-A36B-72F21399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517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1D12-2AC7-4D2D-A3DA-EF458FB0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The Concept of WBL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70D76-0675-4747-A846-7B77E7F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858108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The provided curriculum 'baseline' provides assessment criteria which must be achieved for student police officers following the CoP </a:t>
            </a:r>
            <a:r>
              <a:rPr lang="en-US" sz="2400" dirty="0" err="1"/>
              <a:t>programme</a:t>
            </a:r>
            <a:r>
              <a:rPr lang="en-US" sz="2400" dirty="0"/>
              <a:t> to gain 'Full Operational Competency' (</a:t>
            </a:r>
            <a:r>
              <a:rPr lang="en-US" sz="2400" dirty="0" err="1"/>
              <a:t>FOC</a:t>
            </a:r>
            <a:r>
              <a:rPr lang="en-US" sz="2400" dirty="0"/>
              <a:t>). 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endParaRPr lang="en-US" sz="2400"/>
          </a:p>
        </p:txBody>
      </p:sp>
      <p:pic>
        <p:nvPicPr>
          <p:cNvPr id="6" name="Picture 6" descr="A couple of people that are standing in the street&#10;&#10;Description generated with very high confidence">
            <a:extLst>
              <a:ext uri="{FF2B5EF4-FFF2-40B4-BE49-F238E27FC236}">
                <a16:creationId xmlns:a16="http://schemas.microsoft.com/office/drawing/2014/main" id="{8E6CDFFC-6451-412A-88A8-17CB15F751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390611" y="1602289"/>
            <a:ext cx="3287023" cy="3179731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CBC76-0F25-49B3-A36B-72F21399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7144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1D12-2AC7-4D2D-A3DA-EF458FB0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Progression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70D76-0675-4747-A846-7B77E7F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So </a:t>
            </a:r>
            <a:r>
              <a:rPr lang="en-US" sz="2400" dirty="0" err="1"/>
              <a:t>PEQF</a:t>
            </a:r>
            <a:r>
              <a:rPr lang="en-US" sz="2400" dirty="0"/>
              <a:t> students follow a progressive </a:t>
            </a:r>
            <a:r>
              <a:rPr lang="en-US" sz="2400" dirty="0" err="1"/>
              <a:t>programme</a:t>
            </a:r>
            <a:r>
              <a:rPr lang="en-US" sz="2400" dirty="0"/>
              <a:t> that sees them complete work based learning in tandem with academic learning.  </a:t>
            </a:r>
            <a:endParaRPr lang="en-US" dirty="0"/>
          </a:p>
        </p:txBody>
      </p:sp>
      <p:pic>
        <p:nvPicPr>
          <p:cNvPr id="6" name="Picture 6" descr="A couple of people that are standing in the street&#10;&#10;Description generated with very high confidence">
            <a:extLst>
              <a:ext uri="{FF2B5EF4-FFF2-40B4-BE49-F238E27FC236}">
                <a16:creationId xmlns:a16="http://schemas.microsoft.com/office/drawing/2014/main" id="{8E6CDFFC-6451-412A-88A8-17CB15F751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571102" y="1602289"/>
            <a:ext cx="4106532" cy="3984863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CBC76-0F25-49B3-A36B-72F21399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563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1D12-2AC7-4D2D-A3DA-EF458FB0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The Concept of WBL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70D76-0675-4747-A846-7B77E7F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600"/>
              <a:t>Reviews of performance and progress is </a:t>
            </a: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 sz="2600"/>
              <a:t>conducted at regular intervals in order that any perceived gaps in performance can be dealt with early in a supportive 'mentoring' manner. </a:t>
            </a:r>
            <a:endParaRPr lang="en-US"/>
          </a:p>
        </p:txBody>
      </p:sp>
      <p:pic>
        <p:nvPicPr>
          <p:cNvPr id="4" name="Picture 5" descr="A group of people walking in the grass&#10;&#10;Description generated with very high confidence">
            <a:extLst>
              <a:ext uri="{FF2B5EF4-FFF2-40B4-BE49-F238E27FC236}">
                <a16:creationId xmlns:a16="http://schemas.microsoft.com/office/drawing/2014/main" id="{EF9A0984-9980-4AEB-94D6-F55704F9FE5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495621" y="1615858"/>
            <a:ext cx="4185607" cy="3468896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CBC76-0F25-49B3-A36B-72F21399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45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1D12-2AC7-4D2D-A3DA-EF458FB0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Benefits of WBL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70D76-0675-4747-A846-7B77E7F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484298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600" dirty="0"/>
              <a:t>Allows 'formative assessment' to take place i.e. allows workers the opportunity to improve performance and to provide understanding to 'teachers', </a:t>
            </a:r>
            <a:endParaRPr 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600" dirty="0"/>
              <a:t>'mentors' or 'coaches' to help learning processes.</a:t>
            </a:r>
            <a:endParaRPr 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600" dirty="0"/>
              <a:t>(Wiggins 1998)   </a:t>
            </a:r>
            <a:endParaRPr lang="en-US" dirty="0"/>
          </a:p>
        </p:txBody>
      </p:sp>
      <p:pic>
        <p:nvPicPr>
          <p:cNvPr id="4" name="Picture 5" descr="A group of people walking in the grass&#10;&#10;Description generated with very high confidence">
            <a:extLst>
              <a:ext uri="{FF2B5EF4-FFF2-40B4-BE49-F238E27FC236}">
                <a16:creationId xmlns:a16="http://schemas.microsoft.com/office/drawing/2014/main" id="{EF9A0984-9980-4AEB-94D6-F55704F9FE5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056337" y="1601481"/>
            <a:ext cx="3624891" cy="3008821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CBC76-0F25-49B3-A36B-72F21399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094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1D12-2AC7-4D2D-A3DA-EF458FB0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Benefits of WBL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70D76-0675-4747-A846-7B77E7F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685580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6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600" dirty="0"/>
              <a:t>Allows 'Summative Assessment' to take place during which  the </a:t>
            </a:r>
            <a:r>
              <a:rPr lang="en-US" sz="2600" dirty="0" err="1"/>
              <a:t>organisation</a:t>
            </a:r>
            <a:r>
              <a:rPr lang="en-US" sz="2600" dirty="0"/>
              <a:t> can judge performance against set standards (CoP Assessment Criteria).</a:t>
            </a:r>
            <a:endParaRPr 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600" dirty="0"/>
              <a:t>National Research Council (2001)  </a:t>
            </a:r>
            <a:endParaRPr lang="en-US" dirty="0"/>
          </a:p>
        </p:txBody>
      </p:sp>
      <p:pic>
        <p:nvPicPr>
          <p:cNvPr id="4" name="Picture 5" descr="A group of people walking in the grass&#10;&#10;Description generated with very high confidence">
            <a:extLst>
              <a:ext uri="{FF2B5EF4-FFF2-40B4-BE49-F238E27FC236}">
                <a16:creationId xmlns:a16="http://schemas.microsoft.com/office/drawing/2014/main" id="{EF9A0984-9980-4AEB-94D6-F55704F9FE5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200111" y="1601481"/>
            <a:ext cx="3481117" cy="2908179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CBC76-0F25-49B3-A36B-72F21399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8246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1D12-2AC7-4D2D-A3DA-EF458FB0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The Role of WBL Assessors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70D76-0675-4747-A846-7B77E7FF61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0332" y="1139706"/>
            <a:ext cx="4658414" cy="444953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000"/>
          </a:p>
          <a:p>
            <a:pPr marL="0" indent="0">
              <a:lnSpc>
                <a:spcPct val="90000"/>
              </a:lnSpc>
              <a:buNone/>
            </a:pPr>
            <a:endParaRPr lang="en-US" sz="2000"/>
          </a:p>
          <a:p>
            <a:pPr marL="0" indent="0">
              <a:lnSpc>
                <a:spcPct val="90000"/>
              </a:lnSpc>
              <a:buNone/>
            </a:pPr>
            <a:r>
              <a:rPr lang="en-US"/>
              <a:t>WBL Assessment designed to assess performance against set criteria is conducted by trained and qualified work-based assessors.</a:t>
            </a:r>
          </a:p>
          <a:p>
            <a:pPr marL="0" indent="0">
              <a:lnSpc>
                <a:spcPct val="90000"/>
              </a:lnSpc>
              <a:buNone/>
            </a:pPr>
            <a:endParaRPr lang="en-US"/>
          </a:p>
          <a:p>
            <a:pPr marL="0" indent="0">
              <a:lnSpc>
                <a:spcPct val="90000"/>
              </a:lnSpc>
              <a:buNone/>
            </a:pPr>
            <a:r>
              <a:rPr lang="en-US"/>
              <a:t>In the PEQF this is achieved through force Learning departments and University assignment.</a:t>
            </a:r>
          </a:p>
          <a:p>
            <a:pPr marL="0" indent="0">
              <a:lnSpc>
                <a:spcPct val="90000"/>
              </a:lnSpc>
              <a:buNone/>
            </a:pPr>
            <a:endParaRPr lang="en-US"/>
          </a:p>
          <a:p>
            <a:pPr marL="0" indent="0">
              <a:lnSpc>
                <a:spcPct val="90000"/>
              </a:lnSpc>
              <a:buNone/>
            </a:pPr>
            <a:endParaRPr lang="en-US" sz="1500"/>
          </a:p>
        </p:txBody>
      </p:sp>
      <p:pic>
        <p:nvPicPr>
          <p:cNvPr id="4" name="Picture 5" descr="A person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19B5C693-9926-44B0-B2B4-56C1AEC8B41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273105" y="1569370"/>
            <a:ext cx="3360707" cy="3489564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CBC76-0F25-49B3-A36B-72F21399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358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C1D12-2AC7-4D2D-A3DA-EF458FB01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The Concept of WBL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70D76-0675-4747-A846-7B77E7F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858109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Assessment methodologies within the </a:t>
            </a:r>
            <a:r>
              <a:rPr lang="en-US" sz="2400" dirty="0" err="1"/>
              <a:t>PEQF</a:t>
            </a:r>
            <a:r>
              <a:rPr lang="en-US" sz="2400" dirty="0"/>
              <a:t> allow for performance to be measured by a number of means e.g. observation of the student officer when carrying out operational duties, </a:t>
            </a:r>
            <a:endParaRPr 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examination of product evidence,</a:t>
            </a:r>
            <a:endParaRPr 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personal reflection by the learners and the provision of witness testimonies from operational supervisor's and mentors.</a:t>
            </a:r>
            <a:endParaRPr lang="en-US" dirty="0"/>
          </a:p>
        </p:txBody>
      </p:sp>
      <p:pic>
        <p:nvPicPr>
          <p:cNvPr id="4" name="Picture 5" descr="A picture containing grass, outdoor, road, scene&#10;&#10;Description generated with very high confidence">
            <a:extLst>
              <a:ext uri="{FF2B5EF4-FFF2-40B4-BE49-F238E27FC236}">
                <a16:creationId xmlns:a16="http://schemas.microsoft.com/office/drawing/2014/main" id="{91CC620E-A2DA-4007-9C2F-1610BD48C5F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468789" y="1601300"/>
            <a:ext cx="3274442" cy="2966049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CBC76-0F25-49B3-A36B-72F213991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1776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865"/>
            <a:ext cx="8229600" cy="1286773"/>
          </a:xfrm>
        </p:spPr>
        <p:txBody>
          <a:bodyPr/>
          <a:lstStyle/>
          <a:p>
            <a:r>
              <a:rPr lang="en-GB" b="1" dirty="0">
                <a:latin typeface="Arial"/>
                <a:cs typeface="Arial"/>
              </a:rPr>
              <a:t>What is Coaching?</a:t>
            </a:r>
            <a:endParaRPr lang="en-US" dirty="0"/>
          </a:p>
        </p:txBody>
      </p:sp>
      <p:pic>
        <p:nvPicPr>
          <p:cNvPr id="2" name="Picture 2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B20C47A6-6C94-4FF1-8ED7-5E081E14ED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8986" y="2366962"/>
            <a:ext cx="2352675" cy="21240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0B283C-9855-420C-82BB-59CB041A31D6}"/>
              </a:ext>
            </a:extLst>
          </p:cNvPr>
          <p:cNvSpPr txBox="1"/>
          <p:nvPr/>
        </p:nvSpPr>
        <p:spPr>
          <a:xfrm>
            <a:off x="454959" y="679076"/>
            <a:ext cx="6072191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spc="-5">
              <a:solidFill>
                <a:srgbClr val="1F487C"/>
              </a:solidFill>
              <a:latin typeface="Arial"/>
              <a:cs typeface="Arial"/>
            </a:endParaRPr>
          </a:p>
          <a:p>
            <a:endParaRPr lang="en-GB"/>
          </a:p>
          <a:p>
            <a:r>
              <a:rPr lang="en-GB" sz="2400">
                <a:latin typeface="Arial"/>
                <a:cs typeface="Arial"/>
              </a:rPr>
              <a:t>Coaching is </a:t>
            </a:r>
            <a:r>
              <a:rPr lang="en-GB" sz="2400" spc="-5">
                <a:latin typeface="Arial"/>
                <a:cs typeface="Arial"/>
              </a:rPr>
              <a:t>‘developing </a:t>
            </a:r>
            <a:r>
              <a:rPr lang="en-GB" sz="2400">
                <a:latin typeface="Arial"/>
                <a:cs typeface="Arial"/>
              </a:rPr>
              <a:t>a </a:t>
            </a:r>
            <a:r>
              <a:rPr lang="en-GB" sz="2400" spc="-10">
                <a:latin typeface="Arial"/>
                <a:cs typeface="Arial"/>
              </a:rPr>
              <a:t>person’s </a:t>
            </a:r>
            <a:r>
              <a:rPr lang="en-GB" sz="2400" spc="-5">
                <a:latin typeface="Arial"/>
                <a:cs typeface="Arial"/>
              </a:rPr>
              <a:t>skills and </a:t>
            </a:r>
            <a:r>
              <a:rPr lang="en-GB" sz="2400">
                <a:latin typeface="Arial"/>
                <a:cs typeface="Arial"/>
              </a:rPr>
              <a:t>knowledge </a:t>
            </a:r>
            <a:r>
              <a:rPr lang="en-GB" sz="2400" spc="-5">
                <a:latin typeface="Arial"/>
                <a:cs typeface="Arial"/>
              </a:rPr>
              <a:t>so </a:t>
            </a:r>
            <a:r>
              <a:rPr lang="en-GB" sz="2400">
                <a:latin typeface="Arial"/>
                <a:cs typeface="Arial"/>
              </a:rPr>
              <a:t>that their job performance </a:t>
            </a:r>
            <a:r>
              <a:rPr lang="en-GB" sz="2400" spc="-5">
                <a:latin typeface="Arial"/>
                <a:cs typeface="Arial"/>
              </a:rPr>
              <a:t>improves</a:t>
            </a:r>
            <a:r>
              <a:rPr lang="en-GB" sz="2400">
                <a:latin typeface="Arial"/>
                <a:cs typeface="Arial"/>
              </a:rPr>
              <a:t> leading to</a:t>
            </a:r>
            <a:r>
              <a:rPr lang="en-GB" sz="2400" spc="-140" dirty="0">
                <a:latin typeface="Arial"/>
                <a:cs typeface="Arial"/>
              </a:rPr>
              <a:t> </a:t>
            </a:r>
            <a:r>
              <a:rPr lang="en-GB" sz="2400">
                <a:latin typeface="Arial"/>
                <a:cs typeface="Arial"/>
              </a:rPr>
              <a:t>the  </a:t>
            </a:r>
            <a:r>
              <a:rPr lang="en-GB" sz="2400" spc="-5">
                <a:latin typeface="Arial"/>
                <a:cs typeface="Arial"/>
              </a:rPr>
              <a:t>achievement </a:t>
            </a:r>
            <a:r>
              <a:rPr lang="en-GB" sz="2400">
                <a:latin typeface="Arial"/>
                <a:cs typeface="Arial"/>
              </a:rPr>
              <a:t>of organisational</a:t>
            </a:r>
            <a:r>
              <a:rPr lang="en-GB" sz="2400" spc="-60" dirty="0">
                <a:latin typeface="Arial"/>
                <a:cs typeface="Arial"/>
              </a:rPr>
              <a:t> </a:t>
            </a:r>
            <a:r>
              <a:rPr lang="en-GB" sz="2400" spc="-5">
                <a:latin typeface="Arial"/>
                <a:cs typeface="Arial"/>
              </a:rPr>
              <a:t>objectives’. (CIPD, 2019 p.23).</a:t>
            </a:r>
            <a:endParaRPr lang="en-GB" sz="2400" spc="-5">
              <a:ea typeface="+mn-lt"/>
              <a:cs typeface="+mn-lt"/>
            </a:endParaRPr>
          </a:p>
          <a:p>
            <a:endParaRPr lang="en-GB" sz="2400" dirty="0">
              <a:latin typeface="Myriad Pro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Coaching targets high performance and </a:t>
            </a:r>
            <a:r>
              <a:rPr lang="en-GB" sz="2400" spc="-5" dirty="0">
                <a:latin typeface="Arial"/>
                <a:cs typeface="Arial"/>
              </a:rPr>
              <a:t>improvement </a:t>
            </a:r>
            <a:r>
              <a:rPr lang="en-GB" sz="2400" dirty="0">
                <a:latin typeface="Arial"/>
                <a:cs typeface="Arial"/>
              </a:rPr>
              <a:t>at </a:t>
            </a:r>
            <a:r>
              <a:rPr lang="en-GB" sz="2400" spc="5" dirty="0">
                <a:latin typeface="Arial"/>
                <a:cs typeface="Arial"/>
              </a:rPr>
              <a:t>work, </a:t>
            </a:r>
            <a:r>
              <a:rPr lang="en-GB" sz="2400" dirty="0">
                <a:latin typeface="Arial"/>
                <a:cs typeface="Arial"/>
              </a:rPr>
              <a:t>it </a:t>
            </a:r>
            <a:r>
              <a:rPr lang="en-GB" sz="2400" spc="-5" dirty="0">
                <a:latin typeface="Arial"/>
                <a:cs typeface="Arial"/>
              </a:rPr>
              <a:t>may also have an impact </a:t>
            </a:r>
            <a:r>
              <a:rPr lang="en-GB" sz="2400" dirty="0">
                <a:latin typeface="Arial"/>
                <a:cs typeface="Arial"/>
              </a:rPr>
              <a:t>on </a:t>
            </a:r>
            <a:r>
              <a:rPr lang="en-GB" sz="2400" spc="-5" dirty="0">
                <a:latin typeface="Arial"/>
                <a:cs typeface="Arial"/>
              </a:rPr>
              <a:t>an </a:t>
            </a:r>
            <a:r>
              <a:rPr lang="en-GB" sz="2400" spc="-10" dirty="0">
                <a:latin typeface="Arial"/>
                <a:cs typeface="Arial"/>
              </a:rPr>
              <a:t>individual’s </a:t>
            </a:r>
            <a:r>
              <a:rPr lang="en-GB" sz="2400" spc="-5" dirty="0">
                <a:latin typeface="Arial"/>
                <a:cs typeface="Arial"/>
              </a:rPr>
              <a:t>private  </a:t>
            </a:r>
            <a:r>
              <a:rPr lang="en-GB" sz="2400" dirty="0">
                <a:latin typeface="Arial"/>
                <a:cs typeface="Arial"/>
              </a:rPr>
              <a:t>life. It usually lasts for a short period and focuses on specific  skills and goals (CIPD,</a:t>
            </a:r>
            <a:r>
              <a:rPr lang="en-GB" sz="2400" spc="-90" dirty="0">
                <a:latin typeface="Arial"/>
                <a:cs typeface="Arial"/>
              </a:rPr>
              <a:t> </a:t>
            </a:r>
            <a:r>
              <a:rPr lang="en-GB" sz="2400">
                <a:latin typeface="Arial"/>
                <a:cs typeface="Arial"/>
              </a:rPr>
              <a:t>2019).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02F315-B234-43E1-B568-C3A8C49E1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9670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/>
              <a:t>When is coaching suitable?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42AFA3-C82B-4FD3-9172-2B2C77174F2F}"/>
              </a:ext>
            </a:extLst>
          </p:cNvPr>
          <p:cNvSpPr txBox="1"/>
          <p:nvPr/>
        </p:nvSpPr>
        <p:spPr>
          <a:xfrm>
            <a:off x="457200" y="1600201"/>
            <a:ext cx="5821392" cy="39890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400"/>
              <a:t>Helping people to </a:t>
            </a:r>
            <a:r>
              <a:rPr lang="en-GB" sz="2400" spc="-5"/>
              <a:t>develop</a:t>
            </a:r>
            <a:r>
              <a:rPr lang="en-GB" sz="2400" spc="-120" dirty="0"/>
              <a:t> </a:t>
            </a:r>
            <a:r>
              <a:rPr lang="en-GB" sz="2400" dirty="0"/>
              <a:t>better  interpersonal or managerial</a:t>
            </a:r>
            <a:r>
              <a:rPr lang="en-GB" sz="2400" spc="-80" dirty="0"/>
              <a:t> </a:t>
            </a:r>
            <a:r>
              <a:rPr lang="en-GB" sz="2400" spc="-5"/>
              <a:t>skills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 spc="-5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400" spc="-5" dirty="0"/>
              <a:t>Developing </a:t>
            </a:r>
            <a:r>
              <a:rPr lang="en-GB" sz="2400" dirty="0"/>
              <a:t>an </a:t>
            </a:r>
            <a:r>
              <a:rPr lang="en-GB" sz="2400" spc="-10" dirty="0"/>
              <a:t>individual’s </a:t>
            </a:r>
            <a:r>
              <a:rPr lang="en-GB" sz="2400" dirty="0"/>
              <a:t>potential </a:t>
            </a:r>
            <a:r>
              <a:rPr lang="en-GB" sz="2400" spc="-5" dirty="0"/>
              <a:t>and providing</a:t>
            </a:r>
            <a:r>
              <a:rPr lang="en-GB" sz="2400" spc="-40" dirty="0"/>
              <a:t> </a:t>
            </a:r>
            <a:r>
              <a:rPr lang="en-GB" sz="2400" spc="-5" dirty="0"/>
              <a:t>career </a:t>
            </a:r>
            <a:r>
              <a:rPr lang="en-GB" sz="2400"/>
              <a:t>support.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400" spc="-5" dirty="0"/>
              <a:t>Developing </a:t>
            </a:r>
            <a:r>
              <a:rPr lang="en-GB" sz="2400" dirty="0"/>
              <a:t>a more strategic </a:t>
            </a:r>
            <a:r>
              <a:rPr lang="en-GB" sz="2400" spc="-5" dirty="0"/>
              <a:t>perspective </a:t>
            </a:r>
            <a:r>
              <a:rPr lang="en-GB" sz="2400" dirty="0"/>
              <a:t>after a</a:t>
            </a:r>
            <a:r>
              <a:rPr lang="en-GB" sz="2400" spc="-100" dirty="0"/>
              <a:t> </a:t>
            </a:r>
            <a:r>
              <a:rPr lang="en-GB" sz="2400"/>
              <a:t>promotion to a </a:t>
            </a:r>
            <a:r>
              <a:rPr lang="en-GB" sz="2400" spc="-5" dirty="0"/>
              <a:t>more </a:t>
            </a:r>
            <a:r>
              <a:rPr lang="en-GB" sz="2400" dirty="0"/>
              <a:t>senior</a:t>
            </a:r>
            <a:r>
              <a:rPr lang="en-GB" sz="2400" spc="-50" dirty="0"/>
              <a:t> </a:t>
            </a:r>
            <a:r>
              <a:rPr lang="en-GB" sz="2400"/>
              <a:t>role. 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 dirty="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400" dirty="0"/>
              <a:t>Handling conflict situations so that they are</a:t>
            </a:r>
            <a:r>
              <a:rPr lang="en-GB" sz="2400" spc="-170" dirty="0"/>
              <a:t> </a:t>
            </a:r>
            <a:r>
              <a:rPr lang="en-GB" sz="2400" spc="-5"/>
              <a:t>resolved  effectively.</a:t>
            </a:r>
          </a:p>
        </p:txBody>
      </p:sp>
      <p:pic>
        <p:nvPicPr>
          <p:cNvPr id="3" name="Picture 3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D3A800AD-2902-4369-8AFD-977E09F28F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980" r="23841" b="-2"/>
          <a:stretch/>
        </p:blipFill>
        <p:spPr>
          <a:xfrm>
            <a:off x="6272841" y="1873371"/>
            <a:ext cx="2615242" cy="258006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0CC32A-7283-4BDA-A3C4-A5BA6509C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117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The 3 principles of coaching?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7B3482-74F2-4B63-95D4-2F8E86E7D067}"/>
              </a:ext>
            </a:extLst>
          </p:cNvPr>
          <p:cNvSpPr txBox="1"/>
          <p:nvPr/>
        </p:nvSpPr>
        <p:spPr>
          <a:xfrm>
            <a:off x="641230" y="1187570"/>
            <a:ext cx="804844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spc="-5">
              <a:solidFill>
                <a:srgbClr val="1F487C"/>
              </a:solidFill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Both parties are</a:t>
            </a:r>
            <a:r>
              <a:rPr lang="en-GB" sz="2400" b="1" spc="-70" dirty="0">
                <a:latin typeface="Arial"/>
                <a:cs typeface="Arial"/>
              </a:rPr>
              <a:t> </a:t>
            </a:r>
            <a:r>
              <a:rPr lang="en-GB" sz="2400" b="1">
                <a:latin typeface="Arial"/>
                <a:cs typeface="Arial"/>
              </a:rPr>
              <a:t>equals</a:t>
            </a:r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The relationship is based on truth openness and</a:t>
            </a:r>
            <a:r>
              <a:rPr lang="en-GB" sz="2400" b="1" spc="-145" dirty="0">
                <a:latin typeface="Arial"/>
                <a:cs typeface="Arial"/>
              </a:rPr>
              <a:t> </a:t>
            </a:r>
            <a:r>
              <a:rPr lang="en-GB" sz="2400" b="1">
                <a:latin typeface="Arial"/>
                <a:cs typeface="Arial"/>
              </a:rPr>
              <a:t>trust</a:t>
            </a:r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Coaching must address the </a:t>
            </a:r>
            <a:r>
              <a:rPr lang="en-GB" sz="2400" b="1" spc="5">
                <a:latin typeface="Arial"/>
                <a:cs typeface="Arial"/>
              </a:rPr>
              <a:t>whole</a:t>
            </a:r>
            <a:r>
              <a:rPr lang="en-GB" sz="2400" b="1" spc="-140" dirty="0">
                <a:latin typeface="Arial"/>
                <a:cs typeface="Arial"/>
              </a:rPr>
              <a:t> </a:t>
            </a:r>
            <a:r>
              <a:rPr lang="en-GB" sz="2400" b="1">
                <a:latin typeface="Arial"/>
                <a:cs typeface="Arial"/>
              </a:rPr>
              <a:t>person</a:t>
            </a:r>
            <a:endParaRPr lang="en-GB" sz="2400" b="1" dirty="0">
              <a:latin typeface="Arial"/>
              <a:cs typeface="Arial"/>
            </a:endParaRPr>
          </a:p>
        </p:txBody>
      </p:sp>
      <p:pic>
        <p:nvPicPr>
          <p:cNvPr id="3" name="Picture 3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2E3BE9C9-2F3D-4B51-B171-A0676D576F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6325" y="3749977"/>
            <a:ext cx="6711350" cy="193159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224111-0962-4186-99F7-DC287274D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222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163D3C3A-E8DE-4BE8-867A-AB05A0554D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9624" y="68263"/>
            <a:ext cx="9148871" cy="6793361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E840F0E-BCF4-41B4-B25D-3B49A07C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781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b="1"/>
              <a:t>What is Mentoring?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3B0FCF-6A98-4E46-BA32-7687A6A506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2989053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b="1"/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dirty="0"/>
              <a:t>Mentoring is the long term </a:t>
            </a:r>
            <a:endParaRPr lang="en-US" sz="2400"/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dirty="0"/>
              <a:t>Passing on of </a:t>
            </a:r>
            <a:endParaRPr lang="en-US" sz="2400"/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dirty="0"/>
              <a:t>support, guidance and </a:t>
            </a:r>
            <a:endParaRPr lang="en-US" sz="2400"/>
          </a:p>
          <a:p>
            <a:pPr marL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dirty="0"/>
              <a:t>advice.</a:t>
            </a:r>
            <a:endParaRPr lang="en-US" sz="2400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/>
          </a:p>
        </p:txBody>
      </p:sp>
      <p:pic>
        <p:nvPicPr>
          <p:cNvPr id="8" name="Picture 8" descr="A close up of a logo&#10;&#10;Description generated with high confidence">
            <a:extLst>
              <a:ext uri="{FF2B5EF4-FFF2-40B4-BE49-F238E27FC236}">
                <a16:creationId xmlns:a16="http://schemas.microsoft.com/office/drawing/2014/main" id="{17C811BD-C092-462F-8F2A-F0DD677F9D6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3512389" y="1779503"/>
            <a:ext cx="5418069" cy="3323027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FE98522-D7EC-4AE8-A6B6-24A030E5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7035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b="1"/>
              <a:t>What is Mentoring?</a:t>
            </a:r>
            <a:endParaRPr lang="en-US"/>
          </a:p>
        </p:txBody>
      </p:sp>
      <p:pic>
        <p:nvPicPr>
          <p:cNvPr id="8" name="Picture 8" descr="A close up of a logo&#10;&#10;Description generated with high confidence">
            <a:extLst>
              <a:ext uri="{FF2B5EF4-FFF2-40B4-BE49-F238E27FC236}">
                <a16:creationId xmlns:a16="http://schemas.microsoft.com/office/drawing/2014/main" id="{17C811BD-C092-462F-8F2A-F0DD677F9D6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529087" y="2072535"/>
            <a:ext cx="4743090" cy="2699315"/>
          </a:xfrm>
          <a:prstGeom prst="rect">
            <a:avLst/>
          </a:prstGeom>
          <a:noFill/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3B0FCF-6A98-4E46-BA32-7687A6A506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4539" y="1269523"/>
            <a:ext cx="3952336" cy="430534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/>
              <a:t>In the workplace (and in policing) 'Mentoring' describes a relationship in  which a  more experienced colleague uses their greater  knowledge and understanding of the work to  support the development of a member of staff (CIPD, 2019)</a:t>
            </a:r>
            <a:endParaRPr lang="en-US" sz="240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A02222E-0161-4555-84F9-BAB7FF4A4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4813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E8D7DD2-9F95-4D6A-B630-1957E7854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>
                <a:ea typeface="+mj-lt"/>
                <a:cs typeface="+mj-lt"/>
              </a:rPr>
              <a:t>What are the characteristics of mentoring?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43E051-BD28-41FF-8282-7BC332320F9B}"/>
              </a:ext>
            </a:extLst>
          </p:cNvPr>
          <p:cNvSpPr txBox="1"/>
          <p:nvPr/>
        </p:nvSpPr>
        <p:spPr>
          <a:xfrm>
            <a:off x="155276" y="1417647"/>
            <a:ext cx="3525744" cy="417159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 b="1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 b="1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400" b="1" dirty="0"/>
              <a:t>So 'Mentoring' is essentially a </a:t>
            </a:r>
            <a:r>
              <a:rPr lang="en-GB" sz="2400" b="1" spc="-5" dirty="0"/>
              <a:t>supportive </a:t>
            </a:r>
            <a:r>
              <a:rPr lang="en-GB" sz="2400" b="1" dirty="0"/>
              <a:t>form of</a:t>
            </a:r>
            <a:r>
              <a:rPr lang="en-GB" sz="2400" b="1" spc="-130" dirty="0"/>
              <a:t> </a:t>
            </a:r>
            <a:r>
              <a:rPr lang="en-GB" sz="2400" b="1" dirty="0"/>
              <a:t>development focussed on </a:t>
            </a:r>
            <a:r>
              <a:rPr lang="en-GB" sz="2400" b="1" spc="-5" dirty="0"/>
              <a:t>helping </a:t>
            </a:r>
            <a:r>
              <a:rPr lang="en-GB" sz="2400" b="1" dirty="0"/>
              <a:t>an </a:t>
            </a:r>
            <a:r>
              <a:rPr lang="en-GB" sz="2400" b="1" spc="-5" dirty="0"/>
              <a:t>individual </a:t>
            </a:r>
            <a:r>
              <a:rPr lang="en-GB" sz="2400" b="1" dirty="0"/>
              <a:t>manage their</a:t>
            </a:r>
            <a:r>
              <a:rPr lang="en-GB" sz="2400" b="1" spc="-85" dirty="0"/>
              <a:t> </a:t>
            </a:r>
            <a:r>
              <a:rPr lang="en-GB" sz="2400" b="1" dirty="0"/>
              <a:t>career and </a:t>
            </a:r>
            <a:r>
              <a:rPr lang="en-GB" sz="2400" b="1" spc="-5" dirty="0"/>
              <a:t>improve their skills,</a:t>
            </a:r>
            <a:endParaRPr lang="en-GB" sz="2400" b="1" dirty="0"/>
          </a:p>
        </p:txBody>
      </p:sp>
      <p:pic>
        <p:nvPicPr>
          <p:cNvPr id="3" name="Picture 3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5FE2B29B-45BA-48A5-B95C-5C45AC70DC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9926" y="1659203"/>
            <a:ext cx="5135063" cy="2939533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46BF06-1F68-451F-AF7F-7C0C9F76D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485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E8D7DD2-9F95-4D6A-B630-1957E7854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>
                <a:ea typeface="+mj-lt"/>
                <a:cs typeface="+mj-lt"/>
              </a:rPr>
              <a:t>What are the characteristics of mentoring?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43E051-BD28-41FF-8282-7BC332320F9B}"/>
              </a:ext>
            </a:extLst>
          </p:cNvPr>
          <p:cNvSpPr txBox="1"/>
          <p:nvPr/>
        </p:nvSpPr>
        <p:spPr>
          <a:xfrm>
            <a:off x="155276" y="1417647"/>
            <a:ext cx="4297770" cy="417159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 b="1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400" b="1"/>
              <a:t>Personal issues can be discussed more productively  </a:t>
            </a:r>
            <a:r>
              <a:rPr lang="en-GB" sz="2400" b="1" spc="-5"/>
              <a:t>unlike </a:t>
            </a:r>
            <a:r>
              <a:rPr lang="en-GB" sz="2400" b="1"/>
              <a:t>in coaching </a:t>
            </a:r>
            <a:r>
              <a:rPr lang="en-GB" sz="2400" b="1" spc="5"/>
              <a:t>where </a:t>
            </a:r>
            <a:r>
              <a:rPr lang="en-GB" sz="2400" b="1"/>
              <a:t>the emphasis is on</a:t>
            </a:r>
            <a:r>
              <a:rPr lang="en-GB" sz="2400" b="1" spc="-155"/>
              <a:t> </a:t>
            </a:r>
            <a:r>
              <a:rPr lang="en-GB" sz="2400" b="1"/>
              <a:t>performance  at</a:t>
            </a:r>
            <a:r>
              <a:rPr lang="en-GB" sz="2400" b="1" spc="-30"/>
              <a:t> </a:t>
            </a:r>
            <a:r>
              <a:rPr lang="en-GB" sz="2400" b="1" spc="5"/>
              <a:t>work. </a:t>
            </a:r>
            <a:endParaRPr lang="en-US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400" b="1" spc="5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2400" b="1"/>
              <a:t>Mentoring </a:t>
            </a:r>
            <a:r>
              <a:rPr lang="en-GB" sz="2400" b="1" spc="-5"/>
              <a:t>activities have </a:t>
            </a:r>
            <a:r>
              <a:rPr lang="en-GB" sz="2400" b="1"/>
              <a:t>both organisational</a:t>
            </a:r>
            <a:r>
              <a:rPr lang="en-GB" sz="2400" b="1" spc="-90"/>
              <a:t> </a:t>
            </a:r>
            <a:r>
              <a:rPr lang="en-GB" sz="2400" b="1"/>
              <a:t>and  </a:t>
            </a:r>
            <a:r>
              <a:rPr lang="en-GB" sz="2400" b="1" spc="-5"/>
              <a:t>individual </a:t>
            </a:r>
            <a:r>
              <a:rPr lang="en-GB" sz="2400" b="1"/>
              <a:t>goals</a:t>
            </a:r>
          </a:p>
        </p:txBody>
      </p:sp>
      <p:pic>
        <p:nvPicPr>
          <p:cNvPr id="3" name="Picture 3" descr="A picture containing food&#10;&#10;Description generated with very high confidence">
            <a:extLst>
              <a:ext uri="{FF2B5EF4-FFF2-40B4-BE49-F238E27FC236}">
                <a16:creationId xmlns:a16="http://schemas.microsoft.com/office/drawing/2014/main" id="{5FE2B29B-45BA-48A5-B95C-5C45AC70DC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8465" y="1799572"/>
            <a:ext cx="5116524" cy="3072333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DD5A54-7D24-4237-8B98-8D0CE490A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7000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5D84CE-0447-4224-9DDC-C76AF167F6CD}"/>
              </a:ext>
            </a:extLst>
          </p:cNvPr>
          <p:cNvSpPr txBox="1"/>
          <p:nvPr/>
        </p:nvSpPr>
        <p:spPr>
          <a:xfrm>
            <a:off x="413085" y="81307"/>
            <a:ext cx="6936323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spc="-5">
                <a:latin typeface="Arial"/>
                <a:cs typeface="Arial"/>
              </a:rPr>
              <a:t>What skills </a:t>
            </a:r>
            <a:r>
              <a:rPr lang="en-GB" sz="3600" b="1">
                <a:latin typeface="Arial"/>
                <a:cs typeface="Arial"/>
              </a:rPr>
              <a:t>do </a:t>
            </a:r>
            <a:r>
              <a:rPr lang="en-GB" sz="3600" b="1" spc="-5">
                <a:latin typeface="Arial"/>
                <a:cs typeface="Arial"/>
              </a:rPr>
              <a:t>Mentors</a:t>
            </a:r>
            <a:r>
              <a:rPr lang="en-GB" sz="3600" b="1" spc="-30">
                <a:latin typeface="Arial"/>
                <a:cs typeface="Arial"/>
              </a:rPr>
              <a:t> </a:t>
            </a:r>
            <a:r>
              <a:rPr lang="en-GB" sz="3600" b="1" spc="-5">
                <a:latin typeface="Arial"/>
                <a:cs typeface="Arial"/>
              </a:rPr>
              <a:t>need?</a:t>
            </a:r>
          </a:p>
          <a:p>
            <a:endParaRPr lang="en-GB"/>
          </a:p>
          <a:p>
            <a:endParaRPr lang="en-GB" sz="2400" b="1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Listening</a:t>
            </a:r>
            <a:r>
              <a:rPr lang="en-GB" sz="2400" b="1" spc="-110">
                <a:latin typeface="Arial"/>
                <a:cs typeface="Arial"/>
              </a:rPr>
              <a:t> </a:t>
            </a:r>
            <a:r>
              <a:rPr lang="en-GB" sz="2400" b="1" spc="-5">
                <a:latin typeface="Arial"/>
                <a:cs typeface="Arial"/>
              </a:rPr>
              <a:t>Actively</a:t>
            </a:r>
            <a:endParaRPr lang="en-GB"/>
          </a:p>
          <a:p>
            <a:endParaRPr lang="en-GB" sz="2400" b="1" spc="-5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Building</a:t>
            </a:r>
            <a:r>
              <a:rPr lang="en-GB" sz="2400" b="1" spc="-25">
                <a:latin typeface="Arial"/>
                <a:cs typeface="Arial"/>
              </a:rPr>
              <a:t> Trust</a:t>
            </a:r>
          </a:p>
          <a:p>
            <a:endParaRPr lang="en-GB" sz="2400" b="1" spc="-25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Determining Goals &amp; </a:t>
            </a:r>
          </a:p>
          <a:p>
            <a:r>
              <a:rPr lang="en-GB" sz="2400" b="1">
                <a:latin typeface="Arial"/>
                <a:cs typeface="Arial"/>
              </a:rPr>
              <a:t>Building</a:t>
            </a:r>
            <a:r>
              <a:rPr lang="en-GB" sz="2400" b="1" spc="-145">
                <a:latin typeface="Arial"/>
                <a:cs typeface="Arial"/>
              </a:rPr>
              <a:t> </a:t>
            </a:r>
            <a:r>
              <a:rPr lang="en-GB" sz="2400" b="1">
                <a:latin typeface="Arial"/>
                <a:cs typeface="Arial"/>
              </a:rPr>
              <a:t>Capacity</a:t>
            </a:r>
            <a:endParaRPr lang="en-GB"/>
          </a:p>
          <a:p>
            <a:endParaRPr lang="en-GB" sz="2400" b="1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Encouraging &amp;</a:t>
            </a:r>
            <a:r>
              <a:rPr lang="en-GB" sz="2400" b="1" spc="-30">
                <a:latin typeface="Arial"/>
                <a:cs typeface="Arial"/>
              </a:rPr>
              <a:t> </a:t>
            </a:r>
            <a:r>
              <a:rPr lang="en-GB" sz="2400" b="1">
                <a:latin typeface="Arial"/>
                <a:cs typeface="Arial"/>
              </a:rPr>
              <a:t>Inspiring</a:t>
            </a:r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BD28B1A8-39A3-4AEE-B194-A580344717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2932" y="1458627"/>
            <a:ext cx="4737212" cy="336565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36908D-49FB-477C-B7C5-D13D8553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1524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map&#10;&#10;Description generated with high confidence">
            <a:extLst>
              <a:ext uri="{FF2B5EF4-FFF2-40B4-BE49-F238E27FC236}">
                <a16:creationId xmlns:a16="http://schemas.microsoft.com/office/drawing/2014/main" id="{60161269-EE87-4EAB-B2B1-D5BCAE23E8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225" y="1170263"/>
            <a:ext cx="8749550" cy="45062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8DC326-655D-415E-B175-57FB0E314FFF}"/>
              </a:ext>
            </a:extLst>
          </p:cNvPr>
          <p:cNvSpPr txBox="1"/>
          <p:nvPr/>
        </p:nvSpPr>
        <p:spPr>
          <a:xfrm>
            <a:off x="410135" y="230841"/>
            <a:ext cx="8334935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spc="-5">
                <a:latin typeface="Arial"/>
                <a:cs typeface="Arial"/>
              </a:rPr>
              <a:t>What skills </a:t>
            </a:r>
            <a:r>
              <a:rPr lang="en-GB" sz="3600" b="1">
                <a:latin typeface="Arial"/>
                <a:cs typeface="Arial"/>
              </a:rPr>
              <a:t>do </a:t>
            </a:r>
            <a:r>
              <a:rPr lang="en-GB" sz="3600" b="1" spc="-5">
                <a:latin typeface="Arial"/>
                <a:cs typeface="Arial"/>
              </a:rPr>
              <a:t>Mentors</a:t>
            </a:r>
            <a:r>
              <a:rPr lang="en-GB" sz="3600" b="1" spc="-35">
                <a:latin typeface="Arial"/>
                <a:cs typeface="Arial"/>
              </a:rPr>
              <a:t> </a:t>
            </a:r>
            <a:r>
              <a:rPr lang="en-GB" sz="3600" b="1" spc="-5">
                <a:latin typeface="Arial"/>
                <a:cs typeface="Arial"/>
              </a:rPr>
              <a:t>need?</a:t>
            </a:r>
          </a:p>
          <a:p>
            <a:endParaRPr lang="en-GB"/>
          </a:p>
          <a:p>
            <a:r>
              <a:rPr lang="en-GB" sz="2400" b="1">
                <a:latin typeface="Arial"/>
                <a:cs typeface="Arial"/>
              </a:rPr>
              <a:t>Listening</a:t>
            </a:r>
            <a:r>
              <a:rPr lang="en-GB" sz="2400" b="1" spc="-110">
                <a:latin typeface="Arial"/>
                <a:cs typeface="Arial"/>
              </a:rPr>
              <a:t> </a:t>
            </a:r>
            <a:r>
              <a:rPr lang="en-GB" sz="2400" b="1" spc="-5">
                <a:latin typeface="Arial"/>
                <a:cs typeface="Arial"/>
              </a:rPr>
              <a:t>Actively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4E2687-B79C-4EE6-BB47-E111FA360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2867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1EE0F51-8C7D-417B-BE0D-7ABF159893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254" y="1237130"/>
            <a:ext cx="8626286" cy="44173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A91C9B-121C-44E8-B7EC-A350633C34BB}"/>
              </a:ext>
            </a:extLst>
          </p:cNvPr>
          <p:cNvSpPr txBox="1"/>
          <p:nvPr/>
        </p:nvSpPr>
        <p:spPr>
          <a:xfrm>
            <a:off x="253253" y="118782"/>
            <a:ext cx="8637494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spc="-5">
                <a:latin typeface="Arial"/>
                <a:cs typeface="Arial"/>
              </a:rPr>
              <a:t>What skills </a:t>
            </a:r>
            <a:r>
              <a:rPr lang="en-GB" sz="2400" b="1">
                <a:latin typeface="Arial"/>
                <a:cs typeface="Arial"/>
              </a:rPr>
              <a:t>do </a:t>
            </a:r>
            <a:r>
              <a:rPr lang="en-GB" sz="2400" b="1" spc="-5">
                <a:latin typeface="Arial"/>
                <a:cs typeface="Arial"/>
              </a:rPr>
              <a:t>Mentors</a:t>
            </a:r>
            <a:r>
              <a:rPr lang="en-GB" sz="2400" b="1" spc="-35">
                <a:latin typeface="Arial"/>
                <a:cs typeface="Arial"/>
              </a:rPr>
              <a:t> </a:t>
            </a:r>
            <a:r>
              <a:rPr lang="en-GB" sz="2400" b="1" spc="-5">
                <a:latin typeface="Arial"/>
                <a:cs typeface="Arial"/>
              </a:rPr>
              <a:t>need?</a:t>
            </a:r>
          </a:p>
          <a:p>
            <a:endParaRPr lang="en-GB"/>
          </a:p>
          <a:p>
            <a:r>
              <a:rPr lang="en-GB" sz="2000" b="1">
                <a:latin typeface="Arial"/>
                <a:cs typeface="Arial"/>
              </a:rPr>
              <a:t>Building</a:t>
            </a:r>
            <a:r>
              <a:rPr lang="en-GB" sz="2000" b="1" spc="-25">
                <a:latin typeface="Arial"/>
                <a:cs typeface="Arial"/>
              </a:rPr>
              <a:t> Trust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C890B0-8C69-490B-83D6-690667D73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2576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9AB5CF32-7821-4B96-8BDD-699A2D871B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25" y="-67572"/>
            <a:ext cx="9133349" cy="6921899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F3555D9-2CC3-4F6D-ABC3-F30EB66CA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3842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br>
              <a:rPr lang="en-GB" sz="3200" b="1">
                <a:ea typeface="+mj-lt"/>
                <a:cs typeface="+mj-lt"/>
              </a:rPr>
            </a:br>
            <a:r>
              <a:rPr lang="en-GB" sz="3200" b="1">
                <a:ea typeface="+mj-lt"/>
                <a:cs typeface="+mj-lt"/>
              </a:rPr>
              <a:t>What skills do Mentors need?</a:t>
            </a:r>
            <a:br>
              <a:rPr lang="en-GB" sz="3200" b="1">
                <a:ea typeface="+mj-lt"/>
                <a:cs typeface="+mj-lt"/>
              </a:rPr>
            </a:br>
            <a:endParaRPr lang="en-US" sz="3200"/>
          </a:p>
          <a:p>
            <a:pPr algn="l"/>
            <a:r>
              <a:rPr lang="en-GB" sz="2800" b="1">
                <a:ea typeface="+mj-lt"/>
                <a:cs typeface="+mj-lt"/>
              </a:rPr>
              <a:t>Encouraging &amp; Inspiring</a:t>
            </a:r>
            <a:endParaRPr lang="en-GB" sz="2800"/>
          </a:p>
          <a:p>
            <a:endParaRPr lang="en-GB"/>
          </a:p>
        </p:txBody>
      </p:sp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CC564C42-9A38-465E-87B8-5A0AA1182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960" y="1468030"/>
            <a:ext cx="8234080" cy="4269322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3012EF-A496-4D65-A255-0F6E88DD6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8894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67" y="274638"/>
            <a:ext cx="8948466" cy="1143000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Arial"/>
                <a:cs typeface="Arial"/>
              </a:rPr>
              <a:t>The 4 stages of the formal mentoring relationship?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1A406D-6B1F-4469-BFE7-A87AAA8F0804}"/>
              </a:ext>
            </a:extLst>
          </p:cNvPr>
          <p:cNvSpPr txBox="1"/>
          <p:nvPr/>
        </p:nvSpPr>
        <p:spPr>
          <a:xfrm>
            <a:off x="454959" y="1418665"/>
            <a:ext cx="855038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Building the</a:t>
            </a:r>
            <a:r>
              <a:rPr lang="en-GB" sz="2400" b="1" spc="-40">
                <a:latin typeface="Arial"/>
                <a:cs typeface="Arial"/>
              </a:rPr>
              <a:t> </a:t>
            </a:r>
            <a:r>
              <a:rPr lang="en-GB" sz="2400" b="1">
                <a:latin typeface="Arial"/>
                <a:cs typeface="Arial"/>
              </a:rPr>
              <a:t>Relationship</a:t>
            </a:r>
            <a:endParaRPr lang="en-US" sz="2400"/>
          </a:p>
          <a:p>
            <a:endParaRPr lang="en-GB" sz="2400" b="1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Exchanging Information and Setting</a:t>
            </a:r>
            <a:r>
              <a:rPr lang="en-GB" sz="2400" b="1" spc="-85">
                <a:latin typeface="Arial"/>
                <a:cs typeface="Arial"/>
              </a:rPr>
              <a:t> </a:t>
            </a:r>
            <a:r>
              <a:rPr lang="en-GB" sz="2400" b="1">
                <a:latin typeface="Arial"/>
                <a:cs typeface="Arial"/>
              </a:rPr>
              <a:t>Goals</a:t>
            </a:r>
          </a:p>
          <a:p>
            <a:endParaRPr lang="en-GB" sz="2400" b="1">
              <a:latin typeface="Arial"/>
              <a:cs typeface="Arial"/>
            </a:endParaRPr>
          </a:p>
          <a:p>
            <a:r>
              <a:rPr lang="en-GB" sz="2400" b="1" spc="-5">
                <a:latin typeface="Arial"/>
                <a:cs typeface="Arial"/>
              </a:rPr>
              <a:t>Working </a:t>
            </a:r>
            <a:r>
              <a:rPr lang="en-GB" sz="2400" b="1" spc="-20">
                <a:latin typeface="Arial"/>
                <a:cs typeface="Arial"/>
              </a:rPr>
              <a:t>Towards </a:t>
            </a:r>
            <a:r>
              <a:rPr lang="en-GB" sz="2400" b="1">
                <a:latin typeface="Arial"/>
                <a:cs typeface="Arial"/>
              </a:rPr>
              <a:t>Goals/Deepening the</a:t>
            </a:r>
            <a:r>
              <a:rPr lang="en-GB" sz="2400" b="1" spc="-120">
                <a:latin typeface="Arial"/>
                <a:cs typeface="Arial"/>
              </a:rPr>
              <a:t> </a:t>
            </a:r>
            <a:r>
              <a:rPr lang="en-GB" sz="2400" b="1">
                <a:latin typeface="Arial"/>
                <a:cs typeface="Arial"/>
              </a:rPr>
              <a:t>Engagement</a:t>
            </a:r>
          </a:p>
          <a:p>
            <a:endParaRPr lang="en-GB" sz="2400" b="1">
              <a:latin typeface="Arial"/>
              <a:cs typeface="Arial"/>
            </a:endParaRPr>
          </a:p>
          <a:p>
            <a:r>
              <a:rPr lang="en-GB" sz="2400" b="1">
                <a:latin typeface="Arial"/>
                <a:cs typeface="Arial"/>
              </a:rPr>
              <a:t>Ending the Formal Relationship &amp; Planning for the</a:t>
            </a:r>
            <a:r>
              <a:rPr lang="en-GB" sz="2400" b="1" spc="-145">
                <a:latin typeface="Arial"/>
                <a:cs typeface="Arial"/>
              </a:rPr>
              <a:t> </a:t>
            </a:r>
            <a:r>
              <a:rPr lang="en-GB" sz="2400" b="1">
                <a:latin typeface="Arial"/>
                <a:cs typeface="Arial"/>
              </a:rPr>
              <a:t>Future</a:t>
            </a:r>
          </a:p>
        </p:txBody>
      </p:sp>
      <p:pic>
        <p:nvPicPr>
          <p:cNvPr id="3" name="Picture 3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5F4B9C7-586D-445B-BF5C-D82C5D683F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960" y="4284630"/>
            <a:ext cx="8234081" cy="133969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1E2C8B-3A94-47A3-AE70-CBECCA67E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9893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26101-18C4-4FD0-B1F7-1F7DC8F6C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/>
              <a:t>Mentoring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9F088-B217-4A86-BEA5-944109C1AC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600"/>
              <a:t>Think of the people you work with and consider one who you think would be a  suitable mentor.</a:t>
            </a:r>
            <a:endParaRPr lang="en-US"/>
          </a:p>
          <a:p>
            <a:r>
              <a:rPr lang="en-US" sz="2600"/>
              <a:t>What qualities does this person have that make you think this? </a:t>
            </a:r>
          </a:p>
        </p:txBody>
      </p:sp>
      <p:pic>
        <p:nvPicPr>
          <p:cNvPr id="12" name="Picture 13" descr="A drawing of a person&#10;&#10;Description generated with high confidence">
            <a:extLst>
              <a:ext uri="{FF2B5EF4-FFF2-40B4-BE49-F238E27FC236}">
                <a16:creationId xmlns:a16="http://schemas.microsoft.com/office/drawing/2014/main" id="{CECC1042-6EC9-48BE-9608-5441DD798B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910" y="1600201"/>
            <a:ext cx="3617180" cy="398904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3ED343-574B-467C-A675-E0AA51C80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4791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FB9DA-B76E-4602-B414-A55B0154C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You may have considered some or all the below: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B180E-4E48-4E88-8367-2AA199C51C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691" y="1600201"/>
            <a:ext cx="5145656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Good motivational skills</a:t>
            </a:r>
          </a:p>
          <a:p>
            <a:pPr>
              <a:lnSpc>
                <a:spcPct val="90000"/>
              </a:lnSpc>
            </a:pPr>
            <a:r>
              <a:rPr lang="en-US"/>
              <a:t>High Performance</a:t>
            </a:r>
          </a:p>
          <a:p>
            <a:pPr>
              <a:lnSpc>
                <a:spcPct val="90000"/>
              </a:lnSpc>
            </a:pPr>
            <a:r>
              <a:rPr lang="en-US"/>
              <a:t>Takes responsibility</a:t>
            </a:r>
          </a:p>
          <a:p>
            <a:pPr>
              <a:lnSpc>
                <a:spcPct val="90000"/>
              </a:lnSpc>
            </a:pPr>
            <a:r>
              <a:rPr lang="en-US"/>
              <a:t>Has good interpersonal skills</a:t>
            </a:r>
          </a:p>
          <a:p>
            <a:pPr>
              <a:lnSpc>
                <a:spcPct val="90000"/>
              </a:lnSpc>
            </a:pPr>
            <a:r>
              <a:rPr lang="en-US"/>
              <a:t>Good Teacher</a:t>
            </a:r>
          </a:p>
          <a:p>
            <a:pPr>
              <a:lnSpc>
                <a:spcPct val="90000"/>
              </a:lnSpc>
            </a:pPr>
            <a:r>
              <a:rPr lang="en-US"/>
              <a:t>High levels of workplace knowledge</a:t>
            </a:r>
          </a:p>
        </p:txBody>
      </p:sp>
      <p:pic>
        <p:nvPicPr>
          <p:cNvPr id="5" name="Picture 6" descr="A picture containing toy&#10;&#10;Description generated with very high confidence">
            <a:extLst>
              <a:ext uri="{FF2B5EF4-FFF2-40B4-BE49-F238E27FC236}">
                <a16:creationId xmlns:a16="http://schemas.microsoft.com/office/drawing/2014/main" id="{22628E2D-A560-4912-9B39-B60877A0AED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683369" y="1968034"/>
            <a:ext cx="3060940" cy="2232582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CE1FF1-B35E-4512-BE3A-A302E1167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1758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2D14F6F-E06E-4884-A0B5-87188E9E2E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7" y="-718"/>
            <a:ext cx="9141123" cy="685943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AB775E-D8FC-4A02-B6F6-CC2EF70F0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6308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E74E8-CBAF-492E-BABE-5A0512960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3F49D-8D03-488E-BDE1-57A85A3D4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54503"/>
            <a:ext cx="8229600" cy="43627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/>
              <a:t>Brennen L. (2005) Integrating Work Based Learning into HE. Report. Bolton. University of Vocational Awards Council.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1800" dirty="0" err="1"/>
              <a:t>Caverner</a:t>
            </a:r>
            <a:r>
              <a:rPr lang="en-US" sz="1800" dirty="0"/>
              <a:t> J. Phillips C. Shenton F. (2020) Enhancing Practitioner Led Education in Social Work: Developing a Secondment Project. Social Work Education 2020. Vol. 39(3). P350 – 362. 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 dirty="0" err="1"/>
              <a:t>NPCC</a:t>
            </a:r>
            <a:r>
              <a:rPr lang="en-US" sz="1800" dirty="0"/>
              <a:t> (2016) Policing Vision 2025. HMSO. London. 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 dirty="0" err="1"/>
              <a:t>Odidison</a:t>
            </a:r>
            <a:r>
              <a:rPr lang="en-US" sz="1800" dirty="0"/>
              <a:t> J. (2020) Coaching: Building Trust. Available at: </a:t>
            </a:r>
            <a:r>
              <a:rPr lang="en-US" sz="1800" dirty="0">
                <a:hlinkClick r:id="rId2"/>
              </a:rPr>
              <a:t>www.interpersonalwellness.com</a:t>
            </a:r>
            <a:r>
              <a:rPr lang="en-US" sz="1800" dirty="0"/>
              <a:t> Accessed on 3rd March 2020. 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Rogers </a:t>
            </a:r>
            <a:r>
              <a:rPr lang="en-US" sz="1800" dirty="0" err="1"/>
              <a:t>A.Horrocks</a:t>
            </a:r>
            <a:r>
              <a:rPr lang="en-US" sz="1800" dirty="0"/>
              <a:t> N (2020) Teaching Adults. Berkshire. Open University Press. </a:t>
            </a:r>
          </a:p>
          <a:p>
            <a:pPr marL="0" indent="0">
              <a:buNone/>
            </a:pPr>
            <a:endParaRPr lang="en-US" sz="1400"/>
          </a:p>
          <a:p>
            <a:pPr marL="0" indent="0">
              <a:buNone/>
            </a:pPr>
            <a:endParaRPr lang="en-US" sz="1400"/>
          </a:p>
          <a:p>
            <a:pPr marL="0" indent="0">
              <a:buNone/>
            </a:pPr>
            <a:endParaRPr lang="en-US" sz="12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23BB49-DCDA-4CFD-994F-AAE736C76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17591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1ecf5648-3750-43f5-867d-bfaa16e6e17e">
      <UserInfo>
        <DisplayName>Sarah Jones (IMH)</DisplayName>
        <AccountId>201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2" ma:contentTypeDescription="Create a new document." ma:contentTypeScope="" ma:versionID="a6865cf35ac3fa4d2eba64820c5d7ea5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970de7c6851c97a7d95ccd6dac2a1142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A0CDED-E7C0-4778-89DC-F75DE928FF5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6A630BF-7B2F-442E-A3B5-9C9D89501858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Application>Microsoft Office PowerPoint</Application>
  <PresentationFormat>On-screen Show (4:3)</PresentationFormat>
  <Slides>32</Slides>
  <Notes>15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Theme1.thmx first page pp</vt:lpstr>
      <vt:lpstr>Introduction to Coaching and Mentoring  </vt:lpstr>
      <vt:lpstr>Learning Outcomes</vt:lpstr>
      <vt:lpstr> Work Based Learning (WBL)</vt:lpstr>
      <vt:lpstr>Application of Characteristics to Policing</vt:lpstr>
      <vt:lpstr>Application of Characteristics to Policing</vt:lpstr>
      <vt:lpstr>Secondment Opportunities</vt:lpstr>
      <vt:lpstr>The Concept of WBL Assessment</vt:lpstr>
      <vt:lpstr>The Concept of WBL Assessment</vt:lpstr>
      <vt:lpstr>Progression</vt:lpstr>
      <vt:lpstr>The Concept of WBL Assessment</vt:lpstr>
      <vt:lpstr>Benefits of WBL Assessment</vt:lpstr>
      <vt:lpstr>Benefits of WBL Assessment</vt:lpstr>
      <vt:lpstr>The Role of WBL Assessors</vt:lpstr>
      <vt:lpstr>The Concept of WBL Assessment</vt:lpstr>
      <vt:lpstr>What is Coaching?</vt:lpstr>
      <vt:lpstr>When is coaching suitable?</vt:lpstr>
      <vt:lpstr>The 3 principles of coaching?</vt:lpstr>
      <vt:lpstr>PowerPoint Presentation</vt:lpstr>
      <vt:lpstr>What is Mentoring?</vt:lpstr>
      <vt:lpstr>What is Mentoring?</vt:lpstr>
      <vt:lpstr>What are the characteristics of mentoring?</vt:lpstr>
      <vt:lpstr>What are the characteristics of mentoring?</vt:lpstr>
      <vt:lpstr>PowerPoint Presentation</vt:lpstr>
      <vt:lpstr>PowerPoint Presentation</vt:lpstr>
      <vt:lpstr>PowerPoint Presentation</vt:lpstr>
      <vt:lpstr>PowerPoint Presentation</vt:lpstr>
      <vt:lpstr> What skills do Mentors need?  Encouraging &amp; Inspiring </vt:lpstr>
      <vt:lpstr>The 4 stages of the formal mentoring relationship?</vt:lpstr>
      <vt:lpstr>Mentoring Exercise</vt:lpstr>
      <vt:lpstr>You may have considered some or all the below:  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Lecuter</dc:title>
  <dc:creator>jane davies thomas</dc:creator>
  <cp:revision>179</cp:revision>
  <dcterms:created xsi:type="dcterms:W3CDTF">2020-01-03T17:59:45Z</dcterms:created>
  <dcterms:modified xsi:type="dcterms:W3CDTF">2020-04-07T09:09:46Z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</Properties>
</file>