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24"/>
  </p:notesMasterIdLst>
  <p:sldIdLst>
    <p:sldId id="277"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Lst>
  <p:sldSz cx="18288000" cy="10287000"/>
  <p:notesSz cx="6858000" cy="9144000"/>
  <p:embeddedFontLst>
    <p:embeddedFont>
      <p:font typeface="Calibri" pitchFamily="34" charset="0"/>
      <p:regular r:id="rId25"/>
      <p:bold r:id="rId26"/>
      <p:italic r:id="rId27"/>
      <p:boldItalic r:id="rId28"/>
    </p:embeddedFont>
    <p:embeddedFont>
      <p:font typeface="Times New Roman Bold" pitchFamily="18" charset="0"/>
      <p:bold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558" autoAdjust="0"/>
  </p:normalViewPr>
  <p:slideViewPr>
    <p:cSldViewPr>
      <p:cViewPr>
        <p:scale>
          <a:sx n="59" d="100"/>
          <a:sy n="59" d="100"/>
        </p:scale>
        <p:origin x="-418"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05.04.2026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NHS has a very complicated workforce management system that employs more than 1.4 million people in 2026. The growing number of patients and ageing population puts more pressure on services and staff. Post-COVID burnout exacerbates workforce shortages. The reason why training and development are necessary is to improve skills, sustain the quality of care and make the healthcare environment sustainable in the long term in a fast-changing context.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presentation will seek to critically explore the issue of training and development in the NHS workforce. It notes the structural, managerial, and cultural forces that influence the effectiveness of training and uses the HRM theories, including the human capital and learning theory. The research also offers evidence-based implications that can be applied to increase workforce competency and performance and improve healthcare outcomes.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Human capital management is concerned with training and development. Training is aimed at short-term improvement of skills in the current job, and development will provide long-term development of the career and leaders. This comprises clinical, digital, and patient care skills in healthcare. It has been demonstrated that effective T&amp;D can boost workforce productivity by 2025, so it is a critical aspect of creating a competent and future-ready workforce for the NHS.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Strategic use of training and development enhances the performance of the organisation. Training is effective in reducing clinical errors and improving patient safety. The organisations that invest in development have a higher retention rate because the employees feel appreciated. Life-long learning helps to facilitate the adjustment of digital and AI-driven healthcare systems. Training that is consistent with organisational objectives will help the employees to provide quality services and respond to the changing healthcare needs.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NHS has a formal training program, which incorporates mandatory training programs like clinical safety, compliance and professional standards. Moreover, ongoing professional development (CPD) is one of the important conditions that healthcare personnel should fulfil to preserve their qualification and competencies. Employee participation rates have been low; however, due to rising workforce shortages, employees have been unable to find time to train. The training needs have increased as well to a significant proportion of over 15 per cent in the wake of new healthcare challenges following COVID-19. This introduces a disconnect between the training requirements and the real training provision, which demonstrates system inefficiency.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Lack of training resources is one of the greatest challenges of the NHS. Lack of budget prevents the provision of sophisticated training programs and technologies, which are the key to the contemporary healthcare system. Also, the shortage of staff lessens the time allocated to training during working hours since employees are mostly prioritised to attend to patients. The lack of access to modern training tools, including digital platforms and simulation technologies, also influences the quality of training. It has been reported that the training gap in healthcare systems all over the world is caused by resource constraints in more than 25 per cent of cases, which means that it is a very common problem in workforce development.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high rate of technological change in healthcare has left employees with a lot of skills gaps. The digital transformation, such as AI and electronic health systems, demands that employees constantly train their skills. Nevertheless, not all healthcare professionals are highly digitally proficient, and research shows that approximately 40% of them are not properly trained in these fields. Such an imbalance between the skills needed and the current abilities decreases the efficiency of the workforce and impacts service delivery. These skills gaps should be addressed in order to make sure that the employees are able to work with new technologies effectively and deliver high-quality patient 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other critical problem is the poor design of training programs. Most of the training programs in the NHS are general and not specific to the job roles, thus their relevance and effectiveness are minimised. Also, practical and experiential learning is not always available and is essential in the healthcare context. Unless training programs are matched with the needs of organisations, they do not produce the desired results. Studies indicate that performance may increase up to 35% with customised role-specific training, emphasising the need to develop training programs that address the needs of employees and the organisation.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major shortcoming of the NHS training programs is that they do not have adequate evaluation systems. The effectiveness of training is not systematically evaluated by many organisations, hence the trouble in measuring the results and making a case to invest. Lack of key performance indicators (KPIs) and the metrics of return on investment (ROI) decreases accountability and constrains the area of continuous improvement. Also, there are weak feedback mechanisms that do not give organisations a chance to know what to improve. Research indicates that organisations that have good training evaluation systems can increase their results by more than 25%, which proves that monitoring and evaluation of training programs is important.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issues associated with the training and development can be linked to several underlying causes. Organizationally, underinvestment and labour deficit restrict the ability to provide effective training. On the managerial level, training is not always strategically planned and supported by HR. Learning and development may not be a priority in the organisation culturally, and thus, low engagement is observed. Moreover, the old models of training are not relevant to meet the requirements of new healthcare systems that demand innovation and technology-oriented models. These are the root causes that need to be addressed to enhance training effectiveness.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human capital theory stresses that employee training is associated with productivity and organisational performance. Skilled employees in the healthcare setting help achieve better patient outcomes and quality of service provision. Companies which invest in training realise greater returns in long term performance since employees are more competent and efficient. Nevertheless, underinvestment in training can be seen as a challenge to the NHS, leading to inefficiencies and workforce problems. The implementation of this theory points out the need to consider training as an investment and not as a cost.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adult learning theory and the learning theory are based on the idea that people learn in a self-directed and experiential way. In health care, simulations and real-life situations are more effective as practical training than theory. Research shows that experiential learning is able to enhance knowledge retention by up to 70 per cent. Thus, training programs are to be interactive, engaging and relevant to real-life situations. Professional growth and flexibility are another benefit of continuous learning that are necessary in a swiftly evolving healthcare setting.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training and development are closely related to the performance management systems. Performance appraisal processes can be relied upon to identify skill deficiencies and incorporate these to guide training interventions. Performance management and training will help organisations offer the right and opportune development opportunities to employees. This relationship improves the performance of employees and organisations. Research has shown that the organisations that manage to have the right bridge between training and performance achieve up to 20 percent higher productivity, and it is thus important to have a well-coordinated HR strategy.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implications of the training and development issues on the NHS are enormous. Lack of competence amongst employees means that the patient is at risk of clinical errors and this could hamper patient safety. Low morale and involvement of staff also comes as a result of minimal investment in training and therefore affects the general performance of the staff. The large levels of turnover come to burden the organisation as they introduce costs in the form of recruitment and in operation. Last but not least, these are the adverse outcomes of lack of effective training on the quality of services and patient satisfaction which are paramount outcomes in healthcare.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curb these issues, the NHS ought to put in place a strategic training framework that is consistent with organisational objectives. This involves the routine skills gap analysis so as to determine the training requirements and to prioritise the resources in an effective manner. Different roles and career stages should be offered individualised learning paths. Through a systematic and planned method, organisations are able to enhance the efficiency and effectiveness of training. According to research, strategic training frameworks can be a great investment and improve performance by up to 30%.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NHS training can be enhanced through digital learning and innovation with great opportunities. The solution may be available in the form of simulation-based training and e-learning platforms that offer an inexpensive solution. The training programs can be customised and their development can be followed with the help of AI and data analytics. Nevertheless, it is possible to use high technologies, such as virtual reality and holographic training, and engage learners and provide them with realistic learning opportunities. These digital solutions can be used to save as much as 20% of the training expenses, as well as improve access and effectiveness.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achieve long-term success, a culture of constant learning should be developed. This will play out in the form of encouraging life long learning and providing opportunities in the form of professional development. Employee growth and involvement could be encouraged with the help of mentoring, coaching, and leadership training programs. Diversity in the workforce should also be encouraged and this can be achieved by inclusion and equal training opportunities. Organisations with good learning culture experience greater retention and engagement rates and hence improve the organisation performance and success.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summary, sustainability and performance of the NHS workforce are impossible without training and development. The issues related to resources, design, and evaluation could be resolved in order to enhance the outcomes significantly. The training has to be viewed as a strategic investment that enhances productivity, retention and patient care quality. The NHS must adopt future oriented HR approach, which puts emphasis on lifelong learning, innovation and workforce development in the future. The latter approach will allow it to develop a powerful and efficient manpower that will address the demands of modern healthcare.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achieve long-term success, a culture of constant learning should be developed. This will play out in the form of encouraging life long learning and providing opportunities in the form of professional development. Employee growth and involvement could be encouraged with the help of mentoring, coaching, and leadership training programs. Diversity in the workforce should also be encouraged and this can be achieved by inclusion and equal training opportunities. Organisations with good learning culture experience greater retention and engagement rates and hence improve the organisation performance and success.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3.svg"/></Relationships>
</file>

<file path=ppt/slides/_rels/slide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3.svg"/></Relationships>
</file>

<file path=ppt/slides/_rels/slide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hyperlink" Target="https://digital.nhs.uk/data-and-information/publications/statistical/nhs-workforce-statistics/january-2026"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digital.nhs.uk/data-and-information/publications/statistical/nhs-workforce-statistics/december-2025" TargetMode="External"/><Relationship Id="rId5" Type="http://schemas.openxmlformats.org/officeDocument/2006/relationships/hyperlink" Target="https://doi.org/10.1037/cpb0000239" TargetMode="External"/><Relationship Id="rId4" Type="http://schemas.openxmlformats.org/officeDocument/2006/relationships/hyperlink" Target="https://doi.org/10.3390/books978-3-0365-1468-0"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B0F9617C-D5A7-532A-9019-4EC4485C8917}"/>
              </a:ext>
            </a:extLst>
          </p:cNvPr>
          <p:cNvPicPr>
            <a:picLocks noChangeAspect="1"/>
          </p:cNvPicPr>
          <p:nvPr/>
        </p:nvPicPr>
        <p:blipFill rotWithShape="1">
          <a:blip r:embed="rId2"/>
          <a:srcRect l="5090" r="3463"/>
          <a:stretch/>
        </p:blipFill>
        <p:spPr bwMode="auto">
          <a:xfrm>
            <a:off x="6760686" y="1028700"/>
            <a:ext cx="4766628" cy="1772653"/>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xmlns="" id="{08101EA0-BF61-894F-6183-0973F08EA510}"/>
              </a:ext>
            </a:extLst>
          </p:cNvPr>
          <p:cNvSpPr txBox="1"/>
          <p:nvPr/>
        </p:nvSpPr>
        <p:spPr>
          <a:xfrm>
            <a:off x="533400" y="3314700"/>
            <a:ext cx="17221200" cy="6078587"/>
          </a:xfrm>
          <a:prstGeom prst="rect">
            <a:avLst/>
          </a:prstGeom>
          <a:noFill/>
        </p:spPr>
        <p:txBody>
          <a:bodyPr wrap="square">
            <a:spAutoFit/>
          </a:bodyPr>
          <a:lstStyle/>
          <a:p>
            <a:pPr algn="ctr">
              <a:lnSpc>
                <a:spcPct val="150000"/>
              </a:lnSpc>
              <a:buNone/>
            </a:pPr>
            <a:r>
              <a:rPr lang="en-GB" sz="1600" b="1" dirty="0">
                <a:effectLst/>
                <a:latin typeface="Arial" panose="020B0604020202020204" pitchFamily="34" charset="0"/>
                <a:ea typeface="Times New Roman" panose="02020603050405020304" pitchFamily="18" charset="0"/>
              </a:rPr>
              <a:t>Master of Business Administration </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US" sz="1600" b="1" dirty="0">
                <a:effectLst/>
                <a:latin typeface="Arial" panose="020B0604020202020204" pitchFamily="34" charset="0"/>
                <a:ea typeface="Times New Roman" panose="02020603050405020304" pitchFamily="18" charset="0"/>
              </a:rPr>
              <a:t>Human Capital Management</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600" b="1" dirty="0">
                <a:effectLst/>
                <a:latin typeface="Arial" panose="020B0604020202020204" pitchFamily="34" charset="0"/>
                <a:ea typeface="Times New Roman" panose="02020603050405020304" pitchFamily="18" charset="0"/>
              </a:rPr>
              <a:t>LCMB7023</a:t>
            </a:r>
            <a:endParaRPr lang="en-IN" sz="1800" b="1" dirty="0">
              <a:effectLst/>
              <a:latin typeface="Times New Roman" panose="02020603050405020304" pitchFamily="18" charset="0"/>
              <a:ea typeface="Times New Roman" panose="02020603050405020304" pitchFamily="18" charset="0"/>
            </a:endParaRPr>
          </a:p>
          <a:p>
            <a:pPr algn="just">
              <a:lnSpc>
                <a:spcPct val="150000"/>
              </a:lnSpc>
              <a:buNone/>
            </a:pPr>
            <a:r>
              <a:rPr lang="en-GB" sz="1400" dirty="0">
                <a:effectLst/>
                <a:latin typeface="Arial" panose="020B0604020202020204" pitchFamily="34" charset="0"/>
                <a:ea typeface="Times New Roman" panose="02020603050405020304" pitchFamily="18" charset="0"/>
              </a:rPr>
              <a:t> </a:t>
            </a:r>
            <a:endParaRPr lang="en-IN" sz="1400" dirty="0">
              <a:effectLst/>
              <a:latin typeface="Times New Roman" panose="02020603050405020304" pitchFamily="18" charset="0"/>
              <a:ea typeface="Times New Roman" panose="02020603050405020304" pitchFamily="18" charset="0"/>
            </a:endParaRPr>
          </a:p>
          <a:p>
            <a:pPr algn="ctr">
              <a:lnSpc>
                <a:spcPct val="150000"/>
              </a:lnSpc>
              <a:buNone/>
            </a:pPr>
            <a:r>
              <a:rPr lang="en-GB" sz="1800" b="1" dirty="0">
                <a:effectLst/>
                <a:latin typeface="Arial" panose="020B0604020202020204" pitchFamily="34" charset="0"/>
                <a:ea typeface="Times New Roman" panose="02020603050405020304" pitchFamily="18" charset="0"/>
              </a:rPr>
              <a:t>Assessment component 2:</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US" sz="1800" b="1" dirty="0">
                <a:effectLst/>
                <a:latin typeface="Arial" panose="020B0604020202020204" pitchFamily="34" charset="0"/>
                <a:ea typeface="Times New Roman" panose="02020603050405020304" pitchFamily="18" charset="0"/>
              </a:rPr>
              <a:t>Group Presentation</a:t>
            </a:r>
            <a:r>
              <a:rPr lang="en-US" sz="1800" b="1">
                <a:effectLst/>
                <a:latin typeface="Arial" panose="020B0604020202020204" pitchFamily="34" charset="0"/>
                <a:ea typeface="Times New Roman" panose="02020603050405020304" pitchFamily="18" charset="0"/>
              </a:rPr>
              <a:t>: </a:t>
            </a:r>
            <a:r>
              <a:rPr lang="en-US" b="1" smtClean="0">
                <a:latin typeface="Arial" panose="020B0604020202020204" pitchFamily="34" charset="0"/>
                <a:ea typeface="Times New Roman" panose="02020603050405020304" pitchFamily="18" charset="0"/>
              </a:rPr>
              <a:t>Human</a:t>
            </a:r>
            <a:r>
              <a:rPr lang="en-US" sz="1800" b="1" smtClean="0">
                <a:effectLst/>
                <a:latin typeface="Arial" panose="020B0604020202020204" pitchFamily="34" charset="0"/>
                <a:ea typeface="Times New Roman" panose="02020603050405020304" pitchFamily="18" charset="0"/>
              </a:rPr>
              <a:t> </a:t>
            </a:r>
            <a:r>
              <a:rPr lang="en-US" b="1" dirty="0" smtClean="0">
                <a:latin typeface="Arial" panose="020B0604020202020204" pitchFamily="34" charset="0"/>
                <a:ea typeface="Times New Roman" panose="02020603050405020304" pitchFamily="18" charset="0"/>
              </a:rPr>
              <a:t>Capital</a:t>
            </a:r>
            <a:r>
              <a:rPr lang="en-US" sz="1800" b="1" dirty="0" smtClean="0">
                <a:effectLst/>
                <a:latin typeface="Arial" panose="020B0604020202020204" pitchFamily="34" charset="0"/>
                <a:ea typeface="Times New Roman" panose="02020603050405020304" pitchFamily="18" charset="0"/>
              </a:rPr>
              <a:t> </a:t>
            </a:r>
            <a:r>
              <a:rPr lang="en-US" sz="1800" b="1" dirty="0">
                <a:effectLst/>
                <a:latin typeface="Arial" panose="020B0604020202020204" pitchFamily="34" charset="0"/>
                <a:ea typeface="Times New Roman" panose="02020603050405020304" pitchFamily="18" charset="0"/>
              </a:rPr>
              <a:t>Challenges in the NHS: An HRM Perspective</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800" b="1" dirty="0">
                <a:effectLst/>
                <a:latin typeface="Arial" panose="020B0604020202020204" pitchFamily="34"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ctr">
              <a:lnSpc>
                <a:spcPct val="150000"/>
              </a:lnSpc>
            </a:pPr>
            <a:r>
              <a:rPr lang="en-GB" sz="1800" b="1" dirty="0">
                <a:effectLst/>
                <a:latin typeface="Arial" panose="020B0604020202020204" pitchFamily="34" charset="0"/>
                <a:ea typeface="Times New Roman" panose="02020603050405020304" pitchFamily="18" charset="0"/>
              </a:rPr>
              <a:t>Human Capital Challenges in the NHS: A Strategic HRM Analysis of Training &amp; Development</a:t>
            </a:r>
          </a:p>
          <a:p>
            <a:pPr algn="ctr">
              <a:lnSpc>
                <a:spcPct val="150000"/>
              </a:lnSpc>
            </a:pP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400" b="1" dirty="0">
                <a:effectLst/>
                <a:latin typeface="Arial" panose="020B0604020202020204" pitchFamily="34" charset="0"/>
                <a:ea typeface="Times New Roman" panose="02020603050405020304" pitchFamily="18" charset="0"/>
              </a:rPr>
              <a:t>Lecturer name: Vasilios </a:t>
            </a:r>
            <a:r>
              <a:rPr lang="en-GB" sz="1400" b="1" dirty="0" err="1">
                <a:effectLst/>
                <a:latin typeface="Arial" panose="020B0604020202020204" pitchFamily="34" charset="0"/>
                <a:ea typeface="Times New Roman" panose="02020603050405020304" pitchFamily="18" charset="0"/>
              </a:rPr>
              <a:t>Tavlaridis</a:t>
            </a:r>
            <a:r>
              <a:rPr lang="en-GB" sz="1400" b="1" dirty="0">
                <a:effectLst/>
                <a:latin typeface="Arial" panose="020B0604020202020204" pitchFamily="34" charset="0"/>
                <a:ea typeface="Times New Roman" panose="02020603050405020304" pitchFamily="18" charset="0"/>
              </a:rPr>
              <a:t>, Hoang Nguyen</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400" b="1" dirty="0">
                <a:effectLst/>
                <a:latin typeface="Arial" panose="020B0604020202020204" pitchFamily="34"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400" b="1" dirty="0">
                <a:effectLst/>
                <a:latin typeface="Arial" panose="020B0604020202020204" pitchFamily="34" charset="0"/>
                <a:ea typeface="Times New Roman" panose="02020603050405020304" pitchFamily="18" charset="0"/>
              </a:rPr>
              <a:t>Student name: </a:t>
            </a:r>
            <a:r>
              <a:rPr lang="en-GB" sz="1400" b="1" dirty="0" err="1">
                <a:effectLst/>
                <a:latin typeface="Arial" panose="020B0604020202020204" pitchFamily="34" charset="0"/>
                <a:ea typeface="Times New Roman" panose="02020603050405020304" pitchFamily="18" charset="0"/>
              </a:rPr>
              <a:t>Khatijabibi</a:t>
            </a:r>
            <a:r>
              <a:rPr lang="en-GB" sz="1400" b="1" dirty="0">
                <a:effectLst/>
                <a:latin typeface="Arial" panose="020B0604020202020204" pitchFamily="34" charset="0"/>
                <a:ea typeface="Times New Roman" panose="02020603050405020304" pitchFamily="18" charset="0"/>
              </a:rPr>
              <a:t> </a:t>
            </a:r>
            <a:r>
              <a:rPr lang="en-GB" sz="1400" b="1" dirty="0" err="1" smtClean="0">
                <a:effectLst/>
                <a:latin typeface="Arial" panose="020B0604020202020204" pitchFamily="34" charset="0"/>
                <a:ea typeface="Times New Roman" panose="02020603050405020304" pitchFamily="18" charset="0"/>
              </a:rPr>
              <a:t>Mahebubbhai</a:t>
            </a:r>
            <a:r>
              <a:rPr lang="en-GB" sz="1400" b="1" dirty="0" smtClean="0">
                <a:effectLst/>
                <a:latin typeface="Arial" panose="020B0604020202020204" pitchFamily="34" charset="0"/>
                <a:ea typeface="Times New Roman" panose="02020603050405020304" pitchFamily="18" charset="0"/>
              </a:rPr>
              <a:t> </a:t>
            </a:r>
            <a:r>
              <a:rPr lang="en-GB" sz="1400" b="1" dirty="0">
                <a:effectLst/>
                <a:latin typeface="Arial" panose="020B0604020202020204" pitchFamily="34" charset="0"/>
                <a:ea typeface="Times New Roman" panose="02020603050405020304" pitchFamily="18" charset="0"/>
              </a:rPr>
              <a:t>Radhanpuri, Hari Mohan Singh, Dharmesh Bhavani Singh Tanwar, </a:t>
            </a:r>
            <a:r>
              <a:rPr lang="en-GB" sz="1400" b="1" dirty="0" err="1">
                <a:effectLst/>
                <a:latin typeface="Arial" panose="020B0604020202020204" pitchFamily="34" charset="0"/>
                <a:ea typeface="Times New Roman" panose="02020603050405020304" pitchFamily="18" charset="0"/>
              </a:rPr>
              <a:t>Arkeshbhai</a:t>
            </a:r>
            <a:r>
              <a:rPr lang="en-GB" sz="1400" b="1" dirty="0">
                <a:effectLst/>
                <a:latin typeface="Arial" panose="020B0604020202020204" pitchFamily="34" charset="0"/>
                <a:ea typeface="Times New Roman" panose="02020603050405020304" pitchFamily="18" charset="0"/>
              </a:rPr>
              <a:t> </a:t>
            </a:r>
            <a:r>
              <a:rPr lang="en-GB" sz="1400" b="1" dirty="0" err="1">
                <a:effectLst/>
                <a:latin typeface="Arial" panose="020B0604020202020204" pitchFamily="34" charset="0"/>
                <a:ea typeface="Times New Roman" panose="02020603050405020304" pitchFamily="18" charset="0"/>
              </a:rPr>
              <a:t>Rajubhai</a:t>
            </a:r>
            <a:r>
              <a:rPr lang="en-GB" sz="1400" b="1" dirty="0">
                <a:effectLst/>
                <a:latin typeface="Arial" panose="020B0604020202020204" pitchFamily="34" charset="0"/>
                <a:ea typeface="Times New Roman" panose="02020603050405020304" pitchFamily="18" charset="0"/>
              </a:rPr>
              <a:t> </a:t>
            </a:r>
            <a:r>
              <a:rPr lang="en-GB" sz="1400" b="1" dirty="0" err="1">
                <a:effectLst/>
                <a:latin typeface="Arial" panose="020B0604020202020204" pitchFamily="34" charset="0"/>
                <a:ea typeface="Times New Roman" panose="02020603050405020304" pitchFamily="18" charset="0"/>
              </a:rPr>
              <a:t>Pansuriya</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400" b="1" dirty="0">
                <a:effectLst/>
                <a:latin typeface="Arial" panose="020B0604020202020204" pitchFamily="34" charset="0"/>
                <a:ea typeface="Times New Roman" panose="02020603050405020304" pitchFamily="18" charset="0"/>
              </a:rPr>
              <a:t>Student ID: 2420022, 2506569, 2531862, 2529488</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400" b="1" dirty="0">
                <a:effectLst/>
                <a:latin typeface="Arial" panose="020B0604020202020204" pitchFamily="34"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400" b="1" dirty="0">
                <a:effectLst/>
                <a:latin typeface="Arial" panose="020B0604020202020204" pitchFamily="34" charset="0"/>
                <a:ea typeface="Times New Roman" panose="02020603050405020304" pitchFamily="18" charset="0"/>
              </a:rPr>
              <a:t>Word count: </a:t>
            </a:r>
            <a:r>
              <a:rPr lang="en-GB" sz="1400" b="0" dirty="0">
                <a:effectLst/>
                <a:latin typeface="Arial" panose="020B0604020202020204" pitchFamily="34" charset="0"/>
                <a:ea typeface="Times New Roman" panose="02020603050405020304" pitchFamily="18" charset="0"/>
              </a:rPr>
              <a:t>2841 words</a:t>
            </a:r>
            <a:endParaRPr lang="en-IN" sz="1800" b="1" dirty="0">
              <a:effectLst/>
              <a:latin typeface="Times New Roman" panose="02020603050405020304" pitchFamily="18" charset="0"/>
              <a:ea typeface="Times New Roman" panose="02020603050405020304" pitchFamily="18" charset="0"/>
            </a:endParaRPr>
          </a:p>
          <a:p>
            <a:pPr algn="ctr">
              <a:lnSpc>
                <a:spcPct val="150000"/>
              </a:lnSpc>
              <a:buNone/>
            </a:pPr>
            <a:r>
              <a:rPr lang="en-GB" sz="1400" b="1" dirty="0">
                <a:effectLst/>
                <a:latin typeface="Arial" panose="020B0604020202020204" pitchFamily="34"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buNone/>
            </a:pPr>
            <a:r>
              <a:rPr lang="en-GB" sz="1400" b="1" dirty="0">
                <a:effectLst/>
                <a:latin typeface="Arial" panose="020B0604020202020204" pitchFamily="34" charset="0"/>
                <a:ea typeface="Times New Roman" panose="02020603050405020304" pitchFamily="18" charset="0"/>
              </a:rPr>
              <a:t>Submission date: </a:t>
            </a:r>
            <a:endParaRPr lang="en-US" dirty="0"/>
          </a:p>
        </p:txBody>
      </p:sp>
    </p:spTree>
    <p:extLst>
      <p:ext uri="{BB962C8B-B14F-4D97-AF65-F5344CB8AC3E}">
        <p14:creationId xmlns:p14="http://schemas.microsoft.com/office/powerpoint/2010/main" val="1066869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4423666" y="9534525"/>
            <a:ext cx="7568718" cy="762000"/>
            <a:chOff x="0" y="0"/>
            <a:chExt cx="1993407" cy="200691"/>
          </a:xfrm>
        </p:grpSpPr>
        <p:sp>
          <p:nvSpPr>
            <p:cNvPr id="4" name="Freeform 4"/>
            <p:cNvSpPr/>
            <p:nvPr/>
          </p:nvSpPr>
          <p:spPr>
            <a:xfrm>
              <a:off x="0" y="0"/>
              <a:ext cx="1993407" cy="200691"/>
            </a:xfrm>
            <a:custGeom>
              <a:avLst/>
              <a:gdLst/>
              <a:ahLst/>
              <a:cxnLst/>
              <a:rect l="l" t="t" r="r" b="b"/>
              <a:pathLst>
                <a:path w="1993407" h="200691">
                  <a:moveTo>
                    <a:pt x="203200" y="0"/>
                  </a:moveTo>
                  <a:lnTo>
                    <a:pt x="1993407" y="0"/>
                  </a:lnTo>
                  <a:lnTo>
                    <a:pt x="1790207" y="200691"/>
                  </a:lnTo>
                  <a:lnTo>
                    <a:pt x="0" y="200691"/>
                  </a:lnTo>
                  <a:lnTo>
                    <a:pt x="203200" y="0"/>
                  </a:lnTo>
                  <a:close/>
                </a:path>
              </a:pathLst>
            </a:custGeom>
            <a:solidFill>
              <a:srgbClr val="255C8C"/>
            </a:solidFill>
          </p:spPr>
        </p:sp>
        <p:sp>
          <p:nvSpPr>
            <p:cNvPr id="5" name="TextBox 5"/>
            <p:cNvSpPr txBox="1"/>
            <p:nvPr/>
          </p:nvSpPr>
          <p:spPr>
            <a:xfrm>
              <a:off x="101600" y="-57150"/>
              <a:ext cx="1790207" cy="257841"/>
            </a:xfrm>
            <a:prstGeom prst="rect">
              <a:avLst/>
            </a:prstGeom>
          </p:spPr>
          <p:txBody>
            <a:bodyPr lIns="50800" tIns="50800" rIns="50800" bIns="50800" rtlCol="0" anchor="ctr"/>
            <a:lstStyle/>
            <a:p>
              <a:pPr algn="ctr">
                <a:lnSpc>
                  <a:spcPts val="2940"/>
                </a:lnSpc>
              </a:pPr>
              <a:endParaRPr/>
            </a:p>
          </p:txBody>
        </p:sp>
      </p:grpSp>
      <p:grpSp>
        <p:nvGrpSpPr>
          <p:cNvPr id="8" name="Group 8"/>
          <p:cNvGrpSpPr/>
          <p:nvPr/>
        </p:nvGrpSpPr>
        <p:grpSpPr>
          <a:xfrm>
            <a:off x="-1583156" y="-3773"/>
            <a:ext cx="7568718" cy="762000"/>
            <a:chOff x="0" y="0"/>
            <a:chExt cx="1993407" cy="200691"/>
          </a:xfrm>
        </p:grpSpPr>
        <p:sp>
          <p:nvSpPr>
            <p:cNvPr id="9" name="Freeform 9"/>
            <p:cNvSpPr/>
            <p:nvPr/>
          </p:nvSpPr>
          <p:spPr>
            <a:xfrm>
              <a:off x="0" y="0"/>
              <a:ext cx="1993407" cy="200691"/>
            </a:xfrm>
            <a:custGeom>
              <a:avLst/>
              <a:gdLst/>
              <a:ahLst/>
              <a:cxnLst/>
              <a:rect l="l" t="t" r="r" b="b"/>
              <a:pathLst>
                <a:path w="1993407" h="200691">
                  <a:moveTo>
                    <a:pt x="203200" y="0"/>
                  </a:moveTo>
                  <a:lnTo>
                    <a:pt x="1993407" y="0"/>
                  </a:lnTo>
                  <a:lnTo>
                    <a:pt x="1790207" y="200691"/>
                  </a:lnTo>
                  <a:lnTo>
                    <a:pt x="0" y="200691"/>
                  </a:lnTo>
                  <a:lnTo>
                    <a:pt x="203200" y="0"/>
                  </a:lnTo>
                  <a:close/>
                </a:path>
              </a:pathLst>
            </a:custGeom>
            <a:solidFill>
              <a:srgbClr val="255C8C"/>
            </a:solidFill>
          </p:spPr>
        </p:sp>
        <p:sp>
          <p:nvSpPr>
            <p:cNvPr id="10" name="TextBox 10"/>
            <p:cNvSpPr txBox="1"/>
            <p:nvPr/>
          </p:nvSpPr>
          <p:spPr>
            <a:xfrm>
              <a:off x="101600" y="-57150"/>
              <a:ext cx="1790207" cy="257841"/>
            </a:xfrm>
            <a:prstGeom prst="rect">
              <a:avLst/>
            </a:prstGeom>
          </p:spPr>
          <p:txBody>
            <a:bodyPr lIns="50800" tIns="50800" rIns="50800" bIns="50800" rtlCol="0" anchor="ctr"/>
            <a:lstStyle/>
            <a:p>
              <a:pPr algn="ctr">
                <a:lnSpc>
                  <a:spcPts val="2940"/>
                </a:lnSpc>
              </a:pPr>
              <a:endParaRPr/>
            </a:p>
          </p:txBody>
        </p:sp>
      </p:grpSp>
      <p:sp>
        <p:nvSpPr>
          <p:cNvPr id="14" name="TextBox 13">
            <a:extLst>
              <a:ext uri="{FF2B5EF4-FFF2-40B4-BE49-F238E27FC236}">
                <a16:creationId xmlns:a16="http://schemas.microsoft.com/office/drawing/2014/main" xmlns="" id="{21D06112-8B72-07C2-9002-E5A70FA7E241}"/>
              </a:ext>
            </a:extLst>
          </p:cNvPr>
          <p:cNvSpPr txBox="1"/>
          <p:nvPr/>
        </p:nvSpPr>
        <p:spPr>
          <a:xfrm>
            <a:off x="6553200" y="177872"/>
            <a:ext cx="5439184" cy="923330"/>
          </a:xfrm>
          <a:prstGeom prst="rect">
            <a:avLst/>
          </a:prstGeom>
          <a:noFill/>
        </p:spPr>
        <p:txBody>
          <a:bodyPr wrap="square">
            <a:spAutoFit/>
          </a:bodyPr>
          <a:lstStyle/>
          <a:p>
            <a:r>
              <a:rPr lang="en-IN" sz="5400" b="1" dirty="0">
                <a:solidFill>
                  <a:srgbClr val="255C8C"/>
                </a:solidFill>
                <a:latin typeface="Times New Roman" panose="02020603050405020304" pitchFamily="18" charset="0"/>
                <a:cs typeface="Times New Roman" panose="02020603050405020304" pitchFamily="18" charset="0"/>
              </a:rPr>
              <a:t>Table</a:t>
            </a:r>
            <a:r>
              <a:rPr lang="en-IN" sz="1050" dirty="0">
                <a:latin typeface="Times New Roman" panose="02020603050405020304" pitchFamily="18" charset="0"/>
                <a:cs typeface="Times New Roman" panose="02020603050405020304" pitchFamily="18" charset="0"/>
              </a:rPr>
              <a:t> </a:t>
            </a:r>
            <a:r>
              <a:rPr lang="en-IN" sz="5400" b="1" dirty="0">
                <a:solidFill>
                  <a:srgbClr val="255C8C"/>
                </a:solidFill>
                <a:latin typeface="Times New Roman" panose="02020603050405020304" pitchFamily="18" charset="0"/>
                <a:cs typeface="Times New Roman" panose="02020603050405020304" pitchFamily="18" charset="0"/>
              </a:rPr>
              <a:t>of</a:t>
            </a:r>
            <a:r>
              <a:rPr lang="en-IN" sz="1050" dirty="0">
                <a:latin typeface="Times New Roman" panose="02020603050405020304" pitchFamily="18" charset="0"/>
                <a:cs typeface="Times New Roman" panose="02020603050405020304" pitchFamily="18" charset="0"/>
              </a:rPr>
              <a:t> </a:t>
            </a:r>
            <a:r>
              <a:rPr lang="en-IN" sz="5400" b="1" dirty="0">
                <a:solidFill>
                  <a:srgbClr val="255C8C"/>
                </a:solidFill>
                <a:latin typeface="Times New Roman" panose="02020603050405020304" pitchFamily="18" charset="0"/>
                <a:cs typeface="Times New Roman" panose="02020603050405020304" pitchFamily="18" charset="0"/>
              </a:rPr>
              <a:t>Contents</a:t>
            </a:r>
            <a:endParaRPr lang="en-US" sz="5400" b="1" dirty="0">
              <a:solidFill>
                <a:srgbClr val="255C8C"/>
              </a:solidFill>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xmlns="" id="{677B0F46-FC92-015D-D915-B54388B891F2}"/>
              </a:ext>
            </a:extLst>
          </p:cNvPr>
          <p:cNvSpPr txBox="1"/>
          <p:nvPr/>
        </p:nvSpPr>
        <p:spPr>
          <a:xfrm>
            <a:off x="762000" y="1715455"/>
            <a:ext cx="8382000" cy="7478970"/>
          </a:xfrm>
          <a:prstGeom prst="rect">
            <a:avLst/>
          </a:prstGeom>
          <a:noFill/>
        </p:spPr>
        <p:txBody>
          <a:bodyPr wrap="square">
            <a:spAutoFit/>
          </a:bodyPr>
          <a:lstStyle/>
          <a:p>
            <a:pPr>
              <a:buNone/>
            </a:pPr>
            <a:r>
              <a:rPr lang="en-IN" sz="3200" b="1" dirty="0">
                <a:latin typeface="Times New Roman" panose="02020603050405020304" pitchFamily="18" charset="0"/>
                <a:cs typeface="Times New Roman" panose="02020603050405020304" pitchFamily="18" charset="0"/>
              </a:rPr>
              <a:t>👤 </a:t>
            </a:r>
            <a:r>
              <a:rPr lang="en-IN" sz="3200" b="1" dirty="0" err="1">
                <a:latin typeface="Times New Roman" panose="02020603050405020304" pitchFamily="18" charset="0"/>
                <a:cs typeface="Times New Roman" panose="02020603050405020304" pitchFamily="18" charset="0"/>
              </a:rPr>
              <a:t>Khatijabibi</a:t>
            </a:r>
            <a:r>
              <a:rPr lang="en-IN" sz="3200" b="1" dirty="0">
                <a:latin typeface="Times New Roman" panose="02020603050405020304" pitchFamily="18" charset="0"/>
                <a:cs typeface="Times New Roman" panose="02020603050405020304" pitchFamily="18" charset="0"/>
              </a:rPr>
              <a:t> </a:t>
            </a:r>
            <a:r>
              <a:rPr lang="en-IN" sz="3200" b="1" dirty="0" err="1">
                <a:latin typeface="Times New Roman" panose="02020603050405020304" pitchFamily="18" charset="0"/>
                <a:cs typeface="Times New Roman" panose="02020603050405020304" pitchFamily="18" charset="0"/>
              </a:rPr>
              <a:t>Magebubbhai</a:t>
            </a:r>
            <a:r>
              <a:rPr lang="en-IN" sz="3200" b="1" dirty="0">
                <a:latin typeface="Times New Roman" panose="02020603050405020304" pitchFamily="18" charset="0"/>
                <a:cs typeface="Times New Roman" panose="02020603050405020304" pitchFamily="18" charset="0"/>
              </a:rPr>
              <a:t> </a:t>
            </a:r>
            <a:r>
              <a:rPr lang="en-IN" sz="3200" b="1" dirty="0" err="1">
                <a:latin typeface="Times New Roman" panose="02020603050405020304" pitchFamily="18" charset="0"/>
                <a:cs typeface="Times New Roman" panose="02020603050405020304" pitchFamily="18" charset="0"/>
              </a:rPr>
              <a:t>Radhanpuri</a:t>
            </a:r>
            <a:r>
              <a:rPr lang="en-IN" sz="3200" b="1" dirty="0">
                <a:latin typeface="Times New Roman" panose="02020603050405020304" pitchFamily="18" charset="0"/>
                <a:cs typeface="Times New Roman" panose="02020603050405020304" pitchFamily="18" charset="0"/>
              </a:rPr>
              <a:t> (2420022)</a:t>
            </a:r>
          </a:p>
          <a:p>
            <a:pPr>
              <a:buFont typeface="+mj-lt"/>
              <a:buAutoNum type="arabicPeriod"/>
            </a:pPr>
            <a:r>
              <a:rPr lang="en-IN" sz="3200" dirty="0">
                <a:latin typeface="Times New Roman" panose="02020603050405020304" pitchFamily="18" charset="0"/>
                <a:cs typeface="Times New Roman" panose="02020603050405020304" pitchFamily="18" charset="0"/>
              </a:rPr>
              <a:t>Introduction to NHS Context </a:t>
            </a:r>
          </a:p>
          <a:p>
            <a:pPr>
              <a:buFont typeface="+mj-lt"/>
              <a:buAutoNum type="arabicPeriod"/>
            </a:pPr>
            <a:r>
              <a:rPr lang="en-IN" sz="3200" dirty="0">
                <a:latin typeface="Times New Roman" panose="02020603050405020304" pitchFamily="18" charset="0"/>
                <a:cs typeface="Times New Roman" panose="02020603050405020304" pitchFamily="18" charset="0"/>
              </a:rPr>
              <a:t>Aim &amp; Objectives </a:t>
            </a:r>
          </a:p>
          <a:p>
            <a:pPr>
              <a:buFont typeface="+mj-lt"/>
              <a:buAutoNum type="arabicPeriod"/>
            </a:pPr>
            <a:r>
              <a:rPr lang="en-IN" sz="3200" dirty="0">
                <a:latin typeface="Times New Roman" panose="02020603050405020304" pitchFamily="18" charset="0"/>
                <a:cs typeface="Times New Roman" panose="02020603050405020304" pitchFamily="18" charset="0"/>
              </a:rPr>
              <a:t>What is Training &amp; Development? </a:t>
            </a:r>
          </a:p>
          <a:p>
            <a:pPr>
              <a:buFont typeface="+mj-lt"/>
              <a:buAutoNum type="arabicPeriod"/>
            </a:pPr>
            <a:r>
              <a:rPr lang="en-IN" sz="3200" dirty="0">
                <a:latin typeface="Times New Roman" panose="02020603050405020304" pitchFamily="18" charset="0"/>
                <a:cs typeface="Times New Roman" panose="02020603050405020304" pitchFamily="18" charset="0"/>
              </a:rPr>
              <a:t>Strategic Importance of T&amp;D </a:t>
            </a:r>
          </a:p>
          <a:p>
            <a:pPr>
              <a:buFont typeface="+mj-lt"/>
              <a:buAutoNum type="arabicPeriod"/>
            </a:pPr>
            <a:r>
              <a:rPr lang="en-IN" sz="3200" dirty="0">
                <a:latin typeface="Times New Roman" panose="02020603050405020304" pitchFamily="18" charset="0"/>
                <a:cs typeface="Times New Roman" panose="02020603050405020304" pitchFamily="18" charset="0"/>
              </a:rPr>
              <a:t>NHS Training Context </a:t>
            </a:r>
          </a:p>
          <a:p>
            <a:pPr>
              <a:buFont typeface="+mj-lt"/>
              <a:buAutoNum type="arabicPeriod"/>
            </a:pPr>
            <a:r>
              <a:rPr lang="en-IN" sz="3200" dirty="0">
                <a:latin typeface="Times New Roman" panose="02020603050405020304" pitchFamily="18" charset="0"/>
                <a:cs typeface="Times New Roman" panose="02020603050405020304" pitchFamily="18" charset="0"/>
              </a:rPr>
              <a:t>Conclusion &amp; HR Strategy </a:t>
            </a:r>
          </a:p>
          <a:p>
            <a:pPr>
              <a:buNone/>
            </a:pPr>
            <a:r>
              <a:rPr lang="en-IN" sz="3200" dirty="0">
                <a:latin typeface="Times New Roman" panose="02020603050405020304" pitchFamily="18" charset="0"/>
                <a:cs typeface="Times New Roman" panose="02020603050405020304" pitchFamily="18" charset="0"/>
              </a:rPr>
              <a:t/>
            </a:r>
            <a:br>
              <a:rPr lang="en-IN" sz="3200" dirty="0">
                <a:latin typeface="Times New Roman" panose="02020603050405020304" pitchFamily="18" charset="0"/>
                <a:cs typeface="Times New Roman" panose="02020603050405020304" pitchFamily="18" charset="0"/>
              </a:rPr>
            </a:br>
            <a:endParaRPr lang="en-IN" sz="3200" dirty="0">
              <a:latin typeface="Times New Roman" panose="02020603050405020304" pitchFamily="18" charset="0"/>
              <a:cs typeface="Times New Roman" panose="02020603050405020304" pitchFamily="18" charset="0"/>
            </a:endParaRPr>
          </a:p>
          <a:p>
            <a:pPr>
              <a:buNone/>
            </a:pPr>
            <a:r>
              <a:rPr lang="en-IN" sz="3200" b="1" dirty="0">
                <a:latin typeface="Times New Roman" panose="02020603050405020304" pitchFamily="18" charset="0"/>
                <a:cs typeface="Times New Roman" panose="02020603050405020304" pitchFamily="18" charset="0"/>
              </a:rPr>
              <a:t>👤 Hari Mohan Singh (2506569)</a:t>
            </a:r>
          </a:p>
          <a:p>
            <a:pPr>
              <a:buFont typeface="+mj-lt"/>
              <a:buAutoNum type="arabicPeriod" startAt="7"/>
            </a:pPr>
            <a:r>
              <a:rPr lang="en-IN" sz="3200" dirty="0">
                <a:latin typeface="Times New Roman" panose="02020603050405020304" pitchFamily="18" charset="0"/>
                <a:cs typeface="Times New Roman" panose="02020603050405020304" pitchFamily="18" charset="0"/>
              </a:rPr>
              <a:t>Key Challenge 1: Limited Training Resources </a:t>
            </a:r>
          </a:p>
          <a:p>
            <a:pPr>
              <a:buFont typeface="+mj-lt"/>
              <a:buAutoNum type="arabicPeriod" startAt="7"/>
            </a:pPr>
            <a:r>
              <a:rPr lang="en-IN" sz="3200" dirty="0">
                <a:latin typeface="Times New Roman" panose="02020603050405020304" pitchFamily="18" charset="0"/>
                <a:cs typeface="Times New Roman" panose="02020603050405020304" pitchFamily="18" charset="0"/>
              </a:rPr>
              <a:t>Key Challenge 2: Skills Gaps </a:t>
            </a:r>
          </a:p>
          <a:p>
            <a:pPr>
              <a:buFont typeface="+mj-lt"/>
              <a:buAutoNum type="arabicPeriod" startAt="7"/>
            </a:pPr>
            <a:r>
              <a:rPr lang="en-IN" sz="3200" dirty="0">
                <a:latin typeface="Times New Roman" panose="02020603050405020304" pitchFamily="18" charset="0"/>
                <a:cs typeface="Times New Roman" panose="02020603050405020304" pitchFamily="18" charset="0"/>
              </a:rPr>
              <a:t>Key Challenge 3: Ineffective Training Design </a:t>
            </a:r>
          </a:p>
          <a:p>
            <a:pPr>
              <a:buFont typeface="+mj-lt"/>
              <a:buAutoNum type="arabicPeriod" startAt="7"/>
            </a:pPr>
            <a:r>
              <a:rPr lang="en-IN" sz="3200" dirty="0">
                <a:latin typeface="Times New Roman" panose="02020603050405020304" pitchFamily="18" charset="0"/>
                <a:cs typeface="Times New Roman" panose="02020603050405020304" pitchFamily="18" charset="0"/>
              </a:rPr>
              <a:t>Key Challenge 4: Lack of Evaluation </a:t>
            </a:r>
          </a:p>
        </p:txBody>
      </p:sp>
      <p:sp>
        <p:nvSpPr>
          <p:cNvPr id="18" name="TextBox 17">
            <a:extLst>
              <a:ext uri="{FF2B5EF4-FFF2-40B4-BE49-F238E27FC236}">
                <a16:creationId xmlns:a16="http://schemas.microsoft.com/office/drawing/2014/main" xmlns="" id="{44BF205C-31EC-2251-3271-EE88142F2E1C}"/>
              </a:ext>
            </a:extLst>
          </p:cNvPr>
          <p:cNvSpPr txBox="1"/>
          <p:nvPr/>
        </p:nvSpPr>
        <p:spPr>
          <a:xfrm>
            <a:off x="9144000" y="1641499"/>
            <a:ext cx="9056916" cy="6001643"/>
          </a:xfrm>
          <a:prstGeom prst="rect">
            <a:avLst/>
          </a:prstGeom>
          <a:noFill/>
        </p:spPr>
        <p:txBody>
          <a:bodyPr wrap="square">
            <a:spAutoFit/>
          </a:bodyPr>
          <a:lstStyle/>
          <a:p>
            <a:pPr>
              <a:buNone/>
            </a:pPr>
            <a:r>
              <a:rPr lang="en-IN" sz="3200" b="1" dirty="0">
                <a:latin typeface="Times New Roman" panose="02020603050405020304" pitchFamily="18" charset="0"/>
                <a:cs typeface="Times New Roman" panose="02020603050405020304" pitchFamily="18" charset="0"/>
              </a:rPr>
              <a:t>👤 Dharmesh Bhavani Singh Tanwar (2531862)</a:t>
            </a:r>
          </a:p>
          <a:p>
            <a:pPr>
              <a:buFont typeface="+mj-lt"/>
              <a:buAutoNum type="arabicPeriod" startAt="11"/>
            </a:pPr>
            <a:r>
              <a:rPr lang="en-IN" sz="3200" dirty="0">
                <a:latin typeface="Times New Roman" panose="02020603050405020304" pitchFamily="18" charset="0"/>
                <a:cs typeface="Times New Roman" panose="02020603050405020304" pitchFamily="18" charset="0"/>
              </a:rPr>
              <a:t>Root Causes Analysis </a:t>
            </a:r>
          </a:p>
          <a:p>
            <a:pPr>
              <a:buFont typeface="+mj-lt"/>
              <a:buAutoNum type="arabicPeriod" startAt="11"/>
            </a:pPr>
            <a:r>
              <a:rPr lang="en-IN" sz="3200" dirty="0">
                <a:latin typeface="Times New Roman" panose="02020603050405020304" pitchFamily="18" charset="0"/>
                <a:cs typeface="Times New Roman" panose="02020603050405020304" pitchFamily="18" charset="0"/>
              </a:rPr>
              <a:t>Theoretical Framework 1: Human Capital Theory </a:t>
            </a:r>
          </a:p>
          <a:p>
            <a:pPr>
              <a:buFont typeface="+mj-lt"/>
              <a:buAutoNum type="arabicPeriod" startAt="11"/>
            </a:pPr>
            <a:r>
              <a:rPr lang="en-IN" sz="3200" dirty="0">
                <a:latin typeface="Times New Roman" panose="02020603050405020304" pitchFamily="18" charset="0"/>
                <a:cs typeface="Times New Roman" panose="02020603050405020304" pitchFamily="18" charset="0"/>
              </a:rPr>
              <a:t>Theoretical Framework 2: Learning Theory </a:t>
            </a:r>
          </a:p>
          <a:p>
            <a:pPr>
              <a:buFont typeface="+mj-lt"/>
              <a:buAutoNum type="arabicPeriod" startAt="11"/>
            </a:pPr>
            <a:r>
              <a:rPr lang="en-IN" sz="3200" dirty="0">
                <a:latin typeface="Times New Roman" panose="02020603050405020304" pitchFamily="18" charset="0"/>
                <a:cs typeface="Times New Roman" panose="02020603050405020304" pitchFamily="18" charset="0"/>
              </a:rPr>
              <a:t>Theoretical Framework 3: Performance Link </a:t>
            </a:r>
          </a:p>
          <a:p>
            <a:pPr>
              <a:buNone/>
            </a:pPr>
            <a:r>
              <a:rPr lang="en-IN" sz="3200" dirty="0">
                <a:latin typeface="Times New Roman" panose="02020603050405020304" pitchFamily="18" charset="0"/>
                <a:cs typeface="Times New Roman" panose="02020603050405020304" pitchFamily="18" charset="0"/>
              </a:rPr>
              <a:t/>
            </a:r>
            <a:br>
              <a:rPr lang="en-IN" sz="3200" dirty="0">
                <a:latin typeface="Times New Roman" panose="02020603050405020304" pitchFamily="18" charset="0"/>
                <a:cs typeface="Times New Roman" panose="02020603050405020304" pitchFamily="18" charset="0"/>
              </a:rPr>
            </a:br>
            <a:endParaRPr lang="en-IN" sz="3200" dirty="0">
              <a:latin typeface="Times New Roman" panose="02020603050405020304" pitchFamily="18" charset="0"/>
              <a:cs typeface="Times New Roman" panose="02020603050405020304" pitchFamily="18" charset="0"/>
            </a:endParaRPr>
          </a:p>
          <a:p>
            <a:pPr>
              <a:buNone/>
            </a:pPr>
            <a:r>
              <a:rPr lang="en-IN" sz="3200" b="1" dirty="0">
                <a:latin typeface="Times New Roman" panose="02020603050405020304" pitchFamily="18" charset="0"/>
                <a:cs typeface="Times New Roman" panose="02020603050405020304" pitchFamily="18" charset="0"/>
              </a:rPr>
              <a:t>👤 </a:t>
            </a:r>
            <a:r>
              <a:rPr lang="en-IN" sz="3200" b="1" dirty="0" err="1">
                <a:latin typeface="Times New Roman" panose="02020603050405020304" pitchFamily="18" charset="0"/>
                <a:cs typeface="Times New Roman" panose="02020603050405020304" pitchFamily="18" charset="0"/>
              </a:rPr>
              <a:t>Arkeshbhai</a:t>
            </a:r>
            <a:r>
              <a:rPr lang="en-IN" sz="3200" b="1" dirty="0">
                <a:latin typeface="Times New Roman" panose="02020603050405020304" pitchFamily="18" charset="0"/>
                <a:cs typeface="Times New Roman" panose="02020603050405020304" pitchFamily="18" charset="0"/>
              </a:rPr>
              <a:t> </a:t>
            </a:r>
            <a:r>
              <a:rPr lang="en-IN" sz="3200" b="1" dirty="0" err="1">
                <a:latin typeface="Times New Roman" panose="02020603050405020304" pitchFamily="18" charset="0"/>
                <a:cs typeface="Times New Roman" panose="02020603050405020304" pitchFamily="18" charset="0"/>
              </a:rPr>
              <a:t>Rajubhai</a:t>
            </a:r>
            <a:r>
              <a:rPr lang="en-IN" sz="3200" b="1" dirty="0">
                <a:latin typeface="Times New Roman" panose="02020603050405020304" pitchFamily="18" charset="0"/>
                <a:cs typeface="Times New Roman" panose="02020603050405020304" pitchFamily="18" charset="0"/>
              </a:rPr>
              <a:t> </a:t>
            </a:r>
            <a:r>
              <a:rPr lang="en-IN" sz="3200" b="1" dirty="0" err="1">
                <a:latin typeface="Times New Roman" panose="02020603050405020304" pitchFamily="18" charset="0"/>
                <a:cs typeface="Times New Roman" panose="02020603050405020304" pitchFamily="18" charset="0"/>
              </a:rPr>
              <a:t>Pansuriya</a:t>
            </a:r>
            <a:r>
              <a:rPr lang="en-IN" sz="3200" b="1" dirty="0">
                <a:latin typeface="Times New Roman" panose="02020603050405020304" pitchFamily="18" charset="0"/>
                <a:cs typeface="Times New Roman" panose="02020603050405020304" pitchFamily="18" charset="0"/>
              </a:rPr>
              <a:t> (2529488)</a:t>
            </a:r>
          </a:p>
          <a:p>
            <a:pPr>
              <a:buFont typeface="+mj-lt"/>
              <a:buAutoNum type="arabicPeriod" startAt="15"/>
            </a:pPr>
            <a:r>
              <a:rPr lang="en-IN" sz="3200" dirty="0">
                <a:latin typeface="Times New Roman" panose="02020603050405020304" pitchFamily="18" charset="0"/>
                <a:cs typeface="Times New Roman" panose="02020603050405020304" pitchFamily="18" charset="0"/>
              </a:rPr>
              <a:t>Impact of T&amp;D Challenges </a:t>
            </a:r>
          </a:p>
          <a:p>
            <a:pPr>
              <a:buFont typeface="+mj-lt"/>
              <a:buAutoNum type="arabicPeriod" startAt="15"/>
            </a:pPr>
            <a:r>
              <a:rPr lang="en-IN" sz="3200" dirty="0">
                <a:latin typeface="Times New Roman" panose="02020603050405020304" pitchFamily="18" charset="0"/>
                <a:cs typeface="Times New Roman" panose="02020603050405020304" pitchFamily="18" charset="0"/>
              </a:rPr>
              <a:t>Recommendation 1: Strategic Training Framework </a:t>
            </a:r>
          </a:p>
          <a:p>
            <a:pPr>
              <a:buFont typeface="+mj-lt"/>
              <a:buAutoNum type="arabicPeriod" startAt="15"/>
            </a:pPr>
            <a:r>
              <a:rPr lang="en-IN" sz="3200" dirty="0">
                <a:latin typeface="Times New Roman" panose="02020603050405020304" pitchFamily="18" charset="0"/>
                <a:cs typeface="Times New Roman" panose="02020603050405020304" pitchFamily="18" charset="0"/>
              </a:rPr>
              <a:t>Recommendation 2: Digital Learning &amp; Innovation </a:t>
            </a:r>
          </a:p>
          <a:p>
            <a:pPr>
              <a:buFont typeface="+mj-lt"/>
              <a:buAutoNum type="arabicPeriod" startAt="15"/>
            </a:pPr>
            <a:r>
              <a:rPr lang="en-IN" sz="3200" dirty="0">
                <a:latin typeface="Times New Roman" panose="02020603050405020304" pitchFamily="18" charset="0"/>
                <a:cs typeface="Times New Roman" panose="02020603050405020304" pitchFamily="18" charset="0"/>
              </a:rPr>
              <a:t>Recommendation 3: Continuous Learning Culture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4953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a:off x="-1066800" y="-216992"/>
            <a:ext cx="8381999" cy="998041"/>
            <a:chOff x="0" y="-57150"/>
            <a:chExt cx="1771976" cy="262858"/>
          </a:xfrm>
        </p:grpSpPr>
        <p:sp>
          <p:nvSpPr>
            <p:cNvPr id="4" name="Freeform 4"/>
            <p:cNvSpPr/>
            <p:nvPr/>
          </p:nvSpPr>
          <p:spPr>
            <a:xfrm>
              <a:off x="0" y="5017"/>
              <a:ext cx="1771976"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2420022 </a:t>
              </a:r>
              <a:r>
                <a:rPr lang="en-IN" b="1" dirty="0">
                  <a:solidFill>
                    <a:schemeClr val="bg1"/>
                  </a:solidFill>
                  <a:latin typeface="Times New Roman" panose="02020603050405020304" pitchFamily="18" charset="0"/>
                  <a:cs typeface="Times New Roman" panose="02020603050405020304" pitchFamily="18" charset="0"/>
                </a:rPr>
                <a:t>-</a:t>
              </a:r>
              <a:r>
                <a:rPr lang="en-GB" b="1" dirty="0" err="1">
                  <a:solidFill>
                    <a:schemeClr val="bg1"/>
                  </a:solidFill>
                  <a:latin typeface="Times New Roman" panose="02020603050405020304" pitchFamily="18" charset="0"/>
                  <a:cs typeface="Times New Roman" panose="02020603050405020304" pitchFamily="18" charset="0"/>
                </a:rPr>
                <a:t>Khatijabibi</a:t>
              </a:r>
              <a:r>
                <a:rPr lang="en-GB" b="1" dirty="0">
                  <a:solidFill>
                    <a:schemeClr val="bg1"/>
                  </a:solidFill>
                  <a:latin typeface="Times New Roman" panose="02020603050405020304" pitchFamily="18" charset="0"/>
                  <a:cs typeface="Times New Roman" panose="02020603050405020304" pitchFamily="18" charset="0"/>
                </a:rPr>
                <a:t> </a:t>
              </a:r>
              <a:r>
                <a:rPr lang="en-GB" b="1" dirty="0" err="1" smtClean="0">
                  <a:solidFill>
                    <a:schemeClr val="bg1"/>
                  </a:solidFill>
                  <a:latin typeface="Times New Roman" panose="02020603050405020304" pitchFamily="18" charset="0"/>
                  <a:cs typeface="Times New Roman" panose="02020603050405020304" pitchFamily="18" charset="0"/>
                </a:rPr>
                <a:t>Mahebubbhai</a:t>
              </a:r>
              <a:r>
                <a:rPr lang="en-GB" b="1" dirty="0" smtClean="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Radhanpuri</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p:txBody>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6" name="Freeform 6"/>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grpSp>
        <p:nvGrpSpPr>
          <p:cNvPr id="7" name="Group 7"/>
          <p:cNvGrpSpPr/>
          <p:nvPr/>
        </p:nvGrpSpPr>
        <p:grpSpPr>
          <a:xfrm rot="-10800000">
            <a:off x="12574287" y="9525000"/>
            <a:ext cx="6662939" cy="762000"/>
            <a:chOff x="0" y="0"/>
            <a:chExt cx="1754848" cy="200691"/>
          </a:xfrm>
        </p:grpSpPr>
        <p:sp>
          <p:nvSpPr>
            <p:cNvPr id="8" name="Freeform 8"/>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9" name="TextBox 9"/>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10" name="Freeform 10"/>
          <p:cNvSpPr/>
          <p:nvPr/>
        </p:nvSpPr>
        <p:spPr>
          <a:xfrm>
            <a:off x="11955968" y="3894877"/>
            <a:ext cx="5882369" cy="4411777"/>
          </a:xfrm>
          <a:custGeom>
            <a:avLst/>
            <a:gdLst/>
            <a:ahLst/>
            <a:cxnLst/>
            <a:rect l="l" t="t" r="r" b="b"/>
            <a:pathLst>
              <a:path w="5882369" h="4411777">
                <a:moveTo>
                  <a:pt x="0" y="0"/>
                </a:moveTo>
                <a:lnTo>
                  <a:pt x="5882369" y="0"/>
                </a:lnTo>
                <a:lnTo>
                  <a:pt x="5882369" y="4411777"/>
                </a:lnTo>
                <a:lnTo>
                  <a:pt x="0" y="4411777"/>
                </a:lnTo>
                <a:lnTo>
                  <a:pt x="0" y="0"/>
                </a:lnTo>
                <a:close/>
              </a:path>
            </a:pathLst>
          </a:custGeom>
          <a:blipFill>
            <a:blip r:embed="rId5"/>
            <a:stretch>
              <a:fillRect/>
            </a:stretch>
          </a:blipFill>
        </p:spPr>
      </p:sp>
      <p:sp>
        <p:nvSpPr>
          <p:cNvPr id="11" name="TextBox 11"/>
          <p:cNvSpPr txBox="1"/>
          <p:nvPr/>
        </p:nvSpPr>
        <p:spPr>
          <a:xfrm>
            <a:off x="2665960" y="1898405"/>
            <a:ext cx="13381685" cy="1229359"/>
          </a:xfrm>
          <a:prstGeom prst="rect">
            <a:avLst/>
          </a:prstGeom>
        </p:spPr>
        <p:txBody>
          <a:bodyPr lIns="0" tIns="0" rIns="0" bIns="0" rtlCol="0" anchor="t">
            <a:spAutoFit/>
          </a:bodyPr>
          <a:lstStyle/>
          <a:p>
            <a:pPr algn="ctr">
              <a:lnSpc>
                <a:spcPts val="9129"/>
              </a:lnSpc>
            </a:pPr>
            <a:r>
              <a:rPr lang="en-US" sz="8299" b="1" dirty="0">
                <a:solidFill>
                  <a:srgbClr val="255C8C"/>
                </a:solidFill>
                <a:latin typeface="Times New Roman Bold"/>
                <a:ea typeface="Times New Roman Bold"/>
                <a:cs typeface="Times New Roman Bold"/>
                <a:sym typeface="Times New Roman Bold"/>
              </a:rPr>
              <a:t>Introduction to NHS Context</a:t>
            </a:r>
          </a:p>
        </p:txBody>
      </p:sp>
      <p:sp>
        <p:nvSpPr>
          <p:cNvPr id="12" name="TextBox 12"/>
          <p:cNvSpPr txBox="1"/>
          <p:nvPr/>
        </p:nvSpPr>
        <p:spPr>
          <a:xfrm>
            <a:off x="204952" y="4245120"/>
            <a:ext cx="12005510" cy="5122941"/>
          </a:xfrm>
          <a:prstGeom prst="rect">
            <a:avLst/>
          </a:prstGeom>
        </p:spPr>
        <p:txBody>
          <a:bodyPr lIns="0" tIns="0" rIns="0" bIns="0" rtlCol="0" anchor="t">
            <a:spAutoFit/>
          </a:bodyPr>
          <a:lstStyle/>
          <a:p>
            <a:pPr marL="539749" lvl="1" indent="-269875">
              <a:lnSpc>
                <a:spcPct val="150000"/>
              </a:lnSpc>
              <a:buFont typeface="Arial"/>
              <a:buChar char="•"/>
            </a:pPr>
            <a:r>
              <a:rPr lang="en-US" sz="2499" dirty="0">
                <a:solidFill>
                  <a:srgbClr val="000000"/>
                </a:solidFill>
                <a:latin typeface="Times New Roman"/>
                <a:ea typeface="Times New Roman"/>
                <a:cs typeface="Times New Roman"/>
                <a:sym typeface="Times New Roman"/>
              </a:rPr>
              <a:t>The NHS in England directly employs 1.7 million people (equivalent to 1.5 million full-time staff), with employee costs accounting for around two-thirds of NHS providers’ expenditure (NHS, 2026).</a:t>
            </a:r>
          </a:p>
          <a:p>
            <a:pPr marL="539749" lvl="1" indent="-269875" algn="l">
              <a:lnSpc>
                <a:spcPct val="150000"/>
              </a:lnSpc>
              <a:buFont typeface="Arial"/>
              <a:buChar char="•"/>
            </a:pPr>
            <a:r>
              <a:rPr lang="en-US" sz="2499" dirty="0">
                <a:solidFill>
                  <a:srgbClr val="000000"/>
                </a:solidFill>
                <a:latin typeface="Times New Roman"/>
                <a:ea typeface="Times New Roman"/>
                <a:cs typeface="Times New Roman"/>
                <a:sym typeface="Times New Roman"/>
              </a:rPr>
              <a:t>The growing patient demand and ageing populations have put strain on workforce capacity and service provision (Balasubramanian and Short, 2021).</a:t>
            </a:r>
          </a:p>
          <a:p>
            <a:pPr marL="539749" lvl="1" indent="-269875" algn="l">
              <a:lnSpc>
                <a:spcPct val="150000"/>
              </a:lnSpc>
              <a:buFont typeface="Arial"/>
              <a:buChar char="•"/>
            </a:pPr>
            <a:r>
              <a:rPr lang="en-US" sz="2499" dirty="0">
                <a:solidFill>
                  <a:srgbClr val="000000"/>
                </a:solidFill>
                <a:latin typeface="Times New Roman"/>
                <a:ea typeface="Times New Roman"/>
                <a:cs typeface="Times New Roman"/>
                <a:sym typeface="Times New Roman"/>
              </a:rPr>
              <a:t>The problem of workforce shortages and burnout has also exacerbated the necessity to use efficient training and development strategies (</a:t>
            </a:r>
            <a:r>
              <a:rPr lang="en-US" sz="2499" dirty="0" err="1">
                <a:solidFill>
                  <a:srgbClr val="000000"/>
                </a:solidFill>
                <a:latin typeface="Times New Roman"/>
                <a:ea typeface="Times New Roman"/>
                <a:cs typeface="Times New Roman"/>
                <a:sym typeface="Times New Roman"/>
              </a:rPr>
              <a:t>Shabsigh</a:t>
            </a:r>
            <a:r>
              <a:rPr lang="en-US" sz="2499" dirty="0">
                <a:solidFill>
                  <a:srgbClr val="000000"/>
                </a:solidFill>
                <a:latin typeface="Times New Roman"/>
                <a:ea typeface="Times New Roman"/>
                <a:cs typeface="Times New Roman"/>
                <a:sym typeface="Times New Roman"/>
              </a:rPr>
              <a:t>, 2022).</a:t>
            </a:r>
          </a:p>
          <a:p>
            <a:pPr marL="539749" lvl="1" indent="-269875" algn="l">
              <a:lnSpc>
                <a:spcPct val="150000"/>
              </a:lnSpc>
              <a:buFont typeface="Arial"/>
              <a:buChar char="•"/>
            </a:pPr>
            <a:r>
              <a:rPr lang="en-US" sz="2499" dirty="0">
                <a:solidFill>
                  <a:srgbClr val="000000"/>
                </a:solidFill>
                <a:latin typeface="Times New Roman"/>
                <a:ea typeface="Times New Roman"/>
                <a:cs typeface="Times New Roman"/>
                <a:sym typeface="Times New Roman"/>
              </a:rPr>
              <a:t>Constant improvement of skills is necessary to ensure quality care and sustainability of </a:t>
            </a:r>
            <a:r>
              <a:rPr lang="en-US" sz="2499" dirty="0" err="1">
                <a:solidFill>
                  <a:srgbClr val="000000"/>
                </a:solidFill>
                <a:latin typeface="Times New Roman"/>
                <a:ea typeface="Times New Roman"/>
                <a:cs typeface="Times New Roman"/>
                <a:sym typeface="Times New Roman"/>
              </a:rPr>
              <a:t>organisations</a:t>
            </a:r>
            <a:r>
              <a:rPr lang="en-US" sz="2499" dirty="0">
                <a:solidFill>
                  <a:srgbClr val="000000"/>
                </a:solidFill>
                <a:latin typeface="Times New Roman"/>
                <a:ea typeface="Times New Roman"/>
                <a:cs typeface="Times New Roman"/>
                <a:sym typeface="Times New Roman"/>
              </a:rPr>
              <a:t> (Dening, Gordon and Devi,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 y="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2420022 </a:t>
              </a:r>
              <a:r>
                <a:rPr lang="en-IN" b="1" dirty="0">
                  <a:solidFill>
                    <a:schemeClr val="bg1"/>
                  </a:solidFill>
                  <a:latin typeface="Times New Roman" panose="02020603050405020304" pitchFamily="18" charset="0"/>
                  <a:cs typeface="Times New Roman" panose="02020603050405020304" pitchFamily="18" charset="0"/>
                </a:rPr>
                <a:t>-</a:t>
              </a:r>
              <a:r>
                <a:rPr lang="en-GB" b="1" dirty="0" err="1">
                  <a:solidFill>
                    <a:schemeClr val="bg1"/>
                  </a:solidFill>
                  <a:latin typeface="Times New Roman" panose="02020603050405020304" pitchFamily="18" charset="0"/>
                  <a:cs typeface="Times New Roman" panose="02020603050405020304" pitchFamily="18" charset="0"/>
                </a:rPr>
                <a:t>Khatijabibi</a:t>
              </a:r>
              <a:r>
                <a:rPr lang="en-GB" b="1" dirty="0">
                  <a:solidFill>
                    <a:schemeClr val="bg1"/>
                  </a:solidFill>
                  <a:latin typeface="Times New Roman" panose="02020603050405020304" pitchFamily="18" charset="0"/>
                  <a:cs typeface="Times New Roman" panose="02020603050405020304" pitchFamily="18" charset="0"/>
                </a:rPr>
                <a:t> </a:t>
              </a:r>
              <a:r>
                <a:rPr lang="en-GB" b="1" dirty="0" err="1" smtClean="0">
                  <a:solidFill>
                    <a:schemeClr val="bg1"/>
                  </a:solidFill>
                  <a:latin typeface="Times New Roman" panose="02020603050405020304" pitchFamily="18" charset="0"/>
                  <a:cs typeface="Times New Roman" panose="02020603050405020304" pitchFamily="18" charset="0"/>
                </a:rPr>
                <a:t>Mahebubbhai</a:t>
              </a:r>
              <a:r>
                <a:rPr lang="en-GB" b="1" dirty="0" smtClean="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Radhanpuri</a:t>
              </a:r>
              <a:r>
                <a:rPr lang="en-IN" b="1" dirty="0">
                  <a:solidFill>
                    <a:schemeClr val="bg1"/>
                  </a:solidFill>
                  <a:latin typeface="Times New Roman" panose="02020603050405020304" pitchFamily="18" charset="0"/>
                  <a:cs typeface="Times New Roman" panose="02020603050405020304" pitchFamily="18" charset="0"/>
                </a:rPr>
                <a:t> </a:t>
              </a:r>
              <a:endParaRPr lang="en-US" dirty="0"/>
            </a:p>
          </p:txBody>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10800000">
            <a:off x="12574287" y="952500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9" name="TextBox 9"/>
          <p:cNvSpPr txBox="1"/>
          <p:nvPr/>
        </p:nvSpPr>
        <p:spPr>
          <a:xfrm>
            <a:off x="5233536" y="2120462"/>
            <a:ext cx="8405400" cy="1098551"/>
          </a:xfrm>
          <a:prstGeom prst="rect">
            <a:avLst/>
          </a:prstGeom>
        </p:spPr>
        <p:txBody>
          <a:bodyPr lIns="0" tIns="0" rIns="0" bIns="0" rtlCol="0" anchor="t">
            <a:spAutoFit/>
          </a:bodyPr>
          <a:lstStyle/>
          <a:p>
            <a:pPr algn="l">
              <a:lnSpc>
                <a:spcPts val="8000"/>
              </a:lnSpc>
            </a:pPr>
            <a:r>
              <a:rPr lang="en-US" sz="8000" b="1" dirty="0">
                <a:solidFill>
                  <a:srgbClr val="255C8C"/>
                </a:solidFill>
                <a:latin typeface="Times New Roman Bold"/>
                <a:ea typeface="Times New Roman Bold"/>
                <a:cs typeface="Times New Roman Bold"/>
                <a:sym typeface="Times New Roman Bold"/>
              </a:rPr>
              <a:t>Aim &amp; Objectives</a:t>
            </a:r>
          </a:p>
        </p:txBody>
      </p:sp>
      <p:sp>
        <p:nvSpPr>
          <p:cNvPr id="10" name="TextBox 10"/>
          <p:cNvSpPr txBox="1"/>
          <p:nvPr/>
        </p:nvSpPr>
        <p:spPr>
          <a:xfrm>
            <a:off x="2650258" y="3684423"/>
            <a:ext cx="13823018" cy="3201217"/>
          </a:xfrm>
          <a:prstGeom prst="rect">
            <a:avLst/>
          </a:prstGeom>
        </p:spPr>
        <p:txBody>
          <a:bodyPr lIns="0" tIns="0" rIns="0" bIns="0" rtlCol="0" anchor="t">
            <a:spAutoFit/>
          </a:bodyPr>
          <a:lstStyle/>
          <a:p>
            <a:pPr marL="712566" lvl="1" indent="-356283" algn="l">
              <a:lnSpc>
                <a:spcPts val="3630"/>
              </a:lnSpc>
              <a:buFont typeface="Arial"/>
              <a:buChar char="•"/>
            </a:pPr>
            <a:r>
              <a:rPr lang="en-US" sz="3300">
                <a:solidFill>
                  <a:srgbClr val="000000"/>
                </a:solidFill>
                <a:latin typeface="Times New Roman"/>
                <a:ea typeface="Times New Roman"/>
                <a:cs typeface="Times New Roman"/>
                <a:sym typeface="Times New Roman"/>
              </a:rPr>
              <a:t>This paper seeks to examine the training and development issues in the NHS workforce.</a:t>
            </a:r>
          </a:p>
          <a:p>
            <a:pPr marL="712566" lvl="1" indent="-356283" algn="l">
              <a:lnSpc>
                <a:spcPts val="3630"/>
              </a:lnSpc>
              <a:buFont typeface="Arial"/>
              <a:buChar char="•"/>
            </a:pPr>
            <a:r>
              <a:rPr lang="en-US" sz="3300">
                <a:solidFill>
                  <a:srgbClr val="000000"/>
                </a:solidFill>
                <a:latin typeface="Times New Roman"/>
                <a:ea typeface="Times New Roman"/>
                <a:cs typeface="Times New Roman"/>
                <a:sym typeface="Times New Roman"/>
              </a:rPr>
              <a:t>It analyses structural, management and cultural factors that influence training.</a:t>
            </a:r>
          </a:p>
          <a:p>
            <a:pPr marL="712566" lvl="1" indent="-356283" algn="l">
              <a:lnSpc>
                <a:spcPts val="3630"/>
              </a:lnSpc>
              <a:buFont typeface="Arial"/>
              <a:buChar char="•"/>
            </a:pPr>
            <a:r>
              <a:rPr lang="en-US" sz="3300">
                <a:solidFill>
                  <a:srgbClr val="000000"/>
                </a:solidFill>
                <a:latin typeface="Times New Roman"/>
                <a:ea typeface="Times New Roman"/>
                <a:cs typeface="Times New Roman"/>
                <a:sym typeface="Times New Roman"/>
              </a:rPr>
              <a:t>The research adopts HRM theories, including human capital and learning theory, in the health care setting.</a:t>
            </a:r>
          </a:p>
          <a:p>
            <a:pPr marL="712566" lvl="1" indent="-356283" algn="l">
              <a:lnSpc>
                <a:spcPts val="3630"/>
              </a:lnSpc>
              <a:buFont typeface="Arial"/>
              <a:buChar char="•"/>
            </a:pPr>
            <a:r>
              <a:rPr lang="en-US" sz="3300">
                <a:solidFill>
                  <a:srgbClr val="000000"/>
                </a:solidFill>
                <a:latin typeface="Times New Roman"/>
                <a:ea typeface="Times New Roman"/>
                <a:cs typeface="Times New Roman"/>
                <a:sym typeface="Times New Roman"/>
              </a:rPr>
              <a:t>It offers evidence-based suggestions to enhance the capability and performance of the workforce.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a:off x="-914400" y="6016"/>
            <a:ext cx="6662939"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2420022 </a:t>
              </a:r>
              <a:r>
                <a:rPr lang="en-IN" b="1" dirty="0">
                  <a:solidFill>
                    <a:schemeClr val="bg1"/>
                  </a:solidFill>
                  <a:latin typeface="Times New Roman" panose="02020603050405020304" pitchFamily="18" charset="0"/>
                  <a:cs typeface="Times New Roman" panose="02020603050405020304" pitchFamily="18" charset="0"/>
                </a:rPr>
                <a:t>-</a:t>
              </a:r>
              <a:r>
                <a:rPr lang="en-GB" b="1" dirty="0" err="1">
                  <a:solidFill>
                    <a:schemeClr val="bg1"/>
                  </a:solidFill>
                  <a:latin typeface="Times New Roman" panose="02020603050405020304" pitchFamily="18" charset="0"/>
                  <a:cs typeface="Times New Roman" panose="02020603050405020304" pitchFamily="18" charset="0"/>
                </a:rPr>
                <a:t>Khatijabibi</a:t>
              </a:r>
              <a:r>
                <a:rPr lang="en-GB" b="1" dirty="0">
                  <a:solidFill>
                    <a:schemeClr val="bg1"/>
                  </a:solidFill>
                  <a:latin typeface="Times New Roman" panose="02020603050405020304" pitchFamily="18" charset="0"/>
                  <a:cs typeface="Times New Roman" panose="02020603050405020304" pitchFamily="18" charset="0"/>
                </a:rPr>
                <a:t> </a:t>
              </a:r>
              <a:r>
                <a:rPr lang="en-GB" b="1" dirty="0" err="1" smtClean="0">
                  <a:solidFill>
                    <a:schemeClr val="bg1"/>
                  </a:solidFill>
                  <a:latin typeface="Times New Roman" panose="02020603050405020304" pitchFamily="18" charset="0"/>
                  <a:cs typeface="Times New Roman" panose="02020603050405020304" pitchFamily="18" charset="0"/>
                </a:rPr>
                <a:t>Mahebubbhai</a:t>
              </a:r>
              <a:r>
                <a:rPr lang="en-GB" b="1" dirty="0" smtClean="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Radhanpuri</a:t>
              </a:r>
              <a:r>
                <a:rPr lang="en-IN" b="1" dirty="0">
                  <a:solidFill>
                    <a:schemeClr val="bg1"/>
                  </a:solidFill>
                  <a:latin typeface="Times New Roman" panose="02020603050405020304" pitchFamily="18" charset="0"/>
                  <a:cs typeface="Times New Roman" panose="02020603050405020304" pitchFamily="18" charset="0"/>
                </a:rPr>
                <a:t> </a:t>
              </a:r>
              <a:endParaRPr lang="en-US" dirty="0"/>
            </a:p>
          </p:txBody>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rot="-10800000">
            <a:off x="12574287" y="9525000"/>
            <a:ext cx="6662939" cy="762000"/>
            <a:chOff x="0" y="0"/>
            <a:chExt cx="1754848" cy="200691"/>
          </a:xfrm>
        </p:grpSpPr>
        <p:sp>
          <p:nvSpPr>
            <p:cNvPr id="7" name="Freeform 7"/>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grpSp>
        <p:nvGrpSpPr>
          <p:cNvPr id="10" name="Group 10"/>
          <p:cNvGrpSpPr/>
          <p:nvPr/>
        </p:nvGrpSpPr>
        <p:grpSpPr>
          <a:xfrm>
            <a:off x="1485716" y="4803910"/>
            <a:ext cx="7515418" cy="3855618"/>
            <a:chOff x="0" y="0"/>
            <a:chExt cx="1979369" cy="1015471"/>
          </a:xfrm>
        </p:grpSpPr>
        <p:sp>
          <p:nvSpPr>
            <p:cNvPr id="11" name="Freeform 11"/>
            <p:cNvSpPr/>
            <p:nvPr/>
          </p:nvSpPr>
          <p:spPr>
            <a:xfrm>
              <a:off x="0" y="0"/>
              <a:ext cx="1979369" cy="1015471"/>
            </a:xfrm>
            <a:custGeom>
              <a:avLst/>
              <a:gdLst/>
              <a:ahLst/>
              <a:cxnLst/>
              <a:rect l="l" t="t" r="r" b="b"/>
              <a:pathLst>
                <a:path w="1979369" h="1015471">
                  <a:moveTo>
                    <a:pt x="11332" y="0"/>
                  </a:moveTo>
                  <a:lnTo>
                    <a:pt x="1968038" y="0"/>
                  </a:lnTo>
                  <a:cubicBezTo>
                    <a:pt x="1974296" y="0"/>
                    <a:pt x="1979369" y="5073"/>
                    <a:pt x="1979369" y="11332"/>
                  </a:cubicBezTo>
                  <a:lnTo>
                    <a:pt x="1979369" y="1004140"/>
                  </a:lnTo>
                  <a:cubicBezTo>
                    <a:pt x="1979369" y="1010398"/>
                    <a:pt x="1974296" y="1015471"/>
                    <a:pt x="1968038" y="1015471"/>
                  </a:cubicBezTo>
                  <a:lnTo>
                    <a:pt x="11332" y="1015471"/>
                  </a:lnTo>
                  <a:cubicBezTo>
                    <a:pt x="8326" y="1015471"/>
                    <a:pt x="5444" y="1014278"/>
                    <a:pt x="3319" y="1012153"/>
                  </a:cubicBezTo>
                  <a:cubicBezTo>
                    <a:pt x="1194" y="1010027"/>
                    <a:pt x="0" y="1007145"/>
                    <a:pt x="0" y="1004140"/>
                  </a:cubicBezTo>
                  <a:lnTo>
                    <a:pt x="0" y="11332"/>
                  </a:lnTo>
                  <a:cubicBezTo>
                    <a:pt x="0" y="5073"/>
                    <a:pt x="5073" y="0"/>
                    <a:pt x="11332" y="0"/>
                  </a:cubicBezTo>
                  <a:close/>
                </a:path>
              </a:pathLst>
            </a:custGeom>
            <a:solidFill>
              <a:srgbClr val="F9F9F9"/>
            </a:solidFill>
          </p:spPr>
        </p:sp>
        <p:sp>
          <p:nvSpPr>
            <p:cNvPr id="12" name="TextBox 12"/>
            <p:cNvSpPr txBox="1"/>
            <p:nvPr/>
          </p:nvSpPr>
          <p:spPr>
            <a:xfrm>
              <a:off x="0" y="-57150"/>
              <a:ext cx="1979369" cy="1072621"/>
            </a:xfrm>
            <a:prstGeom prst="rect">
              <a:avLst/>
            </a:prstGeom>
          </p:spPr>
          <p:txBody>
            <a:bodyPr lIns="50800" tIns="50800" rIns="50800" bIns="50800" rtlCol="0" anchor="ctr"/>
            <a:lstStyle/>
            <a:p>
              <a:pPr algn="ctr">
                <a:lnSpc>
                  <a:spcPts val="2940"/>
                </a:lnSpc>
              </a:pPr>
              <a:endParaRPr/>
            </a:p>
          </p:txBody>
        </p:sp>
      </p:grpSp>
      <p:sp>
        <p:nvSpPr>
          <p:cNvPr id="13" name="Freeform 13"/>
          <p:cNvSpPr/>
          <p:nvPr/>
        </p:nvSpPr>
        <p:spPr>
          <a:xfrm>
            <a:off x="10844773" y="3846544"/>
            <a:ext cx="6610951" cy="3751714"/>
          </a:xfrm>
          <a:custGeom>
            <a:avLst/>
            <a:gdLst/>
            <a:ahLst/>
            <a:cxnLst/>
            <a:rect l="l" t="t" r="r" b="b"/>
            <a:pathLst>
              <a:path w="6610951" h="3751714">
                <a:moveTo>
                  <a:pt x="0" y="0"/>
                </a:moveTo>
                <a:lnTo>
                  <a:pt x="6610951" y="0"/>
                </a:lnTo>
                <a:lnTo>
                  <a:pt x="6610951" y="3751714"/>
                </a:lnTo>
                <a:lnTo>
                  <a:pt x="0" y="3751714"/>
                </a:lnTo>
                <a:lnTo>
                  <a:pt x="0" y="0"/>
                </a:lnTo>
                <a:close/>
              </a:path>
            </a:pathLst>
          </a:custGeom>
          <a:blipFill>
            <a:blip r:embed="rId5"/>
            <a:stretch>
              <a:fillRect/>
            </a:stretch>
          </a:blipFill>
        </p:spPr>
      </p:sp>
      <p:sp>
        <p:nvSpPr>
          <p:cNvPr id="14" name="TextBox 14"/>
          <p:cNvSpPr txBox="1"/>
          <p:nvPr/>
        </p:nvSpPr>
        <p:spPr>
          <a:xfrm>
            <a:off x="209535" y="3823708"/>
            <a:ext cx="10067781" cy="3752117"/>
          </a:xfrm>
          <a:prstGeom prst="rect">
            <a:avLst/>
          </a:prstGeom>
        </p:spPr>
        <p:txBody>
          <a:bodyPr lIns="0" tIns="0" rIns="0" bIns="0" rtlCol="0" anchor="t">
            <a:spAutoFit/>
          </a:bodyPr>
          <a:lstStyle/>
          <a:p>
            <a:pPr marL="537878" lvl="1" indent="-268939" algn="l">
              <a:lnSpc>
                <a:spcPts val="3736"/>
              </a:lnSpc>
              <a:buFont typeface="Arial"/>
              <a:buChar char="•"/>
            </a:pPr>
            <a:r>
              <a:rPr lang="en-US" sz="2491" dirty="0">
                <a:solidFill>
                  <a:srgbClr val="000000"/>
                </a:solidFill>
                <a:latin typeface="Times New Roman"/>
                <a:ea typeface="Times New Roman"/>
                <a:cs typeface="Times New Roman"/>
                <a:sym typeface="Times New Roman"/>
              </a:rPr>
              <a:t>Training is aimed at short-term skill development to improve job performance in clinical and operational positions.</a:t>
            </a:r>
          </a:p>
          <a:p>
            <a:pPr marL="537878" lvl="1" indent="-268939" algn="l">
              <a:lnSpc>
                <a:spcPts val="3736"/>
              </a:lnSpc>
              <a:buFont typeface="Arial"/>
              <a:buChar char="•"/>
            </a:pPr>
            <a:r>
              <a:rPr lang="en-US" sz="2491" dirty="0">
                <a:solidFill>
                  <a:srgbClr val="000000"/>
                </a:solidFill>
                <a:latin typeface="Times New Roman"/>
                <a:ea typeface="Times New Roman"/>
                <a:cs typeface="Times New Roman"/>
                <a:sym typeface="Times New Roman"/>
              </a:rPr>
              <a:t>The term development can be defined as long-term career development, leadership, and professional development (Hedge and Carter, 2020).</a:t>
            </a:r>
          </a:p>
          <a:p>
            <a:pPr marL="537878" lvl="1" indent="-268939" algn="l">
              <a:lnSpc>
                <a:spcPts val="3736"/>
              </a:lnSpc>
              <a:buFont typeface="Arial"/>
              <a:buChar char="•"/>
            </a:pPr>
            <a:r>
              <a:rPr lang="en-US" sz="2491" dirty="0">
                <a:solidFill>
                  <a:srgbClr val="000000"/>
                </a:solidFill>
                <a:latin typeface="Times New Roman"/>
                <a:ea typeface="Times New Roman"/>
                <a:cs typeface="Times New Roman"/>
                <a:sym typeface="Times New Roman"/>
              </a:rPr>
              <a:t>Health and social service workers face high levels of workload and job stressors, which can affect their health and well-being. </a:t>
            </a:r>
          </a:p>
          <a:p>
            <a:pPr marL="537878" lvl="1" indent="-268939" algn="l">
              <a:lnSpc>
                <a:spcPts val="3736"/>
              </a:lnSpc>
              <a:buFont typeface="Arial"/>
              <a:buChar char="•"/>
            </a:pPr>
            <a:r>
              <a:rPr lang="en-US" sz="2491" dirty="0">
                <a:solidFill>
                  <a:srgbClr val="000000"/>
                </a:solidFill>
                <a:latin typeface="Times New Roman"/>
                <a:ea typeface="Times New Roman"/>
                <a:cs typeface="Times New Roman"/>
                <a:sym typeface="Times New Roman"/>
              </a:rPr>
              <a:t>Proper T&amp;D can enhance the productivity of the workforce by up to 20-25% in the medical environment (Alharbi et al., 2024).</a:t>
            </a:r>
          </a:p>
        </p:txBody>
      </p:sp>
      <p:sp>
        <p:nvSpPr>
          <p:cNvPr id="15" name="TextBox 15"/>
          <p:cNvSpPr txBox="1"/>
          <p:nvPr/>
        </p:nvSpPr>
        <p:spPr>
          <a:xfrm>
            <a:off x="1295400" y="857250"/>
            <a:ext cx="15098713" cy="897682"/>
          </a:xfrm>
          <a:prstGeom prst="rect">
            <a:avLst/>
          </a:prstGeom>
        </p:spPr>
        <p:txBody>
          <a:bodyPr wrap="square" lIns="0" tIns="0" rIns="0" bIns="0" rtlCol="0" anchor="t">
            <a:spAutoFit/>
          </a:bodyPr>
          <a:lstStyle/>
          <a:p>
            <a:pPr algn="ctr">
              <a:lnSpc>
                <a:spcPts val="7000"/>
              </a:lnSpc>
            </a:pPr>
            <a:r>
              <a:rPr lang="en-US" sz="7000" b="1" dirty="0">
                <a:solidFill>
                  <a:srgbClr val="255C8C"/>
                </a:solidFill>
                <a:latin typeface="Times New Roman Bold"/>
                <a:ea typeface="Times New Roman Bold"/>
                <a:cs typeface="Times New Roman Bold"/>
                <a:sym typeface="Times New Roman Bold"/>
              </a:rPr>
              <a:t>What is T  raining &amp; Development?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3226" y="31661"/>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a:off x="7770875" y="0"/>
            <a:ext cx="6662939"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11069074" y="9308008"/>
            <a:ext cx="7789768" cy="978992"/>
            <a:chOff x="-296778" y="-57150"/>
            <a:chExt cx="2051626" cy="257841"/>
          </a:xfrm>
        </p:grpSpPr>
        <p:sp>
          <p:nvSpPr>
            <p:cNvPr id="7" name="Freeform 7"/>
            <p:cNvSpPr/>
            <p:nvPr/>
          </p:nvSpPr>
          <p:spPr>
            <a:xfrm>
              <a:off x="-296778" y="0"/>
              <a:ext cx="2051626"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2420022 </a:t>
              </a:r>
              <a:r>
                <a:rPr lang="en-IN" b="1" dirty="0">
                  <a:solidFill>
                    <a:schemeClr val="bg1"/>
                  </a:solidFill>
                  <a:latin typeface="Times New Roman" panose="02020603050405020304" pitchFamily="18" charset="0"/>
                  <a:cs typeface="Times New Roman" panose="02020603050405020304" pitchFamily="18" charset="0"/>
                </a:rPr>
                <a:t>-</a:t>
              </a:r>
              <a:r>
                <a:rPr lang="en-GB" b="1" dirty="0" err="1">
                  <a:solidFill>
                    <a:schemeClr val="bg1"/>
                  </a:solidFill>
                  <a:latin typeface="Times New Roman" panose="02020603050405020304" pitchFamily="18" charset="0"/>
                  <a:cs typeface="Times New Roman" panose="02020603050405020304" pitchFamily="18" charset="0"/>
                </a:rPr>
                <a:t>Khatijabibi</a:t>
              </a:r>
              <a:r>
                <a:rPr lang="en-GB" b="1" dirty="0">
                  <a:solidFill>
                    <a:schemeClr val="bg1"/>
                  </a:solidFill>
                  <a:latin typeface="Times New Roman" panose="02020603050405020304" pitchFamily="18" charset="0"/>
                  <a:cs typeface="Times New Roman" panose="02020603050405020304" pitchFamily="18" charset="0"/>
                </a:rPr>
                <a:t> </a:t>
              </a:r>
              <a:r>
                <a:rPr lang="en-GB" b="1" dirty="0" err="1" smtClean="0">
                  <a:solidFill>
                    <a:schemeClr val="bg1"/>
                  </a:solidFill>
                  <a:latin typeface="Times New Roman" panose="02020603050405020304" pitchFamily="18" charset="0"/>
                  <a:cs typeface="Times New Roman" panose="02020603050405020304" pitchFamily="18" charset="0"/>
                </a:rPr>
                <a:t>Mahebubbhai</a:t>
              </a:r>
              <a:r>
                <a:rPr lang="en-GB" b="1" dirty="0" smtClean="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Radhanpuri</a:t>
              </a:r>
              <a:r>
                <a:rPr lang="en-IN" b="1" dirty="0">
                  <a:solidFill>
                    <a:schemeClr val="bg1"/>
                  </a:solidFill>
                  <a:latin typeface="Times New Roman" panose="02020603050405020304" pitchFamily="18" charset="0"/>
                  <a:cs typeface="Times New Roman" panose="02020603050405020304" pitchFamily="18" charset="0"/>
                </a:rPr>
                <a:t> </a:t>
              </a:r>
              <a:endParaRPr lang="en-US" dirty="0"/>
            </a:p>
          </p:txBody>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10" name="Freeform 10"/>
          <p:cNvSpPr/>
          <p:nvPr/>
        </p:nvSpPr>
        <p:spPr>
          <a:xfrm>
            <a:off x="1325305" y="3619500"/>
            <a:ext cx="7565445" cy="5332755"/>
          </a:xfrm>
          <a:custGeom>
            <a:avLst/>
            <a:gdLst/>
            <a:ahLst/>
            <a:cxnLst/>
            <a:rect l="l" t="t" r="r" b="b"/>
            <a:pathLst>
              <a:path w="7565445" h="5332755">
                <a:moveTo>
                  <a:pt x="0" y="0"/>
                </a:moveTo>
                <a:lnTo>
                  <a:pt x="7565445" y="0"/>
                </a:lnTo>
                <a:lnTo>
                  <a:pt x="7565445" y="5332755"/>
                </a:lnTo>
                <a:lnTo>
                  <a:pt x="0" y="5332755"/>
                </a:lnTo>
                <a:lnTo>
                  <a:pt x="0" y="0"/>
                </a:lnTo>
                <a:close/>
              </a:path>
            </a:pathLst>
          </a:custGeom>
          <a:blipFill>
            <a:blip r:embed="rId5"/>
            <a:stretch>
              <a:fillRect/>
            </a:stretch>
          </a:blipFill>
        </p:spPr>
      </p:sp>
      <p:sp>
        <p:nvSpPr>
          <p:cNvPr id="11" name="TextBox 11"/>
          <p:cNvSpPr txBox="1"/>
          <p:nvPr/>
        </p:nvSpPr>
        <p:spPr>
          <a:xfrm>
            <a:off x="4724400" y="762000"/>
            <a:ext cx="7702457" cy="2003426"/>
          </a:xfrm>
          <a:prstGeom prst="rect">
            <a:avLst/>
          </a:prstGeom>
        </p:spPr>
        <p:txBody>
          <a:bodyPr lIns="0" tIns="0" rIns="0" bIns="0" rtlCol="0" anchor="t">
            <a:spAutoFit/>
          </a:bodyPr>
          <a:lstStyle/>
          <a:p>
            <a:pPr algn="ctr">
              <a:lnSpc>
                <a:spcPts val="7700"/>
              </a:lnSpc>
            </a:pPr>
            <a:r>
              <a:rPr lang="en-US" sz="7000" b="1" dirty="0">
                <a:solidFill>
                  <a:srgbClr val="255C8C"/>
                </a:solidFill>
                <a:latin typeface="Times New Roman Bold"/>
                <a:ea typeface="Times New Roman Bold"/>
                <a:cs typeface="Times New Roman Bold"/>
                <a:sym typeface="Times New Roman Bold"/>
              </a:rPr>
              <a:t>Strategic Importance of  T&amp;D</a:t>
            </a:r>
          </a:p>
        </p:txBody>
      </p:sp>
      <p:sp>
        <p:nvSpPr>
          <p:cNvPr id="12" name="TextBox 12"/>
          <p:cNvSpPr txBox="1"/>
          <p:nvPr/>
        </p:nvSpPr>
        <p:spPr>
          <a:xfrm>
            <a:off x="9144000" y="3299430"/>
            <a:ext cx="9071344" cy="4701415"/>
          </a:xfrm>
          <a:prstGeom prst="rect">
            <a:avLst/>
          </a:prstGeom>
        </p:spPr>
        <p:txBody>
          <a:bodyPr lIns="0" tIns="0" rIns="0" bIns="0" rtlCol="0" anchor="t">
            <a:spAutoFit/>
          </a:bodyPr>
          <a:lstStyle/>
          <a:p>
            <a:pPr marL="539749" lvl="1" indent="-269875" algn="l">
              <a:lnSpc>
                <a:spcPts val="3749"/>
              </a:lnSpc>
              <a:buFont typeface="Arial"/>
              <a:buChar char="•"/>
            </a:pPr>
            <a:r>
              <a:rPr lang="en-US" sz="2499" dirty="0">
                <a:solidFill>
                  <a:srgbClr val="000000"/>
                </a:solidFill>
                <a:latin typeface="Times New Roman"/>
                <a:ea typeface="Times New Roman"/>
                <a:cs typeface="Times New Roman"/>
                <a:sym typeface="Times New Roman"/>
              </a:rPr>
              <a:t>Training can enhance the performance of employees, </a:t>
            </a:r>
            <a:r>
              <a:rPr lang="en-US" sz="2499" dirty="0" err="1">
                <a:solidFill>
                  <a:srgbClr val="000000"/>
                </a:solidFill>
                <a:latin typeface="Times New Roman"/>
                <a:ea typeface="Times New Roman"/>
                <a:cs typeface="Times New Roman"/>
                <a:sym typeface="Times New Roman"/>
              </a:rPr>
              <a:t>minimise</a:t>
            </a:r>
            <a:r>
              <a:rPr lang="en-US" sz="2499" dirty="0">
                <a:solidFill>
                  <a:srgbClr val="000000"/>
                </a:solidFill>
                <a:latin typeface="Times New Roman"/>
                <a:ea typeface="Times New Roman"/>
                <a:cs typeface="Times New Roman"/>
                <a:sym typeface="Times New Roman"/>
              </a:rPr>
              <a:t> clinical errors and improve patient safety outcomes (Dening, Gordon and Devi, 2022).</a:t>
            </a:r>
          </a:p>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With better brand value and a good reputation, a hospital can attract and retain a superior workforce, leading to higher productivity (Hedge and Carter, 2020).</a:t>
            </a:r>
          </a:p>
          <a:p>
            <a:pPr marL="539749" lvl="1" indent="-269875" algn="l">
              <a:lnSpc>
                <a:spcPts val="3749"/>
              </a:lnSpc>
              <a:buFont typeface="Arial"/>
              <a:buChar char="•"/>
            </a:pPr>
            <a:r>
              <a:rPr lang="en-US" sz="2499" dirty="0">
                <a:solidFill>
                  <a:srgbClr val="000000"/>
                </a:solidFill>
                <a:latin typeface="Times New Roman"/>
                <a:ea typeface="Times New Roman"/>
                <a:cs typeface="Times New Roman"/>
                <a:sym typeface="Times New Roman"/>
              </a:rPr>
              <a:t>Life-long learning allows adapting to digital healthcare transformation and innovation (Buijs et al., 2024).</a:t>
            </a:r>
          </a:p>
          <a:p>
            <a:pPr marL="539749" lvl="1" indent="-269875" algn="l">
              <a:lnSpc>
                <a:spcPts val="3749"/>
              </a:lnSpc>
              <a:buFont typeface="Arial"/>
              <a:buChar char="•"/>
            </a:pPr>
            <a:r>
              <a:rPr lang="en-US" sz="2499" dirty="0">
                <a:solidFill>
                  <a:srgbClr val="000000"/>
                </a:solidFill>
                <a:latin typeface="Times New Roman"/>
                <a:ea typeface="Times New Roman"/>
                <a:cs typeface="Times New Roman"/>
                <a:sym typeface="Times New Roman"/>
              </a:rPr>
              <a:t>Strategic T&amp;D aligns the skills of employees with the </a:t>
            </a:r>
            <a:r>
              <a:rPr lang="en-US" sz="2499" dirty="0" err="1">
                <a:solidFill>
                  <a:srgbClr val="000000"/>
                </a:solidFill>
                <a:latin typeface="Times New Roman"/>
                <a:ea typeface="Times New Roman"/>
                <a:cs typeface="Times New Roman"/>
                <a:sym typeface="Times New Roman"/>
              </a:rPr>
              <a:t>organisational</a:t>
            </a:r>
            <a:r>
              <a:rPr lang="en-US" sz="2499" dirty="0">
                <a:solidFill>
                  <a:srgbClr val="000000"/>
                </a:solidFill>
                <a:latin typeface="Times New Roman"/>
                <a:ea typeface="Times New Roman"/>
                <a:cs typeface="Times New Roman"/>
                <a:sym typeface="Times New Roman"/>
              </a:rPr>
              <a:t> objectives and quality improvement of the services.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a:off x="-1345187" y="0"/>
            <a:ext cx="8507987"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2420022 </a:t>
              </a:r>
              <a:r>
                <a:rPr lang="en-IN" b="1" dirty="0">
                  <a:solidFill>
                    <a:schemeClr val="bg1"/>
                  </a:solidFill>
                  <a:latin typeface="Times New Roman" panose="02020603050405020304" pitchFamily="18" charset="0"/>
                  <a:cs typeface="Times New Roman" panose="02020603050405020304" pitchFamily="18" charset="0"/>
                </a:rPr>
                <a:t>-</a:t>
              </a:r>
              <a:r>
                <a:rPr lang="en-GB" b="1" dirty="0" err="1">
                  <a:solidFill>
                    <a:schemeClr val="bg1"/>
                  </a:solidFill>
                  <a:latin typeface="Times New Roman" panose="02020603050405020304" pitchFamily="18" charset="0"/>
                  <a:cs typeface="Times New Roman" panose="02020603050405020304" pitchFamily="18" charset="0"/>
                </a:rPr>
                <a:t>Khatijabibi</a:t>
              </a:r>
              <a:r>
                <a:rPr lang="en-GB" b="1" dirty="0">
                  <a:solidFill>
                    <a:schemeClr val="bg1"/>
                  </a:solidFill>
                  <a:latin typeface="Times New Roman" panose="02020603050405020304" pitchFamily="18" charset="0"/>
                  <a:cs typeface="Times New Roman" panose="02020603050405020304" pitchFamily="18" charset="0"/>
                </a:rPr>
                <a:t> </a:t>
              </a:r>
              <a:r>
                <a:rPr lang="en-GB" b="1" dirty="0" err="1" smtClean="0">
                  <a:solidFill>
                    <a:schemeClr val="bg1"/>
                  </a:solidFill>
                  <a:latin typeface="Times New Roman" panose="02020603050405020304" pitchFamily="18" charset="0"/>
                  <a:cs typeface="Times New Roman" panose="02020603050405020304" pitchFamily="18" charset="0"/>
                </a:rPr>
                <a:t>Mahebubbhai</a:t>
              </a:r>
              <a:r>
                <a:rPr lang="en-GB" b="1" dirty="0" smtClean="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Radhanpuri</a:t>
              </a:r>
              <a:r>
                <a:rPr lang="en-IN" b="1" dirty="0">
                  <a:solidFill>
                    <a:schemeClr val="bg1"/>
                  </a:solidFill>
                  <a:latin typeface="Times New Roman" panose="02020603050405020304" pitchFamily="18" charset="0"/>
                  <a:cs typeface="Times New Roman" panose="02020603050405020304" pitchFamily="18" charset="0"/>
                </a:rPr>
                <a:t> </a:t>
              </a:r>
              <a:endParaRPr lang="en-US" dirty="0"/>
            </a:p>
          </p:txBody>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rot="-10800000">
            <a:off x="12420600" y="9563100"/>
            <a:ext cx="6662939" cy="762000"/>
            <a:chOff x="0" y="0"/>
            <a:chExt cx="1754848" cy="200691"/>
          </a:xfrm>
        </p:grpSpPr>
        <p:sp>
          <p:nvSpPr>
            <p:cNvPr id="7" name="Freeform 7"/>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7962185"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10" name="Freeform 10"/>
          <p:cNvSpPr/>
          <p:nvPr/>
        </p:nvSpPr>
        <p:spPr>
          <a:xfrm>
            <a:off x="11932572" y="3028666"/>
            <a:ext cx="5326728" cy="5469154"/>
          </a:xfrm>
          <a:custGeom>
            <a:avLst/>
            <a:gdLst/>
            <a:ahLst/>
            <a:cxnLst/>
            <a:rect l="l" t="t" r="r" b="b"/>
            <a:pathLst>
              <a:path w="5326728" h="5469154">
                <a:moveTo>
                  <a:pt x="0" y="0"/>
                </a:moveTo>
                <a:lnTo>
                  <a:pt x="5326728" y="0"/>
                </a:lnTo>
                <a:lnTo>
                  <a:pt x="5326728" y="5469154"/>
                </a:lnTo>
                <a:lnTo>
                  <a:pt x="0" y="5469154"/>
                </a:lnTo>
                <a:lnTo>
                  <a:pt x="0" y="0"/>
                </a:lnTo>
                <a:close/>
              </a:path>
            </a:pathLst>
          </a:custGeom>
          <a:blipFill>
            <a:blip r:embed="rId5"/>
            <a:stretch>
              <a:fillRect/>
            </a:stretch>
          </a:blipFill>
        </p:spPr>
      </p:sp>
      <p:sp>
        <p:nvSpPr>
          <p:cNvPr id="11" name="TextBox 11"/>
          <p:cNvSpPr txBox="1"/>
          <p:nvPr/>
        </p:nvSpPr>
        <p:spPr>
          <a:xfrm>
            <a:off x="4584581" y="1498205"/>
            <a:ext cx="6755207" cy="2003426"/>
          </a:xfrm>
          <a:prstGeom prst="rect">
            <a:avLst/>
          </a:prstGeom>
        </p:spPr>
        <p:txBody>
          <a:bodyPr lIns="0" tIns="0" rIns="0" bIns="0" rtlCol="0" anchor="t">
            <a:spAutoFit/>
          </a:bodyPr>
          <a:lstStyle/>
          <a:p>
            <a:pPr algn="ctr">
              <a:lnSpc>
                <a:spcPts val="7700"/>
              </a:lnSpc>
            </a:pPr>
            <a:r>
              <a:rPr lang="en-US" sz="7000" b="1">
                <a:solidFill>
                  <a:srgbClr val="255C8C"/>
                </a:solidFill>
                <a:latin typeface="Times New Roman Bold"/>
                <a:ea typeface="Times New Roman Bold"/>
                <a:cs typeface="Times New Roman Bold"/>
                <a:sym typeface="Times New Roman Bold"/>
              </a:rPr>
              <a:t>NHS Training Context</a:t>
            </a:r>
          </a:p>
        </p:txBody>
      </p:sp>
      <p:sp>
        <p:nvSpPr>
          <p:cNvPr id="12" name="TextBox 12"/>
          <p:cNvSpPr txBox="1"/>
          <p:nvPr/>
        </p:nvSpPr>
        <p:spPr>
          <a:xfrm>
            <a:off x="110359" y="3691322"/>
            <a:ext cx="11381178" cy="4683270"/>
          </a:xfrm>
          <a:prstGeom prst="rect">
            <a:avLst/>
          </a:prstGeom>
        </p:spPr>
        <p:txBody>
          <a:bodyPr lIns="0" tIns="0" rIns="0" bIns="0" rtlCol="0" anchor="t">
            <a:spAutoFit/>
          </a:bodyPr>
          <a:lstStyle/>
          <a:p>
            <a:pPr marL="593922" lvl="1" indent="-296961" algn="l">
              <a:lnSpc>
                <a:spcPts val="4126"/>
              </a:lnSpc>
              <a:buFont typeface="Arial"/>
              <a:buChar char="•"/>
            </a:pPr>
            <a:r>
              <a:rPr lang="en-US" sz="2750" dirty="0">
                <a:solidFill>
                  <a:srgbClr val="000000"/>
                </a:solidFill>
                <a:latin typeface="Times New Roman"/>
                <a:ea typeface="Times New Roman"/>
                <a:cs typeface="Times New Roman"/>
                <a:sym typeface="Times New Roman"/>
              </a:rPr>
              <a:t>The NHS employees undergo mandatory training, such as clinical safety and compliance training.</a:t>
            </a:r>
          </a:p>
          <a:p>
            <a:pPr marL="593922" lvl="1" indent="-296961" algn="l">
              <a:lnSpc>
                <a:spcPts val="4126"/>
              </a:lnSpc>
              <a:buFont typeface="Arial"/>
              <a:buChar char="•"/>
            </a:pPr>
            <a:r>
              <a:rPr lang="en-US" sz="2750" dirty="0">
                <a:solidFill>
                  <a:srgbClr val="000000"/>
                </a:solidFill>
                <a:latin typeface="Times New Roman"/>
                <a:ea typeface="Times New Roman"/>
                <a:cs typeface="Times New Roman"/>
                <a:sym typeface="Times New Roman"/>
              </a:rPr>
              <a:t>Reports of the workforce indicate the rising dependency on the continuous professional development (CPD) frameworks (NHS, 2025).</a:t>
            </a:r>
          </a:p>
          <a:p>
            <a:pPr marL="593922" lvl="1" indent="-296961">
              <a:lnSpc>
                <a:spcPts val="4126"/>
              </a:lnSpc>
              <a:buFont typeface="Arial"/>
              <a:buChar char="•"/>
            </a:pPr>
            <a:r>
              <a:rPr lang="en-US" sz="2750" dirty="0">
                <a:solidFill>
                  <a:srgbClr val="000000"/>
                </a:solidFill>
                <a:latin typeface="Times New Roman"/>
                <a:ea typeface="Times New Roman"/>
                <a:cs typeface="Times New Roman"/>
                <a:sym typeface="Times New Roman"/>
              </a:rPr>
              <a:t>Healthcare systems have faced unprecedented demand over the course of the COVID-19 pandemic, placing significant burdens on frontline doctors, nurses, and support staff.</a:t>
            </a:r>
          </a:p>
          <a:p>
            <a:pPr marL="593922" lvl="1" indent="-296961" algn="l">
              <a:lnSpc>
                <a:spcPts val="4126"/>
              </a:lnSpc>
              <a:buFont typeface="Arial"/>
              <a:buChar char="•"/>
            </a:pPr>
            <a:r>
              <a:rPr lang="en-US" sz="2750" dirty="0">
                <a:solidFill>
                  <a:srgbClr val="000000"/>
                </a:solidFill>
                <a:latin typeface="Times New Roman"/>
                <a:ea typeface="Times New Roman"/>
                <a:cs typeface="Times New Roman"/>
                <a:sym typeface="Times New Roman"/>
              </a:rPr>
              <a:t>New healthcare issues have led to a rise in training demand by more than 15% after COVID (</a:t>
            </a:r>
            <a:r>
              <a:rPr lang="en-US" sz="2750" dirty="0" err="1">
                <a:solidFill>
                  <a:srgbClr val="000000"/>
                </a:solidFill>
                <a:latin typeface="Times New Roman"/>
                <a:ea typeface="Times New Roman"/>
                <a:cs typeface="Times New Roman"/>
                <a:sym typeface="Times New Roman"/>
              </a:rPr>
              <a:t>Shabsigh</a:t>
            </a:r>
            <a:r>
              <a:rPr lang="en-US" sz="2750" dirty="0">
                <a:solidFill>
                  <a:srgbClr val="000000"/>
                </a:solidFill>
                <a:latin typeface="Times New Roman"/>
                <a:ea typeface="Times New Roman"/>
                <a:cs typeface="Times New Roman"/>
                <a:sym typeface="Times New Roman"/>
              </a:rPr>
              <a:t>,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49225" y="0"/>
            <a:ext cx="8264425"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2506569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Hari Mohan Singh</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p:txBody>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10800000">
            <a:off x="12574287" y="952500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9" name="TextBox 9"/>
          <p:cNvSpPr txBox="1"/>
          <p:nvPr/>
        </p:nvSpPr>
        <p:spPr>
          <a:xfrm>
            <a:off x="2802674" y="1703661"/>
            <a:ext cx="13179138" cy="2311400"/>
          </a:xfrm>
          <a:prstGeom prst="rect">
            <a:avLst/>
          </a:prstGeom>
        </p:spPr>
        <p:txBody>
          <a:bodyPr lIns="0" tIns="0" rIns="0" bIns="0" rtlCol="0" anchor="t">
            <a:spAutoFit/>
          </a:bodyPr>
          <a:lstStyle/>
          <a:p>
            <a:pPr algn="ctr">
              <a:lnSpc>
                <a:spcPts val="8800"/>
              </a:lnSpc>
            </a:pPr>
            <a:r>
              <a:rPr lang="en-US" sz="8000" b="1">
                <a:solidFill>
                  <a:srgbClr val="255C8C"/>
                </a:solidFill>
                <a:latin typeface="Times New Roman Bold"/>
                <a:ea typeface="Times New Roman Bold"/>
                <a:cs typeface="Times New Roman Bold"/>
                <a:sym typeface="Times New Roman Bold"/>
              </a:rPr>
              <a:t>Key Challenge 1: Limited Training Resources</a:t>
            </a:r>
          </a:p>
        </p:txBody>
      </p:sp>
      <p:sp>
        <p:nvSpPr>
          <p:cNvPr id="10" name="TextBox 10"/>
          <p:cNvSpPr txBox="1"/>
          <p:nvPr/>
        </p:nvSpPr>
        <p:spPr>
          <a:xfrm>
            <a:off x="885332" y="4719912"/>
            <a:ext cx="17013824" cy="3106300"/>
          </a:xfrm>
          <a:prstGeom prst="rect">
            <a:avLst/>
          </a:prstGeom>
        </p:spPr>
        <p:txBody>
          <a:bodyPr lIns="0" tIns="0" rIns="0" bIns="0" rtlCol="0" anchor="t">
            <a:spAutoFit/>
          </a:bodyPr>
          <a:lstStyle/>
          <a:p>
            <a:pPr marL="596916" lvl="1" indent="-298458" algn="l">
              <a:lnSpc>
                <a:spcPts val="4147"/>
              </a:lnSpc>
              <a:buFont typeface="Arial"/>
              <a:buChar char="•"/>
            </a:pPr>
            <a:r>
              <a:rPr lang="en-US" sz="2764" dirty="0">
                <a:solidFill>
                  <a:srgbClr val="000000"/>
                </a:solidFill>
                <a:latin typeface="Times New Roman"/>
                <a:ea typeface="Times New Roman"/>
                <a:cs typeface="Times New Roman"/>
                <a:sym typeface="Times New Roman"/>
              </a:rPr>
              <a:t>The amount of investment in workforce development programs in NHS departments is limited by budget constraints.</a:t>
            </a:r>
          </a:p>
          <a:p>
            <a:pPr marL="596916" lvl="1" indent="-298458" algn="l">
              <a:lnSpc>
                <a:spcPts val="4147"/>
              </a:lnSpc>
              <a:buFont typeface="Arial"/>
              <a:buChar char="•"/>
            </a:pPr>
            <a:r>
              <a:rPr lang="en-US" sz="2764" dirty="0">
                <a:solidFill>
                  <a:srgbClr val="000000"/>
                </a:solidFill>
                <a:latin typeface="Times New Roman"/>
                <a:ea typeface="Times New Roman"/>
                <a:cs typeface="Times New Roman"/>
                <a:sym typeface="Times New Roman"/>
              </a:rPr>
              <a:t>Lack of staff </a:t>
            </a:r>
            <a:r>
              <a:rPr lang="en-US" sz="2764" dirty="0" err="1">
                <a:solidFill>
                  <a:srgbClr val="000000"/>
                </a:solidFill>
                <a:latin typeface="Times New Roman"/>
                <a:ea typeface="Times New Roman"/>
                <a:cs typeface="Times New Roman"/>
                <a:sym typeface="Times New Roman"/>
              </a:rPr>
              <a:t>minimises</a:t>
            </a:r>
            <a:r>
              <a:rPr lang="en-US" sz="2764" dirty="0">
                <a:solidFill>
                  <a:srgbClr val="000000"/>
                </a:solidFill>
                <a:latin typeface="Times New Roman"/>
                <a:ea typeface="Times New Roman"/>
                <a:cs typeface="Times New Roman"/>
                <a:sym typeface="Times New Roman"/>
              </a:rPr>
              <a:t> the time that can be used in training during working hours.</a:t>
            </a:r>
          </a:p>
          <a:p>
            <a:pPr marL="596916" lvl="1" indent="-298458" algn="l">
              <a:lnSpc>
                <a:spcPts val="4147"/>
              </a:lnSpc>
              <a:buFont typeface="Arial"/>
              <a:buChar char="•"/>
            </a:pPr>
            <a:r>
              <a:rPr lang="en-US" sz="2764" dirty="0">
                <a:solidFill>
                  <a:srgbClr val="000000"/>
                </a:solidFill>
                <a:latin typeface="Times New Roman"/>
                <a:ea typeface="Times New Roman"/>
                <a:cs typeface="Times New Roman"/>
                <a:sym typeface="Times New Roman"/>
              </a:rPr>
              <a:t>WHO estimates a projected shortfall of 11 million health workers by 2030, mostly in low- and lower-middle income countries. </a:t>
            </a:r>
          </a:p>
          <a:p>
            <a:pPr marL="596916" lvl="1" indent="-298458" algn="l">
              <a:lnSpc>
                <a:spcPts val="4147"/>
              </a:lnSpc>
              <a:buFont typeface="Arial"/>
              <a:buChar char="•"/>
            </a:pPr>
            <a:r>
              <a:rPr lang="en-US" sz="2764" dirty="0">
                <a:solidFill>
                  <a:srgbClr val="000000"/>
                </a:solidFill>
                <a:latin typeface="Times New Roman"/>
                <a:ea typeface="Times New Roman"/>
                <a:cs typeface="Times New Roman"/>
                <a:sym typeface="Times New Roman"/>
              </a:rPr>
              <a:t>The world's healthcare records more than 25% training gaps as a result of resource shortage (Alharbi et al.,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a:off x="-949225" y="0"/>
            <a:ext cx="6662939"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2506569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Hari Mohan Singh</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rot="-10800000">
            <a:off x="12574287" y="9525000"/>
            <a:ext cx="6662939" cy="762000"/>
            <a:chOff x="0" y="0"/>
            <a:chExt cx="1754848" cy="200691"/>
          </a:xfrm>
        </p:grpSpPr>
        <p:sp>
          <p:nvSpPr>
            <p:cNvPr id="7" name="Freeform 7"/>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10" name="TextBox 10"/>
          <p:cNvSpPr txBox="1"/>
          <p:nvPr/>
        </p:nvSpPr>
        <p:spPr>
          <a:xfrm>
            <a:off x="4223332" y="2433193"/>
            <a:ext cx="10088268" cy="1993900"/>
          </a:xfrm>
          <a:prstGeom prst="rect">
            <a:avLst/>
          </a:prstGeom>
        </p:spPr>
        <p:txBody>
          <a:bodyPr lIns="0" tIns="0" rIns="0" bIns="0" rtlCol="0" anchor="t">
            <a:spAutoFit/>
          </a:bodyPr>
          <a:lstStyle/>
          <a:p>
            <a:pPr algn="ctr">
              <a:lnSpc>
                <a:spcPts val="7699"/>
              </a:lnSpc>
            </a:pPr>
            <a:r>
              <a:rPr lang="en-US" sz="6999" b="1">
                <a:solidFill>
                  <a:srgbClr val="255C8C"/>
                </a:solidFill>
                <a:latin typeface="Times New Roman Bold"/>
                <a:ea typeface="Times New Roman Bold"/>
                <a:cs typeface="Times New Roman Bold"/>
                <a:sym typeface="Times New Roman Bold"/>
              </a:rPr>
              <a:t>Key Challenge 2: Skills Gaps</a:t>
            </a:r>
          </a:p>
        </p:txBody>
      </p:sp>
      <p:sp>
        <p:nvSpPr>
          <p:cNvPr id="11" name="TextBox 11"/>
          <p:cNvSpPr txBox="1"/>
          <p:nvPr/>
        </p:nvSpPr>
        <p:spPr>
          <a:xfrm>
            <a:off x="317677" y="4735506"/>
            <a:ext cx="17652645" cy="2831544"/>
          </a:xfrm>
          <a:prstGeom prst="rect">
            <a:avLst/>
          </a:prstGeom>
        </p:spPr>
        <p:txBody>
          <a:bodyPr lIns="0" tIns="0" rIns="0" bIns="0" rtlCol="0" anchor="t">
            <a:spAutoFit/>
          </a:bodyPr>
          <a:lstStyle/>
          <a:p>
            <a:pPr marL="649505" lvl="1" indent="-324753" algn="l">
              <a:lnSpc>
                <a:spcPts val="4512"/>
              </a:lnSpc>
              <a:buFont typeface="Arial"/>
              <a:buChar char="•"/>
            </a:pPr>
            <a:r>
              <a:rPr lang="en-US" sz="3008" dirty="0">
                <a:solidFill>
                  <a:srgbClr val="000000"/>
                </a:solidFill>
                <a:latin typeface="Times New Roman"/>
                <a:ea typeface="Times New Roman"/>
                <a:cs typeface="Times New Roman"/>
                <a:sym typeface="Times New Roman"/>
              </a:rPr>
              <a:t>The high rate of change in technology has resulted in high digital and clinical skill gaps in the medical field.</a:t>
            </a:r>
          </a:p>
          <a:p>
            <a:pPr marL="649505" lvl="1" indent="-324753" algn="l">
              <a:lnSpc>
                <a:spcPts val="4512"/>
              </a:lnSpc>
              <a:buFont typeface="Arial"/>
              <a:buChar char="•"/>
            </a:pPr>
            <a:r>
              <a:rPr lang="en-US" sz="3008" dirty="0">
                <a:solidFill>
                  <a:srgbClr val="000000"/>
                </a:solidFill>
                <a:latin typeface="Times New Roman"/>
                <a:ea typeface="Times New Roman"/>
                <a:cs typeface="Times New Roman"/>
                <a:sym typeface="Times New Roman"/>
              </a:rPr>
              <a:t>New technologies in AI and medical care demand lifelong learning of employees (Buijs et al., 2024).</a:t>
            </a:r>
          </a:p>
          <a:p>
            <a:pPr marL="649505" lvl="1" indent="-324753" algn="l">
              <a:lnSpc>
                <a:spcPts val="4512"/>
              </a:lnSpc>
              <a:buFont typeface="Arial"/>
              <a:buChar char="•"/>
            </a:pPr>
            <a:r>
              <a:rPr lang="en-US" sz="3008" dirty="0">
                <a:solidFill>
                  <a:srgbClr val="000000"/>
                </a:solidFill>
                <a:latin typeface="Times New Roman"/>
                <a:ea typeface="Times New Roman"/>
                <a:cs typeface="Times New Roman"/>
                <a:sym typeface="Times New Roman"/>
              </a:rPr>
              <a:t>Research indicates that almost 40% of medical personnel do not possess advanced digital skills (Dilip, 2025).</a:t>
            </a:r>
          </a:p>
          <a:p>
            <a:pPr marL="649505" lvl="1" indent="-324753">
              <a:lnSpc>
                <a:spcPts val="4512"/>
              </a:lnSpc>
              <a:buFont typeface="Arial"/>
              <a:buChar char="•"/>
            </a:pPr>
            <a:r>
              <a:rPr lang="en-US" sz="3008" dirty="0">
                <a:solidFill>
                  <a:srgbClr val="000000"/>
                </a:solidFill>
                <a:latin typeface="Times New Roman"/>
                <a:ea typeface="Times New Roman"/>
                <a:cs typeface="Times New Roman"/>
                <a:sym typeface="Times New Roman"/>
              </a:rPr>
              <a:t>A novel result is that higher skill mismatch is associated with lower labor productivity through a less efficient allocation of resources.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a:off x="-949225" y="0"/>
            <a:ext cx="6662939"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2506569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Hari Mohan Singh</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rot="-10800000">
            <a:off x="12574287" y="9525000"/>
            <a:ext cx="6662939" cy="762000"/>
            <a:chOff x="0" y="0"/>
            <a:chExt cx="1754848" cy="200691"/>
          </a:xfrm>
        </p:grpSpPr>
        <p:sp>
          <p:nvSpPr>
            <p:cNvPr id="7" name="Freeform 7"/>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10" name="TextBox 10"/>
          <p:cNvSpPr txBox="1"/>
          <p:nvPr/>
        </p:nvSpPr>
        <p:spPr>
          <a:xfrm>
            <a:off x="2984171" y="1836343"/>
            <a:ext cx="11847695" cy="2162177"/>
          </a:xfrm>
          <a:prstGeom prst="rect">
            <a:avLst/>
          </a:prstGeom>
        </p:spPr>
        <p:txBody>
          <a:bodyPr lIns="0" tIns="0" rIns="0" bIns="0" rtlCol="0" anchor="t">
            <a:spAutoFit/>
          </a:bodyPr>
          <a:lstStyle/>
          <a:p>
            <a:pPr algn="ctr">
              <a:lnSpc>
                <a:spcPts val="8250"/>
              </a:lnSpc>
            </a:pPr>
            <a:r>
              <a:rPr lang="en-US" sz="7500" b="1">
                <a:solidFill>
                  <a:srgbClr val="255C8C"/>
                </a:solidFill>
                <a:latin typeface="Times New Roman Bold"/>
                <a:ea typeface="Times New Roman Bold"/>
                <a:cs typeface="Times New Roman Bold"/>
                <a:sym typeface="Times New Roman Bold"/>
              </a:rPr>
              <a:t>Key Challenge 3: Ineffective Training Design</a:t>
            </a:r>
          </a:p>
        </p:txBody>
      </p:sp>
      <p:sp>
        <p:nvSpPr>
          <p:cNvPr id="11" name="TextBox 11"/>
          <p:cNvSpPr txBox="1"/>
          <p:nvPr/>
        </p:nvSpPr>
        <p:spPr>
          <a:xfrm>
            <a:off x="514350" y="4505982"/>
            <a:ext cx="17386975" cy="2144829"/>
          </a:xfrm>
          <a:prstGeom prst="rect">
            <a:avLst/>
          </a:prstGeom>
        </p:spPr>
        <p:txBody>
          <a:bodyPr lIns="0" tIns="0" rIns="0" bIns="0" rtlCol="0" anchor="t">
            <a:spAutoFit/>
          </a:bodyPr>
          <a:lstStyle/>
          <a:p>
            <a:pPr marL="621521" lvl="1" indent="-310761" algn="l">
              <a:lnSpc>
                <a:spcPts val="4318"/>
              </a:lnSpc>
              <a:buFont typeface="Arial"/>
              <a:buChar char="•"/>
            </a:pPr>
            <a:r>
              <a:rPr lang="en-US" sz="2878">
                <a:solidFill>
                  <a:srgbClr val="000000"/>
                </a:solidFill>
                <a:latin typeface="Times New Roman"/>
                <a:ea typeface="Times New Roman"/>
                <a:cs typeface="Times New Roman"/>
                <a:sym typeface="Times New Roman"/>
              </a:rPr>
              <a:t>Most of the NHS training programs are not job-specific training.</a:t>
            </a:r>
          </a:p>
          <a:p>
            <a:pPr marL="621521" lvl="1" indent="-310761" algn="l">
              <a:lnSpc>
                <a:spcPts val="4318"/>
              </a:lnSpc>
              <a:buFont typeface="Arial"/>
              <a:buChar char="•"/>
            </a:pPr>
            <a:r>
              <a:rPr lang="en-US" sz="2878">
                <a:solidFill>
                  <a:srgbClr val="000000"/>
                </a:solidFill>
                <a:latin typeface="Times New Roman"/>
                <a:ea typeface="Times New Roman"/>
                <a:cs typeface="Times New Roman"/>
                <a:sym typeface="Times New Roman"/>
              </a:rPr>
              <a:t>The absence of practical and experiential learning minimises training.</a:t>
            </a:r>
          </a:p>
          <a:p>
            <a:pPr marL="621521" lvl="1" indent="-310761" algn="l">
              <a:lnSpc>
                <a:spcPts val="4318"/>
              </a:lnSpc>
              <a:buFont typeface="Arial"/>
              <a:buChar char="•"/>
            </a:pPr>
            <a:r>
              <a:rPr lang="en-US" sz="2878">
                <a:solidFill>
                  <a:srgbClr val="000000"/>
                </a:solidFill>
                <a:latin typeface="Times New Roman"/>
                <a:ea typeface="Times New Roman"/>
                <a:cs typeface="Times New Roman"/>
                <a:sym typeface="Times New Roman"/>
              </a:rPr>
              <a:t>When training and organisational requirements are not well aligned, inefficiencies are realised.</a:t>
            </a:r>
          </a:p>
          <a:p>
            <a:pPr marL="621521" lvl="1" indent="-310761" algn="l">
              <a:lnSpc>
                <a:spcPts val="4318"/>
              </a:lnSpc>
              <a:buFont typeface="Arial"/>
              <a:buChar char="•"/>
            </a:pPr>
            <a:r>
              <a:rPr lang="en-US" sz="2878">
                <a:solidFill>
                  <a:srgbClr val="000000"/>
                </a:solidFill>
                <a:latin typeface="Times New Roman"/>
                <a:ea typeface="Times New Roman"/>
                <a:cs typeface="Times New Roman"/>
                <a:sym typeface="Times New Roman"/>
              </a:rPr>
              <a:t>Studies indicate that customised training is a better performance enhancer by up to 35% (Fernandez et al., 2024).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rot="-10800000">
            <a:off x="12574287" y="9525000"/>
            <a:ext cx="6662939"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949225" y="0"/>
            <a:ext cx="6662939" cy="762000"/>
            <a:chOff x="0" y="0"/>
            <a:chExt cx="1754848" cy="200691"/>
          </a:xfrm>
        </p:grpSpPr>
        <p:sp>
          <p:nvSpPr>
            <p:cNvPr id="7" name="Freeform 7"/>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FFFFFF"/>
            </a:solidFill>
          </p:spPr>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TextBox 9"/>
          <p:cNvSpPr txBox="1"/>
          <p:nvPr/>
        </p:nvSpPr>
        <p:spPr>
          <a:xfrm>
            <a:off x="505583" y="4024587"/>
            <a:ext cx="17276835" cy="3260821"/>
          </a:xfrm>
          <a:prstGeom prst="rect">
            <a:avLst/>
          </a:prstGeom>
        </p:spPr>
        <p:txBody>
          <a:bodyPr lIns="0" tIns="0" rIns="0" bIns="0" rtlCol="0" anchor="t">
            <a:spAutoFit/>
          </a:bodyPr>
          <a:lstStyle/>
          <a:p>
            <a:pPr marL="629725" lvl="1" indent="-314862" algn="l">
              <a:lnSpc>
                <a:spcPts val="4375"/>
              </a:lnSpc>
              <a:buFont typeface="Arial"/>
              <a:buChar char="•"/>
            </a:pPr>
            <a:r>
              <a:rPr lang="en-US" sz="2916">
                <a:solidFill>
                  <a:srgbClr val="000000"/>
                </a:solidFill>
                <a:latin typeface="Times New Roman"/>
                <a:ea typeface="Times New Roman"/>
                <a:cs typeface="Times New Roman"/>
                <a:sym typeface="Times New Roman"/>
              </a:rPr>
              <a:t>There is a tendency to have no systematic evaluation and performance measurement systems in NHS training programs.</a:t>
            </a:r>
          </a:p>
          <a:p>
            <a:pPr marL="629725" lvl="1" indent="-314862" algn="l">
              <a:lnSpc>
                <a:spcPts val="4375"/>
              </a:lnSpc>
              <a:buFont typeface="Arial"/>
              <a:buChar char="•"/>
            </a:pPr>
            <a:r>
              <a:rPr lang="en-US" sz="2916">
                <a:solidFill>
                  <a:srgbClr val="000000"/>
                </a:solidFill>
                <a:latin typeface="Times New Roman"/>
                <a:ea typeface="Times New Roman"/>
                <a:cs typeface="Times New Roman"/>
                <a:sym typeface="Times New Roman"/>
              </a:rPr>
              <a:t>The lack of use of KPIs and ROI measures decreases the accountability of the results of training.</a:t>
            </a:r>
          </a:p>
          <a:p>
            <a:pPr marL="629725" lvl="1" indent="-314862" algn="l">
              <a:lnSpc>
                <a:spcPts val="4375"/>
              </a:lnSpc>
              <a:buFont typeface="Arial"/>
              <a:buChar char="•"/>
            </a:pPr>
            <a:r>
              <a:rPr lang="en-US" sz="2916">
                <a:solidFill>
                  <a:srgbClr val="000000"/>
                </a:solidFill>
                <a:latin typeface="Times New Roman"/>
                <a:ea typeface="Times New Roman"/>
                <a:cs typeface="Times New Roman"/>
                <a:sym typeface="Times New Roman"/>
              </a:rPr>
              <a:t>The lack of feedback systems to sustain training program improvement is a hindrance.</a:t>
            </a:r>
          </a:p>
          <a:p>
            <a:pPr marL="629725" lvl="1" indent="-314862" algn="l">
              <a:lnSpc>
                <a:spcPts val="4375"/>
              </a:lnSpc>
              <a:buFont typeface="Arial"/>
              <a:buChar char="•"/>
            </a:pPr>
            <a:r>
              <a:rPr lang="en-US" sz="2916">
                <a:solidFill>
                  <a:srgbClr val="000000"/>
                </a:solidFill>
                <a:latin typeface="Times New Roman"/>
                <a:ea typeface="Times New Roman"/>
                <a:cs typeface="Times New Roman"/>
                <a:sym typeface="Times New Roman"/>
              </a:rPr>
              <a:t>By conducting efficient training evaluation, organisations can increase the results by more than 25% (Alharbi et al., 2024).</a:t>
            </a:r>
          </a:p>
        </p:txBody>
      </p:sp>
      <p:sp>
        <p:nvSpPr>
          <p:cNvPr id="10" name="TextBox 10"/>
          <p:cNvSpPr txBox="1"/>
          <p:nvPr/>
        </p:nvSpPr>
        <p:spPr>
          <a:xfrm>
            <a:off x="3869736" y="1776797"/>
            <a:ext cx="10548527" cy="1993900"/>
          </a:xfrm>
          <a:prstGeom prst="rect">
            <a:avLst/>
          </a:prstGeom>
        </p:spPr>
        <p:txBody>
          <a:bodyPr lIns="0" tIns="0" rIns="0" bIns="0" rtlCol="0" anchor="t">
            <a:spAutoFit/>
          </a:bodyPr>
          <a:lstStyle/>
          <a:p>
            <a:pPr algn="ctr">
              <a:lnSpc>
                <a:spcPts val="7699"/>
              </a:lnSpc>
            </a:pPr>
            <a:r>
              <a:rPr lang="en-US" sz="6999" b="1">
                <a:solidFill>
                  <a:srgbClr val="255C8C"/>
                </a:solidFill>
                <a:latin typeface="Times New Roman Bold"/>
                <a:ea typeface="Times New Roman Bold"/>
                <a:cs typeface="Times New Roman Bold"/>
                <a:sym typeface="Times New Roman Bold"/>
              </a:rPr>
              <a:t>Key Challenge 4: Lack of Evaluation</a:t>
            </a:r>
          </a:p>
        </p:txBody>
      </p:sp>
      <p:grpSp>
        <p:nvGrpSpPr>
          <p:cNvPr id="11" name="Group 11"/>
          <p:cNvGrpSpPr/>
          <p:nvPr/>
        </p:nvGrpSpPr>
        <p:grpSpPr>
          <a:xfrm>
            <a:off x="-796825" y="152400"/>
            <a:ext cx="6662939" cy="762000"/>
            <a:chOff x="0" y="0"/>
            <a:chExt cx="1754848" cy="200691"/>
          </a:xfrm>
        </p:grpSpPr>
        <p:sp>
          <p:nvSpPr>
            <p:cNvPr id="12" name="Freeform 12"/>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2506569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Hari Mohan Singh</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sp>
          <p:nvSpPr>
            <p:cNvPr id="13" name="TextBox 13"/>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14" name="Freeform 14"/>
          <p:cNvSpPr/>
          <p:nvPr/>
        </p:nvSpPr>
        <p:spPr>
          <a:xfrm>
            <a:off x="17037463" y="706742"/>
            <a:ext cx="443675" cy="110515"/>
          </a:xfrm>
          <a:custGeom>
            <a:avLst/>
            <a:gdLst/>
            <a:ahLst/>
            <a:cxnLst/>
            <a:rect l="l" t="t" r="r" b="b"/>
            <a:pathLst>
              <a:path w="443675" h="110515">
                <a:moveTo>
                  <a:pt x="0" y="0"/>
                </a:moveTo>
                <a:lnTo>
                  <a:pt x="443674" y="0"/>
                </a:lnTo>
                <a:lnTo>
                  <a:pt x="443674" y="110516"/>
                </a:lnTo>
                <a:lnTo>
                  <a:pt x="0" y="110516"/>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49225" y="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2531862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Dharmesh Bhavani Singh Tanwar </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10800000">
            <a:off x="12574287" y="952500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9" name="Freeform 9"/>
          <p:cNvSpPr/>
          <p:nvPr/>
        </p:nvSpPr>
        <p:spPr>
          <a:xfrm>
            <a:off x="725103" y="3232959"/>
            <a:ext cx="6174354" cy="6145835"/>
          </a:xfrm>
          <a:custGeom>
            <a:avLst/>
            <a:gdLst/>
            <a:ahLst/>
            <a:cxnLst/>
            <a:rect l="l" t="t" r="r" b="b"/>
            <a:pathLst>
              <a:path w="6174354" h="6145835">
                <a:moveTo>
                  <a:pt x="0" y="0"/>
                </a:moveTo>
                <a:lnTo>
                  <a:pt x="6174354" y="0"/>
                </a:lnTo>
                <a:lnTo>
                  <a:pt x="6174354" y="6145835"/>
                </a:lnTo>
                <a:lnTo>
                  <a:pt x="0" y="6145835"/>
                </a:lnTo>
                <a:lnTo>
                  <a:pt x="0" y="0"/>
                </a:lnTo>
                <a:close/>
              </a:path>
            </a:pathLst>
          </a:custGeom>
          <a:blipFill>
            <a:blip r:embed="rId4"/>
            <a:stretch>
              <a:fillRect/>
            </a:stretch>
          </a:blipFill>
        </p:spPr>
      </p:sp>
      <p:sp>
        <p:nvSpPr>
          <p:cNvPr id="10" name="TextBox 10"/>
          <p:cNvSpPr txBox="1"/>
          <p:nvPr/>
        </p:nvSpPr>
        <p:spPr>
          <a:xfrm>
            <a:off x="3710583" y="1636494"/>
            <a:ext cx="10866833" cy="1114427"/>
          </a:xfrm>
          <a:prstGeom prst="rect">
            <a:avLst/>
          </a:prstGeom>
        </p:spPr>
        <p:txBody>
          <a:bodyPr lIns="0" tIns="0" rIns="0" bIns="0" rtlCol="0" anchor="t">
            <a:spAutoFit/>
          </a:bodyPr>
          <a:lstStyle/>
          <a:p>
            <a:pPr algn="ctr">
              <a:lnSpc>
                <a:spcPts val="8250"/>
              </a:lnSpc>
            </a:pPr>
            <a:r>
              <a:rPr lang="en-US" sz="7500" b="1">
                <a:solidFill>
                  <a:srgbClr val="255C8C"/>
                </a:solidFill>
                <a:latin typeface="Times New Roman Bold"/>
                <a:ea typeface="Times New Roman Bold"/>
                <a:cs typeface="Times New Roman Bold"/>
                <a:sym typeface="Times New Roman Bold"/>
              </a:rPr>
              <a:t>Root Causes Analysis</a:t>
            </a:r>
          </a:p>
        </p:txBody>
      </p:sp>
      <p:sp>
        <p:nvSpPr>
          <p:cNvPr id="11" name="TextBox 11"/>
          <p:cNvSpPr txBox="1"/>
          <p:nvPr/>
        </p:nvSpPr>
        <p:spPr>
          <a:xfrm>
            <a:off x="7653830" y="3999845"/>
            <a:ext cx="9840915" cy="4226926"/>
          </a:xfrm>
          <a:prstGeom prst="rect">
            <a:avLst/>
          </a:prstGeom>
        </p:spPr>
        <p:txBody>
          <a:bodyPr lIns="0" tIns="0" rIns="0" bIns="0" rtlCol="0" anchor="t">
            <a:spAutoFit/>
          </a:bodyPr>
          <a:lstStyle/>
          <a:p>
            <a:pPr marL="539749" lvl="1" indent="-269875" algn="l">
              <a:lnSpc>
                <a:spcPts val="3749"/>
              </a:lnSpc>
              <a:buFont typeface="Arial"/>
              <a:buChar char="•"/>
            </a:pPr>
            <a:r>
              <a:rPr lang="en-US" sz="2499" dirty="0">
                <a:solidFill>
                  <a:srgbClr val="000000"/>
                </a:solidFill>
                <a:latin typeface="Times New Roman"/>
                <a:ea typeface="Times New Roman"/>
                <a:cs typeface="Times New Roman"/>
                <a:sym typeface="Times New Roman"/>
              </a:rPr>
              <a:t>The global mental health workforce is facing a severe crisis marked by burnout, secondary trauma, compassion fatigue, and workforce shortages, with disproportionate effects on marginalized </a:t>
            </a:r>
            <a:r>
              <a:rPr lang="en-US" sz="2499">
                <a:solidFill>
                  <a:srgbClr val="000000"/>
                </a:solidFill>
                <a:latin typeface="Times New Roman"/>
                <a:ea typeface="Times New Roman"/>
                <a:cs typeface="Times New Roman"/>
                <a:sym typeface="Times New Roman"/>
              </a:rPr>
              <a:t>communities.</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Managerial </a:t>
            </a:r>
            <a:r>
              <a:rPr lang="en-US" sz="2499" dirty="0">
                <a:solidFill>
                  <a:srgbClr val="000000"/>
                </a:solidFill>
                <a:latin typeface="Times New Roman"/>
                <a:ea typeface="Times New Roman"/>
                <a:cs typeface="Times New Roman"/>
                <a:sym typeface="Times New Roman"/>
              </a:rPr>
              <a:t>gaps involve no strategic HR planning and leadership support (Vidal, 2022).</a:t>
            </a:r>
          </a:p>
          <a:p>
            <a:pPr marL="539749" lvl="1" indent="-269875" algn="l">
              <a:lnSpc>
                <a:spcPts val="3749"/>
              </a:lnSpc>
              <a:buFont typeface="Arial"/>
              <a:buChar char="•"/>
            </a:pPr>
            <a:r>
              <a:rPr lang="en-US" sz="2499" dirty="0">
                <a:solidFill>
                  <a:srgbClr val="000000"/>
                </a:solidFill>
                <a:latin typeface="Times New Roman"/>
                <a:ea typeface="Times New Roman"/>
                <a:cs typeface="Times New Roman"/>
                <a:sym typeface="Times New Roman"/>
              </a:rPr>
              <a:t>The cultural barriers lower the priorities of learning and development in </a:t>
            </a:r>
            <a:r>
              <a:rPr lang="en-US" sz="2499" dirty="0" err="1">
                <a:solidFill>
                  <a:srgbClr val="000000"/>
                </a:solidFill>
                <a:latin typeface="Times New Roman"/>
                <a:ea typeface="Times New Roman"/>
                <a:cs typeface="Times New Roman"/>
                <a:sym typeface="Times New Roman"/>
              </a:rPr>
              <a:t>organisations</a:t>
            </a:r>
            <a:r>
              <a:rPr lang="en-US" sz="2499" dirty="0">
                <a:solidFill>
                  <a:srgbClr val="000000"/>
                </a:solidFill>
                <a:latin typeface="Times New Roman"/>
                <a:ea typeface="Times New Roman"/>
                <a:cs typeface="Times New Roman"/>
                <a:sym typeface="Times New Roman"/>
              </a:rPr>
              <a:t>.</a:t>
            </a:r>
          </a:p>
          <a:p>
            <a:pPr marL="539749" lvl="1" indent="-269875" algn="l">
              <a:lnSpc>
                <a:spcPts val="3749"/>
              </a:lnSpc>
              <a:buFont typeface="Arial"/>
              <a:buChar char="•"/>
            </a:pPr>
            <a:r>
              <a:rPr lang="en-US" sz="2499" dirty="0">
                <a:solidFill>
                  <a:srgbClr val="000000"/>
                </a:solidFill>
                <a:latin typeface="Times New Roman"/>
                <a:ea typeface="Times New Roman"/>
                <a:cs typeface="Times New Roman"/>
                <a:sym typeface="Times New Roman"/>
              </a:rPr>
              <a:t>The ineffective training models are not up to date with the current healthcare requirements and innovative needs.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574287" y="952500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949225" y="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2531862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Dharmesh Bhavani Singh Tanwar </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a:p>
              <a:endParaRPr lang="en-US" dirty="0"/>
            </a:p>
          </p:txBody>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9" name="Freeform 9"/>
          <p:cNvSpPr/>
          <p:nvPr/>
        </p:nvSpPr>
        <p:spPr>
          <a:xfrm>
            <a:off x="11804661" y="3447437"/>
            <a:ext cx="5146982" cy="5661681"/>
          </a:xfrm>
          <a:custGeom>
            <a:avLst/>
            <a:gdLst/>
            <a:ahLst/>
            <a:cxnLst/>
            <a:rect l="l" t="t" r="r" b="b"/>
            <a:pathLst>
              <a:path w="5146982" h="5661681">
                <a:moveTo>
                  <a:pt x="0" y="0"/>
                </a:moveTo>
                <a:lnTo>
                  <a:pt x="5146982" y="0"/>
                </a:lnTo>
                <a:lnTo>
                  <a:pt x="5146982" y="5661681"/>
                </a:lnTo>
                <a:lnTo>
                  <a:pt x="0" y="5661681"/>
                </a:lnTo>
                <a:lnTo>
                  <a:pt x="0" y="0"/>
                </a:lnTo>
                <a:close/>
              </a:path>
            </a:pathLst>
          </a:custGeom>
          <a:blipFill>
            <a:blip r:embed="rId4"/>
            <a:stretch>
              <a:fillRect/>
            </a:stretch>
          </a:blipFill>
        </p:spPr>
      </p:sp>
      <p:sp>
        <p:nvSpPr>
          <p:cNvPr id="10" name="TextBox 10"/>
          <p:cNvSpPr txBox="1"/>
          <p:nvPr/>
        </p:nvSpPr>
        <p:spPr>
          <a:xfrm>
            <a:off x="3002428" y="888430"/>
            <a:ext cx="12903328" cy="2143125"/>
          </a:xfrm>
          <a:prstGeom prst="rect">
            <a:avLst/>
          </a:prstGeom>
        </p:spPr>
        <p:txBody>
          <a:bodyPr lIns="0" tIns="0" rIns="0" bIns="0" rtlCol="0" anchor="t">
            <a:spAutoFit/>
          </a:bodyPr>
          <a:lstStyle/>
          <a:p>
            <a:pPr algn="ctr">
              <a:lnSpc>
                <a:spcPts val="8249"/>
              </a:lnSpc>
            </a:pPr>
            <a:r>
              <a:rPr lang="en-US" sz="7499" b="1">
                <a:solidFill>
                  <a:srgbClr val="255C8C"/>
                </a:solidFill>
                <a:latin typeface="Times New Roman Bold"/>
                <a:ea typeface="Times New Roman Bold"/>
                <a:cs typeface="Times New Roman Bold"/>
                <a:sym typeface="Times New Roman Bold"/>
              </a:rPr>
              <a:t>Theoretical Framework 1: Human Capital Theory</a:t>
            </a:r>
          </a:p>
        </p:txBody>
      </p:sp>
      <p:sp>
        <p:nvSpPr>
          <p:cNvPr id="11" name="TextBox 11"/>
          <p:cNvSpPr txBox="1"/>
          <p:nvPr/>
        </p:nvSpPr>
        <p:spPr>
          <a:xfrm>
            <a:off x="110359" y="4058307"/>
            <a:ext cx="10457374" cy="3724275"/>
          </a:xfrm>
          <a:prstGeom prst="rect">
            <a:avLst/>
          </a:prstGeom>
        </p:spPr>
        <p:txBody>
          <a:bodyPr lIns="0" tIns="0" rIns="0" bIns="0" rtlCol="0" anchor="t">
            <a:spAutoFit/>
          </a:bodyPr>
          <a:lstStyle/>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According to human capital theory, the more investment is made in training,g the more productivity and efficiency are achieved.</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Competent workers are engaged in achieving better medical results and improving the quality of services.</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Going through training leads to increased long-term performance gains in organisations (Hedge and Carter, 2020).</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problem of NHS underinvestment in training results in inefficiency and workforce problems.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rot="-10800000">
            <a:off x="12574287" y="9525000"/>
            <a:ext cx="6662939"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949225" y="0"/>
            <a:ext cx="6662939" cy="762000"/>
            <a:chOff x="0" y="0"/>
            <a:chExt cx="1754848" cy="200691"/>
          </a:xfrm>
        </p:grpSpPr>
        <p:sp>
          <p:nvSpPr>
            <p:cNvPr id="7" name="Freeform 7"/>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2531862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Dharmesh Bhavani Singh Tanwar </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a:p>
              <a:endParaRPr lang="en-US" dirty="0"/>
            </a:p>
          </p:txBody>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10" name="Freeform 10"/>
          <p:cNvSpPr/>
          <p:nvPr/>
        </p:nvSpPr>
        <p:spPr>
          <a:xfrm>
            <a:off x="714595" y="3261327"/>
            <a:ext cx="5832036" cy="5687738"/>
          </a:xfrm>
          <a:custGeom>
            <a:avLst/>
            <a:gdLst/>
            <a:ahLst/>
            <a:cxnLst/>
            <a:rect l="l" t="t" r="r" b="b"/>
            <a:pathLst>
              <a:path w="5832036" h="5687738">
                <a:moveTo>
                  <a:pt x="0" y="0"/>
                </a:moveTo>
                <a:lnTo>
                  <a:pt x="5832036" y="0"/>
                </a:lnTo>
                <a:lnTo>
                  <a:pt x="5832036" y="5687739"/>
                </a:lnTo>
                <a:lnTo>
                  <a:pt x="0" y="5687739"/>
                </a:lnTo>
                <a:lnTo>
                  <a:pt x="0" y="0"/>
                </a:lnTo>
                <a:close/>
              </a:path>
            </a:pathLst>
          </a:custGeom>
          <a:blipFill>
            <a:blip r:embed="rId5"/>
            <a:stretch>
              <a:fillRect/>
            </a:stretch>
          </a:blipFill>
        </p:spPr>
      </p:sp>
      <p:sp>
        <p:nvSpPr>
          <p:cNvPr id="11" name="TextBox 11"/>
          <p:cNvSpPr txBox="1"/>
          <p:nvPr/>
        </p:nvSpPr>
        <p:spPr>
          <a:xfrm>
            <a:off x="3339000" y="1002730"/>
            <a:ext cx="11610000" cy="1995808"/>
          </a:xfrm>
          <a:prstGeom prst="rect">
            <a:avLst/>
          </a:prstGeom>
        </p:spPr>
        <p:txBody>
          <a:bodyPr lIns="0" tIns="0" rIns="0" bIns="0" rtlCol="0" anchor="t">
            <a:spAutoFit/>
          </a:bodyPr>
          <a:lstStyle/>
          <a:p>
            <a:pPr algn="ctr">
              <a:lnSpc>
                <a:spcPts val="7700"/>
              </a:lnSpc>
            </a:pPr>
            <a:r>
              <a:rPr lang="en-US" sz="7700" b="1" dirty="0">
                <a:solidFill>
                  <a:srgbClr val="255C8C"/>
                </a:solidFill>
                <a:latin typeface="Times New Roman" panose="02020603050405020304" pitchFamily="18" charset="0"/>
                <a:ea typeface="HK Grotesk Bold"/>
                <a:cs typeface="Times New Roman" panose="02020603050405020304" pitchFamily="18" charset="0"/>
                <a:sym typeface="HK Grotesk Bold"/>
              </a:rPr>
              <a:t>Theoretical Framework 2: Learning Theory</a:t>
            </a:r>
          </a:p>
        </p:txBody>
      </p:sp>
      <p:sp>
        <p:nvSpPr>
          <p:cNvPr id="12" name="TextBox 12"/>
          <p:cNvSpPr txBox="1"/>
          <p:nvPr/>
        </p:nvSpPr>
        <p:spPr>
          <a:xfrm>
            <a:off x="7055453" y="4423105"/>
            <a:ext cx="11037668" cy="2889343"/>
          </a:xfrm>
          <a:prstGeom prst="rect">
            <a:avLst/>
          </a:prstGeom>
        </p:spPr>
        <p:txBody>
          <a:bodyPr lIns="0" tIns="0" rIns="0" bIns="0" rtlCol="0" anchor="t">
            <a:spAutoFit/>
          </a:bodyPr>
          <a:lstStyle/>
          <a:p>
            <a:pPr marL="558952" lvl="1" indent="-279476" algn="l">
              <a:lnSpc>
                <a:spcPts val="3883"/>
              </a:lnSpc>
              <a:buFont typeface="Arial"/>
              <a:buChar char="•"/>
            </a:pPr>
            <a:r>
              <a:rPr lang="en-US" sz="2588">
                <a:solidFill>
                  <a:srgbClr val="000000"/>
                </a:solidFill>
                <a:latin typeface="Times New Roman"/>
                <a:ea typeface="Times New Roman"/>
                <a:cs typeface="Times New Roman"/>
                <a:sym typeface="Times New Roman"/>
              </a:rPr>
              <a:t>The adult learning theory focuses on experiential and self-directed learning.</a:t>
            </a:r>
          </a:p>
          <a:p>
            <a:pPr marL="558952" lvl="1" indent="-279476" algn="l">
              <a:lnSpc>
                <a:spcPts val="3883"/>
              </a:lnSpc>
              <a:buFont typeface="Arial"/>
              <a:buChar char="•"/>
            </a:pPr>
            <a:r>
              <a:rPr lang="en-US" sz="2588">
                <a:solidFill>
                  <a:srgbClr val="000000"/>
                </a:solidFill>
                <a:latin typeface="Times New Roman"/>
                <a:ea typeface="Times New Roman"/>
                <a:cs typeface="Times New Roman"/>
                <a:sym typeface="Times New Roman"/>
              </a:rPr>
              <a:t>Knowledge retention is enhanced by up to 70% through training methods that are practical (Bajwa et al., 2026).</a:t>
            </a:r>
          </a:p>
          <a:p>
            <a:pPr marL="558952" lvl="1" indent="-279476" algn="l">
              <a:lnSpc>
                <a:spcPts val="3883"/>
              </a:lnSpc>
              <a:buFont typeface="Arial"/>
              <a:buChar char="•"/>
            </a:pPr>
            <a:r>
              <a:rPr lang="en-US" sz="2588">
                <a:solidFill>
                  <a:srgbClr val="000000"/>
                </a:solidFill>
                <a:latin typeface="Times New Roman"/>
                <a:ea typeface="Times New Roman"/>
                <a:cs typeface="Times New Roman"/>
                <a:sym typeface="Times New Roman"/>
              </a:rPr>
              <a:t>Healthcare training should be practical and contextual.</a:t>
            </a:r>
          </a:p>
          <a:p>
            <a:pPr marL="558952" lvl="1" indent="-279476" algn="l">
              <a:lnSpc>
                <a:spcPts val="3883"/>
              </a:lnSpc>
              <a:buFont typeface="Arial"/>
              <a:buChar char="•"/>
            </a:pPr>
            <a:r>
              <a:rPr lang="en-US" sz="2588">
                <a:solidFill>
                  <a:srgbClr val="000000"/>
                </a:solidFill>
                <a:latin typeface="Times New Roman"/>
                <a:ea typeface="Times New Roman"/>
                <a:cs typeface="Times New Roman"/>
                <a:sym typeface="Times New Roman"/>
              </a:rPr>
              <a:t>Never-ending education promotes career development and flexibility in healthcare professions.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574287" y="952500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949225" y="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2531862   </a:t>
              </a:r>
              <a:r>
                <a:rPr lang="en-IN"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Dharmesh Bhavani Singh Tanwar </a:t>
              </a:r>
              <a:r>
                <a:rPr lang="en-IN"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a:p>
              <a:endParaRPr lang="en-US" dirty="0"/>
            </a:p>
          </p:txBody>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9" name="Freeform 9"/>
          <p:cNvSpPr/>
          <p:nvPr/>
        </p:nvSpPr>
        <p:spPr>
          <a:xfrm>
            <a:off x="9357418" y="3612526"/>
            <a:ext cx="8619250" cy="3932533"/>
          </a:xfrm>
          <a:custGeom>
            <a:avLst/>
            <a:gdLst/>
            <a:ahLst/>
            <a:cxnLst/>
            <a:rect l="l" t="t" r="r" b="b"/>
            <a:pathLst>
              <a:path w="8619250" h="3932533">
                <a:moveTo>
                  <a:pt x="0" y="0"/>
                </a:moveTo>
                <a:lnTo>
                  <a:pt x="8619251" y="0"/>
                </a:lnTo>
                <a:lnTo>
                  <a:pt x="8619251" y="3932533"/>
                </a:lnTo>
                <a:lnTo>
                  <a:pt x="0" y="3932533"/>
                </a:lnTo>
                <a:lnTo>
                  <a:pt x="0" y="0"/>
                </a:lnTo>
                <a:close/>
              </a:path>
            </a:pathLst>
          </a:custGeom>
          <a:blipFill>
            <a:blip r:embed="rId4"/>
            <a:stretch>
              <a:fillRect/>
            </a:stretch>
          </a:blipFill>
        </p:spPr>
      </p:sp>
      <p:sp>
        <p:nvSpPr>
          <p:cNvPr id="10" name="TextBox 10"/>
          <p:cNvSpPr txBox="1"/>
          <p:nvPr/>
        </p:nvSpPr>
        <p:spPr>
          <a:xfrm>
            <a:off x="3726420" y="849027"/>
            <a:ext cx="11967313" cy="2292350"/>
          </a:xfrm>
          <a:prstGeom prst="rect">
            <a:avLst/>
          </a:prstGeom>
        </p:spPr>
        <p:txBody>
          <a:bodyPr lIns="0" tIns="0" rIns="0" bIns="0" rtlCol="0" anchor="t">
            <a:spAutoFit/>
          </a:bodyPr>
          <a:lstStyle/>
          <a:p>
            <a:pPr algn="ctr">
              <a:lnSpc>
                <a:spcPts val="8800"/>
              </a:lnSpc>
            </a:pPr>
            <a:r>
              <a:rPr lang="en-US" sz="8000" b="1">
                <a:solidFill>
                  <a:srgbClr val="255C8C"/>
                </a:solidFill>
                <a:latin typeface="Times New Roman Bold"/>
                <a:ea typeface="Times New Roman Bold"/>
                <a:cs typeface="Times New Roman Bold"/>
                <a:sym typeface="Times New Roman Bold"/>
              </a:rPr>
              <a:t>Theoretical Framework 3: Performance Link</a:t>
            </a:r>
          </a:p>
        </p:txBody>
      </p:sp>
      <p:sp>
        <p:nvSpPr>
          <p:cNvPr id="11" name="TextBox 11"/>
          <p:cNvSpPr txBox="1"/>
          <p:nvPr/>
        </p:nvSpPr>
        <p:spPr>
          <a:xfrm>
            <a:off x="187884" y="4042541"/>
            <a:ext cx="8604697" cy="3724275"/>
          </a:xfrm>
          <a:prstGeom prst="rect">
            <a:avLst/>
          </a:prstGeom>
        </p:spPr>
        <p:txBody>
          <a:bodyPr lIns="0" tIns="0" rIns="0" bIns="0" rtlCol="0" anchor="t">
            <a:spAutoFit/>
          </a:bodyPr>
          <a:lstStyle/>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Performance appraisal and workforce development systems are closely related to training.</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Feedback helps to determine the skill gaps and direct the training interventions.</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Combining training and performance management enhances the performance of employees.</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Those organisations that match training to performance are 20% more productive (Alharbi et al., 2024).</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7" b="-37"/>
            </a:stretch>
          </a:blipFill>
        </p:spPr>
      </p:sp>
      <p:grpSp>
        <p:nvGrpSpPr>
          <p:cNvPr id="3" name="Group 3"/>
          <p:cNvGrpSpPr/>
          <p:nvPr/>
        </p:nvGrpSpPr>
        <p:grpSpPr>
          <a:xfrm rot="-10800000">
            <a:off x="12574287" y="9525000"/>
            <a:ext cx="6662939" cy="762000"/>
            <a:chOff x="0" y="0"/>
            <a:chExt cx="1754848" cy="200691"/>
          </a:xfrm>
        </p:grpSpPr>
        <p:sp>
          <p:nvSpPr>
            <p:cNvPr id="4" name="Freeform 4"/>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5" name="TextBox 5"/>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949225" y="0"/>
            <a:ext cx="6662939" cy="762000"/>
            <a:chOff x="0" y="0"/>
            <a:chExt cx="1754848" cy="200691"/>
          </a:xfrm>
        </p:grpSpPr>
        <p:sp>
          <p:nvSpPr>
            <p:cNvPr id="7" name="Freeform 7"/>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2529488   </a:t>
              </a:r>
              <a:r>
                <a:rPr lang="en-IN"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Arkeshbhai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Rajubhai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Pansuriya</a:t>
              </a:r>
              <a:r>
                <a:rPr lang="en-GB"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a:p>
              <a:endParaRPr lang="en-US" dirty="0"/>
            </a:p>
          </p:txBody>
        </p:sp>
        <p:sp>
          <p:nvSpPr>
            <p:cNvPr id="8" name="TextBox 8"/>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10" name="Freeform 10"/>
          <p:cNvSpPr/>
          <p:nvPr/>
        </p:nvSpPr>
        <p:spPr>
          <a:xfrm>
            <a:off x="645862" y="3355292"/>
            <a:ext cx="7626305" cy="5005162"/>
          </a:xfrm>
          <a:custGeom>
            <a:avLst/>
            <a:gdLst/>
            <a:ahLst/>
            <a:cxnLst/>
            <a:rect l="l" t="t" r="r" b="b"/>
            <a:pathLst>
              <a:path w="7626305" h="5005162">
                <a:moveTo>
                  <a:pt x="0" y="0"/>
                </a:moveTo>
                <a:lnTo>
                  <a:pt x="7626305" y="0"/>
                </a:lnTo>
                <a:lnTo>
                  <a:pt x="7626305" y="5005162"/>
                </a:lnTo>
                <a:lnTo>
                  <a:pt x="0" y="5005162"/>
                </a:lnTo>
                <a:lnTo>
                  <a:pt x="0" y="0"/>
                </a:lnTo>
                <a:close/>
              </a:path>
            </a:pathLst>
          </a:custGeom>
          <a:blipFill>
            <a:blip r:embed="rId5"/>
            <a:stretch>
              <a:fillRect r="-1341" b="-16002"/>
            </a:stretch>
          </a:blipFill>
        </p:spPr>
      </p:sp>
      <p:sp>
        <p:nvSpPr>
          <p:cNvPr id="11" name="TextBox 11"/>
          <p:cNvSpPr txBox="1"/>
          <p:nvPr/>
        </p:nvSpPr>
        <p:spPr>
          <a:xfrm>
            <a:off x="5713713" y="857250"/>
            <a:ext cx="7098797" cy="2000250"/>
          </a:xfrm>
          <a:prstGeom prst="rect">
            <a:avLst/>
          </a:prstGeom>
        </p:spPr>
        <p:txBody>
          <a:bodyPr lIns="0" tIns="0" rIns="0" bIns="0" rtlCol="0" anchor="t">
            <a:spAutoFit/>
          </a:bodyPr>
          <a:lstStyle/>
          <a:p>
            <a:pPr algn="ctr">
              <a:lnSpc>
                <a:spcPts val="7500"/>
              </a:lnSpc>
            </a:pPr>
            <a:r>
              <a:rPr lang="en-US" sz="7500" b="1">
                <a:solidFill>
                  <a:srgbClr val="255C8C"/>
                </a:solidFill>
                <a:latin typeface="Times New Roman Bold"/>
                <a:ea typeface="Times New Roman Bold"/>
                <a:cs typeface="Times New Roman Bold"/>
                <a:sym typeface="Times New Roman Bold"/>
              </a:rPr>
              <a:t>Impact of T&amp;D Challenges</a:t>
            </a:r>
          </a:p>
        </p:txBody>
      </p:sp>
      <p:sp>
        <p:nvSpPr>
          <p:cNvPr id="12" name="TextBox 12"/>
          <p:cNvSpPr txBox="1"/>
          <p:nvPr/>
        </p:nvSpPr>
        <p:spPr>
          <a:xfrm>
            <a:off x="8516337" y="3840710"/>
            <a:ext cx="9514783" cy="3724275"/>
          </a:xfrm>
          <a:prstGeom prst="rect">
            <a:avLst/>
          </a:prstGeom>
        </p:spPr>
        <p:txBody>
          <a:bodyPr lIns="0" tIns="0" rIns="0" bIns="0" rtlCol="0" anchor="t">
            <a:spAutoFit/>
          </a:bodyPr>
          <a:lstStyle/>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lack of competence among the employees is a risk factor for clinical errors and patient safety.</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lack of success in investing into training leads to the decreasing morale and involvement of the personnel.</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turnover rate will increase the recruiting costs and operation costs.</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One of the factors is the lack of training, which results in the decline of the quality and satisfaction of the services with the patients.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574287" y="952500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949225" y="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2529488   </a:t>
              </a:r>
              <a:r>
                <a:rPr lang="en-IN"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Arkeshbhai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Rajubhai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Pansuriya</a:t>
              </a:r>
              <a:r>
                <a:rPr lang="en-GB"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a:p>
              <a:endParaRPr lang="en-US" dirty="0"/>
            </a:p>
            <a:p>
              <a:endParaRPr lang="en-US" dirty="0"/>
            </a:p>
          </p:txBody>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9" name="Freeform 9"/>
          <p:cNvSpPr/>
          <p:nvPr/>
        </p:nvSpPr>
        <p:spPr>
          <a:xfrm>
            <a:off x="9849533" y="4006129"/>
            <a:ext cx="8133206" cy="3863273"/>
          </a:xfrm>
          <a:custGeom>
            <a:avLst/>
            <a:gdLst/>
            <a:ahLst/>
            <a:cxnLst/>
            <a:rect l="l" t="t" r="r" b="b"/>
            <a:pathLst>
              <a:path w="8133206" h="3863273">
                <a:moveTo>
                  <a:pt x="0" y="0"/>
                </a:moveTo>
                <a:lnTo>
                  <a:pt x="8133206" y="0"/>
                </a:lnTo>
                <a:lnTo>
                  <a:pt x="8133206" y="3863273"/>
                </a:lnTo>
                <a:lnTo>
                  <a:pt x="0" y="3863273"/>
                </a:lnTo>
                <a:lnTo>
                  <a:pt x="0" y="0"/>
                </a:lnTo>
                <a:close/>
              </a:path>
            </a:pathLst>
          </a:custGeom>
          <a:blipFill>
            <a:blip r:embed="rId4"/>
            <a:stretch>
              <a:fillRect/>
            </a:stretch>
          </a:blipFill>
        </p:spPr>
      </p:sp>
      <p:sp>
        <p:nvSpPr>
          <p:cNvPr id="10" name="TextBox 10"/>
          <p:cNvSpPr txBox="1"/>
          <p:nvPr/>
        </p:nvSpPr>
        <p:spPr>
          <a:xfrm>
            <a:off x="3328313" y="1349243"/>
            <a:ext cx="13308567" cy="2000254"/>
          </a:xfrm>
          <a:prstGeom prst="rect">
            <a:avLst/>
          </a:prstGeom>
        </p:spPr>
        <p:txBody>
          <a:bodyPr lIns="0" tIns="0" rIns="0" bIns="0" rtlCol="0" anchor="t">
            <a:spAutoFit/>
          </a:bodyPr>
          <a:lstStyle/>
          <a:p>
            <a:pPr algn="ctr">
              <a:lnSpc>
                <a:spcPts val="7500"/>
              </a:lnSpc>
            </a:pPr>
            <a:r>
              <a:rPr lang="en-US" sz="7500" b="1">
                <a:solidFill>
                  <a:srgbClr val="255C8C"/>
                </a:solidFill>
                <a:latin typeface="Times New Roman Bold"/>
                <a:ea typeface="Times New Roman Bold"/>
                <a:cs typeface="Times New Roman Bold"/>
                <a:sym typeface="Times New Roman Bold"/>
              </a:rPr>
              <a:t>Recommendation 1:  Strategic Training Framework</a:t>
            </a:r>
          </a:p>
        </p:txBody>
      </p:sp>
      <p:sp>
        <p:nvSpPr>
          <p:cNvPr id="11" name="TextBox 11"/>
          <p:cNvSpPr txBox="1"/>
          <p:nvPr/>
        </p:nvSpPr>
        <p:spPr>
          <a:xfrm>
            <a:off x="448690" y="4482249"/>
            <a:ext cx="9533906" cy="4827347"/>
          </a:xfrm>
          <a:prstGeom prst="rect">
            <a:avLst/>
          </a:prstGeom>
        </p:spPr>
        <p:txBody>
          <a:bodyPr lIns="0" tIns="0" rIns="0" bIns="0" rtlCol="0" anchor="t">
            <a:spAutoFit/>
          </a:bodyPr>
          <a:lstStyle/>
          <a:p>
            <a:pPr marL="546630" lvl="1" indent="-273315">
              <a:lnSpc>
                <a:spcPts val="3797"/>
              </a:lnSpc>
              <a:buFont typeface="Arial"/>
              <a:buChar char="•"/>
            </a:pPr>
            <a:r>
              <a:rPr lang="en-US" sz="2531" dirty="0">
                <a:solidFill>
                  <a:srgbClr val="000000"/>
                </a:solidFill>
                <a:latin typeface="Times New Roman"/>
                <a:ea typeface="Times New Roman"/>
                <a:cs typeface="Times New Roman"/>
                <a:sym typeface="Times New Roman"/>
              </a:rPr>
              <a:t>Grow </a:t>
            </a:r>
            <a:r>
              <a:rPr lang="en-US" sz="2531" dirty="0" err="1">
                <a:solidFill>
                  <a:srgbClr val="000000"/>
                </a:solidFill>
                <a:latin typeface="Times New Roman"/>
                <a:ea typeface="Times New Roman"/>
                <a:cs typeface="Times New Roman"/>
                <a:sym typeface="Times New Roman"/>
              </a:rPr>
              <a:t>organised</a:t>
            </a:r>
            <a:r>
              <a:rPr lang="en-US" sz="2531" dirty="0">
                <a:solidFill>
                  <a:srgbClr val="000000"/>
                </a:solidFill>
                <a:latin typeface="Times New Roman"/>
                <a:ea typeface="Times New Roman"/>
                <a:cs typeface="Times New Roman"/>
                <a:sym typeface="Times New Roman"/>
              </a:rPr>
              <a:t> training regimes in line with both NHS strategic aspirations and departmental workforce requirements, through departmental planning.</a:t>
            </a:r>
          </a:p>
          <a:p>
            <a:pPr marL="546630" lvl="1" indent="-273315">
              <a:lnSpc>
                <a:spcPts val="3797"/>
              </a:lnSpc>
              <a:buFont typeface="Arial"/>
              <a:buChar char="•"/>
            </a:pPr>
            <a:r>
              <a:rPr lang="en-US" sz="2531" dirty="0">
                <a:solidFill>
                  <a:srgbClr val="000000"/>
                </a:solidFill>
                <a:latin typeface="Times New Roman"/>
                <a:ea typeface="Times New Roman"/>
                <a:cs typeface="Times New Roman"/>
                <a:sym typeface="Times New Roman"/>
              </a:rPr>
              <a:t>Carry out routine skills gap assessments by means of performance appraisal and NHS workforce statistics to focus on training requirements.</a:t>
            </a:r>
          </a:p>
          <a:p>
            <a:pPr marL="546630" lvl="1" indent="-273315">
              <a:lnSpc>
                <a:spcPts val="3797"/>
              </a:lnSpc>
              <a:buFont typeface="Arial"/>
              <a:buChar char="•"/>
            </a:pPr>
            <a:r>
              <a:rPr lang="en-US" sz="2531" dirty="0">
                <a:solidFill>
                  <a:srgbClr val="000000"/>
                </a:solidFill>
                <a:latin typeface="Times New Roman"/>
                <a:ea typeface="Times New Roman"/>
                <a:cs typeface="Times New Roman"/>
                <a:sym typeface="Times New Roman"/>
              </a:rPr>
              <a:t>Implement individual career trajectories based on CPD models and mentorship in the NHS functions.</a:t>
            </a:r>
          </a:p>
          <a:p>
            <a:pPr marL="546630" lvl="1" indent="-273315">
              <a:lnSpc>
                <a:spcPts val="3797"/>
              </a:lnSpc>
              <a:buFont typeface="Arial"/>
              <a:buChar char="•"/>
            </a:pPr>
            <a:r>
              <a:rPr lang="en-US" sz="2531" dirty="0">
                <a:solidFill>
                  <a:srgbClr val="000000"/>
                </a:solidFill>
                <a:latin typeface="Times New Roman"/>
                <a:ea typeface="Times New Roman"/>
                <a:cs typeface="Times New Roman"/>
                <a:sym typeface="Times New Roman"/>
              </a:rPr>
              <a:t>The structured training frameworks in place in NHS trusts would increase efficiency up to 30 percent (Fernandez et al., 2024).</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574287" y="952500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949225" y="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2529488   </a:t>
              </a:r>
              <a:r>
                <a:rPr lang="en-IN"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Arkeshbhai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Rajubhai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Pansuriya</a:t>
              </a:r>
              <a:r>
                <a:rPr lang="en-GB"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a:p>
              <a:endParaRPr lang="en-US" dirty="0"/>
            </a:p>
            <a:p>
              <a:endParaRPr lang="en-US" dirty="0"/>
            </a:p>
          </p:txBody>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9" name="Freeform 9"/>
          <p:cNvSpPr/>
          <p:nvPr/>
        </p:nvSpPr>
        <p:spPr>
          <a:xfrm>
            <a:off x="429800" y="3247972"/>
            <a:ext cx="7748372" cy="6010328"/>
          </a:xfrm>
          <a:custGeom>
            <a:avLst/>
            <a:gdLst/>
            <a:ahLst/>
            <a:cxnLst/>
            <a:rect l="l" t="t" r="r" b="b"/>
            <a:pathLst>
              <a:path w="7748372" h="6010328">
                <a:moveTo>
                  <a:pt x="0" y="0"/>
                </a:moveTo>
                <a:lnTo>
                  <a:pt x="7748372" y="0"/>
                </a:lnTo>
                <a:lnTo>
                  <a:pt x="7748372" y="6010328"/>
                </a:lnTo>
                <a:lnTo>
                  <a:pt x="0" y="6010328"/>
                </a:lnTo>
                <a:lnTo>
                  <a:pt x="0" y="0"/>
                </a:lnTo>
                <a:close/>
              </a:path>
            </a:pathLst>
          </a:custGeom>
          <a:blipFill>
            <a:blip r:embed="rId4"/>
            <a:stretch>
              <a:fillRect/>
            </a:stretch>
          </a:blipFill>
        </p:spPr>
      </p:sp>
      <p:sp>
        <p:nvSpPr>
          <p:cNvPr id="10" name="TextBox 10"/>
          <p:cNvSpPr txBox="1"/>
          <p:nvPr/>
        </p:nvSpPr>
        <p:spPr>
          <a:xfrm>
            <a:off x="2836607" y="955105"/>
            <a:ext cx="13308567" cy="2000254"/>
          </a:xfrm>
          <a:prstGeom prst="rect">
            <a:avLst/>
          </a:prstGeom>
        </p:spPr>
        <p:txBody>
          <a:bodyPr lIns="0" tIns="0" rIns="0" bIns="0" rtlCol="0" anchor="t">
            <a:spAutoFit/>
          </a:bodyPr>
          <a:lstStyle/>
          <a:p>
            <a:pPr algn="ctr">
              <a:lnSpc>
                <a:spcPts val="7500"/>
              </a:lnSpc>
            </a:pPr>
            <a:r>
              <a:rPr lang="en-US" sz="7500" b="1">
                <a:solidFill>
                  <a:srgbClr val="255C8C"/>
                </a:solidFill>
                <a:latin typeface="Times New Roman Bold"/>
                <a:ea typeface="Times New Roman Bold"/>
                <a:cs typeface="Times New Roman Bold"/>
                <a:sym typeface="Times New Roman Bold"/>
              </a:rPr>
              <a:t>Recommendation 2: Digital Learning &amp; Innovation</a:t>
            </a:r>
          </a:p>
        </p:txBody>
      </p:sp>
      <p:sp>
        <p:nvSpPr>
          <p:cNvPr id="11" name="TextBox 11"/>
          <p:cNvSpPr txBox="1"/>
          <p:nvPr/>
        </p:nvSpPr>
        <p:spPr>
          <a:xfrm>
            <a:off x="8441807" y="4406779"/>
            <a:ext cx="9533906" cy="5175904"/>
          </a:xfrm>
          <a:prstGeom prst="rect">
            <a:avLst/>
          </a:prstGeom>
        </p:spPr>
        <p:txBody>
          <a:bodyPr lIns="0" tIns="0" rIns="0" bIns="0" rtlCol="0" anchor="t">
            <a:spAutoFit/>
          </a:bodyPr>
          <a:lstStyle/>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Introduce e-learning systems at NHS-wide (e.g., NHS learning hub) and simulation-based training to obtain flexible and scaled learning.</a:t>
            </a:r>
          </a:p>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Apply AI and workforce data analytics to </a:t>
            </a:r>
            <a:r>
              <a:rPr lang="en-US" sz="2499" dirty="0" err="1">
                <a:solidFill>
                  <a:srgbClr val="000000"/>
                </a:solidFill>
                <a:latin typeface="Times New Roman"/>
                <a:ea typeface="Times New Roman"/>
                <a:cs typeface="Times New Roman"/>
                <a:sym typeface="Times New Roman"/>
              </a:rPr>
              <a:t>individualised</a:t>
            </a:r>
            <a:r>
              <a:rPr lang="en-US" sz="2499" dirty="0">
                <a:solidFill>
                  <a:srgbClr val="000000"/>
                </a:solidFill>
                <a:latin typeface="Times New Roman"/>
                <a:ea typeface="Times New Roman"/>
                <a:cs typeface="Times New Roman"/>
                <a:sym typeface="Times New Roman"/>
              </a:rPr>
              <a:t> training in consideration of each role and performance shortcomings (Buijs et al., 2024).</a:t>
            </a:r>
          </a:p>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Introduce novel technologies in the clinical training process including VR and holographic simulation to improve the practical learning process (Bajwa et al., 2026).</a:t>
            </a:r>
          </a:p>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The benefits of digital training solutions include the aspect of cost reduction of NHS training; meanwhile, accessibility and effectiveness could be also enhanced (Dilip, 2025).</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574287" y="952500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949225" y="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2529488   </a:t>
              </a:r>
              <a:r>
                <a:rPr lang="en-IN"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Arkeshbhai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Rajubhai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Pansuriya</a:t>
              </a:r>
              <a:r>
                <a:rPr lang="en-GB" b="1" dirty="0">
                  <a:solidFill>
                    <a:schemeClr val="bg1"/>
                  </a:solidFill>
                  <a:latin typeface="Times New Roman" panose="02020603050405020304" pitchFamily="18" charset="0"/>
                  <a:cs typeface="Times New Roman" panose="02020603050405020304" pitchFamily="18" charset="0"/>
                </a:rPr>
                <a:t> </a:t>
              </a: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a:p>
              <a:endParaRPr lang="en-US" dirty="0"/>
            </a:p>
            <a:p>
              <a:endParaRPr lang="en-US" dirty="0"/>
            </a:p>
          </p:txBody>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9" name="Freeform 9"/>
          <p:cNvSpPr/>
          <p:nvPr/>
        </p:nvSpPr>
        <p:spPr>
          <a:xfrm>
            <a:off x="10721332" y="3994344"/>
            <a:ext cx="6923578" cy="4491671"/>
          </a:xfrm>
          <a:custGeom>
            <a:avLst/>
            <a:gdLst/>
            <a:ahLst/>
            <a:cxnLst/>
            <a:rect l="l" t="t" r="r" b="b"/>
            <a:pathLst>
              <a:path w="6923578" h="4491671">
                <a:moveTo>
                  <a:pt x="0" y="0"/>
                </a:moveTo>
                <a:lnTo>
                  <a:pt x="6923578" y="0"/>
                </a:lnTo>
                <a:lnTo>
                  <a:pt x="6923578" y="4491671"/>
                </a:lnTo>
                <a:lnTo>
                  <a:pt x="0" y="4491671"/>
                </a:lnTo>
                <a:lnTo>
                  <a:pt x="0" y="0"/>
                </a:lnTo>
                <a:close/>
              </a:path>
            </a:pathLst>
          </a:custGeom>
          <a:blipFill>
            <a:blip r:embed="rId4"/>
            <a:stretch>
              <a:fillRect/>
            </a:stretch>
          </a:blipFill>
        </p:spPr>
      </p:sp>
      <p:sp>
        <p:nvSpPr>
          <p:cNvPr id="10" name="TextBox 10"/>
          <p:cNvSpPr txBox="1"/>
          <p:nvPr/>
        </p:nvSpPr>
        <p:spPr>
          <a:xfrm>
            <a:off x="2836607" y="955105"/>
            <a:ext cx="13308567" cy="2000254"/>
          </a:xfrm>
          <a:prstGeom prst="rect">
            <a:avLst/>
          </a:prstGeom>
        </p:spPr>
        <p:txBody>
          <a:bodyPr lIns="0" tIns="0" rIns="0" bIns="0" rtlCol="0" anchor="t">
            <a:spAutoFit/>
          </a:bodyPr>
          <a:lstStyle/>
          <a:p>
            <a:pPr algn="ctr">
              <a:lnSpc>
                <a:spcPts val="7500"/>
              </a:lnSpc>
            </a:pPr>
            <a:r>
              <a:rPr lang="en-US" sz="7500" b="1">
                <a:solidFill>
                  <a:srgbClr val="255C8C"/>
                </a:solidFill>
                <a:latin typeface="Times New Roman Bold"/>
                <a:ea typeface="Times New Roman Bold"/>
                <a:cs typeface="Times New Roman Bold"/>
                <a:sym typeface="Times New Roman Bold"/>
              </a:rPr>
              <a:t>Recommendation 3: Continuous Learning Culture</a:t>
            </a:r>
          </a:p>
        </p:txBody>
      </p:sp>
      <p:sp>
        <p:nvSpPr>
          <p:cNvPr id="11" name="TextBox 11"/>
          <p:cNvSpPr txBox="1"/>
          <p:nvPr/>
        </p:nvSpPr>
        <p:spPr>
          <a:xfrm>
            <a:off x="590580" y="4897118"/>
            <a:ext cx="9533906" cy="4226926"/>
          </a:xfrm>
          <a:prstGeom prst="rect">
            <a:avLst/>
          </a:prstGeom>
        </p:spPr>
        <p:txBody>
          <a:bodyPr lIns="0" tIns="0" rIns="0" bIns="0" rtlCol="0" anchor="t">
            <a:spAutoFit/>
          </a:bodyPr>
          <a:lstStyle/>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Encourage lifelong learning throughout the NHS by </a:t>
            </a:r>
            <a:r>
              <a:rPr lang="en-US" sz="2499" dirty="0" err="1">
                <a:solidFill>
                  <a:srgbClr val="000000"/>
                </a:solidFill>
                <a:latin typeface="Times New Roman"/>
                <a:ea typeface="Times New Roman"/>
                <a:cs typeface="Times New Roman"/>
                <a:sym typeface="Times New Roman"/>
              </a:rPr>
              <a:t>organising</a:t>
            </a:r>
            <a:r>
              <a:rPr lang="en-US" sz="2499" dirty="0">
                <a:solidFill>
                  <a:srgbClr val="000000"/>
                </a:solidFill>
                <a:latin typeface="Times New Roman"/>
                <a:ea typeface="Times New Roman"/>
                <a:cs typeface="Times New Roman"/>
                <a:sym typeface="Times New Roman"/>
              </a:rPr>
              <a:t> CPD </a:t>
            </a:r>
            <a:r>
              <a:rPr lang="en-US" sz="2499" dirty="0" err="1">
                <a:solidFill>
                  <a:srgbClr val="000000"/>
                </a:solidFill>
                <a:latin typeface="Times New Roman"/>
                <a:ea typeface="Times New Roman"/>
                <a:cs typeface="Times New Roman"/>
                <a:sym typeface="Times New Roman"/>
              </a:rPr>
              <a:t>programmes</a:t>
            </a:r>
            <a:r>
              <a:rPr lang="en-US" sz="2499" dirty="0">
                <a:solidFill>
                  <a:srgbClr val="000000"/>
                </a:solidFill>
                <a:latin typeface="Times New Roman"/>
                <a:ea typeface="Times New Roman"/>
                <a:cs typeface="Times New Roman"/>
                <a:sym typeface="Times New Roman"/>
              </a:rPr>
              <a:t> and ensuring staff have some time to study.</a:t>
            </a:r>
          </a:p>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Implement mentoring, coaching, and leadership development programs at NHS trusts in order to facilitate career development.</a:t>
            </a:r>
          </a:p>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Provide equitable and comprehensive access to training opportunities differently based on roles, genders, and backgrounds (Bellini, 2021).</a:t>
            </a:r>
          </a:p>
          <a:p>
            <a:pPr marL="539749" lvl="1" indent="-269875">
              <a:lnSpc>
                <a:spcPts val="3749"/>
              </a:lnSpc>
              <a:buFont typeface="Arial"/>
              <a:buChar char="•"/>
            </a:pPr>
            <a:r>
              <a:rPr lang="en-US" sz="2499" dirty="0">
                <a:solidFill>
                  <a:srgbClr val="000000"/>
                </a:solidFill>
                <a:latin typeface="Times New Roman"/>
                <a:ea typeface="Times New Roman"/>
                <a:cs typeface="Times New Roman"/>
                <a:sym typeface="Times New Roman"/>
              </a:rPr>
              <a:t>The retention of staff, as well as their engagement levels, can be enhanced by the creation of a powerful learning culture in NHS </a:t>
            </a:r>
            <a:r>
              <a:rPr lang="en-US" sz="2499" dirty="0" err="1">
                <a:solidFill>
                  <a:srgbClr val="000000"/>
                </a:solidFill>
                <a:latin typeface="Times New Roman"/>
                <a:ea typeface="Times New Roman"/>
                <a:cs typeface="Times New Roman"/>
                <a:sym typeface="Times New Roman"/>
              </a:rPr>
              <a:t>organisations</a:t>
            </a:r>
            <a:r>
              <a:rPr lang="en-US" sz="2499" dirty="0">
                <a:solidFill>
                  <a:srgbClr val="000000"/>
                </a:solidFill>
                <a:latin typeface="Times New Roman"/>
                <a:ea typeface="Times New Roman"/>
                <a:cs typeface="Times New Roman"/>
                <a:sym typeface="Times New Roman"/>
              </a:rPr>
              <a:t> (</a:t>
            </a:r>
            <a:r>
              <a:rPr lang="en-US" sz="2499" dirty="0" err="1">
                <a:solidFill>
                  <a:srgbClr val="000000"/>
                </a:solidFill>
                <a:latin typeface="Times New Roman"/>
                <a:ea typeface="Times New Roman"/>
                <a:cs typeface="Times New Roman"/>
                <a:sym typeface="Times New Roman"/>
              </a:rPr>
              <a:t>Mondave</a:t>
            </a:r>
            <a:r>
              <a:rPr lang="en-US" sz="2499" dirty="0">
                <a:solidFill>
                  <a:srgbClr val="000000"/>
                </a:solidFill>
                <a:latin typeface="Times New Roman"/>
                <a:ea typeface="Times New Roman"/>
                <a:cs typeface="Times New Roman"/>
                <a:sym typeface="Times New Roman"/>
              </a:rPr>
              <a:t> et al., 2025).</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574287" y="952500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949225" y="0"/>
            <a:ext cx="8012965"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txBody>
            <a:bodyPr/>
            <a:lstStyle/>
            <a:p>
              <a:r>
                <a:rPr lang="en-GB" b="1" dirty="0">
                  <a:solidFill>
                    <a:schemeClr val="bg1"/>
                  </a:solidFill>
                  <a:latin typeface="Times New Roman" panose="02020603050405020304" pitchFamily="18" charset="0"/>
                  <a:cs typeface="Times New Roman" panose="02020603050405020304" pitchFamily="18" charset="0"/>
                </a:rPr>
                <a:t> </a:t>
              </a:r>
            </a:p>
            <a:p>
              <a:r>
                <a:rPr lang="en-GB" b="1" dirty="0">
                  <a:solidFill>
                    <a:schemeClr val="bg1"/>
                  </a:solidFill>
                  <a:latin typeface="Times New Roman" panose="02020603050405020304" pitchFamily="18" charset="0"/>
                  <a:cs typeface="Times New Roman" panose="02020603050405020304" pitchFamily="18" charset="0"/>
                </a:rPr>
                <a:t>                        2420022 </a:t>
              </a:r>
              <a:r>
                <a:rPr lang="en-IN" b="1" dirty="0">
                  <a:solidFill>
                    <a:schemeClr val="bg1"/>
                  </a:solidFill>
                  <a:latin typeface="Times New Roman" panose="02020603050405020304" pitchFamily="18" charset="0"/>
                  <a:cs typeface="Times New Roman" panose="02020603050405020304" pitchFamily="18" charset="0"/>
                </a:rPr>
                <a:t>-</a:t>
              </a:r>
              <a:r>
                <a:rPr lang="en-GB" b="1" dirty="0" err="1">
                  <a:solidFill>
                    <a:schemeClr val="bg1"/>
                  </a:solidFill>
                  <a:latin typeface="Times New Roman" panose="02020603050405020304" pitchFamily="18" charset="0"/>
                  <a:cs typeface="Times New Roman" panose="02020603050405020304" pitchFamily="18" charset="0"/>
                </a:rPr>
                <a:t>Khatijabibi</a:t>
              </a:r>
              <a:r>
                <a:rPr lang="en-GB" b="1" dirty="0">
                  <a:solidFill>
                    <a:schemeClr val="bg1"/>
                  </a:solidFill>
                  <a:latin typeface="Times New Roman" panose="02020603050405020304" pitchFamily="18" charset="0"/>
                  <a:cs typeface="Times New Roman" panose="02020603050405020304" pitchFamily="18" charset="0"/>
                </a:rPr>
                <a:t> </a:t>
              </a:r>
              <a:r>
                <a:rPr lang="en-GB" b="1" dirty="0" err="1" smtClean="0">
                  <a:solidFill>
                    <a:schemeClr val="bg1"/>
                  </a:solidFill>
                  <a:latin typeface="Times New Roman" panose="02020603050405020304" pitchFamily="18" charset="0"/>
                  <a:cs typeface="Times New Roman" panose="02020603050405020304" pitchFamily="18" charset="0"/>
                </a:rPr>
                <a:t>Mahebubbhai</a:t>
              </a:r>
              <a:r>
                <a:rPr lang="en-GB" b="1" dirty="0" smtClean="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Radhanpuri</a:t>
              </a:r>
              <a:r>
                <a:rPr lang="en-IN" b="1" dirty="0">
                  <a:solidFill>
                    <a:schemeClr val="bg1"/>
                  </a:solidFill>
                  <a:latin typeface="Times New Roman" panose="02020603050405020304" pitchFamily="18" charset="0"/>
                  <a:cs typeface="Times New Roman" panose="02020603050405020304" pitchFamily="18" charset="0"/>
                </a:rPr>
                <a:t> </a:t>
              </a:r>
              <a:endParaRPr lang="en-US" dirty="0"/>
            </a:p>
          </p:txBody>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9" name="Freeform 9"/>
          <p:cNvSpPr/>
          <p:nvPr/>
        </p:nvSpPr>
        <p:spPr>
          <a:xfrm>
            <a:off x="760686" y="3407152"/>
            <a:ext cx="6303054" cy="5371088"/>
          </a:xfrm>
          <a:custGeom>
            <a:avLst/>
            <a:gdLst/>
            <a:ahLst/>
            <a:cxnLst/>
            <a:rect l="l" t="t" r="r" b="b"/>
            <a:pathLst>
              <a:path w="6303054" h="5371088">
                <a:moveTo>
                  <a:pt x="0" y="0"/>
                </a:moveTo>
                <a:lnTo>
                  <a:pt x="6303054" y="0"/>
                </a:lnTo>
                <a:lnTo>
                  <a:pt x="6303054" y="5371088"/>
                </a:lnTo>
                <a:lnTo>
                  <a:pt x="0" y="5371088"/>
                </a:lnTo>
                <a:lnTo>
                  <a:pt x="0" y="0"/>
                </a:lnTo>
                <a:close/>
              </a:path>
            </a:pathLst>
          </a:custGeom>
          <a:blipFill>
            <a:blip r:embed="rId4"/>
            <a:stretch>
              <a:fillRect r="-855" b="-18355"/>
            </a:stretch>
          </a:blipFill>
        </p:spPr>
      </p:sp>
      <p:sp>
        <p:nvSpPr>
          <p:cNvPr id="10" name="TextBox 10"/>
          <p:cNvSpPr txBox="1"/>
          <p:nvPr/>
        </p:nvSpPr>
        <p:spPr>
          <a:xfrm>
            <a:off x="2597189" y="857250"/>
            <a:ext cx="13308567" cy="2000254"/>
          </a:xfrm>
          <a:prstGeom prst="rect">
            <a:avLst/>
          </a:prstGeom>
        </p:spPr>
        <p:txBody>
          <a:bodyPr lIns="0" tIns="0" rIns="0" bIns="0" rtlCol="0" anchor="t">
            <a:spAutoFit/>
          </a:bodyPr>
          <a:lstStyle/>
          <a:p>
            <a:pPr algn="ctr">
              <a:lnSpc>
                <a:spcPts val="7500"/>
              </a:lnSpc>
            </a:pPr>
            <a:r>
              <a:rPr lang="en-US" sz="7500" b="1">
                <a:solidFill>
                  <a:srgbClr val="255C8C"/>
                </a:solidFill>
                <a:latin typeface="Times New Roman Bold"/>
                <a:ea typeface="Times New Roman Bold"/>
                <a:cs typeface="Times New Roman Bold"/>
                <a:sym typeface="Times New Roman Bold"/>
              </a:rPr>
              <a:t>Conclusion &amp; HR </a:t>
            </a:r>
          </a:p>
          <a:p>
            <a:pPr algn="ctr">
              <a:lnSpc>
                <a:spcPts val="7500"/>
              </a:lnSpc>
            </a:pPr>
            <a:r>
              <a:rPr lang="en-US" sz="7500" b="1">
                <a:solidFill>
                  <a:srgbClr val="255C8C"/>
                </a:solidFill>
                <a:latin typeface="Times New Roman Bold"/>
                <a:ea typeface="Times New Roman Bold"/>
                <a:cs typeface="Times New Roman Bold"/>
                <a:sym typeface="Times New Roman Bold"/>
              </a:rPr>
              <a:t>Strategy</a:t>
            </a:r>
          </a:p>
        </p:txBody>
      </p:sp>
      <p:sp>
        <p:nvSpPr>
          <p:cNvPr id="11" name="TextBox 11"/>
          <p:cNvSpPr txBox="1"/>
          <p:nvPr/>
        </p:nvSpPr>
        <p:spPr>
          <a:xfrm>
            <a:off x="7209247" y="4286252"/>
            <a:ext cx="10730080" cy="3724275"/>
          </a:xfrm>
          <a:prstGeom prst="rect">
            <a:avLst/>
          </a:prstGeom>
        </p:spPr>
        <p:txBody>
          <a:bodyPr lIns="0" tIns="0" rIns="0" bIns="0" rtlCol="0" anchor="t">
            <a:spAutoFit/>
          </a:bodyPr>
          <a:lstStyle/>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NHS workforce is dependent on training and development in terms of performance and sustainability.</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possible problems include resource, design, and evaluation that could be improved to improve the results.</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Training is a strategic investment which encourages productivity, retention and quality of patient care.</a:t>
            </a:r>
          </a:p>
          <a:p>
            <a:pPr marL="539749" lvl="1" indent="-269875" algn="l">
              <a:lnSpc>
                <a:spcPts val="3749"/>
              </a:lnSpc>
              <a:buFont typeface="Arial"/>
              <a:buChar char="•"/>
            </a:pPr>
            <a:r>
              <a:rPr lang="en-US" sz="2499">
                <a:solidFill>
                  <a:srgbClr val="000000"/>
                </a:solidFill>
                <a:latin typeface="Times New Roman"/>
                <a:ea typeface="Times New Roman"/>
                <a:cs typeface="Times New Roman"/>
                <a:sym typeface="Times New Roman"/>
              </a:rPr>
              <a:t>The new HR strategy must be aimed at continual learning and growth of the employees.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49225" y="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255C8C"/>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5" name="Freeform 5"/>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6" name="TextBox 6"/>
          <p:cNvSpPr txBox="1"/>
          <p:nvPr/>
        </p:nvSpPr>
        <p:spPr>
          <a:xfrm>
            <a:off x="3057608" y="285750"/>
            <a:ext cx="13308567" cy="1047750"/>
          </a:xfrm>
          <a:prstGeom prst="rect">
            <a:avLst/>
          </a:prstGeom>
        </p:spPr>
        <p:txBody>
          <a:bodyPr lIns="0" tIns="0" rIns="0" bIns="0" rtlCol="0" anchor="t">
            <a:spAutoFit/>
          </a:bodyPr>
          <a:lstStyle/>
          <a:p>
            <a:pPr algn="ctr">
              <a:lnSpc>
                <a:spcPts val="7500"/>
              </a:lnSpc>
            </a:pPr>
            <a:r>
              <a:rPr lang="en-US" sz="7500" b="1">
                <a:solidFill>
                  <a:srgbClr val="255C8C"/>
                </a:solidFill>
                <a:latin typeface="Times New Roman Bold"/>
                <a:ea typeface="Times New Roman Bold"/>
                <a:cs typeface="Times New Roman Bold"/>
                <a:sym typeface="Times New Roman Bold"/>
              </a:rPr>
              <a:t>References</a:t>
            </a:r>
          </a:p>
        </p:txBody>
      </p:sp>
      <p:sp>
        <p:nvSpPr>
          <p:cNvPr id="7" name="TextBox 7"/>
          <p:cNvSpPr txBox="1"/>
          <p:nvPr/>
        </p:nvSpPr>
        <p:spPr>
          <a:xfrm>
            <a:off x="-9525" y="1385623"/>
            <a:ext cx="18288000" cy="8343338"/>
          </a:xfrm>
          <a:prstGeom prst="rect">
            <a:avLst/>
          </a:prstGeom>
        </p:spPr>
        <p:txBody>
          <a:bodyPr lIns="0" tIns="0" rIns="0" bIns="0" rtlCol="0" anchor="t">
            <a:spAutoFit/>
          </a:bodyPr>
          <a:lstStyle/>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Alharbi, M.M. et al. (2024) “Workforce Development for Healthcare Workers in Saudi Arabia: Aligning Training Programs with Emerging Healthcare Needs,” Journal of international crisis and risk communication research (Print), 7(S10), p. 2904. Available at: https://doi.org/10.63278/jicrcr.vi.2076.</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Andrade, R.M. de (2025) Bionic Technology—Robotic Exoskeletons and Prostheses: 2nd Edition. MDPI - Multidisciplinary Digital Publishing Institute. Available at: https://doi.org/10.3390/books978-3-7258-3281-1.</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Bajwa, M. et al. (2026) “Limited Feasibility Study of Holographic Display Technology for Interprofessional Team Training,” Healthcare (Basel), 14(5), p. 679. Available at: https://doi.org/10.3390/healthcare14050679.</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Balasubramanian, M. and Short, S. (2021) The Future Health Workforce: Integrated Solutions and Models of Care. Basel, Switzerland: MDPI - Multidisciplinary Digital Publishing Institute. Available at: </a:t>
            </a:r>
            <a:r>
              <a:rPr lang="en-US" sz="1764" u="sng">
                <a:solidFill>
                  <a:srgbClr val="000000"/>
                </a:solidFill>
                <a:latin typeface="Times New Roman"/>
                <a:ea typeface="Times New Roman"/>
                <a:cs typeface="Times New Roman"/>
                <a:sym typeface="Times New Roman"/>
                <a:hlinkClick r:id="rId4" tooltip="https://doi.org/10.3390/books978-3-0365-1468-0"/>
              </a:rPr>
              <a:t>https://doi.org/10.3390/books978-3-0365-1468-0</a:t>
            </a:r>
            <a:r>
              <a:rPr lang="en-US" sz="1764">
                <a:solidFill>
                  <a:srgbClr val="000000"/>
                </a:solidFill>
                <a:latin typeface="Times New Roman"/>
                <a:ea typeface="Times New Roman"/>
                <a:cs typeface="Times New Roman"/>
                <a:sym typeface="Times New Roman"/>
              </a:rPr>
              <a:t>.</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Bellini, M.I. (2021) Gender equity in the medical profession. Edited by M.I. Bellini and V.E. Papalois. Hershey, Pennsylvania: Medical Information Science Reference an imprint of IGI Global. Available at: https://doi.org/10.4018/978-1-5225-9599-1.</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Buijs, E. et al. (2024) Artificial intelligence : why and how it is revolutionizing healthcare management. 1st ed. Leeds: Emerald Publishing Limited.</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Dening, T., Gordon, A. and Devi, R. (2022) Enhancing the Quality of Care in Long-Term Care Settings. Basel: MDPI - Multidisciplinary Digital Publishing Institute. Available at: https://doi.org/10.3390/books978-3-0365-3156-4.</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Dilip, G. (2025) Proceedings of the International Conference on Intelligent Systems and Digital Transformation (ICISD 2025). 1st ed. Dordrecht: Atlantis Press Zeger Karssen.</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Fernandez, C.S.P. et al. (2024) “Equity-Centered Leadership Training Found to Be Both Relevant and Impactful by Interprofessional Teams of Health-Care Clinicians: Recommendations for Workforce-Development Efforts to Update Leadership Training,” Consulting psychology journal, 76(1), pp. 42–69. Available at: </a:t>
            </a:r>
            <a:r>
              <a:rPr lang="en-US" sz="1764" u="sng">
                <a:solidFill>
                  <a:srgbClr val="000000"/>
                </a:solidFill>
                <a:latin typeface="Times New Roman"/>
                <a:ea typeface="Times New Roman"/>
                <a:cs typeface="Times New Roman"/>
                <a:sym typeface="Times New Roman"/>
                <a:hlinkClick r:id="rId5" tooltip="https://doi.org/10.1037/cpb0000239"/>
              </a:rPr>
              <a:t>https://doi.org/10.1037/cpb0000239</a:t>
            </a:r>
            <a:r>
              <a:rPr lang="en-US" sz="1764">
                <a:solidFill>
                  <a:srgbClr val="000000"/>
                </a:solidFill>
                <a:latin typeface="Times New Roman"/>
                <a:ea typeface="Times New Roman"/>
                <a:cs typeface="Times New Roman"/>
                <a:sym typeface="Times New Roman"/>
              </a:rPr>
              <a:t>.</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Hedge, J.W. and Carter, G.W. (eds.) (2020) Career pathways : from school to retirement. New York, NY: Oxford University Press.</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Mondave, M. et al. (2025) “‘Feeling Like You Matter:’ LGBTQ + Young Adult Perspectives on Affirmative Mental Healthcare: Affirmative Mental Healthcare,” The journal of behavioral health services &amp; research, 52(1), pp. 155–167. Available at: https://doi.org/10.1007/s11414-024-09919-x.</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NHS, (2025). NHS Workforce Statistics - December 2025. </a:t>
            </a:r>
            <a:r>
              <a:rPr lang="en-US" sz="1764" u="sng">
                <a:solidFill>
                  <a:srgbClr val="000000"/>
                </a:solidFill>
                <a:latin typeface="Times New Roman"/>
                <a:ea typeface="Times New Roman"/>
                <a:cs typeface="Times New Roman"/>
                <a:sym typeface="Times New Roman"/>
                <a:hlinkClick r:id="rId6" tooltip="https://digital.nhs.uk/data-and-information/publications/statistical/nhs-workforce-statistics/december-2025"/>
              </a:rPr>
              <a:t>https://digital.nhs.uk/data-and-information/publications/statistical/nhs-workforce-statistics/december-2025</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NHS, (2026). NHS Workforce Statistics - January 2026. </a:t>
            </a:r>
            <a:r>
              <a:rPr lang="en-US" sz="1764" u="sng">
                <a:solidFill>
                  <a:srgbClr val="000000"/>
                </a:solidFill>
                <a:latin typeface="Times New Roman"/>
                <a:ea typeface="Times New Roman"/>
                <a:cs typeface="Times New Roman"/>
                <a:sym typeface="Times New Roman"/>
                <a:hlinkClick r:id="rId7" tooltip="https://digital.nhs.uk/data-and-information/publications/statistical/nhs-workforce-statistics/january-2026"/>
              </a:rPr>
              <a:t>https://digital.nhs.uk/data-and-information/publications/statistical/nhs-workforce-statistics/january-2026</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Shabsigh, R. (ed.) (2022) Health crisis management in acute care hospitals : lessons learned from COVID-19 and beyond. Cham, Switzerland: Springer International Publishing.</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Vidal, M. (2022) Management Divided: Contradictions of Labor Management. 1st ed. Oxford: Oxford University Press. Available at: https://doi.org/10.1093/oso/9780198795278.001.0001.</a:t>
            </a:r>
          </a:p>
          <a:p>
            <a:pPr marL="381011" lvl="1" indent="-190506" algn="l">
              <a:lnSpc>
                <a:spcPts val="2647"/>
              </a:lnSpc>
              <a:buFont typeface="Arial"/>
              <a:buChar char="•"/>
            </a:pPr>
            <a:r>
              <a:rPr lang="en-US" sz="1764">
                <a:solidFill>
                  <a:srgbClr val="000000"/>
                </a:solidFill>
                <a:latin typeface="Times New Roman"/>
                <a:ea typeface="Times New Roman"/>
                <a:cs typeface="Times New Roman"/>
                <a:sym typeface="Times New Roman"/>
              </a:rPr>
              <a:t>Zhang, T. et al. (2026) A Comparative and EQF-Aligned Framework Report for Pharmacy Technician Education and Practice in Europe. Edições P.PORTO. Available at: https://doi.org/10.26537/ed.p.porto.240.</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255C8C"/>
        </a:solidFill>
        <a:effectLst/>
      </p:bgPr>
    </p:bg>
    <p:spTree>
      <p:nvGrpSpPr>
        <p:cNvPr id="1" name=""/>
        <p:cNvGrpSpPr/>
        <p:nvPr/>
      </p:nvGrpSpPr>
      <p:grpSpPr>
        <a:xfrm>
          <a:off x="0" y="0"/>
          <a:ext cx="0" cy="0"/>
          <a:chOff x="0" y="0"/>
          <a:chExt cx="0" cy="0"/>
        </a:xfrm>
      </p:grpSpPr>
      <p:grpSp>
        <p:nvGrpSpPr>
          <p:cNvPr id="2" name="Group 2"/>
          <p:cNvGrpSpPr/>
          <p:nvPr/>
        </p:nvGrpSpPr>
        <p:grpSpPr>
          <a:xfrm>
            <a:off x="-949225" y="0"/>
            <a:ext cx="6662939" cy="762000"/>
            <a:chOff x="0" y="0"/>
            <a:chExt cx="1754848" cy="200691"/>
          </a:xfrm>
        </p:grpSpPr>
        <p:sp>
          <p:nvSpPr>
            <p:cNvPr id="3" name="Freeform 3"/>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FFFFFF"/>
            </a:solidFill>
          </p:spPr>
        </p:sp>
        <p:sp>
          <p:nvSpPr>
            <p:cNvPr id="4" name="TextBox 4"/>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10800000">
            <a:off x="12574287" y="9525000"/>
            <a:ext cx="6662939" cy="762000"/>
            <a:chOff x="0" y="0"/>
            <a:chExt cx="1754848" cy="200691"/>
          </a:xfrm>
        </p:grpSpPr>
        <p:sp>
          <p:nvSpPr>
            <p:cNvPr id="6" name="Freeform 6"/>
            <p:cNvSpPr/>
            <p:nvPr/>
          </p:nvSpPr>
          <p:spPr>
            <a:xfrm>
              <a:off x="0" y="0"/>
              <a:ext cx="1754848" cy="200691"/>
            </a:xfrm>
            <a:custGeom>
              <a:avLst/>
              <a:gdLst/>
              <a:ahLst/>
              <a:cxnLst/>
              <a:rect l="l" t="t" r="r" b="b"/>
              <a:pathLst>
                <a:path w="1754848" h="200691">
                  <a:moveTo>
                    <a:pt x="203200" y="0"/>
                  </a:moveTo>
                  <a:lnTo>
                    <a:pt x="1754848" y="0"/>
                  </a:lnTo>
                  <a:lnTo>
                    <a:pt x="1551648" y="200691"/>
                  </a:lnTo>
                  <a:lnTo>
                    <a:pt x="0" y="200691"/>
                  </a:lnTo>
                  <a:lnTo>
                    <a:pt x="203200" y="0"/>
                  </a:lnTo>
                  <a:close/>
                </a:path>
              </a:pathLst>
            </a:custGeom>
            <a:solidFill>
              <a:srgbClr val="FFFFFF"/>
            </a:solidFill>
          </p:spPr>
        </p:sp>
        <p:sp>
          <p:nvSpPr>
            <p:cNvPr id="7" name="TextBox 7"/>
            <p:cNvSpPr txBox="1"/>
            <p:nvPr/>
          </p:nvSpPr>
          <p:spPr>
            <a:xfrm>
              <a:off x="101600" y="-57150"/>
              <a:ext cx="1551648" cy="257841"/>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7062876" y="762000"/>
            <a:ext cx="392848" cy="97855"/>
          </a:xfrm>
          <a:custGeom>
            <a:avLst/>
            <a:gdLst/>
            <a:ahLst/>
            <a:cxnLst/>
            <a:rect l="l" t="t" r="r" b="b"/>
            <a:pathLst>
              <a:path w="392848" h="97855">
                <a:moveTo>
                  <a:pt x="0" y="0"/>
                </a:moveTo>
                <a:lnTo>
                  <a:pt x="392848" y="0"/>
                </a:lnTo>
                <a:lnTo>
                  <a:pt x="392848" y="97855"/>
                </a:lnTo>
                <a:lnTo>
                  <a:pt x="0" y="97855"/>
                </a:lnTo>
                <a:lnTo>
                  <a:pt x="0" y="0"/>
                </a:lnTo>
                <a:close/>
              </a:path>
            </a:pathLst>
          </a:custGeom>
          <a:blipFill>
            <a:blip>
              <a:extLst>
                <a:ext uri="{96DAC541-7B7A-43D3-8B79-37D633B846F1}">
                  <asvg:svgBlip xmlns:asvg="http://schemas.microsoft.com/office/drawing/2016/SVG/main" xmlns="" r:embed="rId2"/>
                </a:ext>
              </a:extLst>
            </a:blip>
            <a:stretch>
              <a:fillRect/>
            </a:stretch>
          </a:blipFill>
        </p:spPr>
      </p:sp>
      <p:sp>
        <p:nvSpPr>
          <p:cNvPr id="9" name="TextBox 9"/>
          <p:cNvSpPr txBox="1"/>
          <p:nvPr/>
        </p:nvSpPr>
        <p:spPr>
          <a:xfrm>
            <a:off x="1028700" y="2003444"/>
            <a:ext cx="15837752" cy="5775288"/>
          </a:xfrm>
          <a:prstGeom prst="rect">
            <a:avLst/>
          </a:prstGeom>
        </p:spPr>
        <p:txBody>
          <a:bodyPr lIns="0" tIns="0" rIns="0" bIns="0" rtlCol="0" anchor="t">
            <a:spAutoFit/>
          </a:bodyPr>
          <a:lstStyle/>
          <a:p>
            <a:pPr algn="ctr">
              <a:lnSpc>
                <a:spcPts val="30799"/>
              </a:lnSpc>
            </a:pPr>
            <a:r>
              <a:rPr lang="en-US" sz="21999" spc="-879">
                <a:solidFill>
                  <a:srgbClr val="FFFFFF"/>
                </a:solidFill>
                <a:latin typeface="Times New Roman"/>
                <a:ea typeface="Times New Roman"/>
                <a:cs typeface="Times New Roman"/>
                <a:sym typeface="Times New Roman"/>
              </a:rPr>
              <a:t>Thank You</a:t>
            </a:r>
          </a:p>
          <a:p>
            <a:pPr marL="0" lvl="0" indent="0" algn="ctr">
              <a:lnSpc>
                <a:spcPts val="14004"/>
              </a:lnSpc>
              <a:spcBef>
                <a:spcPct val="0"/>
              </a:spcBef>
            </a:pPr>
            <a:r>
              <a:rPr lang="en-US" sz="10002" spc="-400">
                <a:solidFill>
                  <a:srgbClr val="FFFFFF"/>
                </a:solidFill>
                <a:latin typeface="Times New Roman"/>
                <a:ea typeface="Times New Roman"/>
                <a:cs typeface="Times New Roman"/>
                <a:sym typeface="Times New Roman"/>
              </a:rPr>
              <a:t>Any Questions...</a:t>
            </a:r>
          </a:p>
        </p:txBody>
      </p:sp>
      <p:sp>
        <p:nvSpPr>
          <p:cNvPr id="10" name="Freeform 10"/>
          <p:cNvSpPr/>
          <p:nvPr/>
        </p:nvSpPr>
        <p:spPr>
          <a:xfrm flipH="1">
            <a:off x="2046448" y="2571617"/>
            <a:ext cx="633491" cy="484909"/>
          </a:xfrm>
          <a:custGeom>
            <a:avLst/>
            <a:gdLst/>
            <a:ahLst/>
            <a:cxnLst/>
            <a:rect l="l" t="t" r="r" b="b"/>
            <a:pathLst>
              <a:path w="633491" h="484909">
                <a:moveTo>
                  <a:pt x="633492" y="0"/>
                </a:moveTo>
                <a:lnTo>
                  <a:pt x="0" y="0"/>
                </a:lnTo>
                <a:lnTo>
                  <a:pt x="0" y="484908"/>
                </a:lnTo>
                <a:lnTo>
                  <a:pt x="633492" y="484908"/>
                </a:lnTo>
                <a:lnTo>
                  <a:pt x="633492" y="0"/>
                </a:lnTo>
                <a:close/>
              </a:path>
            </a:pathLst>
          </a:custGeom>
          <a:blipFill>
            <a:blip>
              <a:extLst>
                <a:ext uri="{96DAC541-7B7A-43D3-8B79-37D633B846F1}">
                  <asvg:svgBlip xmlns:asvg="http://schemas.microsoft.com/office/drawing/2016/SVG/main" xmlns="" r:embed="rId3"/>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3855</Words>
  <Application>Microsoft Office PowerPoint</Application>
  <PresentationFormat>Custom</PresentationFormat>
  <Paragraphs>248</Paragraphs>
  <Slides>22</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HK Grotesk Bold</vt:lpstr>
      <vt:lpstr>Times New Roman</vt:lpstr>
      <vt:lpstr>Calibri</vt:lpstr>
      <vt:lpstr>Times New Roman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2026-04-05T09:03:19Z</dcterms:created>
  <dcterms:modified xsi:type="dcterms:W3CDTF">2026-04-05T09:05:49Z</dcterms:modified>
  <dc:identifier/>
</cp:coreProperties>
</file>