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66"/>
  </p:notesMasterIdLst>
  <p:sldIdLst>
    <p:sldId id="758" r:id="rId2"/>
    <p:sldId id="760" r:id="rId3"/>
    <p:sldId id="966" r:id="rId4"/>
    <p:sldId id="759" r:id="rId5"/>
    <p:sldId id="886" r:id="rId6"/>
    <p:sldId id="967" r:id="rId7"/>
    <p:sldId id="1041" r:id="rId8"/>
    <p:sldId id="1042" r:id="rId9"/>
    <p:sldId id="1043" r:id="rId10"/>
    <p:sldId id="1044" r:id="rId11"/>
    <p:sldId id="1045" r:id="rId12"/>
    <p:sldId id="1046" r:id="rId13"/>
    <p:sldId id="1047" r:id="rId14"/>
    <p:sldId id="1048" r:id="rId15"/>
    <p:sldId id="1049" r:id="rId16"/>
    <p:sldId id="963" r:id="rId17"/>
    <p:sldId id="1050" r:id="rId18"/>
    <p:sldId id="1051" r:id="rId19"/>
    <p:sldId id="1052" r:id="rId20"/>
    <p:sldId id="1053" r:id="rId21"/>
    <p:sldId id="1054" r:id="rId22"/>
    <p:sldId id="1055" r:id="rId23"/>
    <p:sldId id="1056" r:id="rId24"/>
    <p:sldId id="1057" r:id="rId25"/>
    <p:sldId id="1058" r:id="rId26"/>
    <p:sldId id="1059" r:id="rId27"/>
    <p:sldId id="1060" r:id="rId28"/>
    <p:sldId id="1061" r:id="rId29"/>
    <p:sldId id="1062" r:id="rId30"/>
    <p:sldId id="964" r:id="rId31"/>
    <p:sldId id="1063" r:id="rId32"/>
    <p:sldId id="1064" r:id="rId33"/>
    <p:sldId id="1065" r:id="rId34"/>
    <p:sldId id="1066" r:id="rId35"/>
    <p:sldId id="1067" r:id="rId36"/>
    <p:sldId id="1068" r:id="rId37"/>
    <p:sldId id="1069" r:id="rId38"/>
    <p:sldId id="1070" r:id="rId39"/>
    <p:sldId id="1071" r:id="rId40"/>
    <p:sldId id="1072" r:id="rId41"/>
    <p:sldId id="1073" r:id="rId42"/>
    <p:sldId id="1074" r:id="rId43"/>
    <p:sldId id="1075" r:id="rId44"/>
    <p:sldId id="1076" r:id="rId45"/>
    <p:sldId id="1077" r:id="rId46"/>
    <p:sldId id="1078" r:id="rId47"/>
    <p:sldId id="1079" r:id="rId48"/>
    <p:sldId id="1080" r:id="rId49"/>
    <p:sldId id="1081" r:id="rId50"/>
    <p:sldId id="1082" r:id="rId51"/>
    <p:sldId id="965" r:id="rId52"/>
    <p:sldId id="1083" r:id="rId53"/>
    <p:sldId id="1084" r:id="rId54"/>
    <p:sldId id="1085" r:id="rId55"/>
    <p:sldId id="1086" r:id="rId56"/>
    <p:sldId id="1087" r:id="rId57"/>
    <p:sldId id="1088" r:id="rId58"/>
    <p:sldId id="1089" r:id="rId59"/>
    <p:sldId id="1090" r:id="rId60"/>
    <p:sldId id="1091" r:id="rId61"/>
    <p:sldId id="1092" r:id="rId62"/>
    <p:sldId id="1093" r:id="rId63"/>
    <p:sldId id="879" r:id="rId64"/>
    <p:sldId id="881" r:id="rId65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/>
  <p:cmAuthor id="2" name="Bob Vachon" initials="BV" lastIdx="2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17" autoAdjust="0"/>
    <p:restoredTop sz="81088" autoAdjust="0"/>
  </p:normalViewPr>
  <p:slideViewPr>
    <p:cSldViewPr snapToGrid="0" showGuides="1">
      <p:cViewPr varScale="1">
        <p:scale>
          <a:sx n="137" d="100"/>
          <a:sy n="137" d="100"/>
        </p:scale>
        <p:origin x="1600" y="1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1094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commentAuthors" Target="commentAuthor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11/23/20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v6.0 </a:t>
            </a:r>
          </a:p>
          <a:p>
            <a:pPr>
              <a:buFontTx/>
              <a:buNone/>
            </a:pPr>
            <a:r>
              <a:rPr lang="en-US" sz="1200" b="0" dirty="0"/>
              <a:t>Chapter 6: EIGRP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v6.0 </a:t>
            </a:r>
          </a:p>
          <a:p>
            <a:pPr>
              <a:buFontTx/>
              <a:buNone/>
            </a:pPr>
            <a:r>
              <a:rPr lang="en-US" sz="1200" b="0" dirty="0"/>
              <a:t>Chapter 6: EIGRP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3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v6.0 </a:t>
            </a:r>
          </a:p>
          <a:p>
            <a:pPr>
              <a:buFontTx/>
              <a:buNone/>
            </a:pPr>
            <a:r>
              <a:rPr lang="en-US" sz="1200" b="0" dirty="0"/>
              <a:t>Chapter 6: EIGRP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29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6 - EIGRP</a:t>
            </a:r>
          </a:p>
          <a:p>
            <a:pPr>
              <a:buFontTx/>
              <a:buNone/>
            </a:pPr>
            <a:r>
              <a:rPr lang="en-US" sz="1200" b="0" dirty="0"/>
              <a:t>6.1 – EIGRP Characteristics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6.1.1</a:t>
            </a:r>
            <a:r>
              <a:rPr lang="en-US" sz="1200" baseline="0" dirty="0"/>
              <a:t> - </a:t>
            </a:r>
            <a:r>
              <a:rPr lang="en-US" dirty="0"/>
              <a:t>EIGRP Basic Features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6.1.1.1 – Features of EIGRP</a:t>
            </a:r>
          </a:p>
        </p:txBody>
      </p:sp>
    </p:spTree>
    <p:extLst>
      <p:ext uri="{BB962C8B-B14F-4D97-AF65-F5344CB8AC3E}">
        <p14:creationId xmlns:p14="http://schemas.microsoft.com/office/powerpoint/2010/main" val="184282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6.1.1</a:t>
            </a:r>
            <a:r>
              <a:rPr lang="en-US" sz="1200" baseline="0" dirty="0"/>
              <a:t> - </a:t>
            </a:r>
            <a:r>
              <a:rPr lang="en-US" dirty="0"/>
              <a:t>EIGRP Basic Features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6.1.1.2 – Protocol Dependent Modules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0669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6.1.1</a:t>
            </a:r>
            <a:r>
              <a:rPr lang="en-US" sz="1200" baseline="0" dirty="0"/>
              <a:t> - </a:t>
            </a:r>
            <a:r>
              <a:rPr lang="en-US" dirty="0"/>
              <a:t>EIGRP Basic Features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6.1.1.3 – Reliable Transport</a:t>
            </a:r>
            <a:r>
              <a:rPr lang="en-US" baseline="0" dirty="0"/>
              <a:t> </a:t>
            </a:r>
            <a:r>
              <a:rPr lang="en-US" dirty="0"/>
              <a:t>Protocol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3689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6.1.1</a:t>
            </a:r>
            <a:r>
              <a:rPr lang="en-US" sz="1200" baseline="0" dirty="0"/>
              <a:t> - </a:t>
            </a:r>
            <a:r>
              <a:rPr lang="en-US" dirty="0"/>
              <a:t>EIGRP Basic Features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6.1.1.4 – Authentication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384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6.1.2</a:t>
            </a:r>
            <a:r>
              <a:rPr lang="en-US" sz="1200" baseline="0" dirty="0"/>
              <a:t> - </a:t>
            </a:r>
            <a:r>
              <a:rPr lang="en-US" dirty="0"/>
              <a:t>EIGRP Packet Types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6.1.2.1 – EIGRP Packet Types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7469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6.1.2</a:t>
            </a:r>
            <a:r>
              <a:rPr lang="en-US" sz="1200" baseline="0" dirty="0"/>
              <a:t> - </a:t>
            </a:r>
            <a:r>
              <a:rPr lang="en-US" dirty="0"/>
              <a:t>EIGRP Packet Types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6.1.2.2 – EIGRP Hello Packets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8467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6.1.2</a:t>
            </a:r>
            <a:r>
              <a:rPr lang="en-US" sz="1200" baseline="0" dirty="0"/>
              <a:t> - </a:t>
            </a:r>
            <a:r>
              <a:rPr lang="en-US" dirty="0"/>
              <a:t>EIGRP Packet Types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6.1.2.3 – EIGRP Update and Acknowledge</a:t>
            </a:r>
            <a:r>
              <a:rPr lang="en-US" baseline="0" dirty="0"/>
              <a:t> </a:t>
            </a:r>
            <a:r>
              <a:rPr lang="en-US" dirty="0"/>
              <a:t>Packets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1722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6.1.2</a:t>
            </a:r>
            <a:r>
              <a:rPr lang="en-US" sz="1200" baseline="0" dirty="0"/>
              <a:t> - </a:t>
            </a:r>
            <a:r>
              <a:rPr lang="en-US" dirty="0"/>
              <a:t>EIGRP Packet Types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6.1.2.4 – EIGRP Query and Reply Packets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6509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6.1.2</a:t>
            </a:r>
            <a:r>
              <a:rPr lang="en-US" sz="1200" baseline="0" dirty="0"/>
              <a:t> - </a:t>
            </a:r>
            <a:r>
              <a:rPr lang="en-US" dirty="0"/>
              <a:t>EIGRP Packet Types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6.1.2.6 – Video Demonstration – Observing EIGRP Protocol communications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0355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6.1.3</a:t>
            </a:r>
            <a:r>
              <a:rPr lang="en-US" sz="1200" baseline="0" dirty="0"/>
              <a:t> - </a:t>
            </a:r>
            <a:r>
              <a:rPr lang="en-US" dirty="0"/>
              <a:t>EIGRP Messages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6.1.3.1 – Encapsulating EIGRP Messages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400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6.1 - </a:t>
            </a:r>
            <a:r>
              <a:rPr lang="en-US" sz="1200" dirty="0"/>
              <a:t>EIGRP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6.1.3</a:t>
            </a:r>
            <a:r>
              <a:rPr lang="en-US" sz="1200" baseline="0" dirty="0"/>
              <a:t> - </a:t>
            </a:r>
            <a:r>
              <a:rPr lang="en-US" dirty="0"/>
              <a:t>EIGRP Messages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6.1.3.2 – EIGRP Packet Header and TLV</a:t>
            </a:r>
          </a:p>
        </p:txBody>
      </p:sp>
    </p:spTree>
    <p:extLst>
      <p:ext uri="{BB962C8B-B14F-4D97-AF65-F5344CB8AC3E}">
        <p14:creationId xmlns:p14="http://schemas.microsoft.com/office/powerpoint/2010/main" val="31671310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6 - EIGRP</a:t>
            </a:r>
          </a:p>
          <a:p>
            <a:pPr>
              <a:buFontTx/>
              <a:buNone/>
            </a:pPr>
            <a:r>
              <a:rPr lang="en-US" sz="1200" b="0" dirty="0"/>
              <a:t>6.2 – Implement EIGRP for IPv4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5980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6.2.1.1 – EIGRP Network Topology</a:t>
            </a:r>
          </a:p>
        </p:txBody>
      </p:sp>
    </p:spTree>
    <p:extLst>
      <p:ext uri="{BB962C8B-B14F-4D97-AF65-F5344CB8AC3E}">
        <p14:creationId xmlns:p14="http://schemas.microsoft.com/office/powerpoint/2010/main" val="32735186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6.2.1.2 – Autonomous System Numbers</a:t>
            </a:r>
          </a:p>
        </p:txBody>
      </p:sp>
    </p:spTree>
    <p:extLst>
      <p:ext uri="{BB962C8B-B14F-4D97-AF65-F5344CB8AC3E}">
        <p14:creationId xmlns:p14="http://schemas.microsoft.com/office/powerpoint/2010/main" val="40170868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6.2.1.3 – The router eigrp Command</a:t>
            </a:r>
          </a:p>
        </p:txBody>
      </p:sp>
    </p:spTree>
    <p:extLst>
      <p:ext uri="{BB962C8B-B14F-4D97-AF65-F5344CB8AC3E}">
        <p14:creationId xmlns:p14="http://schemas.microsoft.com/office/powerpoint/2010/main" val="2017324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6.2.1.4 – EIGRP Router ID</a:t>
            </a:r>
          </a:p>
        </p:txBody>
      </p:sp>
    </p:spTree>
    <p:extLst>
      <p:ext uri="{BB962C8B-B14F-4D97-AF65-F5344CB8AC3E}">
        <p14:creationId xmlns:p14="http://schemas.microsoft.com/office/powerpoint/2010/main" val="31149563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6.2.1.5 – Configuring the EIGRP Router ID</a:t>
            </a:r>
          </a:p>
        </p:txBody>
      </p:sp>
    </p:spTree>
    <p:extLst>
      <p:ext uri="{BB962C8B-B14F-4D97-AF65-F5344CB8AC3E}">
        <p14:creationId xmlns:p14="http://schemas.microsoft.com/office/powerpoint/2010/main" val="42139120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6.2.1.6 –The network Command</a:t>
            </a:r>
          </a:p>
        </p:txBody>
      </p:sp>
    </p:spTree>
    <p:extLst>
      <p:ext uri="{BB962C8B-B14F-4D97-AF65-F5344CB8AC3E}">
        <p14:creationId xmlns:p14="http://schemas.microsoft.com/office/powerpoint/2010/main" val="23768388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6.2.1.7 –The network Command and Wildcard Mask</a:t>
            </a:r>
          </a:p>
        </p:txBody>
      </p:sp>
    </p:spTree>
    <p:extLst>
      <p:ext uri="{BB962C8B-B14F-4D97-AF65-F5344CB8AC3E}">
        <p14:creationId xmlns:p14="http://schemas.microsoft.com/office/powerpoint/2010/main" val="10740747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6.2.1</a:t>
            </a:r>
            <a:r>
              <a:rPr lang="en-US" sz="1200" baseline="0" dirty="0"/>
              <a:t> – Configure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6.2.1.8 –Passive Interface</a:t>
            </a:r>
          </a:p>
        </p:txBody>
      </p:sp>
    </p:spTree>
    <p:extLst>
      <p:ext uri="{BB962C8B-B14F-4D97-AF65-F5344CB8AC3E}">
        <p14:creationId xmlns:p14="http://schemas.microsoft.com/office/powerpoint/2010/main" val="38266054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6.2.2</a:t>
            </a:r>
            <a:r>
              <a:rPr lang="en-US" sz="1200" baseline="0" dirty="0"/>
              <a:t> – Verify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6.2.2.1 –Verifying EIGRP: Examining Neighbors</a:t>
            </a:r>
          </a:p>
        </p:txBody>
      </p:sp>
    </p:spTree>
    <p:extLst>
      <p:ext uri="{BB962C8B-B14F-4D97-AF65-F5344CB8AC3E}">
        <p14:creationId xmlns:p14="http://schemas.microsoft.com/office/powerpoint/2010/main" val="217584589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6.2.2</a:t>
            </a:r>
            <a:r>
              <a:rPr lang="en-US" sz="1200" baseline="0" dirty="0"/>
              <a:t> – Verify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6.2.2.2 –Verifying EIGRP: show ip protocols</a:t>
            </a:r>
            <a:r>
              <a:rPr lang="en-US" baseline="0" dirty="0"/>
              <a:t> Command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5120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6.2.2</a:t>
            </a:r>
            <a:r>
              <a:rPr lang="en-US" sz="1200" baseline="0" dirty="0"/>
              <a:t> – Verify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6.2.2.3 –Verifying EIGRP: Examine the IPv4 Routing Table</a:t>
            </a:r>
          </a:p>
        </p:txBody>
      </p:sp>
    </p:spTree>
    <p:extLst>
      <p:ext uri="{BB962C8B-B14F-4D97-AF65-F5344CB8AC3E}">
        <p14:creationId xmlns:p14="http://schemas.microsoft.com/office/powerpoint/2010/main" val="10628054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6.2.2</a:t>
            </a:r>
            <a:r>
              <a:rPr lang="en-US" sz="1200" baseline="0" dirty="0"/>
              <a:t> – Verify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6.2.2.4 –Packet Tracer - Configuring Basic EIGRP with IPv4</a:t>
            </a:r>
          </a:p>
        </p:txBody>
      </p:sp>
    </p:spTree>
    <p:extLst>
      <p:ext uri="{BB962C8B-B14F-4D97-AF65-F5344CB8AC3E}">
        <p14:creationId xmlns:p14="http://schemas.microsoft.com/office/powerpoint/2010/main" val="202951380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Implement </a:t>
            </a:r>
            <a:r>
              <a:rPr lang="en-US" sz="1200" dirty="0"/>
              <a:t>EIGRP for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6.2.2</a:t>
            </a:r>
            <a:r>
              <a:rPr lang="en-US" sz="1200" baseline="0" dirty="0"/>
              <a:t> – Verify </a:t>
            </a:r>
            <a:r>
              <a:rPr lang="en-US" dirty="0"/>
              <a:t>EIGRP with IPv4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6.2.2.5 –Lab - Configuring Basic EIGRP with IPv4</a:t>
            </a:r>
          </a:p>
        </p:txBody>
      </p:sp>
    </p:spTree>
    <p:extLst>
      <p:ext uri="{BB962C8B-B14F-4D97-AF65-F5344CB8AC3E}">
        <p14:creationId xmlns:p14="http://schemas.microsoft.com/office/powerpoint/2010/main" val="37360939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6 - EIGRP</a:t>
            </a:r>
          </a:p>
          <a:p>
            <a:pPr>
              <a:buFontTx/>
              <a:buNone/>
            </a:pPr>
            <a:r>
              <a:rPr lang="en-US" sz="1200" b="0" dirty="0"/>
              <a:t>6.3 – EIGRP Operation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7611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6.3.1</a:t>
            </a:r>
            <a:r>
              <a:rPr lang="en-US" sz="1200" baseline="0" dirty="0"/>
              <a:t> – EIGRP Initial Route Discovery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6.3.1.1 – EIGRP Neighbor Adjacency</a:t>
            </a:r>
          </a:p>
        </p:txBody>
      </p:sp>
    </p:spTree>
    <p:extLst>
      <p:ext uri="{BB962C8B-B14F-4D97-AF65-F5344CB8AC3E}">
        <p14:creationId xmlns:p14="http://schemas.microsoft.com/office/powerpoint/2010/main" val="40655528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6.3.1</a:t>
            </a:r>
            <a:r>
              <a:rPr lang="en-US" sz="1200" baseline="0" dirty="0"/>
              <a:t> – EIGRP Initial Route Discovery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6.3.1.2 – EIGRP Topology Table</a:t>
            </a:r>
          </a:p>
        </p:txBody>
      </p:sp>
    </p:spTree>
    <p:extLst>
      <p:ext uri="{BB962C8B-B14F-4D97-AF65-F5344CB8AC3E}">
        <p14:creationId xmlns:p14="http://schemas.microsoft.com/office/powerpoint/2010/main" val="382484753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6.3.1</a:t>
            </a:r>
            <a:r>
              <a:rPr lang="en-US" sz="1200" baseline="0" dirty="0"/>
              <a:t> – EIGRP Initial Route Discovery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6.3.1.3 – EIGRP Convergence</a:t>
            </a:r>
          </a:p>
        </p:txBody>
      </p:sp>
    </p:spTree>
    <p:extLst>
      <p:ext uri="{BB962C8B-B14F-4D97-AF65-F5344CB8AC3E}">
        <p14:creationId xmlns:p14="http://schemas.microsoft.com/office/powerpoint/2010/main" val="341355564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6.3.2.1 – EIGRP Composite Metric</a:t>
            </a:r>
          </a:p>
        </p:txBody>
      </p:sp>
    </p:spTree>
    <p:extLst>
      <p:ext uri="{BB962C8B-B14F-4D97-AF65-F5344CB8AC3E}">
        <p14:creationId xmlns:p14="http://schemas.microsoft.com/office/powerpoint/2010/main" val="22275062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6.3.2.2 – Examining Interface Metric</a:t>
            </a:r>
            <a:r>
              <a:rPr lang="en-US" baseline="0" dirty="0"/>
              <a:t> Values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248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6.3.2.3 – Bandwidth Metric</a:t>
            </a:r>
          </a:p>
        </p:txBody>
      </p:sp>
    </p:spTree>
    <p:extLst>
      <p:ext uri="{BB962C8B-B14F-4D97-AF65-F5344CB8AC3E}">
        <p14:creationId xmlns:p14="http://schemas.microsoft.com/office/powerpoint/2010/main" val="331344264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6.3.2.4 – Delay Metric</a:t>
            </a:r>
          </a:p>
        </p:txBody>
      </p:sp>
    </p:spTree>
    <p:extLst>
      <p:ext uri="{BB962C8B-B14F-4D97-AF65-F5344CB8AC3E}">
        <p14:creationId xmlns:p14="http://schemas.microsoft.com/office/powerpoint/2010/main" val="28307508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6.3.2.5 – How to Calculate the EIGRP Metric</a:t>
            </a:r>
          </a:p>
        </p:txBody>
      </p:sp>
    </p:spTree>
    <p:extLst>
      <p:ext uri="{BB962C8B-B14F-4D97-AF65-F5344CB8AC3E}">
        <p14:creationId xmlns:p14="http://schemas.microsoft.com/office/powerpoint/2010/main" val="31766321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6.3.2</a:t>
            </a:r>
            <a:r>
              <a:rPr lang="en-US" sz="1200" baseline="0" dirty="0"/>
              <a:t> – EIGRP Metrics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6.3.2.6 – Calculating the EIGRP Metric</a:t>
            </a:r>
          </a:p>
        </p:txBody>
      </p:sp>
    </p:spTree>
    <p:extLst>
      <p:ext uri="{BB962C8B-B14F-4D97-AF65-F5344CB8AC3E}">
        <p14:creationId xmlns:p14="http://schemas.microsoft.com/office/powerpoint/2010/main" val="308481244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6.3.3.1 – DUAL Concepts</a:t>
            </a:r>
          </a:p>
        </p:txBody>
      </p:sp>
    </p:spTree>
    <p:extLst>
      <p:ext uri="{BB962C8B-B14F-4D97-AF65-F5344CB8AC3E}">
        <p14:creationId xmlns:p14="http://schemas.microsoft.com/office/powerpoint/2010/main" val="414835958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6.3.3.2 – Introduction to DUAL</a:t>
            </a:r>
          </a:p>
        </p:txBody>
      </p:sp>
    </p:spTree>
    <p:extLst>
      <p:ext uri="{BB962C8B-B14F-4D97-AF65-F5344CB8AC3E}">
        <p14:creationId xmlns:p14="http://schemas.microsoft.com/office/powerpoint/2010/main" val="33329288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6.3.3.3 – Successor and Feasible Distance</a:t>
            </a:r>
          </a:p>
        </p:txBody>
      </p:sp>
    </p:spTree>
    <p:extLst>
      <p:ext uri="{BB962C8B-B14F-4D97-AF65-F5344CB8AC3E}">
        <p14:creationId xmlns:p14="http://schemas.microsoft.com/office/powerpoint/2010/main" val="17102043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6.3.3.4 – Feasible Successors, Feasibility Condition, and Reported Distance</a:t>
            </a:r>
          </a:p>
        </p:txBody>
      </p:sp>
    </p:spTree>
    <p:extLst>
      <p:ext uri="{BB962C8B-B14F-4D97-AF65-F5344CB8AC3E}">
        <p14:creationId xmlns:p14="http://schemas.microsoft.com/office/powerpoint/2010/main" val="174295246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6.3.3.5 – Topology Table: show ip eigrp topology Command</a:t>
            </a:r>
          </a:p>
        </p:txBody>
      </p:sp>
    </p:spTree>
    <p:extLst>
      <p:ext uri="{BB962C8B-B14F-4D97-AF65-F5344CB8AC3E}">
        <p14:creationId xmlns:p14="http://schemas.microsoft.com/office/powerpoint/2010/main" val="233507940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6.3.3.6 – Topology Table: show ip eigrp topology Command (Cont.)</a:t>
            </a:r>
          </a:p>
        </p:txBody>
      </p:sp>
    </p:spTree>
    <p:extLst>
      <p:ext uri="{BB962C8B-B14F-4D97-AF65-F5344CB8AC3E}">
        <p14:creationId xmlns:p14="http://schemas.microsoft.com/office/powerpoint/2010/main" val="97733298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6.3.3</a:t>
            </a:r>
            <a:r>
              <a:rPr lang="en-US" sz="1200" baseline="0" dirty="0"/>
              <a:t> – DUAL and the Topology Table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6.3.3.7 – Topology Table: No Feasible Successor</a:t>
            </a:r>
          </a:p>
        </p:txBody>
      </p:sp>
    </p:spTree>
    <p:extLst>
      <p:ext uri="{BB962C8B-B14F-4D97-AF65-F5344CB8AC3E}">
        <p14:creationId xmlns:p14="http://schemas.microsoft.com/office/powerpoint/2010/main" val="340186272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6.3.4</a:t>
            </a:r>
            <a:r>
              <a:rPr lang="en-US" sz="1200" baseline="0" dirty="0"/>
              <a:t> – DUAL and Convergence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6.3.4.1 – DUAL Finite State machine (FSM)</a:t>
            </a:r>
          </a:p>
        </p:txBody>
      </p:sp>
    </p:spTree>
    <p:extLst>
      <p:ext uri="{BB962C8B-B14F-4D97-AF65-F5344CB8AC3E}">
        <p14:creationId xmlns:p14="http://schemas.microsoft.com/office/powerpoint/2010/main" val="372723194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6.3.4</a:t>
            </a:r>
            <a:r>
              <a:rPr lang="en-US" sz="1200" baseline="0" dirty="0"/>
              <a:t> – DUAL and Convergence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6.3.4.2 – DUAL: Feasible Successor</a:t>
            </a:r>
          </a:p>
        </p:txBody>
      </p:sp>
    </p:spTree>
    <p:extLst>
      <p:ext uri="{BB962C8B-B14F-4D97-AF65-F5344CB8AC3E}">
        <p14:creationId xmlns:p14="http://schemas.microsoft.com/office/powerpoint/2010/main" val="105522971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6.3.4</a:t>
            </a:r>
            <a:r>
              <a:rPr lang="en-US" sz="1200" baseline="0" dirty="0"/>
              <a:t> – DUAL and Convergence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6.3.4.3 – DUAL: No Feasible Successor</a:t>
            </a:r>
          </a:p>
        </p:txBody>
      </p:sp>
    </p:spTree>
    <p:extLst>
      <p:ext uri="{BB962C8B-B14F-4D97-AF65-F5344CB8AC3E}">
        <p14:creationId xmlns:p14="http://schemas.microsoft.com/office/powerpoint/2010/main" val="27972914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</a:t>
            </a:r>
            <a:r>
              <a:rPr lang="en-US" sz="1200" dirty="0"/>
              <a:t>EIGRP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6.3.4</a:t>
            </a:r>
            <a:r>
              <a:rPr lang="en-US" sz="1200" baseline="0" dirty="0"/>
              <a:t> – DUAL and Convergence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6.3.4.4 – Packet Tracer - Investigating DUAL FSM</a:t>
            </a:r>
          </a:p>
        </p:txBody>
      </p:sp>
    </p:spTree>
    <p:extLst>
      <p:ext uri="{BB962C8B-B14F-4D97-AF65-F5344CB8AC3E}">
        <p14:creationId xmlns:p14="http://schemas.microsoft.com/office/powerpoint/2010/main" val="157095168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6 - EIGRP</a:t>
            </a:r>
          </a:p>
          <a:p>
            <a:pPr>
              <a:buFontTx/>
              <a:buNone/>
            </a:pPr>
            <a:r>
              <a:rPr lang="en-US" sz="1200" b="0" dirty="0"/>
              <a:t>6.4 – Implement EIGRP for IPv6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13226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6.4.1</a:t>
            </a:r>
            <a:r>
              <a:rPr lang="en-US" sz="1200" baseline="0" dirty="0"/>
              <a:t> – EIGRP for IPv6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6.4.1.1 – EIGRP for IPv6</a:t>
            </a:r>
          </a:p>
        </p:txBody>
      </p:sp>
    </p:spTree>
    <p:extLst>
      <p:ext uri="{BB962C8B-B14F-4D97-AF65-F5344CB8AC3E}">
        <p14:creationId xmlns:p14="http://schemas.microsoft.com/office/powerpoint/2010/main" val="27514582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6.4.1</a:t>
            </a:r>
            <a:r>
              <a:rPr lang="en-US" sz="1200" baseline="0" dirty="0"/>
              <a:t> –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6.4.1.2 – C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ompare EIGRP for IPv4 and IPv6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30793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6.4.1</a:t>
            </a:r>
            <a:r>
              <a:rPr lang="en-US" sz="1200" baseline="0" dirty="0"/>
              <a:t> –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6.4.1.3 – IPv6 Link-local Addresses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14830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6.4.2</a:t>
            </a:r>
            <a:r>
              <a:rPr lang="en-US" sz="1200" baseline="0" dirty="0"/>
              <a:t> – Configure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6.4.2.1 – EIGRP for IPv6 Network Topology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28374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6.4.2</a:t>
            </a:r>
            <a:r>
              <a:rPr lang="en-US" sz="1200" baseline="0" dirty="0"/>
              <a:t> – Configure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6.4.2.2 – Configuring IPv6 Link-local Addresses</a:t>
            </a:r>
          </a:p>
        </p:txBody>
      </p:sp>
    </p:spTree>
    <p:extLst>
      <p:ext uri="{BB962C8B-B14F-4D97-AF65-F5344CB8AC3E}">
        <p14:creationId xmlns:p14="http://schemas.microsoft.com/office/powerpoint/2010/main" val="233397476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6.4.2</a:t>
            </a:r>
            <a:r>
              <a:rPr lang="en-US" sz="1200" baseline="0" dirty="0"/>
              <a:t> – Configure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6.4.2.3 – Configuring the EIGRP for IPv6 Routing Process</a:t>
            </a:r>
          </a:p>
        </p:txBody>
      </p:sp>
    </p:spTree>
    <p:extLst>
      <p:ext uri="{BB962C8B-B14F-4D97-AF65-F5344CB8AC3E}">
        <p14:creationId xmlns:p14="http://schemas.microsoft.com/office/powerpoint/2010/main" val="13673504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6.4.2</a:t>
            </a:r>
            <a:r>
              <a:rPr lang="en-US" sz="1200" baseline="0" dirty="0"/>
              <a:t> – Configure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6.4.2.4 – The ipv6 eigrp Interface Command</a:t>
            </a:r>
          </a:p>
        </p:txBody>
      </p:sp>
    </p:spTree>
    <p:extLst>
      <p:ext uri="{BB962C8B-B14F-4D97-AF65-F5344CB8AC3E}">
        <p14:creationId xmlns:p14="http://schemas.microsoft.com/office/powerpoint/2010/main" val="396732930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6.4.3</a:t>
            </a:r>
            <a:r>
              <a:rPr lang="en-US" sz="1200" baseline="0" dirty="0"/>
              <a:t> – Verifying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6.4.3.1</a:t>
            </a:r>
            <a:r>
              <a:rPr lang="en-US" baseline="0" dirty="0"/>
              <a:t> </a:t>
            </a:r>
            <a:r>
              <a:rPr lang="en-US" dirty="0"/>
              <a:t>– IPv6 Neighbor Table</a:t>
            </a:r>
          </a:p>
        </p:txBody>
      </p:sp>
    </p:spTree>
    <p:extLst>
      <p:ext uri="{BB962C8B-B14F-4D97-AF65-F5344CB8AC3E}">
        <p14:creationId xmlns:p14="http://schemas.microsoft.com/office/powerpoint/2010/main" val="382472977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6.4.3</a:t>
            </a:r>
            <a:r>
              <a:rPr lang="en-US" sz="1200" baseline="0" dirty="0"/>
              <a:t> – Verifying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6.4.3.2</a:t>
            </a:r>
            <a:r>
              <a:rPr lang="en-US" baseline="0" dirty="0"/>
              <a:t> </a:t>
            </a:r>
            <a:r>
              <a:rPr lang="en-US" dirty="0"/>
              <a:t>– The show ip protocols Command</a:t>
            </a:r>
          </a:p>
        </p:txBody>
      </p:sp>
    </p:spTree>
    <p:extLst>
      <p:ext uri="{BB962C8B-B14F-4D97-AF65-F5344CB8AC3E}">
        <p14:creationId xmlns:p14="http://schemas.microsoft.com/office/powerpoint/2010/main" val="295844500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6.4.3</a:t>
            </a:r>
            <a:r>
              <a:rPr lang="en-US" sz="1200" baseline="0" dirty="0"/>
              <a:t> – Verifying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6.4.3.3</a:t>
            </a:r>
            <a:r>
              <a:rPr lang="en-US" baseline="0" dirty="0"/>
              <a:t> </a:t>
            </a:r>
            <a:r>
              <a:rPr lang="en-US" dirty="0"/>
              <a:t>– The EIGRP for IPv6 Routing Table</a:t>
            </a:r>
          </a:p>
        </p:txBody>
      </p:sp>
    </p:spTree>
    <p:extLst>
      <p:ext uri="{BB962C8B-B14F-4D97-AF65-F5344CB8AC3E}">
        <p14:creationId xmlns:p14="http://schemas.microsoft.com/office/powerpoint/2010/main" val="1362179818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6.4 –Implement </a:t>
            </a:r>
            <a:r>
              <a:rPr lang="en-US" sz="1200" dirty="0"/>
              <a:t>EIGRP for IPv6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6.4.3</a:t>
            </a:r>
            <a:r>
              <a:rPr lang="en-US" sz="1200" baseline="0" dirty="0"/>
              <a:t> – Verifying EIGRP for IPv6</a:t>
            </a:r>
            <a:endParaRPr 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6.4.3.4</a:t>
            </a:r>
            <a:r>
              <a:rPr lang="en-US" baseline="0" dirty="0"/>
              <a:t> </a:t>
            </a:r>
            <a:r>
              <a:rPr lang="en-US" dirty="0"/>
              <a:t>–</a:t>
            </a:r>
            <a:r>
              <a:rPr lang="en-US" baseline="0" dirty="0"/>
              <a:t> Packet Tracer - Configuring Basic EIGRP with IPv6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834038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6 - EIGRP</a:t>
            </a:r>
          </a:p>
          <a:p>
            <a:r>
              <a:rPr lang="en-US" dirty="0"/>
              <a:t>6.5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8370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6.5 – Summary</a:t>
            </a:r>
          </a:p>
          <a:p>
            <a:r>
              <a:rPr lang="en-US" dirty="0"/>
              <a:t>6.5.1 –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/>
              <a:t>6.5.1.2 – </a:t>
            </a:r>
            <a:r>
              <a:rPr lang="sv-SE" dirty="0"/>
              <a:t>Packet Tracer - Skills Integration Challenge </a:t>
            </a: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91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em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9.e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3.png"/><Relationship Id="rId5" Type="http://schemas.openxmlformats.org/officeDocument/2006/relationships/image" Target="../media/image73.png"/><Relationship Id="rId4" Type="http://schemas.openxmlformats.org/officeDocument/2006/relationships/image" Target="../media/image8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Chapter 6: EIGRP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2916099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Scaling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/>
          <a:p>
            <a:r>
              <a:rPr lang="en-CA" sz="1600" dirty="0"/>
              <a:t>6.1 EIGRP Characteristics</a:t>
            </a:r>
          </a:p>
          <a:p>
            <a:pPr lvl="1"/>
            <a:r>
              <a:rPr lang="en-US" sz="1500" dirty="0"/>
              <a:t>Explain the features and characteristics of EIGRP.</a:t>
            </a:r>
            <a:endParaRPr lang="en-CA" sz="1500" dirty="0"/>
          </a:p>
          <a:p>
            <a:pPr lvl="2"/>
            <a:r>
              <a:rPr lang="en-US" sz="1300" dirty="0"/>
              <a:t>Describe the basic features of EIGRP.</a:t>
            </a:r>
          </a:p>
          <a:p>
            <a:pPr lvl="2"/>
            <a:r>
              <a:rPr lang="en-US" sz="1300" dirty="0"/>
              <a:t>Describe the types of packets used to establish and maintain an EIGRP neighbor adjacency.</a:t>
            </a:r>
          </a:p>
          <a:p>
            <a:pPr lvl="2"/>
            <a:r>
              <a:rPr lang="en-US" sz="1300" dirty="0"/>
              <a:t>Describe the encapsulation of an EIGRP messages.</a:t>
            </a:r>
          </a:p>
          <a:p>
            <a:endParaRPr lang="en-US" dirty="0"/>
          </a:p>
          <a:p>
            <a:r>
              <a:rPr lang="en-US" dirty="0"/>
              <a:t>6.2 Implement EIGRP for IPv4</a:t>
            </a:r>
            <a:endParaRPr lang="en-US" sz="1600" dirty="0"/>
          </a:p>
          <a:p>
            <a:pPr lvl="1"/>
            <a:r>
              <a:rPr lang="en-US" sz="1500" dirty="0"/>
              <a:t>Implement EIGRP for IPv4 in a small to medium-sized business network. </a:t>
            </a:r>
          </a:p>
          <a:p>
            <a:pPr lvl="2"/>
            <a:r>
              <a:rPr lang="en-US" sz="1300" dirty="0"/>
              <a:t>Configure EIGRP for IPv4 in a small routed network.</a:t>
            </a:r>
          </a:p>
          <a:p>
            <a:pPr lvl="2"/>
            <a:r>
              <a:rPr lang="en-US" sz="1300" dirty="0"/>
              <a:t>Verify EIGRP for IPv4 operation in a small routed network. 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6 -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600" dirty="0"/>
              <a:t>6.3 EIGRP Operation</a:t>
            </a:r>
          </a:p>
          <a:p>
            <a:pPr lvl="1"/>
            <a:r>
              <a:rPr lang="en-US" sz="1500" dirty="0"/>
              <a:t>Explain how EIGRP operates in a small to medium-sized business network.</a:t>
            </a:r>
          </a:p>
          <a:p>
            <a:pPr lvl="2"/>
            <a:r>
              <a:rPr lang="en-US" sz="1300" dirty="0"/>
              <a:t>Explain how EIGRP forms neighbor relationships.</a:t>
            </a:r>
          </a:p>
          <a:p>
            <a:pPr lvl="2"/>
            <a:r>
              <a:rPr lang="en-US" sz="1300" dirty="0"/>
              <a:t>Explain the metrics used by EIGRP.</a:t>
            </a:r>
          </a:p>
          <a:p>
            <a:pPr lvl="2"/>
            <a:r>
              <a:rPr lang="en-US" sz="1300" dirty="0"/>
              <a:t>Explain how DUAL operates and uses the topology table.</a:t>
            </a:r>
          </a:p>
          <a:p>
            <a:pPr lvl="2"/>
            <a:r>
              <a:rPr lang="en-US" sz="1300" dirty="0"/>
              <a:t>Describe events that trigger EIGRP updates.</a:t>
            </a:r>
          </a:p>
          <a:p>
            <a:endParaRPr lang="en-US" sz="1300" dirty="0"/>
          </a:p>
          <a:p>
            <a:r>
              <a:rPr lang="en-US" sz="1600" dirty="0"/>
              <a:t>6.4 Implement EIGRP for IPv6</a:t>
            </a:r>
          </a:p>
          <a:p>
            <a:pPr lvl="1"/>
            <a:r>
              <a:rPr lang="en-US" sz="1500" dirty="0"/>
              <a:t>Implement EIGRP for IPv6 in a small to medium-sized business network. </a:t>
            </a:r>
          </a:p>
          <a:p>
            <a:pPr lvl="2"/>
            <a:r>
              <a:rPr lang="en-US" sz="1300" dirty="0"/>
              <a:t>Compare characteristics and operation of EIGRP for IPv4 to EIGRP for IPv6.</a:t>
            </a:r>
          </a:p>
          <a:p>
            <a:pPr lvl="2"/>
            <a:r>
              <a:rPr lang="en-US" sz="1300" dirty="0"/>
              <a:t>Configure EIGRP for IPv6 in a small routed network. </a:t>
            </a:r>
          </a:p>
          <a:p>
            <a:pPr lvl="2"/>
            <a:r>
              <a:rPr lang="en-US" sz="1300" dirty="0"/>
              <a:t>Verify EIGRP for IPv6 implementation in a small routed network.</a:t>
            </a:r>
            <a:endParaRPr lang="en-CA" sz="13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6 - Sections &amp; Objectives (Cont.)</a:t>
            </a:r>
          </a:p>
        </p:txBody>
      </p:sp>
    </p:spTree>
    <p:extLst>
      <p:ext uri="{BB962C8B-B14F-4D97-AF65-F5344CB8AC3E}">
        <p14:creationId xmlns:p14="http://schemas.microsoft.com/office/powerpoint/2010/main" val="401900512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6.1 EIGRP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Enhanced IGRP is a Cisco-proprietary distance-vector routing protocol released in 1992.</a:t>
            </a:r>
          </a:p>
          <a:p>
            <a:pPr lvl="1"/>
            <a:r>
              <a:rPr lang="en-US" dirty="0"/>
              <a:t>EIGRP was created as a classless version of IGRP. </a:t>
            </a:r>
          </a:p>
          <a:p>
            <a:pPr lvl="1"/>
            <a:r>
              <a:rPr lang="en-US" dirty="0"/>
              <a:t>Ideal choice for large, multiprotocol networks built primarily on Cisco routers.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Basic Features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878160"/>
              </p:ext>
            </p:extLst>
          </p:nvPr>
        </p:nvGraphicFramePr>
        <p:xfrm>
          <a:off x="224798" y="1780142"/>
          <a:ext cx="8691819" cy="2769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40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277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768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+mn-lt"/>
                        </a:rPr>
                        <a:t>EIGRP Feature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+mn-lt"/>
                          <a:cs typeface="Courier New" pitchFamily="49" charset="0"/>
                        </a:rPr>
                        <a:t>Description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577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Diffusing Update Algorithm (DUAL)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EIGRP uses DUAL as its routing algorithm.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DUAL guarantees loop-free and backup paths throughout the routing domain.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0628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Establishing Neighbor Adjacencies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EIGRP establishes relationships with directly connected EIGRP routers.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Adjacencies are used to track the status of these neighbors.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0576787"/>
                  </a:ext>
                </a:extLst>
              </a:tr>
              <a:tr h="434533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Reliable Transport Protocol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EIGRP RTP provides delivery of EIGRP packets to neighbors.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RTP and neighbor adjacencies are used by DUAL.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7015406"/>
                  </a:ext>
                </a:extLst>
              </a:tr>
              <a:tr h="482994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Partial and Bounded  updates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Instead of periodic updates, EIGRP sends partial triggered updates when a path or metric changes.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Only those routers that require the information are updated minimizing bandwidth use.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829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Equal and</a:t>
                      </a:r>
                      <a:r>
                        <a:rPr lang="en-US" sz="1200" b="1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Unequal Cost Load Balancing</a:t>
                      </a:r>
                      <a:endParaRPr lang="en-US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latin typeface="+mn-lt"/>
                          <a:cs typeface="Courier New" pitchFamily="49" charset="0"/>
                        </a:rPr>
                        <a:t>EIGRP supports equal cost load balancing and unequal cost load balancing, which allows administrators to better distribute traffic flow in their networks.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3787522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EIGRP uses protocol-dependent modules (PDMs) to support different protocols such as IPv4, IPv6, and legacy protocols IPX and AppleTalk.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Basic Features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937" y="1572368"/>
            <a:ext cx="3735643" cy="3147867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44065" y="1414302"/>
            <a:ext cx="4906317" cy="325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PDMs are responsible for: </a:t>
            </a:r>
          </a:p>
          <a:p>
            <a:pPr lvl="1"/>
            <a:r>
              <a:rPr lang="en-US" dirty="0"/>
              <a:t>Maintaining EIGRP neighbor and topology tables</a:t>
            </a:r>
          </a:p>
          <a:p>
            <a:pPr lvl="1"/>
            <a:r>
              <a:rPr lang="en-US" dirty="0"/>
              <a:t>Computing the metric using DUAL</a:t>
            </a:r>
          </a:p>
          <a:p>
            <a:pPr lvl="1"/>
            <a:r>
              <a:rPr lang="en-US" dirty="0"/>
              <a:t>Interfacing DUAL and routing table</a:t>
            </a:r>
          </a:p>
          <a:p>
            <a:pPr lvl="1"/>
            <a:r>
              <a:rPr lang="en-US" dirty="0"/>
              <a:t>Implementing filtering and access lists</a:t>
            </a:r>
          </a:p>
          <a:p>
            <a:pPr lvl="1"/>
            <a:r>
              <a:rPr lang="en-US" dirty="0"/>
              <a:t>Performing redistribution with other routing protocols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86477" y="1310758"/>
            <a:ext cx="387477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>
                <a:solidFill>
                  <a:srgbClr val="000000"/>
                </a:solidFill>
              </a:rPr>
              <a:t>EIGRP maintains individual tables for each routed protocol.</a:t>
            </a:r>
          </a:p>
        </p:txBody>
      </p:sp>
    </p:spTree>
    <p:extLst>
      <p:ext uri="{BB962C8B-B14F-4D97-AF65-F5344CB8AC3E}">
        <p14:creationId xmlns:p14="http://schemas.microsoft.com/office/powerpoint/2010/main" val="3182878799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RTP is the EIGRP Transport layer protocol used for the delivery and reception of EIGRP packets.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Basic Features</a:t>
            </a:r>
          </a:p>
        </p:txBody>
      </p:sp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44065" y="1414302"/>
            <a:ext cx="4358487" cy="325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Not all RTP packets are sent reliably.</a:t>
            </a:r>
          </a:p>
          <a:p>
            <a:pPr lvl="1"/>
            <a:r>
              <a:rPr lang="en-US" dirty="0"/>
              <a:t>Reliable packets require explicit acknowledgement from destination</a:t>
            </a:r>
          </a:p>
          <a:p>
            <a:pPr lvl="1"/>
            <a:r>
              <a:rPr lang="en-US" dirty="0"/>
              <a:t>Update, Query, Reply</a:t>
            </a:r>
          </a:p>
          <a:p>
            <a:pPr lvl="1"/>
            <a:r>
              <a:rPr lang="en-US" dirty="0"/>
              <a:t>Unreliable packets do not require acknowledgement from destination</a:t>
            </a:r>
          </a:p>
          <a:p>
            <a:pPr lvl="1"/>
            <a:r>
              <a:rPr lang="en-US" dirty="0"/>
              <a:t>Hello, ACK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9176" y="1446851"/>
            <a:ext cx="4870383" cy="285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842273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6" y="798944"/>
            <a:ext cx="3340800" cy="4155319"/>
          </a:xfrm>
        </p:spPr>
        <p:txBody>
          <a:bodyPr/>
          <a:lstStyle/>
          <a:p>
            <a:r>
              <a:rPr lang="en-US" dirty="0"/>
              <a:t>EIGRP supports authentication and is recommended.</a:t>
            </a:r>
          </a:p>
          <a:p>
            <a:pPr lvl="1"/>
            <a:r>
              <a:rPr lang="en-US" dirty="0"/>
              <a:t>EIGRP authentication ensures that routers only accept routing information from other routers that have been configured with the same password or authentication information.</a:t>
            </a:r>
          </a:p>
          <a:p>
            <a:endParaRPr lang="en-US" dirty="0"/>
          </a:p>
          <a:p>
            <a:r>
              <a:rPr lang="en-US" altLang="en-US" b="1" dirty="0"/>
              <a:t>Note</a:t>
            </a:r>
            <a:r>
              <a:rPr lang="en-US" altLang="en-US" dirty="0"/>
              <a:t>: </a:t>
            </a:r>
          </a:p>
          <a:p>
            <a:pPr lvl="1"/>
            <a:r>
              <a:rPr lang="en-US" altLang="en-US" dirty="0"/>
              <a:t>Authentication does not encrypt the EIGRP routing updates.</a:t>
            </a:r>
          </a:p>
          <a:p>
            <a:pPr lvl="1"/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Basic Features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8072" y="798944"/>
            <a:ext cx="5012722" cy="302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75780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IP EIGRP relies on 5 types of packets to maintain its various tables and establish complex relationships with neighbor routers. 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Packet Types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09" y="1874099"/>
            <a:ext cx="8428022" cy="200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92763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213202" cy="4155319"/>
          </a:xfrm>
        </p:spPr>
        <p:txBody>
          <a:bodyPr/>
          <a:lstStyle/>
          <a:p>
            <a:pPr>
              <a:defRPr/>
            </a:pPr>
            <a:r>
              <a:rPr lang="en-US" dirty="0"/>
              <a:t>Hello packets are used to discover &amp; form adjacencies with neighbors.</a:t>
            </a:r>
          </a:p>
          <a:p>
            <a:pPr lvl="1">
              <a:defRPr/>
            </a:pPr>
            <a:r>
              <a:rPr lang="en-US" dirty="0"/>
              <a:t>On hearing Hellos, a router creates a neighbor table and the continued receipt of Hellos maintains the table. </a:t>
            </a:r>
          </a:p>
          <a:p>
            <a:pPr lvl="1">
              <a:defRPr/>
            </a:pPr>
            <a:endParaRPr lang="en-US" dirty="0"/>
          </a:p>
          <a:p>
            <a:pPr>
              <a:defRPr/>
            </a:pPr>
            <a:r>
              <a:rPr lang="en-US" dirty="0"/>
              <a:t>Hello packets are always sent unreliably.</a:t>
            </a:r>
          </a:p>
          <a:p>
            <a:pPr lvl="1">
              <a:defRPr/>
            </a:pPr>
            <a:r>
              <a:rPr lang="en-US" dirty="0"/>
              <a:t>Therefore Hello packets do not require acknowledgment.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Packet Types</a:t>
            </a:r>
          </a:p>
        </p:txBody>
      </p:sp>
      <p:sp>
        <p:nvSpPr>
          <p:cNvPr id="8" name="Rectangle 7"/>
          <p:cNvSpPr/>
          <p:nvPr/>
        </p:nvSpPr>
        <p:spPr>
          <a:xfrm>
            <a:off x="3918431" y="3663656"/>
            <a:ext cx="4664405" cy="921812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anchor="ctr">
            <a:no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EIGRP uses multicast and unicast rather than broadcast. </a:t>
            </a:r>
          </a:p>
          <a:p>
            <a:pPr marL="173038" indent="-173038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</a:rPr>
              <a:t>As a result, end stations are unaffected by routing updates or queries. </a:t>
            </a:r>
          </a:p>
          <a:p>
            <a:pPr marL="173038" indent="-173038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</a:rPr>
              <a:t>The EIGRP multicast IPv4 address is </a:t>
            </a:r>
            <a:r>
              <a:rPr lang="en-US" sz="1100" b="1" dirty="0">
                <a:solidFill>
                  <a:srgbClr val="FFFF00"/>
                </a:solidFill>
              </a:rPr>
              <a:t>224.0.0.10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</a:p>
          <a:p>
            <a:pPr marL="173038" indent="-173038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</a:rPr>
              <a:t>The EIGRP multicast IPv6 address is </a:t>
            </a:r>
            <a:r>
              <a:rPr lang="en-US" sz="1100" b="1" dirty="0">
                <a:solidFill>
                  <a:srgbClr val="FFFF00"/>
                </a:solidFill>
              </a:rPr>
              <a:t>FF02::A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4065" y="662916"/>
            <a:ext cx="4973135" cy="2897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041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698730" cy="4155319"/>
          </a:xfrm>
        </p:spPr>
        <p:txBody>
          <a:bodyPr/>
          <a:lstStyle/>
          <a:p>
            <a:r>
              <a:rPr lang="en-US" dirty="0"/>
              <a:t>EIGRP Update packets are used to propagate routing information.</a:t>
            </a:r>
          </a:p>
          <a:p>
            <a:pPr lvl="1"/>
            <a:r>
              <a:rPr lang="en-US" dirty="0"/>
              <a:t>Sent to initially exchange topology information or topology change. </a:t>
            </a:r>
          </a:p>
          <a:p>
            <a:pPr lvl="1"/>
            <a:r>
              <a:rPr lang="en-US" dirty="0"/>
              <a:t>EIGRP updates only contain needed routing information and are unicast to routers that require it. </a:t>
            </a:r>
          </a:p>
          <a:p>
            <a:pPr lvl="1"/>
            <a:r>
              <a:rPr lang="en-US" dirty="0"/>
              <a:t>Update packets are sent reliably and therefore requires acknowledgements.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Packet Types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035" y="798944"/>
            <a:ext cx="4730850" cy="2392436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4065" y="3507421"/>
            <a:ext cx="8426988" cy="919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Acknowledgements packets are “</a:t>
            </a:r>
            <a:r>
              <a:rPr lang="en-US" altLang="en-US" dirty="0" err="1"/>
              <a:t>dataless</a:t>
            </a:r>
            <a:r>
              <a:rPr lang="en-US" altLang="en-US" dirty="0"/>
              <a:t>” Hello packets used to indicate receipt of any EIGRP packet during a "reliable"  (i.e., RTP) exchange. </a:t>
            </a:r>
          </a:p>
          <a:p>
            <a:pPr lvl="1"/>
            <a:r>
              <a:rPr lang="en-US" altLang="en-US" dirty="0"/>
              <a:t>Used to acknowledge the receipt of Update packets, Query packets, and Reply packets. </a:t>
            </a:r>
          </a:p>
          <a:p>
            <a:pPr lvl="1"/>
            <a:endParaRPr lang="en-US" altLang="en-US" dirty="0"/>
          </a:p>
          <a:p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855485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034396" cy="4155319"/>
          </a:xfrm>
        </p:spPr>
        <p:txBody>
          <a:bodyPr/>
          <a:lstStyle/>
          <a:p>
            <a:r>
              <a:rPr lang="en-US" dirty="0"/>
              <a:t>Query and reply packets are used by DUAL when searching for networks.</a:t>
            </a:r>
          </a:p>
          <a:p>
            <a:endParaRPr lang="en-US" dirty="0"/>
          </a:p>
          <a:p>
            <a:r>
              <a:rPr lang="en-US" dirty="0"/>
              <a:t>They both use reliable delivery and therefore require acknowledgement.</a:t>
            </a:r>
          </a:p>
          <a:p>
            <a:endParaRPr lang="en-US" dirty="0"/>
          </a:p>
          <a:p>
            <a:r>
              <a:rPr lang="en-US" dirty="0"/>
              <a:t>Queries can use multicast or unicast, whereas Replies are always sent as unicast.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Packet Types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8461" y="798944"/>
            <a:ext cx="4778153" cy="244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462031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463" y="1174872"/>
            <a:ext cx="8853487" cy="3403356"/>
          </a:xfrm>
          <a:prstGeom prst="rect">
            <a:avLst/>
          </a:prstGeom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Packet Types</a:t>
            </a:r>
          </a:p>
        </p:txBody>
      </p:sp>
    </p:spTree>
    <p:extLst>
      <p:ext uri="{BB962C8B-B14F-4D97-AF65-F5344CB8AC3E}">
        <p14:creationId xmlns:p14="http://schemas.microsoft.com/office/powerpoint/2010/main" val="1174632067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663418" cy="4155319"/>
          </a:xfrm>
        </p:spPr>
        <p:txBody>
          <a:bodyPr/>
          <a:lstStyle/>
          <a:p>
            <a:r>
              <a:rPr lang="en-US" dirty="0"/>
              <a:t>EIGRP frame contains destination multicast address 01-00-5E-00-00-0A.</a:t>
            </a:r>
          </a:p>
          <a:p>
            <a:r>
              <a:rPr lang="en-US" dirty="0"/>
              <a:t>The IP packet header contains destination IP address 224.0.0.10 and identifies this packet as an EIGRP packet (protocol 88). </a:t>
            </a:r>
          </a:p>
          <a:p>
            <a:r>
              <a:rPr lang="en-US" dirty="0"/>
              <a:t>The data portion of the EIGRP message includes:</a:t>
            </a:r>
          </a:p>
          <a:p>
            <a:pPr lvl="1"/>
            <a:r>
              <a:rPr lang="en-US" b="1" dirty="0"/>
              <a:t>Packet header </a:t>
            </a:r>
            <a:r>
              <a:rPr lang="en-US" dirty="0"/>
              <a:t>- The EIGRP packet header identifies the type of EIGRP message.</a:t>
            </a:r>
          </a:p>
          <a:p>
            <a:pPr lvl="1"/>
            <a:r>
              <a:rPr lang="en-US" b="1" dirty="0"/>
              <a:t>Type/Length/Value (TLV) </a:t>
            </a:r>
            <a:r>
              <a:rPr lang="en-US" dirty="0"/>
              <a:t>- The TLV field contains EIGRP parameters, IP internal and external routes.</a:t>
            </a:r>
          </a:p>
          <a:p>
            <a:r>
              <a:rPr lang="en-US" dirty="0"/>
              <a:t>EIGRP for IPv6 is encapsulated using an IPv6 header with multicast address FF02::A and the next header field set to protocol 88.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Messages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7483" y="843559"/>
            <a:ext cx="4135759" cy="2657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813035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694153" cy="1759061"/>
          </a:xfrm>
        </p:spPr>
        <p:txBody>
          <a:bodyPr/>
          <a:lstStyle/>
          <a:p>
            <a:r>
              <a:rPr lang="en-US" dirty="0"/>
              <a:t>EIGRP messages include the header with an Opcode field that specifies the type of EIGRP packet (Hello, </a:t>
            </a:r>
            <a:r>
              <a:rPr lang="en-US" dirty="0" err="1"/>
              <a:t>Ack</a:t>
            </a:r>
            <a:r>
              <a:rPr lang="en-US" dirty="0"/>
              <a:t>, Update, Query, and Reply) and the AS number field.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Characteristics</a:t>
            </a:r>
            <a:br>
              <a:rPr lang="en-US" dirty="0"/>
            </a:br>
            <a:r>
              <a:rPr lang="en-US" dirty="0"/>
              <a:t>EIGRP Messages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4013" y="720446"/>
            <a:ext cx="3806448" cy="16720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842" y="2843195"/>
            <a:ext cx="2420045" cy="7748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2959" y="2843195"/>
            <a:ext cx="2357615" cy="12559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9312" y="2843195"/>
            <a:ext cx="2735864" cy="18875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126706" y="2566902"/>
            <a:ext cx="1920719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EIGRP TLV: External Routes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336019" y="2566902"/>
            <a:ext cx="187583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EIGRP TLV: Internal Routes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5332" y="2566902"/>
            <a:ext cx="2113079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EIGRP TLV: EIGRP Parameters</a:t>
            </a:r>
          </a:p>
        </p:txBody>
      </p:sp>
    </p:spTree>
    <p:extLst>
      <p:ext uri="{BB962C8B-B14F-4D97-AF65-F5344CB8AC3E}">
        <p14:creationId xmlns:p14="http://schemas.microsoft.com/office/powerpoint/2010/main" val="1360488120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062031" cy="1802391"/>
          </a:xfrm>
        </p:spPr>
        <p:txBody>
          <a:bodyPr/>
          <a:lstStyle/>
          <a:p>
            <a:r>
              <a:rPr lang="en-US" dirty="0"/>
              <a:t>6.2 Implement EIGRP for IPv4</a:t>
            </a:r>
          </a:p>
        </p:txBody>
      </p:sp>
    </p:spTree>
    <p:extLst>
      <p:ext uri="{BB962C8B-B14F-4D97-AF65-F5344CB8AC3E}">
        <p14:creationId xmlns:p14="http://schemas.microsoft.com/office/powerpoint/2010/main" val="3638242185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routers in the topology have a starting configuration that includes addresses on the interfaces. There is currently no static routing or dynamic routing configured on any of the routers.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6562" y="1500697"/>
            <a:ext cx="4068293" cy="3126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354848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543682" cy="4155319"/>
          </a:xfrm>
        </p:spPr>
        <p:txBody>
          <a:bodyPr/>
          <a:lstStyle/>
          <a:p>
            <a:r>
              <a:rPr lang="en-US" dirty="0"/>
              <a:t>An Autonomous System (AS) is a collection of networks under the control of a single authority (reference RFC 1930).</a:t>
            </a:r>
          </a:p>
          <a:p>
            <a:pPr lvl="1"/>
            <a:r>
              <a:rPr lang="en-US" dirty="0"/>
              <a:t>AS numbers  are needed to exchange routes between AS.</a:t>
            </a:r>
          </a:p>
          <a:p>
            <a:pPr lvl="1"/>
            <a:r>
              <a:rPr lang="en-US" dirty="0"/>
              <a:t>AS numbers are managed by IANA and assigned by RIRs to ISPs, Internet Backbone providers, and institutions connecting to other institutions using AS numbers.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5855" y="831506"/>
            <a:ext cx="4009617" cy="2503080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4065" y="3686827"/>
            <a:ext cx="8727206" cy="1012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800" kern="0" dirty="0"/>
              <a:t>AS numbers are usually 16-bit numbers, ranging from 0 to 65535.</a:t>
            </a:r>
          </a:p>
          <a:p>
            <a:pPr lvl="1"/>
            <a:r>
              <a:rPr lang="en-US" altLang="en-US" sz="1700" kern="0" dirty="0"/>
              <a:t>Since 2007, </a:t>
            </a:r>
            <a:r>
              <a:rPr lang="en-US" altLang="en-US" sz="1500" kern="0" dirty="0"/>
              <a:t>AS numbers can now be 32 bits, therefore increasing the number of AS numbers to over 4 billion.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398977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To configure EIGRP, use the</a:t>
            </a:r>
            <a:r>
              <a:rPr lang="en-US" altLang="en-US" b="1" dirty="0"/>
              <a:t> router eigrp </a:t>
            </a:r>
            <a:r>
              <a:rPr lang="en-US" altLang="en-US" i="1" dirty="0"/>
              <a:t>AS-#</a:t>
            </a:r>
            <a:r>
              <a:rPr lang="en-US" altLang="en-US" b="1" i="1" dirty="0"/>
              <a:t> </a:t>
            </a:r>
            <a:r>
              <a:rPr lang="en-US" altLang="en-US" dirty="0"/>
              <a:t>command.</a:t>
            </a:r>
          </a:p>
          <a:p>
            <a:pPr lvl="1">
              <a:defRPr/>
            </a:pPr>
            <a:r>
              <a:rPr lang="en-US" altLang="en-US" dirty="0"/>
              <a:t>The </a:t>
            </a:r>
            <a:r>
              <a:rPr lang="en-US" altLang="en-US" i="1" dirty="0"/>
              <a:t>AS-#</a:t>
            </a:r>
            <a:r>
              <a:rPr lang="en-US" altLang="en-US" dirty="0"/>
              <a:t>  functions as a process ID. </a:t>
            </a:r>
          </a:p>
          <a:p>
            <a:pPr lvl="1">
              <a:defRPr/>
            </a:pPr>
            <a:r>
              <a:rPr lang="en-US" altLang="en-US" dirty="0"/>
              <a:t>The AS number used for EIGRP configuration is only significant to the EIGRP routing domain.</a:t>
            </a:r>
          </a:p>
          <a:p>
            <a:pPr lvl="1">
              <a:defRPr/>
            </a:pPr>
            <a:r>
              <a:rPr lang="en-US" dirty="0"/>
              <a:t>All routers in the EIGRP routing domain must use the same AS number (process ID number).</a:t>
            </a:r>
          </a:p>
          <a:p>
            <a:pPr marL="566738" lvl="1" indent="0">
              <a:buNone/>
              <a:defRPr/>
            </a:pPr>
            <a:endParaRPr lang="en-US" dirty="0"/>
          </a:p>
          <a:p>
            <a:pPr>
              <a:defRPr/>
            </a:pPr>
            <a:r>
              <a:rPr lang="en-US" b="1" dirty="0"/>
              <a:t>Note:</a:t>
            </a:r>
          </a:p>
          <a:p>
            <a:pPr lvl="1">
              <a:defRPr/>
            </a:pPr>
            <a:r>
              <a:rPr lang="en-US" dirty="0"/>
              <a:t>Do NOT configure multiple instances of EIGRP on the same router.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</p:spTree>
    <p:extLst>
      <p:ext uri="{BB962C8B-B14F-4D97-AF65-F5344CB8AC3E}">
        <p14:creationId xmlns:p14="http://schemas.microsoft.com/office/powerpoint/2010/main" val="167605847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507748" cy="4155319"/>
          </a:xfrm>
        </p:spPr>
        <p:txBody>
          <a:bodyPr/>
          <a:lstStyle/>
          <a:p>
            <a:r>
              <a:rPr lang="en-US" dirty="0"/>
              <a:t>The EIGRP router ID is used to uniquely identify each router in the EIGRP routing domain. </a:t>
            </a:r>
          </a:p>
          <a:p>
            <a:r>
              <a:rPr lang="en-US" dirty="0"/>
              <a:t>Routers use the following three criteria to determine its router ID: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Use the address configured with the</a:t>
            </a:r>
            <a:r>
              <a:rPr lang="en-US" b="1" dirty="0"/>
              <a:t> eigrp router-id </a:t>
            </a:r>
            <a:r>
              <a:rPr lang="en-US" i="1" dirty="0"/>
              <a:t>ipv4-address </a:t>
            </a:r>
            <a:r>
              <a:rPr lang="en-US" dirty="0"/>
              <a:t>router config command.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If the router ID is not configured, choose the highest IPv4 address of any of its loopback interfaces.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If no loopback interfaces are configured, choose the highest active IPv4 address of any of its physical interfaces.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685" y="581773"/>
            <a:ext cx="5046840" cy="345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802207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368" y="1405912"/>
            <a:ext cx="4096284" cy="280453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511" y="871185"/>
            <a:ext cx="2390195" cy="5367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9674" y="803830"/>
            <a:ext cx="2318632" cy="4866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511" y="1505695"/>
            <a:ext cx="3048573" cy="338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825853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the </a:t>
            </a:r>
            <a:r>
              <a:rPr lang="en-US" b="1" dirty="0"/>
              <a:t>network </a:t>
            </a:r>
            <a:r>
              <a:rPr lang="en-US" i="1" dirty="0"/>
              <a:t>network-number </a:t>
            </a:r>
            <a:r>
              <a:rPr lang="en-US" dirty="0"/>
              <a:t>[</a:t>
            </a:r>
            <a:r>
              <a:rPr lang="en-US" i="1" dirty="0"/>
              <a:t>wildcard-mask</a:t>
            </a:r>
            <a:r>
              <a:rPr lang="en-US" dirty="0"/>
              <a:t>] router config command to enable and advertise a network in EIGRP.</a:t>
            </a:r>
          </a:p>
          <a:p>
            <a:pPr lvl="1"/>
            <a:r>
              <a:rPr lang="en-US" dirty="0"/>
              <a:t>It enables the interfaces configured for that network address to begin transmitting &amp; receiving EIGRP updates</a:t>
            </a:r>
          </a:p>
          <a:p>
            <a:pPr lvl="1"/>
            <a:r>
              <a:rPr lang="en-US" dirty="0"/>
              <a:t>Includes network or subnet in EIGRP updates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508" y="2203450"/>
            <a:ext cx="70104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16362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wildcard mask is similar to a subnet mask but is calculated by subtracting a SNM from 255.255.255.255.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sz="1600" dirty="0"/>
            </a:br>
            <a:r>
              <a:rPr lang="en-US" dirty="0"/>
              <a:t>Configure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931" y="3097761"/>
            <a:ext cx="4288005" cy="16842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932" y="1991289"/>
            <a:ext cx="4288006" cy="633206"/>
          </a:xfrm>
          <a:prstGeom prst="rect">
            <a:avLst/>
          </a:prstGeom>
        </p:spPr>
      </p:pic>
      <p:sp>
        <p:nvSpPr>
          <p:cNvPr id="9" name="Content Placeholder 1"/>
          <p:cNvSpPr txBox="1">
            <a:spLocks/>
          </p:cNvSpPr>
          <p:nvPr/>
        </p:nvSpPr>
        <p:spPr bwMode="auto">
          <a:xfrm>
            <a:off x="144065" y="1556495"/>
            <a:ext cx="4338866" cy="3136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For example, if the SNM is 255.255.255.252:</a:t>
            </a:r>
          </a:p>
          <a:p>
            <a:pPr lvl="1"/>
            <a:r>
              <a:rPr lang="en-US" dirty="0"/>
              <a:t>    </a:t>
            </a:r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255.255.255.255</a:t>
            </a:r>
          </a:p>
          <a:p>
            <a:pPr lvl="1"/>
            <a:r>
              <a:rPr lang="en-US" u="sng" dirty="0">
                <a:latin typeface="Courier New" panose="02070309020205020404" pitchFamily="49" charset="0"/>
                <a:cs typeface="Courier New" panose="02070309020205020404" pitchFamily="49" charset="0"/>
              </a:rPr>
              <a:t>- 255.255.255.252</a:t>
            </a:r>
            <a:r>
              <a:rPr lang="en-US" dirty="0"/>
              <a:t>  </a:t>
            </a:r>
          </a:p>
          <a:p>
            <a:pPr lvl="1"/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    0.  0.  0.  3</a:t>
            </a:r>
            <a:r>
              <a:rPr lang="en-US" dirty="0"/>
              <a:t>   Wildcard mask</a:t>
            </a:r>
          </a:p>
          <a:p>
            <a:endParaRPr lang="en-US" dirty="0"/>
          </a:p>
          <a:p>
            <a:r>
              <a:rPr lang="en-US" dirty="0"/>
              <a:t>EIGRP also automatically converts a subnet mask to its wildcard mask equivalent.</a:t>
            </a:r>
          </a:p>
          <a:p>
            <a:pPr lvl="1"/>
            <a:r>
              <a:rPr lang="en-US" dirty="0"/>
              <a:t>E.g., entering 192.168.10.8 </a:t>
            </a:r>
            <a:r>
              <a:rPr lang="en-US" b="1" dirty="0"/>
              <a:t>255.255.255.252</a:t>
            </a:r>
            <a:r>
              <a:rPr lang="en-US" dirty="0"/>
              <a:t> automatically converts to 192.168.10.8 </a:t>
            </a:r>
            <a:r>
              <a:rPr lang="en-US" b="1" dirty="0"/>
              <a:t>0.0.0.3</a:t>
            </a:r>
          </a:p>
        </p:txBody>
      </p:sp>
    </p:spTree>
    <p:extLst>
      <p:ext uri="{BB962C8B-B14F-4D97-AF65-F5344CB8AC3E}">
        <p14:creationId xmlns:p14="http://schemas.microsoft.com/office/powerpoint/2010/main" val="3673524227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6961585" cy="4155319"/>
          </a:xfrm>
        </p:spPr>
        <p:txBody>
          <a:bodyPr/>
          <a:lstStyle/>
          <a:p>
            <a:r>
              <a:rPr lang="en-US" dirty="0"/>
              <a:t>Passive interfaces prevent EIGRP updates out a specified router interface.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Set a particular interface or all router interfaces to passive.</a:t>
            </a:r>
          </a:p>
          <a:p>
            <a:pPr lvl="1"/>
            <a:r>
              <a:rPr lang="en-US" dirty="0"/>
              <a:t>The</a:t>
            </a:r>
            <a:r>
              <a:rPr lang="en-US" b="1" dirty="0">
                <a:cs typeface="Courier New" panose="02070309020205020404" pitchFamily="49" charset="0"/>
              </a:rPr>
              <a:t> default </a:t>
            </a:r>
            <a:r>
              <a:rPr lang="en-US" dirty="0"/>
              <a:t>option sets all router interfaces to passive.</a:t>
            </a:r>
          </a:p>
          <a:p>
            <a:pPr lvl="1"/>
            <a:r>
              <a:rPr lang="en-US" dirty="0"/>
              <a:t>Prevents neighbor relationships from being established.</a:t>
            </a:r>
          </a:p>
          <a:p>
            <a:pPr lvl="1"/>
            <a:r>
              <a:rPr lang="en-US" dirty="0"/>
              <a:t>Routing updates from a neighbor are ignored.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Configure EIGRP with IPv4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3380130"/>
              </p:ext>
            </p:extLst>
          </p:nvPr>
        </p:nvGraphicFramePr>
        <p:xfrm>
          <a:off x="378105" y="1117372"/>
          <a:ext cx="364144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1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100" b="0" dirty="0">
                          <a:solidFill>
                            <a:schemeClr val="tx1"/>
                          </a:solidFill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Router(config-router)#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100" b="1" dirty="0">
                          <a:solidFill>
                            <a:srgbClr val="000000"/>
                          </a:solidFill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passive-interface </a:t>
                      </a:r>
                      <a:r>
                        <a:rPr lang="en-US" sz="1100" b="0" i="1" dirty="0">
                          <a:solidFill>
                            <a:srgbClr val="000000"/>
                          </a:solidFill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type number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[default]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1" y="1401852"/>
            <a:ext cx="4362450" cy="457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326" y="2011038"/>
            <a:ext cx="3286125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072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the </a:t>
            </a:r>
            <a:r>
              <a:rPr lang="en-US" b="1" dirty="0"/>
              <a:t>show ip eigrp neighbors </a:t>
            </a:r>
            <a:r>
              <a:rPr lang="en-US" dirty="0"/>
              <a:t>command to view the neighbor table and verify that EIGRP has established an adjacency with its neighbors. </a:t>
            </a:r>
          </a:p>
          <a:p>
            <a:pPr lvl="1"/>
            <a:r>
              <a:rPr lang="en-US" dirty="0"/>
              <a:t>The output displays a list of each adjacent neighbor.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Verify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169" y="1781360"/>
            <a:ext cx="5833078" cy="288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498887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36948" y="360306"/>
            <a:ext cx="4052611" cy="4507989"/>
          </a:xfrm>
          <a:prstGeom prst="rect">
            <a:avLst/>
          </a:prstGeom>
          <a:solidFill>
            <a:srgbClr val="000000"/>
          </a:solidFill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961774" cy="4155319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show ip protocols </a:t>
            </a:r>
            <a:r>
              <a:rPr lang="en-US" dirty="0"/>
              <a:t>command is useful to identify the parameters and other information about the current state of any active IPv4 routing protocol processes configured on the router. </a:t>
            </a:r>
          </a:p>
          <a:p>
            <a:r>
              <a:rPr lang="en-US" dirty="0"/>
              <a:t>For example, in the command output in the figure: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EIGRP is an active dynamic routing protocol on R1 configured with the autonomous system number 1.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The EIGRP router ID of R1 is 1.1.1.1.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The EIGRP administrative distances on R1 are internal AD of 90 and external of 170 (default values).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By default, EIGRP does not automatically summarize networks. Subnets are included in the routing updates.</a:t>
            </a:r>
          </a:p>
          <a:p>
            <a:pPr marL="341313" lvl="1" indent="-198438">
              <a:buFont typeface="+mj-lt"/>
              <a:buAutoNum type="arabicPeriod"/>
            </a:pPr>
            <a:r>
              <a:rPr lang="en-US" dirty="0"/>
              <a:t>The EIGRP neighbor adjacencies R1 has with other routers used to receive EIGRP routing updates.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Verify EIGRP with IPv4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308" y="452724"/>
            <a:ext cx="3952109" cy="32273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0937" y="3293145"/>
            <a:ext cx="3195005" cy="1504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739287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Verify EIGRP with IPv4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341" y="1372795"/>
            <a:ext cx="2589556" cy="20287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081" y="2659199"/>
            <a:ext cx="3102305" cy="19624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1897" y="254640"/>
            <a:ext cx="2994775" cy="206999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8699" y="2659199"/>
            <a:ext cx="3005527" cy="19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860933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18854" y="798513"/>
            <a:ext cx="3704705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Verify EIGRP with IPv4</a:t>
            </a:r>
          </a:p>
        </p:txBody>
      </p:sp>
    </p:spTree>
    <p:extLst>
      <p:ext uri="{BB962C8B-B14F-4D97-AF65-F5344CB8AC3E}">
        <p14:creationId xmlns:p14="http://schemas.microsoft.com/office/powerpoint/2010/main" val="2571946057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IPv4</a:t>
            </a:r>
            <a:br>
              <a:rPr lang="en-US" dirty="0"/>
            </a:br>
            <a:r>
              <a:rPr lang="en-US" dirty="0"/>
              <a:t>Verify EIGRP with IPv4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15100" y="798513"/>
            <a:ext cx="5112212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30232421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062031" cy="1802391"/>
          </a:xfrm>
        </p:spPr>
        <p:txBody>
          <a:bodyPr/>
          <a:lstStyle/>
          <a:p>
            <a:r>
              <a:rPr lang="en-US" dirty="0"/>
              <a:t>6.3 EIGRP Operation</a:t>
            </a:r>
          </a:p>
        </p:txBody>
      </p:sp>
    </p:spTree>
    <p:extLst>
      <p:ext uri="{BB962C8B-B14F-4D97-AF65-F5344CB8AC3E}">
        <p14:creationId xmlns:p14="http://schemas.microsoft.com/office/powerpoint/2010/main" val="3775523716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444868" cy="2646045"/>
          </a:xfrm>
        </p:spPr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US" dirty="0"/>
              <a:t>Router R1 starts has joined the EIGRP routing domain and sends an EIGRP Hello packet out all EIGRP enabled interfaces.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/>
              <a:t>Router R2 receives the Hello packet and adds R1 to its neighbor table. </a:t>
            </a:r>
          </a:p>
          <a:p>
            <a:pPr marL="398463" lvl="1" indent="-211138">
              <a:buFont typeface="Arial" panose="020B0604020202020204" pitchFamily="34" charset="0"/>
              <a:buChar char="•"/>
            </a:pPr>
            <a:r>
              <a:rPr lang="en-US" dirty="0"/>
              <a:t>R2 sends an Update packet that contains all the routes it knows.</a:t>
            </a:r>
          </a:p>
          <a:p>
            <a:pPr marL="398463" lvl="1" indent="-211138">
              <a:buFont typeface="Arial" panose="020B0604020202020204" pitchFamily="34" charset="0"/>
              <a:buChar char="•"/>
            </a:pPr>
            <a:r>
              <a:rPr lang="en-US" dirty="0"/>
              <a:t>R2 also sends an EIGRP Hello packet to R1.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/>
              <a:t>R1 updates its neighbor table with R2.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Initial Route Discovery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40" y="798944"/>
            <a:ext cx="4303395" cy="2646045"/>
          </a:xfrm>
          <a:prstGeom prst="rect">
            <a:avLst/>
          </a:prstGeom>
        </p:spPr>
      </p:pic>
      <p:sp>
        <p:nvSpPr>
          <p:cNvPr id="10" name="Content Placeholder 1"/>
          <p:cNvSpPr txBox="1">
            <a:spLocks/>
          </p:cNvSpPr>
          <p:nvPr/>
        </p:nvSpPr>
        <p:spPr bwMode="auto">
          <a:xfrm>
            <a:off x="144065" y="3634154"/>
            <a:ext cx="8610468" cy="929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After both routers have exchanged Hellos, the neighbor adjacency is established. </a:t>
            </a:r>
          </a:p>
        </p:txBody>
      </p:sp>
    </p:spTree>
    <p:extLst>
      <p:ext uri="{BB962C8B-B14F-4D97-AF65-F5344CB8AC3E}">
        <p14:creationId xmlns:p14="http://schemas.microsoft.com/office/powerpoint/2010/main" val="30403176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4" y="798944"/>
            <a:ext cx="4770165" cy="1514097"/>
          </a:xfrm>
        </p:spPr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US" dirty="0"/>
              <a:t>R1 adds all update entries from R1 to its topology table. </a:t>
            </a:r>
          </a:p>
          <a:p>
            <a:pPr marL="398463" lvl="1" indent="-211138">
              <a:buFont typeface="Arial" panose="020B0604020202020204" pitchFamily="34" charset="0"/>
              <a:buChar char="•"/>
            </a:pPr>
            <a:r>
              <a:rPr lang="en-US" dirty="0"/>
              <a:t>The topology table includes all destinations advertised by neighboring (adjacent) routers and the cost (metric) to reach each network.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Initial Route Discovery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3780" y="898664"/>
            <a:ext cx="3369679" cy="31051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t="2014"/>
          <a:stretch/>
        </p:blipFill>
        <p:spPr>
          <a:xfrm>
            <a:off x="5113780" y="1208617"/>
            <a:ext cx="3569229" cy="1104424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144065" y="2429932"/>
            <a:ext cx="8703602" cy="1879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+mj-lt"/>
              <a:buAutoNum type="arabicPeriod" startAt="2"/>
            </a:pPr>
            <a:r>
              <a:rPr lang="en-US" dirty="0"/>
              <a:t>EIGRP update packets use reliable delivery; therefore, R1 replies with an EIGRP acknowledgment packet informing R2 that it has received the update.</a:t>
            </a:r>
          </a:p>
          <a:p>
            <a:pPr marL="228600" indent="-228600">
              <a:buFont typeface="+mj-lt"/>
              <a:buAutoNum type="arabicPeriod" startAt="2"/>
            </a:pPr>
            <a:r>
              <a:rPr lang="en-US" dirty="0"/>
              <a:t>R1 sends an EIGRP update to R2 advertising the routes that it is aware of, except those learned from R2 (split horizon).</a:t>
            </a:r>
          </a:p>
          <a:p>
            <a:pPr marL="228600" indent="-228600">
              <a:buFont typeface="+mj-lt"/>
              <a:buAutoNum type="arabicPeriod" startAt="2"/>
            </a:pPr>
            <a:r>
              <a:rPr lang="en-US" dirty="0"/>
              <a:t>R2 receives the EIGRP update from R1 and adds this information to its own topology table.</a:t>
            </a:r>
          </a:p>
          <a:p>
            <a:pPr marL="228600" indent="-228600">
              <a:buFont typeface="+mj-lt"/>
              <a:buAutoNum type="arabicPeriod" startAt="2"/>
            </a:pPr>
            <a:r>
              <a:rPr lang="en-US" dirty="0"/>
              <a:t>R2 responds to R1’s EIGRP update packet with an EIGRP acknowledgment.</a:t>
            </a:r>
          </a:p>
        </p:txBody>
      </p:sp>
    </p:spTree>
    <p:extLst>
      <p:ext uri="{BB962C8B-B14F-4D97-AF65-F5344CB8AC3E}">
        <p14:creationId xmlns:p14="http://schemas.microsoft.com/office/powerpoint/2010/main" val="2050292976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5"/>
            <a:ext cx="4842802" cy="1752506"/>
          </a:xfrm>
        </p:spPr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US" dirty="0"/>
              <a:t>R1 uses DUAL to calculate the best routes to each destination, including the metric and the next-hop router and updates its routing table with the best routes.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/>
              <a:t>Similarly, R2 uses DUAL and updates its routing table with the best newly discovered routes.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Initial Route Discovery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3780" y="898664"/>
            <a:ext cx="3369679" cy="3105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8493" y="1207297"/>
            <a:ext cx="3719640" cy="1344153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144065" y="2860083"/>
            <a:ext cx="8610468" cy="929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At this point, EIGRP on both routers is considered to be in the converged state.</a:t>
            </a:r>
          </a:p>
        </p:txBody>
      </p:sp>
    </p:spTree>
    <p:extLst>
      <p:ext uri="{BB962C8B-B14F-4D97-AF65-F5344CB8AC3E}">
        <p14:creationId xmlns:p14="http://schemas.microsoft.com/office/powerpoint/2010/main" val="1572771238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EIGRP uses a composite metric which can be based on the following metrics:</a:t>
            </a:r>
          </a:p>
          <a:p>
            <a:pPr lvl="1"/>
            <a:r>
              <a:rPr lang="en-US" b="1" dirty="0"/>
              <a:t>Bandwidth</a:t>
            </a:r>
            <a:r>
              <a:rPr lang="en-US" dirty="0"/>
              <a:t>:  The lowest bandwidth between source and destination. </a:t>
            </a:r>
          </a:p>
          <a:p>
            <a:pPr lvl="1"/>
            <a:r>
              <a:rPr lang="en-US" b="1" dirty="0"/>
              <a:t>Delay</a:t>
            </a:r>
            <a:r>
              <a:rPr lang="en-US" dirty="0"/>
              <a:t>: The cumulative interface delay along the path</a:t>
            </a:r>
          </a:p>
          <a:p>
            <a:pPr lvl="1"/>
            <a:r>
              <a:rPr lang="en-US" b="1" dirty="0"/>
              <a:t>Reliability</a:t>
            </a:r>
            <a:r>
              <a:rPr lang="en-US" dirty="0"/>
              <a:t>:  (Optional) Worst reliability between source and destination.</a:t>
            </a:r>
          </a:p>
          <a:p>
            <a:pPr lvl="1"/>
            <a:r>
              <a:rPr lang="en-US" b="1" dirty="0"/>
              <a:t>Load</a:t>
            </a:r>
            <a:r>
              <a:rPr lang="en-US" dirty="0"/>
              <a:t>: (Optional) Worst load on a link between source and destination.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Metrics</a:t>
            </a:r>
          </a:p>
        </p:txBody>
      </p:sp>
      <p:sp>
        <p:nvSpPr>
          <p:cNvPr id="4" name="Rectangle 3"/>
          <p:cNvSpPr/>
          <p:nvPr/>
        </p:nvSpPr>
        <p:spPr>
          <a:xfrm>
            <a:off x="7145514" y="721263"/>
            <a:ext cx="1851837" cy="1051782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anchor="ctr">
            <a:no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Note. </a:t>
            </a:r>
          </a:p>
          <a:p>
            <a:pPr marL="173038" indent="-173038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</a:rPr>
              <a:t>It is often incorrectly stated that EIGRP can also use the smallest MTU in the path.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570" y="2521433"/>
            <a:ext cx="4811424" cy="1503570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r="74859"/>
          <a:stretch/>
        </p:blipFill>
        <p:spPr>
          <a:xfrm>
            <a:off x="1383441" y="3693121"/>
            <a:ext cx="1205482" cy="878506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3138" y="4199304"/>
            <a:ext cx="4516159" cy="315748"/>
          </a:xfrm>
          <a:prstGeom prst="rect">
            <a:avLst/>
          </a:prstGeom>
        </p:spPr>
      </p:pic>
      <p:sp>
        <p:nvSpPr>
          <p:cNvPr id="10" name="Content Placeholder 1"/>
          <p:cNvSpPr txBox="1">
            <a:spLocks/>
          </p:cNvSpPr>
          <p:nvPr/>
        </p:nvSpPr>
        <p:spPr bwMode="auto">
          <a:xfrm>
            <a:off x="144066" y="2540005"/>
            <a:ext cx="4321472" cy="1058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The EIGRP composite metric formula consists metric weights with values K1 to K5.</a:t>
            </a:r>
          </a:p>
          <a:p>
            <a:pPr lvl="1"/>
            <a:r>
              <a:rPr lang="en-US" dirty="0"/>
              <a:t>K1 represents bandwidth, K3 delay, K4 load, and K5 reliability. </a:t>
            </a:r>
          </a:p>
        </p:txBody>
      </p:sp>
    </p:spTree>
    <p:extLst>
      <p:ext uri="{BB962C8B-B14F-4D97-AF65-F5344CB8AC3E}">
        <p14:creationId xmlns:p14="http://schemas.microsoft.com/office/powerpoint/2010/main" val="23603432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286413" cy="4155319"/>
          </a:xfrm>
        </p:spPr>
        <p:txBody>
          <a:bodyPr/>
          <a:lstStyle/>
          <a:p>
            <a:r>
              <a:rPr lang="en-US" dirty="0"/>
              <a:t>Use the </a:t>
            </a:r>
            <a:r>
              <a:rPr lang="en-US" b="1" dirty="0"/>
              <a:t>show interfaces </a:t>
            </a:r>
            <a:r>
              <a:rPr lang="en-US" dirty="0"/>
              <a:t>command to examine the values used for bandwidth, delay, reliability, and load.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Metrics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521956" y="2013134"/>
            <a:ext cx="3530632" cy="1980542"/>
          </a:xfrm>
          <a:prstGeom prst="rect">
            <a:avLst/>
          </a:prstGeom>
          <a:solidFill>
            <a:srgbClr val="C00000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anchor="ctr">
            <a:noAutofit/>
          </a:bodyPr>
          <a:lstStyle/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CA" sz="1200" b="1" dirty="0">
                <a:solidFill>
                  <a:srgbClr val="FFFF00"/>
                </a:solidFill>
              </a:rPr>
              <a:t>BW</a:t>
            </a:r>
            <a:r>
              <a:rPr lang="en-CA" sz="1200" dirty="0"/>
              <a:t> - Bandwidth of the interface (in kb/s).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CA" sz="1200" b="1" dirty="0">
                <a:solidFill>
                  <a:srgbClr val="FFFF00"/>
                </a:solidFill>
              </a:rPr>
              <a:t>DLY</a:t>
            </a:r>
            <a:r>
              <a:rPr lang="en-CA" sz="1200" dirty="0"/>
              <a:t> - Delay of the interface (in microseconds).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CA" sz="1200" b="1" dirty="0">
                <a:solidFill>
                  <a:srgbClr val="FFFF00"/>
                </a:solidFill>
              </a:rPr>
              <a:t>Reliability</a:t>
            </a:r>
            <a:r>
              <a:rPr lang="en-CA" sz="1200" dirty="0"/>
              <a:t> - Reliability of the interface as a fraction of 255 (255/255 is 100% reliability).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CA" sz="1200" b="1" dirty="0">
                <a:solidFill>
                  <a:srgbClr val="FFFF00"/>
                </a:solidFill>
              </a:rPr>
              <a:t>Txload, Rxload </a:t>
            </a:r>
            <a:r>
              <a:rPr lang="en-CA" sz="1200" dirty="0"/>
              <a:t>- Transmit and receive load on the interface as a fraction of 255 (255/255 is completely saturated), calculated as an exponential average over five minutes.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478" y="930585"/>
            <a:ext cx="4408691" cy="334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034490"/>
      </p:ext>
    </p:extLst>
  </p:cSld>
  <p:clrMapOvr>
    <a:masterClrMapping/>
  </p:clrMapOvr>
  <p:transition spd="med"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4" y="798944"/>
            <a:ext cx="4979227" cy="4155319"/>
          </a:xfrm>
        </p:spPr>
        <p:txBody>
          <a:bodyPr/>
          <a:lstStyle/>
          <a:p>
            <a:r>
              <a:rPr lang="en-US" dirty="0"/>
              <a:t>Use the following interface configuration mode command to modify the bandwidth metric:</a:t>
            </a:r>
          </a:p>
          <a:p>
            <a:pPr lvl="1"/>
            <a:r>
              <a:rPr lang="en-US" dirty="0"/>
              <a:t>Router(config-if)# </a:t>
            </a:r>
            <a:r>
              <a:rPr lang="en-US" b="1" dirty="0"/>
              <a:t>bandwidth </a:t>
            </a:r>
            <a:r>
              <a:rPr lang="en-US" i="1" dirty="0"/>
              <a:t>kilobits-bandwidth-value</a:t>
            </a:r>
          </a:p>
          <a:p>
            <a:pPr lvl="1"/>
            <a:endParaRPr lang="en-US" i="1" dirty="0"/>
          </a:p>
          <a:p>
            <a:r>
              <a:rPr lang="en-US" dirty="0"/>
              <a:t>Use the </a:t>
            </a:r>
            <a:r>
              <a:rPr lang="en-US" b="1" dirty="0"/>
              <a:t>show interfaces </a:t>
            </a:r>
            <a:r>
              <a:rPr lang="en-US" dirty="0"/>
              <a:t>command to verify the new bandwidth parameters.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Metrics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8992" y="1650391"/>
            <a:ext cx="3905146" cy="2739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6357" y="4488439"/>
            <a:ext cx="2190750" cy="4329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3470" y="671867"/>
            <a:ext cx="2182091" cy="8226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1072" y="4488439"/>
            <a:ext cx="2147455" cy="3723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6367" y="2535103"/>
            <a:ext cx="2869665" cy="10448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4577" y="3612732"/>
            <a:ext cx="2833885" cy="103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55928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5672535" cy="4155319"/>
          </a:xfrm>
        </p:spPr>
        <p:txBody>
          <a:bodyPr/>
          <a:lstStyle/>
          <a:p>
            <a:r>
              <a:rPr lang="en-US" dirty="0"/>
              <a:t>Delay is a measure of the time it takes for a packet to traverse a route.</a:t>
            </a:r>
          </a:p>
          <a:p>
            <a:endParaRPr lang="en-US" dirty="0"/>
          </a:p>
          <a:p>
            <a:r>
              <a:rPr lang="en-US" altLang="en-US" dirty="0"/>
              <a:t>The delay (DLY) metric is not measured dynamically.</a:t>
            </a:r>
          </a:p>
          <a:p>
            <a:pPr lvl="1"/>
            <a:r>
              <a:rPr lang="en-US" altLang="en-US" dirty="0"/>
              <a:t>It is a static value measured in microseconds (</a:t>
            </a:r>
            <a:r>
              <a:rPr lang="el-GR" dirty="0"/>
              <a:t>μ</a:t>
            </a:r>
            <a:r>
              <a:rPr lang="en-US" dirty="0"/>
              <a:t>s or usec) </a:t>
            </a:r>
            <a:r>
              <a:rPr lang="en-US" altLang="en-US" dirty="0"/>
              <a:t>based on the type of link to which the interface is connected.</a:t>
            </a:r>
          </a:p>
          <a:p>
            <a:pPr lvl="1"/>
            <a:endParaRPr lang="en-US" altLang="en-US" dirty="0"/>
          </a:p>
          <a:p>
            <a:r>
              <a:rPr lang="en-CA" altLang="en-US" dirty="0"/>
              <a:t>The delay value is calculated using the cumulative (sum) of all interface delays along the path, divided by 10. </a:t>
            </a:r>
            <a:endParaRPr lang="en-US" alt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Metrics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7502511"/>
              </p:ext>
            </p:extLst>
          </p:nvPr>
        </p:nvGraphicFramePr>
        <p:xfrm>
          <a:off x="6149678" y="541809"/>
          <a:ext cx="2661244" cy="38713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39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7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78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Media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Delay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In </a:t>
                      </a:r>
                      <a:r>
                        <a:rPr lang="en-US" dirty="0" err="1"/>
                        <a:t>usec</a:t>
                      </a:r>
                      <a:endParaRPr lang="en-US" b="1" dirty="0">
                        <a:solidFill>
                          <a:srgbClr val="FFFFFF"/>
                        </a:solidFill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Gigabit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Ethernet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Fast Ethernet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FDDI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16M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Token Ring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630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Ethernet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1,000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T1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(Serial Default)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20,000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DS0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(64 Kbps)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20,000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1024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Kbps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20,000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56</a:t>
                      </a:r>
                      <a:r>
                        <a:rPr lang="en-US" sz="1400" baseline="0" dirty="0">
                          <a:effectLst/>
                          <a:latin typeface="arial"/>
                        </a:rPr>
                        <a:t> Kbps</a:t>
                      </a:r>
                      <a:endParaRPr lang="en-US" sz="1400" dirty="0">
                        <a:effectLst/>
                        <a:latin typeface="arial"/>
                      </a:endParaRP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effectLst/>
                          <a:latin typeface="arial"/>
                        </a:rPr>
                        <a:t>20,000</a:t>
                      </a:r>
                    </a:p>
                  </a:txBody>
                  <a:tcPr marL="28575" marR="28575" marT="28575" marB="285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050833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4" y="798944"/>
            <a:ext cx="4876669" cy="4155319"/>
          </a:xfrm>
        </p:spPr>
        <p:txBody>
          <a:bodyPr/>
          <a:lstStyle/>
          <a:p>
            <a:r>
              <a:rPr lang="en-US" dirty="0"/>
              <a:t>We can determine the EIGRP metric as follows:</a:t>
            </a:r>
          </a:p>
          <a:p>
            <a:pPr marL="417512" lvl="1" indent="-228600">
              <a:buFont typeface="+mj-lt"/>
              <a:buAutoNum type="arabicPeriod"/>
            </a:pPr>
            <a:r>
              <a:rPr lang="en-US" dirty="0"/>
              <a:t>Determine the link with the slowest bandwidth and use that value to calculate bandwidth (10,000,000/bandwidth).</a:t>
            </a:r>
          </a:p>
          <a:p>
            <a:pPr marL="417512" lvl="1" indent="-228600">
              <a:buFont typeface="+mj-lt"/>
              <a:buAutoNum type="arabicPeriod"/>
            </a:pPr>
            <a:r>
              <a:rPr lang="en-US" dirty="0"/>
              <a:t>Determine the delay value for each outgoing interface on the way to the destination and add the delay values and divide by 10 (sum of delay/10).</a:t>
            </a:r>
          </a:p>
          <a:p>
            <a:pPr marL="417512" lvl="1" indent="-228600">
              <a:buFont typeface="+mj-lt"/>
              <a:buAutoNum type="arabicPeriod"/>
            </a:pPr>
            <a:r>
              <a:rPr lang="en-US" dirty="0"/>
              <a:t>This composite metric produces a 24-bit value which EIGRP multiplies with 256.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/>
              <a:t>EIGRP Operation</a:t>
            </a:r>
            <a:br>
              <a:rPr lang="en-US"/>
            </a:br>
            <a:r>
              <a:rPr lang="en-US"/>
              <a:t>EIGRP Metrics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039" y="730919"/>
            <a:ext cx="4367414" cy="1183799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6612" y="3826933"/>
            <a:ext cx="5133975" cy="571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88" y="3303058"/>
            <a:ext cx="3857625" cy="52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504013"/>
      </p:ext>
    </p:extLst>
  </p:cSld>
  <p:clrMapOvr>
    <a:masterClrMapping/>
  </p:clrMapOvr>
  <p:transition spd="med"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4" y="798944"/>
            <a:ext cx="6210165" cy="885923"/>
          </a:xfrm>
        </p:spPr>
        <p:txBody>
          <a:bodyPr/>
          <a:lstStyle/>
          <a:p>
            <a:r>
              <a:rPr lang="en-US" dirty="0"/>
              <a:t>How does EIGRP determine the following metric?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EIGRP Metrics</a:t>
            </a:r>
          </a:p>
        </p:txBody>
      </p:sp>
      <p:sp>
        <p:nvSpPr>
          <p:cNvPr id="4" name="Rectangle 3"/>
          <p:cNvSpPr/>
          <p:nvPr/>
        </p:nvSpPr>
        <p:spPr>
          <a:xfrm>
            <a:off x="368249" y="1872499"/>
            <a:ext cx="4066922" cy="2206468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761" y="1934856"/>
            <a:ext cx="2614143" cy="9355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527" y="3073232"/>
            <a:ext cx="4047276" cy="942153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4664378" y="1872499"/>
            <a:ext cx="4066922" cy="2206468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821" y="1892918"/>
            <a:ext cx="2544490" cy="92300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8821" y="3062142"/>
            <a:ext cx="3798025" cy="92300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0994" y="514350"/>
            <a:ext cx="4023261" cy="557447"/>
          </a:xfrm>
          <a:prstGeom prst="rect">
            <a:avLst/>
          </a:prstGeom>
        </p:spPr>
      </p:pic>
      <p:cxnSp>
        <p:nvCxnSpPr>
          <p:cNvPr id="19" name="Straight Connector 18"/>
          <p:cNvCxnSpPr/>
          <p:nvPr/>
        </p:nvCxnSpPr>
        <p:spPr>
          <a:xfrm>
            <a:off x="95251" y="2975733"/>
            <a:ext cx="900429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1"/>
          <p:cNvSpPr txBox="1">
            <a:spLocks/>
          </p:cNvSpPr>
          <p:nvPr/>
        </p:nvSpPr>
        <p:spPr bwMode="auto">
          <a:xfrm>
            <a:off x="334564" y="1642131"/>
            <a:ext cx="3532587" cy="2773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050" b="1" dirty="0"/>
              <a:t>Bandwidth</a:t>
            </a:r>
            <a:r>
              <a:rPr lang="en-US" sz="1050" dirty="0"/>
              <a:t> = 10,000,000 / slowest bandwidth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b="1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050" b="1" dirty="0"/>
              <a:t>Bandwidth</a:t>
            </a:r>
            <a:r>
              <a:rPr lang="en-US" sz="1050" dirty="0"/>
              <a:t> = 10,000,000 / 1024 = </a:t>
            </a:r>
            <a:r>
              <a:rPr lang="en-US" sz="1050" b="1" dirty="0"/>
              <a:t>9765</a:t>
            </a:r>
            <a:endParaRPr lang="en-US" sz="1050" dirty="0"/>
          </a:p>
        </p:txBody>
      </p:sp>
      <p:sp>
        <p:nvSpPr>
          <p:cNvPr id="22" name="Content Placeholder 1"/>
          <p:cNvSpPr txBox="1">
            <a:spLocks/>
          </p:cNvSpPr>
          <p:nvPr/>
        </p:nvSpPr>
        <p:spPr bwMode="auto">
          <a:xfrm>
            <a:off x="4553656" y="1642131"/>
            <a:ext cx="3532587" cy="2773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050" b="1" dirty="0"/>
              <a:t>Delay</a:t>
            </a:r>
            <a:r>
              <a:rPr lang="en-US" sz="1050" dirty="0"/>
              <a:t> = (Sum of all delays) / 10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050" b="1" dirty="0"/>
              <a:t>Delay</a:t>
            </a:r>
            <a:r>
              <a:rPr lang="en-US" sz="1050" dirty="0"/>
              <a:t> = (20,000 + 10)  / 1024 = </a:t>
            </a:r>
            <a:r>
              <a:rPr lang="en-US" sz="1050" b="1" dirty="0"/>
              <a:t>2001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050" dirty="0"/>
          </a:p>
        </p:txBody>
      </p:sp>
      <p:sp>
        <p:nvSpPr>
          <p:cNvPr id="23" name="Content Placeholder 1"/>
          <p:cNvSpPr txBox="1">
            <a:spLocks/>
          </p:cNvSpPr>
          <p:nvPr/>
        </p:nvSpPr>
        <p:spPr bwMode="auto">
          <a:xfrm>
            <a:off x="2055724" y="4330446"/>
            <a:ext cx="4892723" cy="34302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182880" bIns="45720" numCol="1" anchor="ctr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200" b="1" dirty="0"/>
              <a:t>EIGRP</a:t>
            </a:r>
            <a:r>
              <a:rPr lang="en-US" sz="1200" dirty="0"/>
              <a:t> </a:t>
            </a:r>
            <a:r>
              <a:rPr lang="en-US" sz="1200" b="1" dirty="0"/>
              <a:t>Composite Metric</a:t>
            </a:r>
            <a:r>
              <a:rPr lang="en-US" sz="1200" dirty="0"/>
              <a:t> = (</a:t>
            </a:r>
            <a:r>
              <a:rPr lang="en-US" sz="1400" b="1" dirty="0"/>
              <a:t>9765</a:t>
            </a:r>
            <a:r>
              <a:rPr lang="en-US" sz="1200" dirty="0"/>
              <a:t> + </a:t>
            </a:r>
            <a:r>
              <a:rPr lang="en-US" sz="1400" b="1" dirty="0"/>
              <a:t>2001</a:t>
            </a:r>
            <a:r>
              <a:rPr lang="en-US" sz="1200" dirty="0"/>
              <a:t>) x 256 = </a:t>
            </a:r>
            <a:r>
              <a:rPr lang="en-US" sz="1400" b="1" dirty="0">
                <a:solidFill>
                  <a:srgbClr val="FF0000"/>
                </a:solidFill>
              </a:rPr>
              <a:t>3,012.096</a:t>
            </a:r>
          </a:p>
        </p:txBody>
      </p:sp>
      <p:sp>
        <p:nvSpPr>
          <p:cNvPr id="24" name="Content Placeholder 1"/>
          <p:cNvSpPr txBox="1">
            <a:spLocks/>
          </p:cNvSpPr>
          <p:nvPr/>
        </p:nvSpPr>
        <p:spPr bwMode="auto">
          <a:xfrm>
            <a:off x="2268465" y="1160869"/>
            <a:ext cx="4655258" cy="341561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182880" bIns="45720" numCol="1" anchor="ctr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200" b="1" dirty="0"/>
              <a:t>EIGRP</a:t>
            </a:r>
            <a:r>
              <a:rPr lang="en-US" sz="1200" dirty="0"/>
              <a:t> </a:t>
            </a:r>
            <a:r>
              <a:rPr lang="en-US" sz="1200" b="1" dirty="0"/>
              <a:t>Composite Metric</a:t>
            </a:r>
            <a:r>
              <a:rPr lang="en-US" sz="1200" dirty="0"/>
              <a:t> = (Bandwidth + Delay) x 256</a:t>
            </a:r>
          </a:p>
        </p:txBody>
      </p:sp>
    </p:spTree>
    <p:extLst>
      <p:ext uri="{BB962C8B-B14F-4D97-AF65-F5344CB8AC3E}">
        <p14:creationId xmlns:p14="http://schemas.microsoft.com/office/powerpoint/2010/main" val="2071122711"/>
      </p:ext>
    </p:extLst>
  </p:cSld>
  <p:clrMapOvr>
    <a:masterClrMapping/>
  </p:clrMapOvr>
  <p:transition spd="med"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EIGRP uses the Diffusing Update Algorithm (DUAL) to provide the best and backup loop-free paths.</a:t>
            </a:r>
          </a:p>
          <a:p>
            <a:r>
              <a:rPr lang="en-US" dirty="0"/>
              <a:t>DUAL uses several terms, which are discussed in more detail throughout this section: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563948"/>
              </p:ext>
            </p:extLst>
          </p:nvPr>
        </p:nvGraphicFramePr>
        <p:xfrm>
          <a:off x="235682" y="1933974"/>
          <a:ext cx="8691819" cy="24885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4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574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6074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+mn-lt"/>
                        </a:rPr>
                        <a:t>Term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+mn-lt"/>
                          <a:cs typeface="Courier New" pitchFamily="49" charset="0"/>
                        </a:rPr>
                        <a:t>Description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042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Successor</a:t>
                      </a:r>
                      <a:endParaRPr lang="en-US" sz="1200" b="1" kern="1200" dirty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Is a neighboring router that is used for packet forwarding and is the least-cost route to the destination network.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The IP address of a successor is shown in a routing table entry right after the word “via”.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7015406"/>
                  </a:ext>
                </a:extLst>
              </a:tr>
              <a:tr h="511042">
                <a:tc>
                  <a:txBody>
                    <a:bodyPr/>
                    <a:lstStyle/>
                    <a:p>
                      <a:pPr marL="0" marR="0" lvl="0" indent="0" algn="ctr" defTabSz="25717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Feasible Successors (FS)</a:t>
                      </a:r>
                      <a:endParaRPr lang="en-US" sz="1200" b="1" kern="1200" dirty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These are the “Backup paths” that are a loop-free.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Must comply to a feasibility condition.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5058915"/>
                  </a:ext>
                </a:extLst>
              </a:tr>
              <a:tr h="511042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Reported Distance (RD)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Also called “advertised distance”, this is the reported metric from the neighbor advertising the route.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If the RD metric is less than the FD, then the next-hop router is downstream and there is no loop.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0613">
                <a:tc>
                  <a:txBody>
                    <a:bodyPr/>
                    <a:lstStyle/>
                    <a:p>
                      <a:pPr algn="ctr"/>
                      <a:r>
                        <a:rPr lang="en-US" sz="1200" b="1" kern="1200" dirty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Feasible Distance (FD)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This is the actual metric of a route from the current router.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Is the lowest calculated metric to reach the destination network.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dirty="0">
                          <a:solidFill>
                            <a:srgbClr val="000000"/>
                          </a:solidFill>
                          <a:latin typeface="+mn-lt"/>
                          <a:cs typeface="Courier New" pitchFamily="49" charset="0"/>
                        </a:rPr>
                        <a:t>FD is the metric listed in the routing table entry as the second number inside the brackets.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10666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0990262"/>
      </p:ext>
    </p:extLst>
  </p:cSld>
  <p:clrMapOvr>
    <a:masterClrMapping/>
  </p:clrMapOvr>
  <p:transition spd="med"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Routing loops, even temporary ones, can be detrimental to network performance and EIGRP prevents routing loops with the DUAL algorithm.</a:t>
            </a:r>
          </a:p>
          <a:p>
            <a:pPr lvl="1"/>
            <a:r>
              <a:rPr lang="en-US" dirty="0"/>
              <a:t>The DUAL algorithm is used to obtain loop-freedom at every instance throughout a route computation. </a:t>
            </a:r>
          </a:p>
          <a:p>
            <a:endParaRPr lang="en-US" dirty="0"/>
          </a:p>
          <a:p>
            <a:r>
              <a:rPr lang="en-US" dirty="0"/>
              <a:t>The decision process for all route computations is done by the DUAL Finite State Machine (FSM). An FSM is a workflow model, similar to a flow chart, which is composed of the following:</a:t>
            </a:r>
          </a:p>
          <a:p>
            <a:pPr lvl="1"/>
            <a:r>
              <a:rPr lang="en-US" dirty="0"/>
              <a:t>A finite number of stages (states)</a:t>
            </a:r>
          </a:p>
          <a:p>
            <a:pPr lvl="1"/>
            <a:r>
              <a:rPr lang="en-US" dirty="0"/>
              <a:t>Transitions between those stages</a:t>
            </a:r>
          </a:p>
          <a:p>
            <a:pPr lvl="1"/>
            <a:r>
              <a:rPr lang="en-US" dirty="0"/>
              <a:t>Operations</a:t>
            </a:r>
          </a:p>
          <a:p>
            <a:endParaRPr lang="en-US" dirty="0"/>
          </a:p>
          <a:p>
            <a:r>
              <a:rPr lang="en-US" dirty="0"/>
              <a:t>The DUAL FSM tracks all routes and uses EIGRP metrics to select efficient, loop-free paths, and to identify the routes with the least-cost path to be inserted into the routing table.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</p:spTree>
    <p:extLst>
      <p:ext uri="{BB962C8B-B14F-4D97-AF65-F5344CB8AC3E}">
        <p14:creationId xmlns:p14="http://schemas.microsoft.com/office/powerpoint/2010/main" val="1564267339"/>
      </p:ext>
    </p:extLst>
  </p:cSld>
  <p:clrMapOvr>
    <a:masterClrMapping/>
  </p:clrMapOvr>
  <p:transition spd="med"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827985" cy="4155319"/>
          </a:xfrm>
        </p:spPr>
        <p:txBody>
          <a:bodyPr/>
          <a:lstStyle/>
          <a:p>
            <a:r>
              <a:rPr lang="en-US" dirty="0"/>
              <a:t>A successor is a neighboring router with the least-cost route to the destination network. </a:t>
            </a:r>
          </a:p>
          <a:p>
            <a:pPr lvl="1"/>
            <a:r>
              <a:rPr lang="en-US" dirty="0"/>
              <a:t>The successor IP address is shown right after “via”.</a:t>
            </a:r>
          </a:p>
          <a:p>
            <a:endParaRPr lang="en-US" dirty="0"/>
          </a:p>
          <a:p>
            <a:r>
              <a:rPr lang="en-US" dirty="0"/>
              <a:t>FD is the lowest calculated metric to reach the destination network. </a:t>
            </a:r>
          </a:p>
          <a:p>
            <a:pPr lvl="1"/>
            <a:r>
              <a:rPr lang="en-US" dirty="0"/>
              <a:t>FD is the second number inside the brackets. </a:t>
            </a:r>
          </a:p>
          <a:p>
            <a:pPr lvl="1"/>
            <a:r>
              <a:rPr lang="en-US" dirty="0"/>
              <a:t>Also known as the “</a:t>
            </a:r>
            <a:r>
              <a:rPr lang="en-US" i="1" dirty="0"/>
              <a:t>metric</a:t>
            </a:r>
            <a:r>
              <a:rPr lang="en-US" dirty="0"/>
              <a:t>” for the route.</a:t>
            </a:r>
          </a:p>
          <a:p>
            <a:endParaRPr lang="en-US" dirty="0"/>
          </a:p>
          <a:p>
            <a:r>
              <a:rPr lang="en-US" dirty="0"/>
              <a:t>Notice that EIGRP’s best path for the 192.168.1.0/24 network is through router R3, and that the feasible distance is 3,012,096.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859" y="240144"/>
            <a:ext cx="3840162" cy="280421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859" y="3465356"/>
            <a:ext cx="3473627" cy="1430493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614518594"/>
      </p:ext>
    </p:extLst>
  </p:cSld>
  <p:clrMapOvr>
    <a:masterClrMapping/>
  </p:clrMapOvr>
  <p:transition spd="med"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5453690" cy="4155319"/>
          </a:xfrm>
        </p:spPr>
        <p:txBody>
          <a:bodyPr/>
          <a:lstStyle/>
          <a:p>
            <a:r>
              <a:rPr lang="en-US" dirty="0"/>
              <a:t>DUAL converges quickly because it can use backup paths known as Feasible Successors (FSs).</a:t>
            </a:r>
          </a:p>
          <a:p>
            <a:pPr lvl="1"/>
            <a:endParaRPr lang="en-US" dirty="0"/>
          </a:p>
          <a:p>
            <a:r>
              <a:rPr lang="en-US" dirty="0"/>
              <a:t>A FS is a neighbor with a loop-free backup path to the same network as the successor.</a:t>
            </a:r>
          </a:p>
          <a:p>
            <a:pPr lvl="1"/>
            <a:r>
              <a:rPr lang="en-US" dirty="0"/>
              <a:t>A FS must satisfy the Feasibility Condition (FC). </a:t>
            </a:r>
          </a:p>
          <a:p>
            <a:pPr lvl="1"/>
            <a:r>
              <a:rPr lang="en-US" dirty="0"/>
              <a:t>The FC is met when a neighbor’s Reported Distance (RD) is less than the local router’s feasible distance. </a:t>
            </a:r>
          </a:p>
          <a:p>
            <a:pPr lvl="1"/>
            <a:r>
              <a:rPr lang="en-US" dirty="0"/>
              <a:t>If the reported distance is less, it represents a loop-free path.</a:t>
            </a:r>
          </a:p>
          <a:p>
            <a:pPr lvl="1"/>
            <a:endParaRPr lang="en-US" dirty="0"/>
          </a:p>
          <a:p>
            <a:r>
              <a:rPr lang="en-US" dirty="0"/>
              <a:t>E.g., the RD of R1 (2,170,112) is less than R2’s own FD (3,012,096) and therefore, R1 meets the FC and becomes the FS for R2 to the 192.168.1.0/24 network.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519" y="2587742"/>
            <a:ext cx="3435673" cy="7785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2196" y="3625765"/>
            <a:ext cx="3444996" cy="8577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7755" y="110548"/>
            <a:ext cx="3389437" cy="217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702078"/>
      </p:ext>
    </p:extLst>
  </p:cSld>
  <p:clrMapOvr>
    <a:masterClrMapping/>
  </p:clrMapOvr>
  <p:transition spd="med"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4" y="798944"/>
            <a:ext cx="5532835" cy="4155319"/>
          </a:xfrm>
        </p:spPr>
        <p:txBody>
          <a:bodyPr/>
          <a:lstStyle/>
          <a:p>
            <a:r>
              <a:rPr lang="en-US" dirty="0"/>
              <a:t>Topology table stores the following information required by DUAL to calculate distances and vectors to destinations. </a:t>
            </a:r>
          </a:p>
          <a:p>
            <a:pPr lvl="1"/>
            <a:r>
              <a:rPr lang="en-US" dirty="0"/>
              <a:t>The </a:t>
            </a:r>
            <a:r>
              <a:rPr lang="en-US" b="1" dirty="0"/>
              <a:t>reported distance (RD)</a:t>
            </a:r>
            <a:r>
              <a:rPr lang="en-US" dirty="0"/>
              <a:t> that each neighbor advertises for each destination</a:t>
            </a:r>
          </a:p>
          <a:p>
            <a:pPr lvl="1"/>
            <a:r>
              <a:rPr lang="en-US" dirty="0"/>
              <a:t>The </a:t>
            </a:r>
            <a:r>
              <a:rPr lang="en-US" b="1" dirty="0"/>
              <a:t>feasible distance (FD)</a:t>
            </a:r>
            <a:r>
              <a:rPr lang="en-US" dirty="0"/>
              <a:t> that this router would use to reach the destination via that neighbor.</a:t>
            </a:r>
          </a:p>
          <a:p>
            <a:endParaRPr lang="en-US" dirty="0"/>
          </a:p>
          <a:p>
            <a:r>
              <a:rPr lang="en-US" dirty="0"/>
              <a:t>Use the </a:t>
            </a:r>
            <a:r>
              <a:rPr lang="en-US" b="1" dirty="0"/>
              <a:t>show ip eigrp topology </a:t>
            </a:r>
            <a:r>
              <a:rPr lang="en-US" dirty="0"/>
              <a:t>command to list all successors and FSs to destination networks. </a:t>
            </a:r>
          </a:p>
          <a:p>
            <a:pPr lvl="1"/>
            <a:r>
              <a:rPr lang="en-US" dirty="0"/>
              <a:t>Only the successor is installed into the IP routing table.</a:t>
            </a:r>
          </a:p>
          <a:p>
            <a:pPr lvl="1"/>
            <a:r>
              <a:rPr lang="en-US" b="1" dirty="0"/>
              <a:t>Passive State </a:t>
            </a:r>
            <a:r>
              <a:rPr lang="en-US" dirty="0"/>
              <a:t>- Route is in stable state and available for use.</a:t>
            </a:r>
          </a:p>
          <a:p>
            <a:pPr lvl="1"/>
            <a:r>
              <a:rPr lang="en-US" b="1" dirty="0"/>
              <a:t>Active State    </a:t>
            </a:r>
            <a:r>
              <a:rPr lang="en-US" dirty="0"/>
              <a:t>- Route is being recomputed by DUAL.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7755" y="2423158"/>
            <a:ext cx="3176289" cy="25311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7755" y="110548"/>
            <a:ext cx="3389437" cy="217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91200"/>
      </p:ext>
    </p:extLst>
  </p:cSld>
  <p:clrMapOvr>
    <a:masterClrMapping/>
  </p:clrMapOvr>
  <p:transition spd="med">
    <p:wipe dir="r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5296881" cy="4155319"/>
          </a:xfrm>
        </p:spPr>
        <p:txBody>
          <a:bodyPr/>
          <a:lstStyle/>
          <a:p>
            <a:r>
              <a:rPr lang="en-US" dirty="0"/>
              <a:t>The first line in the topology table displays:</a:t>
            </a:r>
          </a:p>
          <a:p>
            <a:pPr lvl="1"/>
            <a:r>
              <a:rPr lang="en-US" b="1" dirty="0"/>
              <a:t>P</a:t>
            </a:r>
            <a:r>
              <a:rPr lang="en-US" dirty="0"/>
              <a:t> - Route in the passive state (the route is in a stable mode). If DUAL recalculates or searches for a new path, the route is in an active state and displays an A.</a:t>
            </a:r>
          </a:p>
          <a:p>
            <a:pPr lvl="1"/>
            <a:r>
              <a:rPr lang="en-US" b="1" dirty="0"/>
              <a:t>192.168.1.0/24 </a:t>
            </a:r>
            <a:r>
              <a:rPr lang="en-US" dirty="0"/>
              <a:t>- Destination network is also found in the routing table.</a:t>
            </a:r>
          </a:p>
          <a:p>
            <a:pPr lvl="1"/>
            <a:r>
              <a:rPr lang="en-US" b="1" dirty="0"/>
              <a:t>1 successors </a:t>
            </a:r>
            <a:r>
              <a:rPr lang="en-US" dirty="0"/>
              <a:t>- Displays the number of successors for this network. If there are multiple equal cost paths to this network, there are multiple successors.</a:t>
            </a:r>
          </a:p>
          <a:p>
            <a:pPr lvl="1"/>
            <a:r>
              <a:rPr lang="en-US" b="1" dirty="0"/>
              <a:t>FD is 3012096 </a:t>
            </a:r>
            <a:r>
              <a:rPr lang="en-US" dirty="0"/>
              <a:t>- FD, the EIGRP metric to reach the destination network. This is the metric displayed in the IP routing table.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7755" y="2423158"/>
            <a:ext cx="3176289" cy="25311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7755" y="110548"/>
            <a:ext cx="3389437" cy="217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12103"/>
      </p:ext>
    </p:extLst>
  </p:cSld>
  <p:clrMapOvr>
    <a:masterClrMapping/>
  </p:clrMapOvr>
  <p:transition spd="med">
    <p:wipe dir="r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5430920" cy="4155319"/>
          </a:xfrm>
        </p:spPr>
        <p:txBody>
          <a:bodyPr/>
          <a:lstStyle/>
          <a:p>
            <a:r>
              <a:rPr lang="en-US" dirty="0"/>
              <a:t>The partial output of the </a:t>
            </a:r>
            <a:r>
              <a:rPr lang="en-US" b="1" dirty="0"/>
              <a:t>show ip route </a:t>
            </a:r>
            <a:r>
              <a:rPr lang="en-US" dirty="0"/>
              <a:t>command displays the 192.168.1.0/24 route with the successor is R3 via 192.168.10.6 with an FD of 2,170,112.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b="1" dirty="0"/>
              <a:t>show ip eigrp topology </a:t>
            </a:r>
            <a:r>
              <a:rPr lang="en-US" dirty="0"/>
              <a:t>command only shows the successor 192.168.10.6, which is R3. </a:t>
            </a:r>
          </a:p>
          <a:p>
            <a:pPr lvl="1"/>
            <a:r>
              <a:rPr lang="en-US" dirty="0"/>
              <a:t>Notice there are no FSs. 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b="1" dirty="0"/>
              <a:t>show ip eigrp topology all-links </a:t>
            </a:r>
            <a:r>
              <a:rPr lang="en-US" dirty="0"/>
              <a:t>command shows all possible paths to a network, including successors, FSs, and even those routes that are not FSs. 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700" y="2004650"/>
            <a:ext cx="2222499" cy="12057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700" y="608181"/>
            <a:ext cx="2798762" cy="11838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4700" y="3422943"/>
            <a:ext cx="3141662" cy="14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441025"/>
      </p:ext>
    </p:extLst>
  </p:cSld>
  <p:clrMapOvr>
    <a:masterClrMapping/>
  </p:clrMapOvr>
  <p:transition spd="med">
    <p:wipe dir="r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832608" cy="4155319"/>
          </a:xfrm>
        </p:spPr>
        <p:txBody>
          <a:bodyPr/>
          <a:lstStyle/>
          <a:p>
            <a:r>
              <a:rPr lang="en-US" dirty="0"/>
              <a:t>The DUAL Finite State Machine (FSM) contains all of the logic used to calculate and compare routes in an EIGRP network. </a:t>
            </a:r>
          </a:p>
          <a:p>
            <a:r>
              <a:rPr lang="en-US" dirty="0"/>
              <a:t>An FSM is an abstract machine, that defines a set of possible states that something can go through, what events cause those states, and what events result from those states. </a:t>
            </a:r>
          </a:p>
          <a:p>
            <a:pPr lvl="1"/>
            <a:r>
              <a:rPr lang="en-US" dirty="0"/>
              <a:t>Designers use FSMs to describe how a device, computer program, or routing algorithm reacts to a set of input events.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Convergence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0512" y="798944"/>
            <a:ext cx="4719650" cy="399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856927"/>
      </p:ext>
    </p:extLst>
  </p:cSld>
  <p:clrMapOvr>
    <a:masterClrMapping/>
  </p:clrMapOvr>
  <p:transition spd="med">
    <p:wipe dir="r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IP EIGRP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Convergence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475" y="771525"/>
            <a:ext cx="5353050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196923"/>
      </p:ext>
    </p:extLst>
  </p:cSld>
  <p:clrMapOvr>
    <a:masterClrMapping/>
  </p:clrMapOvr>
  <p:transition spd="med">
    <p:wipe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the path to the successor fails and there are no FSs, DUAL puts the network into the active state and actively queries its neighbors for a new successor.</a:t>
            </a:r>
          </a:p>
          <a:p>
            <a:pPr lvl="1"/>
            <a:r>
              <a:rPr lang="en-US" dirty="0"/>
              <a:t>DUAL sends EIGRP queries asking other routers for a path to the network.</a:t>
            </a:r>
          </a:p>
          <a:p>
            <a:pPr lvl="1"/>
            <a:r>
              <a:rPr lang="en-US" dirty="0"/>
              <a:t>Other routers return EIGRP replies, letting the sender of the EIGRP query know that they have a path to the requested network. If there is no reply, the sender of the query does not have a route to this network.</a:t>
            </a:r>
          </a:p>
          <a:p>
            <a:pPr lvl="1"/>
            <a:r>
              <a:rPr lang="en-US" dirty="0"/>
              <a:t>If the sender receives EIGRP replies with a path to the requested network, the preferred path is added as the new successor and also added to the routing table.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Convergence</a:t>
            </a:r>
          </a:p>
        </p:txBody>
      </p:sp>
    </p:spTree>
    <p:extLst>
      <p:ext uri="{BB962C8B-B14F-4D97-AF65-F5344CB8AC3E}">
        <p14:creationId xmlns:p14="http://schemas.microsoft.com/office/powerpoint/2010/main" val="2461472214"/>
      </p:ext>
    </p:extLst>
  </p:cSld>
  <p:clrMapOvr>
    <a:masterClrMapping/>
  </p:clrMapOvr>
  <p:transition spd="med">
    <p:wipe dir="r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8274" y="798513"/>
            <a:ext cx="3745865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EIGRP Operation</a:t>
            </a:r>
            <a:br>
              <a:rPr lang="en-US" dirty="0"/>
            </a:br>
            <a:r>
              <a:rPr lang="en-US" dirty="0"/>
              <a:t>DUAL and the Topology Table</a:t>
            </a:r>
          </a:p>
        </p:txBody>
      </p:sp>
    </p:spTree>
    <p:extLst>
      <p:ext uri="{BB962C8B-B14F-4D97-AF65-F5344CB8AC3E}">
        <p14:creationId xmlns:p14="http://schemas.microsoft.com/office/powerpoint/2010/main" val="3102006745"/>
      </p:ext>
    </p:extLst>
  </p:cSld>
  <p:clrMapOvr>
    <a:masterClrMapping/>
  </p:clrMapOvr>
  <p:transition spd="med"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062031" cy="1802391"/>
          </a:xfrm>
        </p:spPr>
        <p:txBody>
          <a:bodyPr/>
          <a:lstStyle/>
          <a:p>
            <a:r>
              <a:rPr lang="en-US" dirty="0"/>
              <a:t>6.4 Implement EIGRP for IPv6</a:t>
            </a:r>
          </a:p>
        </p:txBody>
      </p:sp>
    </p:spTree>
    <p:extLst>
      <p:ext uri="{BB962C8B-B14F-4D97-AF65-F5344CB8AC3E}">
        <p14:creationId xmlns:p14="http://schemas.microsoft.com/office/powerpoint/2010/main" val="1729313844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678635" cy="4155319"/>
          </a:xfrm>
        </p:spPr>
        <p:txBody>
          <a:bodyPr/>
          <a:lstStyle/>
          <a:p>
            <a:r>
              <a:rPr lang="en-US" dirty="0"/>
              <a:t>EIGRP for IPv6 is a distance-vector routing protocol.</a:t>
            </a:r>
          </a:p>
          <a:p>
            <a:pPr lvl="1"/>
            <a:r>
              <a:rPr lang="en-US" dirty="0"/>
              <a:t>The configuration and operation is similar to EIGRP for IPv4. </a:t>
            </a:r>
          </a:p>
          <a:p>
            <a:endParaRPr lang="en-US" dirty="0"/>
          </a:p>
          <a:p>
            <a:r>
              <a:rPr lang="en-US" dirty="0"/>
              <a:t>The following remained the same as EIGRP for IPv4:</a:t>
            </a:r>
          </a:p>
          <a:p>
            <a:pPr lvl="1"/>
            <a:r>
              <a:rPr lang="en-US" dirty="0"/>
              <a:t>Uses the same protocol number (88) </a:t>
            </a:r>
          </a:p>
          <a:p>
            <a:pPr lvl="1"/>
            <a:r>
              <a:rPr lang="en-US" dirty="0"/>
              <a:t>Maintains a topology table and queries if no feasible successors are available. </a:t>
            </a:r>
          </a:p>
          <a:p>
            <a:pPr lvl="1"/>
            <a:r>
              <a:rPr lang="en-US" dirty="0"/>
              <a:t>Uses DUAL to calculate the successor routes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3010" y="850900"/>
            <a:ext cx="4840681" cy="2795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485404"/>
      </p:ext>
    </p:extLst>
  </p:cSld>
  <p:clrMapOvr>
    <a:masterClrMapping/>
  </p:clrMapOvr>
  <p:transition spd="med">
    <p:wipe dir="r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following compares EIGRP for IPv4 and IPv6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EIGRP for IPv6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0758" y="1358900"/>
            <a:ext cx="6819900" cy="27813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727291376"/>
      </p:ext>
    </p:extLst>
  </p:cSld>
  <p:clrMapOvr>
    <a:masterClrMapping/>
  </p:clrMapOvr>
  <p:transition spd="med">
    <p:wipe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3094435" cy="4155319"/>
          </a:xfrm>
        </p:spPr>
        <p:txBody>
          <a:bodyPr/>
          <a:lstStyle/>
          <a:p>
            <a:r>
              <a:rPr lang="en-US" dirty="0"/>
              <a:t>EIGRP for IPv6 messages are sent using:</a:t>
            </a:r>
          </a:p>
          <a:p>
            <a:pPr lvl="1"/>
            <a:r>
              <a:rPr lang="en-US" b="1" dirty="0"/>
              <a:t>Source IPv6 address </a:t>
            </a:r>
            <a:r>
              <a:rPr lang="en-US" dirty="0"/>
              <a:t>- This is the IPv6 link-local address of the exit interface.</a:t>
            </a:r>
          </a:p>
          <a:p>
            <a:pPr lvl="1"/>
            <a:r>
              <a:rPr lang="en-US" b="1" dirty="0"/>
              <a:t>Destination IPv6 address </a:t>
            </a:r>
            <a:r>
              <a:rPr lang="en-US" dirty="0"/>
              <a:t>- When the packet needs to be sent to a multicast address, it is sent to the IPv6 multicast address FF02::A, the all-EIGRP-routers with link-local scope. If the packet can be sent as a unicast address, it is sent to the link-local address of the neighboring router.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0" y="798944"/>
            <a:ext cx="5803900" cy="3266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18293"/>
      </p:ext>
    </p:extLst>
  </p:cSld>
  <p:clrMapOvr>
    <a:masterClrMapping/>
  </p:clrMapOvr>
  <p:transition spd="med">
    <p:wipe dir="r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Configure EIGRP for IPv6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351" y="1849939"/>
            <a:ext cx="4078287" cy="27299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738" y="3279101"/>
            <a:ext cx="1797940" cy="12833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176" y="173241"/>
            <a:ext cx="1768368" cy="15968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5664" y="3330270"/>
            <a:ext cx="1750625" cy="131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448496"/>
      </p:ext>
    </p:extLst>
  </p:cSld>
  <p:clrMapOvr>
    <a:masterClrMapping/>
  </p:clrMapOvr>
  <p:transition spd="med">
    <p:wipe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Configure EIGRP for IPv6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6435" y="1801670"/>
            <a:ext cx="4078287" cy="27299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998" y="1472388"/>
            <a:ext cx="2166937" cy="13670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550" y="487860"/>
            <a:ext cx="2166937" cy="13968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950" y="3284023"/>
            <a:ext cx="3247421" cy="1247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124987"/>
      </p:ext>
    </p:extLst>
  </p:cSld>
  <p:clrMapOvr>
    <a:masterClrMapping/>
  </p:clrMapOvr>
  <p:transition spd="med">
    <p:wipe dir="r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Configure 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689872" cy="4155319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ipv6 unicast-routing</a:t>
            </a:r>
            <a:r>
              <a:rPr lang="en-US" dirty="0"/>
              <a:t> global config mode command enables IPv6 routing on the router. </a:t>
            </a:r>
          </a:p>
          <a:p>
            <a:pPr lvl="1"/>
            <a:endParaRPr lang="en-US" dirty="0"/>
          </a:p>
          <a:p>
            <a:r>
              <a:rPr lang="en-US" dirty="0"/>
              <a:t>Use the </a:t>
            </a:r>
            <a:r>
              <a:rPr lang="en-US" b="1" dirty="0"/>
              <a:t>ipv6 router eigrp </a:t>
            </a:r>
            <a:r>
              <a:rPr lang="en-US" i="1" dirty="0"/>
              <a:t>autonomous-system </a:t>
            </a:r>
            <a:r>
              <a:rPr lang="en-US" dirty="0"/>
              <a:t>to enter EIGRP for IPv6 router configuration mode. </a:t>
            </a:r>
          </a:p>
          <a:p>
            <a:pPr lvl="1"/>
            <a:endParaRPr lang="en-US" dirty="0"/>
          </a:p>
          <a:p>
            <a:r>
              <a:rPr lang="en-US" dirty="0"/>
              <a:t>Use the </a:t>
            </a:r>
            <a:r>
              <a:rPr lang="en-US" b="1" dirty="0"/>
              <a:t>eigrp router-id </a:t>
            </a:r>
            <a:r>
              <a:rPr lang="en-US" i="1" dirty="0" err="1"/>
              <a:t>router-id</a:t>
            </a:r>
            <a:r>
              <a:rPr lang="en-US" i="1" dirty="0"/>
              <a:t> </a:t>
            </a:r>
            <a:r>
              <a:rPr lang="en-US" dirty="0"/>
              <a:t>command is used to configure the router ID.</a:t>
            </a:r>
          </a:p>
          <a:p>
            <a:pPr lvl="1"/>
            <a:endParaRPr lang="en-US" dirty="0"/>
          </a:p>
          <a:p>
            <a:r>
              <a:rPr lang="en-US" dirty="0"/>
              <a:t>By default, the EIGRP for IPv6 process is in a shutdown state and the</a:t>
            </a:r>
            <a:r>
              <a:rPr lang="en-US" b="1" dirty="0"/>
              <a:t> no shutdown </a:t>
            </a:r>
            <a:r>
              <a:rPr lang="en-US" dirty="0"/>
              <a:t>command is required to activate the EIGRP for IPv6 process.</a:t>
            </a:r>
          </a:p>
          <a:p>
            <a:pPr lvl="1"/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6706" y="420168"/>
            <a:ext cx="2981325" cy="9239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001" y="1458770"/>
            <a:ext cx="4078287" cy="2729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911807"/>
      </p:ext>
    </p:extLst>
  </p:cSld>
  <p:clrMapOvr>
    <a:masterClrMapping/>
  </p:clrMapOvr>
  <p:transition spd="med">
    <p:wipe dir="r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Unlike EIGRP for IPv4 which uses the </a:t>
            </a:r>
            <a:r>
              <a:rPr lang="en-US" b="1" dirty="0"/>
              <a:t>network</a:t>
            </a:r>
            <a:r>
              <a:rPr lang="en-US" dirty="0"/>
              <a:t> command, EIGRP for IPv6 is configured directly on the interface using the </a:t>
            </a:r>
            <a:r>
              <a:rPr lang="en-US" b="1" dirty="0"/>
              <a:t>ipv6 eigrp </a:t>
            </a:r>
            <a:r>
              <a:rPr lang="en-US" i="1" dirty="0"/>
              <a:t>autonomous-system</a:t>
            </a:r>
            <a:r>
              <a:rPr lang="en-US" dirty="0"/>
              <a:t> interface configuration command.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Implement EIGRP for IPv6</a:t>
            </a:r>
            <a:br>
              <a:rPr lang="en-US"/>
            </a:br>
            <a:r>
              <a:rPr lang="en-US"/>
              <a:t>Configure EIGRP for IPv6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735" y="3384045"/>
            <a:ext cx="1527824" cy="11005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4751" y="2400023"/>
            <a:ext cx="2621900" cy="19680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6705" t="8587" r="42380"/>
          <a:stretch/>
        </p:blipFill>
        <p:spPr>
          <a:xfrm>
            <a:off x="2617950" y="2274610"/>
            <a:ext cx="1887682" cy="226868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5993432" y="1948524"/>
            <a:ext cx="274453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>
                <a:solidFill>
                  <a:srgbClr val="333333"/>
                </a:solidFill>
                <a:latin typeface="CiscoSansTTLight"/>
              </a:rPr>
              <a:t>The same</a:t>
            </a:r>
            <a:r>
              <a:rPr lang="en-US" sz="1050" b="1" dirty="0">
                <a:solidFill>
                  <a:srgbClr val="333333"/>
                </a:solidFill>
                <a:latin typeface="CiscoSansTTLight"/>
              </a:rPr>
              <a:t> passive-interface </a:t>
            </a:r>
            <a:r>
              <a:rPr lang="en-US" sz="1050" dirty="0">
                <a:solidFill>
                  <a:srgbClr val="333333"/>
                </a:solidFill>
                <a:latin typeface="CiscoSansTTLight"/>
              </a:rPr>
              <a:t>command used for IPv4 is used with EIGRP for IPv6. </a:t>
            </a:r>
            <a:endParaRPr lang="en-US" sz="105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35" y="1489314"/>
            <a:ext cx="2401790" cy="126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01770"/>
      </p:ext>
    </p:extLst>
  </p:cSld>
  <p:clrMapOvr>
    <a:masterClrMapping/>
  </p:clrMapOvr>
  <p:transition spd="med">
    <p:wipe dir="r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Verifying 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the </a:t>
            </a:r>
            <a:r>
              <a:rPr lang="en-US" b="1" dirty="0"/>
              <a:t>show ipv6 eigrp neighbors </a:t>
            </a:r>
            <a:r>
              <a:rPr lang="en-US" dirty="0"/>
              <a:t>command to view the neighbor table and verify that EIGRP for IPv6 has established an adjacency with its neighbors.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250" y="1556495"/>
            <a:ext cx="4403426" cy="2386181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4066" y="1508555"/>
            <a:ext cx="4580334" cy="2777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b="1" dirty="0"/>
              <a:t>H</a:t>
            </a:r>
            <a:r>
              <a:rPr lang="en-US" dirty="0"/>
              <a:t> - Lists the neighbors in order they were learned.</a:t>
            </a:r>
          </a:p>
          <a:p>
            <a:pPr lvl="1"/>
            <a:r>
              <a:rPr lang="en-US" b="1" dirty="0"/>
              <a:t>Address</a:t>
            </a:r>
            <a:r>
              <a:rPr lang="en-US" dirty="0"/>
              <a:t> - IPv6 link-local address of the neighbor.</a:t>
            </a:r>
          </a:p>
          <a:p>
            <a:pPr lvl="1"/>
            <a:r>
              <a:rPr lang="en-US" b="1" dirty="0"/>
              <a:t>Interface</a:t>
            </a:r>
            <a:r>
              <a:rPr lang="en-US" dirty="0"/>
              <a:t> - Local interface that received the Hello.</a:t>
            </a:r>
          </a:p>
          <a:p>
            <a:pPr lvl="1"/>
            <a:r>
              <a:rPr lang="en-US" b="1" dirty="0"/>
              <a:t>Hold </a:t>
            </a:r>
            <a:r>
              <a:rPr lang="en-US" dirty="0"/>
              <a:t>- Current hold time. </a:t>
            </a:r>
          </a:p>
          <a:p>
            <a:pPr lvl="1"/>
            <a:r>
              <a:rPr lang="en-US" b="1" dirty="0"/>
              <a:t>Uptime </a:t>
            </a:r>
            <a:r>
              <a:rPr lang="en-US" dirty="0"/>
              <a:t>- Time since this neighbor was added.</a:t>
            </a:r>
          </a:p>
          <a:p>
            <a:pPr lvl="1"/>
            <a:r>
              <a:rPr lang="en-US" b="1" dirty="0"/>
              <a:t>SRTT </a:t>
            </a:r>
            <a:r>
              <a:rPr lang="en-US" dirty="0"/>
              <a:t>and </a:t>
            </a:r>
            <a:r>
              <a:rPr lang="en-US" b="1" dirty="0"/>
              <a:t>RTO</a:t>
            </a:r>
            <a:r>
              <a:rPr lang="en-US" dirty="0"/>
              <a:t> - Used by RTP.</a:t>
            </a:r>
          </a:p>
          <a:p>
            <a:pPr lvl="1"/>
            <a:r>
              <a:rPr lang="en-US" b="1" dirty="0"/>
              <a:t>Queue Count </a:t>
            </a:r>
            <a:r>
              <a:rPr lang="en-US" dirty="0"/>
              <a:t>- Should always be zero.</a:t>
            </a:r>
          </a:p>
          <a:p>
            <a:pPr lvl="1"/>
            <a:r>
              <a:rPr lang="en-US" b="1" dirty="0"/>
              <a:t>Sequence Number </a:t>
            </a:r>
            <a:r>
              <a:rPr lang="en-US" dirty="0"/>
              <a:t>- Used to track updates, queries, and reply packets.</a:t>
            </a:r>
          </a:p>
        </p:txBody>
      </p:sp>
    </p:spTree>
    <p:extLst>
      <p:ext uri="{BB962C8B-B14F-4D97-AF65-F5344CB8AC3E}">
        <p14:creationId xmlns:p14="http://schemas.microsoft.com/office/powerpoint/2010/main" val="736136416"/>
      </p:ext>
    </p:extLst>
  </p:cSld>
  <p:clrMapOvr>
    <a:masterClrMapping/>
  </p:clrMapOvr>
  <p:transition spd="med">
    <p:wipe dir="r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Verifying 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309179" cy="4155319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show ipv6 protocols </a:t>
            </a:r>
            <a:r>
              <a:rPr lang="en-US" dirty="0"/>
              <a:t>command displays the parameters and other information about the state of any active IPv6 routing protocol processes currently configured on the router.</a:t>
            </a:r>
          </a:p>
          <a:p>
            <a:pPr marL="342900" lvl="1" indent="-200025">
              <a:buFont typeface="+mj-lt"/>
              <a:buAutoNum type="arabicPeriod"/>
            </a:pPr>
            <a:r>
              <a:rPr lang="en-US" dirty="0"/>
              <a:t> EIGRP for IPv6 is an active dynamic routing protocol on R1.</a:t>
            </a:r>
          </a:p>
          <a:p>
            <a:pPr marL="342900" lvl="1" indent="-200025">
              <a:buFont typeface="+mj-lt"/>
              <a:buAutoNum type="arabicPeriod"/>
            </a:pPr>
            <a:r>
              <a:rPr lang="en-US" dirty="0"/>
              <a:t>These are the </a:t>
            </a:r>
            <a:r>
              <a:rPr lang="en-US" i="1" dirty="0"/>
              <a:t>k</a:t>
            </a:r>
            <a:r>
              <a:rPr lang="en-US" dirty="0"/>
              <a:t> values used to calculate the EIGRP composite metric. </a:t>
            </a:r>
          </a:p>
          <a:p>
            <a:pPr marL="342900" lvl="1" indent="-200025">
              <a:buFont typeface="+mj-lt"/>
              <a:buAutoNum type="arabicPeriod"/>
            </a:pPr>
            <a:r>
              <a:rPr lang="en-US" dirty="0"/>
              <a:t>The EIGRP for IPv6 router ID of R1 is 1.0.0.0.</a:t>
            </a:r>
          </a:p>
          <a:p>
            <a:pPr marL="342900" lvl="1" indent="-200025">
              <a:buFont typeface="+mj-lt"/>
              <a:buAutoNum type="arabicPeriod"/>
            </a:pPr>
            <a:r>
              <a:rPr lang="en-US" dirty="0"/>
              <a:t>Same as EIGRP for IPv4, EIGRP for IPv6 administrative distances have internal AD of 90 and external of 170 (default values).</a:t>
            </a:r>
          </a:p>
          <a:p>
            <a:pPr marL="342900" lvl="1" indent="-200025">
              <a:buFont typeface="+mj-lt"/>
              <a:buAutoNum type="arabicPeriod"/>
            </a:pPr>
            <a:r>
              <a:rPr lang="en-US" dirty="0"/>
              <a:t>The interfaces enabled for EIGRP for IPv6.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3244" y="798944"/>
            <a:ext cx="4501693" cy="3268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15348"/>
      </p:ext>
    </p:extLst>
  </p:cSld>
  <p:clrMapOvr>
    <a:masterClrMapping/>
  </p:clrMapOvr>
  <p:transition spd="med">
    <p:wipe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Verifying EIGRP for IPv6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6542485" cy="4155319"/>
          </a:xfrm>
        </p:spPr>
        <p:txBody>
          <a:bodyPr/>
          <a:lstStyle/>
          <a:p>
            <a:r>
              <a:rPr lang="en-US" dirty="0"/>
              <a:t>Use the </a:t>
            </a:r>
            <a:r>
              <a:rPr lang="en-US" b="1" dirty="0"/>
              <a:t>show ipv6 route</a:t>
            </a:r>
            <a:r>
              <a:rPr lang="en-US" dirty="0"/>
              <a:t> command to examine the IPv6 routing table. </a:t>
            </a:r>
          </a:p>
          <a:p>
            <a:pPr lvl="1"/>
            <a:r>
              <a:rPr lang="en-US" dirty="0"/>
              <a:t>EIGRP for IPv6 routes are denoted with a </a:t>
            </a:r>
            <a:r>
              <a:rPr lang="en-US" b="1" dirty="0"/>
              <a:t>D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The figure shows that R1 has installed three EIGRP routes to remote IPv6 networks in its IPv6 routing table:</a:t>
            </a:r>
          </a:p>
          <a:p>
            <a:pPr lvl="1"/>
            <a:r>
              <a:rPr lang="en-US" dirty="0"/>
              <a:t>2001:DB8:CAFE:2::/64 via R3 (FE80::3) using its Serial 0/0/1 interface</a:t>
            </a:r>
          </a:p>
          <a:p>
            <a:pPr lvl="1"/>
            <a:r>
              <a:rPr lang="en-US" dirty="0"/>
              <a:t>2001:DB8:CAFE:3::/64 via R3 (FE80::3) using its Serial 0/0/1 interface</a:t>
            </a:r>
          </a:p>
          <a:p>
            <a:pPr lvl="1"/>
            <a:r>
              <a:rPr lang="en-US" dirty="0"/>
              <a:t>2001:DB8:CAFE:A002::/64 via R3 (FE80::3) using its Serial 0/0/1 interface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7641" y="742950"/>
            <a:ext cx="2449034" cy="301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36045"/>
      </p:ext>
    </p:extLst>
  </p:cSld>
  <p:clrMapOvr>
    <a:masterClrMapping/>
  </p:clrMapOvr>
  <p:transition spd="med">
    <p:wipe dir="r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Implement EIGRP for IPv6</a:t>
            </a:r>
            <a:br>
              <a:rPr lang="en-US" dirty="0"/>
            </a:br>
            <a:r>
              <a:rPr lang="en-US" dirty="0"/>
              <a:t>Verifying EIGRP for IPv6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30012" y="798513"/>
            <a:ext cx="3482388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22844604"/>
      </p:ext>
    </p:extLst>
  </p:cSld>
  <p:clrMapOvr>
    <a:masterClrMapping/>
  </p:clrMapOvr>
  <p:transition spd="med">
    <p:wipe dir="r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6.5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2791503674"/>
      </p:ext>
    </p:extLst>
  </p:cSld>
  <p:clrMapOvr>
    <a:masterClrMapping/>
  </p:clrMapOvr>
  <p:transition spd="slow">
    <p:wip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z="1600" dirty="0"/>
              <a:t>Conclusion</a:t>
            </a:r>
            <a:br>
              <a:rPr lang="sv-SE" sz="1600" dirty="0"/>
            </a:br>
            <a:r>
              <a:rPr lang="sv-SE" dirty="0"/>
              <a:t>Packet Tracer - Skills Integration Challenge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67336" y="798513"/>
            <a:ext cx="620774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938948854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10316</TotalTime>
  <Words>5341</Words>
  <Application>Microsoft Macintosh PowerPoint</Application>
  <PresentationFormat>On-screen Show (16:9)</PresentationFormat>
  <Paragraphs>668</Paragraphs>
  <Slides>64</Slides>
  <Notes>64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Arial</vt:lpstr>
      <vt:lpstr>Arial</vt:lpstr>
      <vt:lpstr>Calibri</vt:lpstr>
      <vt:lpstr>CiscoSans ExtraLight</vt:lpstr>
      <vt:lpstr>CiscoSansTTLight</vt:lpstr>
      <vt:lpstr>Courier New</vt:lpstr>
      <vt:lpstr>Wingdings</vt:lpstr>
      <vt:lpstr>Default Theme</vt:lpstr>
      <vt:lpstr>Chapter 6: EIGRP</vt:lpstr>
      <vt:lpstr>Chapter 6 - Sections &amp; Objectives</vt:lpstr>
      <vt:lpstr>Chapter 6 - Sections &amp; Objectives (Cont.)</vt:lpstr>
      <vt:lpstr>6.1 EIGRP Characteristics</vt:lpstr>
      <vt:lpstr>EIGRP Characteristics EIGRP Basic Features</vt:lpstr>
      <vt:lpstr>EIGRP Characteristics EIGRP Basic Features</vt:lpstr>
      <vt:lpstr>EIGRP Characteristics EIGRP Basic Features</vt:lpstr>
      <vt:lpstr>EIGRP Characteristics EIGRP Basic Features</vt:lpstr>
      <vt:lpstr>EIGRP Characteristics EIGRP Packet Types</vt:lpstr>
      <vt:lpstr>EIGRP Characteristics EIGRP Packet Types</vt:lpstr>
      <vt:lpstr>EIGRP Characteristics EIGRP Packet Types</vt:lpstr>
      <vt:lpstr>EIGRP Characteristics EIGRP Packet Types</vt:lpstr>
      <vt:lpstr>EIGRP Characteristics EIGRP Packet Types</vt:lpstr>
      <vt:lpstr>EIGRP Characteristics EIGRP Messages</vt:lpstr>
      <vt:lpstr>EIGRP Characteristics EIGRP Messages</vt:lpstr>
      <vt:lpstr>6.2 Implement EIGRP for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Configure EIGRP with IPv4</vt:lpstr>
      <vt:lpstr>Implement EIGRP for IPv4 Verify EIGRP with IPv4</vt:lpstr>
      <vt:lpstr>Implement EIGRP for IPv4 Verify EIGRP with IPv4</vt:lpstr>
      <vt:lpstr>Implement EIGRP for IPv4 Verify EIGRP with IPv4</vt:lpstr>
      <vt:lpstr>Implement EIGRP for IPv4 Verify EIGRP with IPv4</vt:lpstr>
      <vt:lpstr>Implement EIGRP for IPv4 Verify EIGRP with IPv4</vt:lpstr>
      <vt:lpstr>6.3 EIGRP Operation</vt:lpstr>
      <vt:lpstr>EIGRP Operation EIGRP Initial Route Discovery</vt:lpstr>
      <vt:lpstr>EIGRP Operation EIGRP Initial Route Discovery</vt:lpstr>
      <vt:lpstr>EIGRP Operation EIGRP Initial Route Discovery</vt:lpstr>
      <vt:lpstr>EIGRP Operation EIGRP Metrics</vt:lpstr>
      <vt:lpstr>EIGRP Operation EIGRP Metrics</vt:lpstr>
      <vt:lpstr>EIGRP Operation EIGRP Metrics</vt:lpstr>
      <vt:lpstr>EIGRP Operation EIGRP Metrics</vt:lpstr>
      <vt:lpstr>EIGRP Operation EIGRP Metrics</vt:lpstr>
      <vt:lpstr>EIGRP Operation EIGRP Metrics</vt:lpstr>
      <vt:lpstr>EIGRP Operation DUAL and the Topology Table</vt:lpstr>
      <vt:lpstr>EIGRP Operation DUAL and the Topology Table</vt:lpstr>
      <vt:lpstr>EIGRP Operation DUAL and the Topology Table</vt:lpstr>
      <vt:lpstr>EIGRP Operation DUAL and the Topology Table</vt:lpstr>
      <vt:lpstr>EIGRP Operation DUAL and the Topology Table</vt:lpstr>
      <vt:lpstr>EIGRP Operation DUAL and the Topology Table</vt:lpstr>
      <vt:lpstr>EIGRP Operation DUAL and the Topology Table</vt:lpstr>
      <vt:lpstr>EIGRP Operation DUAL and Convergence</vt:lpstr>
      <vt:lpstr>EIGRP Operation DUAL and Convergence</vt:lpstr>
      <vt:lpstr>EIGRP Operation DUAL and Convergence</vt:lpstr>
      <vt:lpstr>EIGRP Operation DUAL and the Topology Table</vt:lpstr>
      <vt:lpstr>6.4 Implement EIGRP for IPv6</vt:lpstr>
      <vt:lpstr>Implement EIGRP for IPv6 EIGRP for IPv6</vt:lpstr>
      <vt:lpstr>Implement EIGRP for IPv6 EIGRP for IPv6</vt:lpstr>
      <vt:lpstr>Implement EIGRP for IPv6 EIGRP for IPv6</vt:lpstr>
      <vt:lpstr>Implement EIGRP for IPv6 Configure EIGRP for IPv6</vt:lpstr>
      <vt:lpstr>Implement EIGRP for IPv6 Configure EIGRP for IPv6</vt:lpstr>
      <vt:lpstr>Implement EIGRP for IPv6 Configure EIGRP for IPv6</vt:lpstr>
      <vt:lpstr>Implement EIGRP for IPv6 Configure EIGRP for IPv6</vt:lpstr>
      <vt:lpstr>Implement EIGRP for IPv6 Verifying EIGRP for IPv6</vt:lpstr>
      <vt:lpstr>Implement EIGRP for IPv6 Verifying EIGRP for IPv6</vt:lpstr>
      <vt:lpstr>Implement EIGRP for IPv6 Verifying EIGRP for IPv6</vt:lpstr>
      <vt:lpstr>Implement EIGRP for IPv6 Verifying EIGRP for IPv6</vt:lpstr>
      <vt:lpstr>6.5 Chapter Summary</vt:lpstr>
      <vt:lpstr>Conclusion Packet Tracer - Skills Integration Challenge 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P.I.Wallin</cp:lastModifiedBy>
  <cp:revision>477</cp:revision>
  <dcterms:created xsi:type="dcterms:W3CDTF">2016-08-22T22:27:36Z</dcterms:created>
  <dcterms:modified xsi:type="dcterms:W3CDTF">2020-11-23T15:37:31Z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