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Abhaya Libre" panose="02000503000000000000" pitchFamily="2" charset="0"/>
      <p:regular r:id="rId17"/>
      <p:bold r:id="rId18"/>
    </p:embeddedFont>
    <p:embeddedFont>
      <p:font typeface="Dosis" pitchFamily="2" charset="0"/>
      <p:regular r:id="rId19"/>
      <p:bold r:id="rId20"/>
    </p:embeddedFont>
    <p:embeddedFont>
      <p:font typeface="Philosopher"/>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B0E4C56-2214-43AC-BACA-6723F6DBC4F6}">
  <a:tblStyle styleId="{8B0E4C56-2214-43AC-BACA-6723F6DBC4F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0ca782004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0ca78200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1ed15f05898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1ed15f05898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10ed0ca36c_0_2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10ed0ca36c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11130dd9598_0_2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11130dd9598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1ed15f05898_0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1ed15f05898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1130dd9598_0_2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1130dd9598_0_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0ed0ca36c_0_4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0ed0ca36c_0_4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g1ed15f05898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 name="Google Shape;382;g1ed15f0589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10feb97995f_0_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10feb97995f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g1ed15f05898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 name="Google Shape;420;g1ed15f05898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1ed15f05898_0_1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1ed15f05898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g1ed15f05898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0" name="Google Shape;460;g1ed15f05898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g1ed15f05898_0_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6" name="Google Shape;466;g1ed15f05898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ed15f05898_0_1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1ed15f05898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bit.ly/2Tynxth" TargetMode="External" /><Relationship Id="rId2" Type="http://schemas.openxmlformats.org/officeDocument/2006/relationships/image" Target="../media/image1.png" /><Relationship Id="rId1" Type="http://schemas.openxmlformats.org/officeDocument/2006/relationships/slideMaster" Target="../slideMasters/slideMaster1.xml" /><Relationship Id="rId5" Type="http://schemas.openxmlformats.org/officeDocument/2006/relationships/hyperlink" Target="http://bit.ly/2TtBDfr" TargetMode="External" /><Relationship Id="rId4" Type="http://schemas.openxmlformats.org/officeDocument/2006/relationships/hyperlink" Target="http://bit.ly/2TyoMsr" TargetMode="Externa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 name="Google Shape;10;p2"/>
          <p:cNvSpPr txBox="1">
            <a:spLocks noGrp="1"/>
          </p:cNvSpPr>
          <p:nvPr>
            <p:ph type="ctrTitle"/>
          </p:nvPr>
        </p:nvSpPr>
        <p:spPr>
          <a:xfrm>
            <a:off x="4193950" y="582375"/>
            <a:ext cx="4025100" cy="29652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4000">
                <a:latin typeface="Philosopher"/>
                <a:ea typeface="Philosopher"/>
                <a:cs typeface="Philosopher"/>
                <a:sym typeface="Philosopher"/>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93800" y="4156125"/>
            <a:ext cx="4025100" cy="405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8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pic>
        <p:nvPicPr>
          <p:cNvPr id="13" name="Google Shape;13;p3"/>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4" name="Google Shape;14;p3"/>
          <p:cNvSpPr txBox="1">
            <a:spLocks noGrp="1"/>
          </p:cNvSpPr>
          <p:nvPr>
            <p:ph type="title"/>
          </p:nvPr>
        </p:nvSpPr>
        <p:spPr>
          <a:xfrm>
            <a:off x="972200" y="2130688"/>
            <a:ext cx="39399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500">
                <a:latin typeface="Philosopher"/>
                <a:ea typeface="Philosopher"/>
                <a:cs typeface="Philosopher"/>
                <a:sym typeface="Philosopher"/>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ubTitle" idx="1"/>
          </p:nvPr>
        </p:nvSpPr>
        <p:spPr>
          <a:xfrm>
            <a:off x="1826150" y="3324950"/>
            <a:ext cx="2232000" cy="405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a:solidFill>
                  <a:schemeClr val="dk1"/>
                </a:solidFill>
                <a:latin typeface="Dosis"/>
                <a:ea typeface="Dosis"/>
                <a:cs typeface="Dosis"/>
                <a:sym typeface="Dosis"/>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 name="Google Shape;16;p3"/>
          <p:cNvSpPr txBox="1">
            <a:spLocks noGrp="1"/>
          </p:cNvSpPr>
          <p:nvPr>
            <p:ph type="title" idx="2" hasCustomPrompt="1"/>
          </p:nvPr>
        </p:nvSpPr>
        <p:spPr>
          <a:xfrm>
            <a:off x="2542850" y="1423475"/>
            <a:ext cx="798600" cy="45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000">
                <a:latin typeface="Philosopher"/>
                <a:ea typeface="Philosopher"/>
                <a:cs typeface="Philosopher"/>
                <a:sym typeface="Philosopher"/>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pic>
        <p:nvPicPr>
          <p:cNvPr id="18" name="Google Shape;18;p4"/>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9" name="Google Shape;19;p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spcBef>
                <a:spcPts val="0"/>
              </a:spcBef>
              <a:spcAft>
                <a:spcPts val="0"/>
              </a:spcAft>
              <a:buSzPts val="3000"/>
              <a:buNone/>
              <a:defRPr sz="3000">
                <a:latin typeface="Philosopher"/>
                <a:ea typeface="Philosopher"/>
                <a:cs typeface="Philosopher"/>
                <a:sym typeface="Philosopher"/>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720000" y="1141525"/>
            <a:ext cx="7704000" cy="34620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AutoNum type="arabicPeriod"/>
              <a:defRPr sz="1200"/>
            </a:lvl1pPr>
            <a:lvl2pPr marL="914400" lvl="1" indent="-317500">
              <a:spcBef>
                <a:spcPts val="0"/>
              </a:spcBef>
              <a:spcAft>
                <a:spcPts val="0"/>
              </a:spcAft>
              <a:buSzPts val="1400"/>
              <a:buAutoNum type="alphaLcPeriod"/>
              <a:defRPr/>
            </a:lvl2pPr>
            <a:lvl3pPr marL="1371600" lvl="2" indent="-317500">
              <a:spcBef>
                <a:spcPts val="0"/>
              </a:spcBef>
              <a:spcAft>
                <a:spcPts val="0"/>
              </a:spcAft>
              <a:buSzPts val="1400"/>
              <a:buAutoNum type="romanLcPeriod"/>
              <a:defRPr/>
            </a:lvl3pPr>
            <a:lvl4pPr marL="1828800" lvl="3" indent="-317500">
              <a:spcBef>
                <a:spcPts val="0"/>
              </a:spcBef>
              <a:spcAft>
                <a:spcPts val="0"/>
              </a:spcAft>
              <a:buSzPts val="1400"/>
              <a:buAutoNum type="arabicPeriod"/>
              <a:defRPr/>
            </a:lvl4pPr>
            <a:lvl5pPr marL="2286000" lvl="4" indent="-317500">
              <a:spcBef>
                <a:spcPts val="0"/>
              </a:spcBef>
              <a:spcAft>
                <a:spcPts val="0"/>
              </a:spcAft>
              <a:buSzPts val="1400"/>
              <a:buAutoNum type="alphaLcPeriod"/>
              <a:defRPr/>
            </a:lvl5pPr>
            <a:lvl6pPr marL="2743200" lvl="5" indent="-317500">
              <a:spcBef>
                <a:spcPts val="0"/>
              </a:spcBef>
              <a:spcAft>
                <a:spcPts val="0"/>
              </a:spcAft>
              <a:buSzPts val="1400"/>
              <a:buAutoNum type="romanLcPeriod"/>
              <a:defRPr/>
            </a:lvl6pPr>
            <a:lvl7pPr marL="3200400" lvl="6" indent="-317500">
              <a:spcBef>
                <a:spcPts val="0"/>
              </a:spcBef>
              <a:spcAft>
                <a:spcPts val="0"/>
              </a:spcAft>
              <a:buSzPts val="1400"/>
              <a:buAutoNum type="arabicPeriod"/>
              <a:defRPr/>
            </a:lvl7pPr>
            <a:lvl8pPr marL="3657600" lvl="7" indent="-317500">
              <a:spcBef>
                <a:spcPts val="0"/>
              </a:spcBef>
              <a:spcAft>
                <a:spcPts val="0"/>
              </a:spcAft>
              <a:buSzPts val="1400"/>
              <a:buAutoNum type="alphaLcPeriod"/>
              <a:defRPr/>
            </a:lvl8pPr>
            <a:lvl9pPr marL="4114800" lvl="8" indent="-317500">
              <a:spcBef>
                <a:spcPts val="0"/>
              </a:spcBef>
              <a:spcAft>
                <a:spcPts val="0"/>
              </a:spcAft>
              <a:buSzPts val="1400"/>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subTitle" idx="1"/>
          </p:nvPr>
        </p:nvSpPr>
        <p:spPr>
          <a:xfrm>
            <a:off x="1382525" y="3141800"/>
            <a:ext cx="2473500" cy="778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23" name="Google Shape;23;p5"/>
          <p:cNvSpPr txBox="1">
            <a:spLocks noGrp="1"/>
          </p:cNvSpPr>
          <p:nvPr>
            <p:ph type="subTitle" idx="2"/>
          </p:nvPr>
        </p:nvSpPr>
        <p:spPr>
          <a:xfrm>
            <a:off x="5287875" y="3141800"/>
            <a:ext cx="24735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pic>
        <p:nvPicPr>
          <p:cNvPr id="24" name="Google Shape;24;p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25" name="Google Shape;25;p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3000">
                <a:latin typeface="Philosopher"/>
                <a:ea typeface="Philosopher"/>
                <a:cs typeface="Philosopher"/>
                <a:sym typeface="Philosopher"/>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6" name="Google Shape;26;p5"/>
          <p:cNvSpPr txBox="1">
            <a:spLocks noGrp="1"/>
          </p:cNvSpPr>
          <p:nvPr>
            <p:ph type="title" idx="3"/>
          </p:nvPr>
        </p:nvSpPr>
        <p:spPr>
          <a:xfrm>
            <a:off x="1382525" y="2737325"/>
            <a:ext cx="24735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 name="Google Shape;27;p5"/>
          <p:cNvSpPr txBox="1">
            <a:spLocks noGrp="1"/>
          </p:cNvSpPr>
          <p:nvPr>
            <p:ph type="title" idx="4"/>
          </p:nvPr>
        </p:nvSpPr>
        <p:spPr>
          <a:xfrm>
            <a:off x="5287875" y="2737325"/>
            <a:ext cx="24735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pic>
        <p:nvPicPr>
          <p:cNvPr id="29" name="Google Shape;29;p6"/>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0" name="Google Shape;30;p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3000">
                <a:latin typeface="Philosopher"/>
                <a:ea typeface="Philosopher"/>
                <a:cs typeface="Philosopher"/>
                <a:sym typeface="Philosopher"/>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pic>
        <p:nvPicPr>
          <p:cNvPr id="32" name="Google Shape;32;p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3" name="Google Shape;33;p7"/>
          <p:cNvSpPr txBox="1">
            <a:spLocks noGrp="1"/>
          </p:cNvSpPr>
          <p:nvPr>
            <p:ph type="title"/>
          </p:nvPr>
        </p:nvSpPr>
        <p:spPr>
          <a:xfrm>
            <a:off x="720000" y="660525"/>
            <a:ext cx="3388200" cy="7557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3000">
                <a:latin typeface="Philosopher"/>
                <a:ea typeface="Philosopher"/>
                <a:cs typeface="Philosopher"/>
                <a:sym typeface="Philosopher"/>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720000" y="1881525"/>
            <a:ext cx="3547500" cy="25062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600">
                <a:latin typeface="Dosis"/>
                <a:ea typeface="Dosis"/>
                <a:cs typeface="Dosis"/>
                <a:sym typeface="Dosis"/>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5"/>
        <p:cNvGrpSpPr/>
        <p:nvPr/>
      </p:nvGrpSpPr>
      <p:grpSpPr>
        <a:xfrm>
          <a:off x="0" y="0"/>
          <a:ext cx="0" cy="0"/>
          <a:chOff x="0" y="0"/>
          <a:chExt cx="0" cy="0"/>
        </a:xfrm>
      </p:grpSpPr>
      <p:sp>
        <p:nvSpPr>
          <p:cNvPr id="36" name="Google Shape;36;p8"/>
          <p:cNvSpPr/>
          <p:nvPr/>
        </p:nvSpPr>
        <p:spPr>
          <a:xfrm flipH="1">
            <a:off x="0" y="0"/>
            <a:ext cx="9144000" cy="5143500"/>
          </a:xfrm>
          <a:prstGeom prst="rect">
            <a:avLst/>
          </a:prstGeom>
          <a:gradFill>
            <a:gsLst>
              <a:gs pos="0">
                <a:srgbClr val="000000">
                  <a:alpha val="0"/>
                </a:srgbClr>
              </a:gs>
              <a:gs pos="50000">
                <a:srgbClr val="000000">
                  <a:alpha val="12941"/>
                </a:srgbClr>
              </a:gs>
              <a:gs pos="100000">
                <a:srgbClr val="FFFBF5">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 name="Google Shape;37;p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8" name="Google Shape;38;p8"/>
          <p:cNvSpPr txBox="1">
            <a:spLocks noGrp="1"/>
          </p:cNvSpPr>
          <p:nvPr>
            <p:ph type="title"/>
          </p:nvPr>
        </p:nvSpPr>
        <p:spPr>
          <a:xfrm>
            <a:off x="2370450" y="1656150"/>
            <a:ext cx="4403100" cy="1831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5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pic>
        <p:nvPicPr>
          <p:cNvPr id="40" name="Google Shape;40;p9"/>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1" name="Google Shape;41;p9"/>
          <p:cNvSpPr txBox="1">
            <a:spLocks noGrp="1"/>
          </p:cNvSpPr>
          <p:nvPr>
            <p:ph type="title"/>
          </p:nvPr>
        </p:nvSpPr>
        <p:spPr>
          <a:xfrm>
            <a:off x="4627850" y="2919900"/>
            <a:ext cx="3796200" cy="723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4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4627875" y="3642900"/>
            <a:ext cx="3796200" cy="960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pic>
        <p:nvPicPr>
          <p:cNvPr id="44" name="Google Shape;44;p10"/>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5" name="Google Shape;45;p10"/>
          <p:cNvSpPr txBox="1">
            <a:spLocks noGrp="1"/>
          </p:cNvSpPr>
          <p:nvPr>
            <p:ph type="body" idx="1"/>
          </p:nvPr>
        </p:nvSpPr>
        <p:spPr>
          <a:xfrm>
            <a:off x="720000" y="2744525"/>
            <a:ext cx="4976400" cy="1859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400"/>
              <a:buNone/>
              <a:defRPr sz="4000">
                <a:latin typeface="Philosopher"/>
                <a:ea typeface="Philosopher"/>
                <a:cs typeface="Philosopher"/>
                <a:sym typeface="Philosopher"/>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p:nvPr/>
        </p:nvSpPr>
        <p:spPr>
          <a:xfrm flipH="1">
            <a:off x="0" y="0"/>
            <a:ext cx="9144000" cy="5143500"/>
          </a:xfrm>
          <a:prstGeom prst="rect">
            <a:avLst/>
          </a:prstGeom>
          <a:gradFill>
            <a:gsLst>
              <a:gs pos="0">
                <a:srgbClr val="000000">
                  <a:alpha val="0"/>
                </a:srgbClr>
              </a:gs>
              <a:gs pos="50000">
                <a:srgbClr val="000000">
                  <a:alpha val="26274"/>
                </a:srgbClr>
              </a:gs>
              <a:gs pos="100000">
                <a:srgbClr val="FFFBF5">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8" name="Google Shape;48;p11"/>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9" name="Google Shape;49;p11"/>
          <p:cNvSpPr txBox="1">
            <a:spLocks noGrp="1"/>
          </p:cNvSpPr>
          <p:nvPr>
            <p:ph type="subTitle" idx="1"/>
          </p:nvPr>
        </p:nvSpPr>
        <p:spPr>
          <a:xfrm>
            <a:off x="1666450" y="3142425"/>
            <a:ext cx="5811000" cy="444300"/>
          </a:xfrm>
          <a:prstGeom prst="rect">
            <a:avLst/>
          </a:prstGeom>
        </p:spPr>
        <p:txBody>
          <a:bodyPr spcFirstLastPara="1" wrap="square" lIns="91425" tIns="91425" rIns="91425" bIns="91425" anchor="t" anchorCtr="0">
            <a:noAutofit/>
          </a:bodyPr>
          <a:lstStyle>
            <a:lvl1pPr lvl="0" algn="ctr">
              <a:spcBef>
                <a:spcPts val="0"/>
              </a:spcBef>
              <a:spcAft>
                <a:spcPts val="0"/>
              </a:spcAft>
              <a:buSzPts val="1800"/>
              <a:buNone/>
              <a:defRPr sz="1800"/>
            </a:lvl1pPr>
            <a:lvl2pPr lvl="1" algn="ctr">
              <a:spcBef>
                <a:spcPts val="0"/>
              </a:spcBef>
              <a:spcAft>
                <a:spcPts val="0"/>
              </a:spcAft>
              <a:buSzPts val="1800"/>
              <a:buNone/>
              <a:defRPr sz="1800"/>
            </a:lvl2pPr>
            <a:lvl3pPr lvl="2" algn="ctr">
              <a:spcBef>
                <a:spcPts val="0"/>
              </a:spcBef>
              <a:spcAft>
                <a:spcPts val="0"/>
              </a:spcAft>
              <a:buSzPts val="1800"/>
              <a:buNone/>
              <a:defRPr sz="1800"/>
            </a:lvl3pPr>
            <a:lvl4pPr lvl="3" algn="ctr">
              <a:spcBef>
                <a:spcPts val="0"/>
              </a:spcBef>
              <a:spcAft>
                <a:spcPts val="0"/>
              </a:spcAft>
              <a:buSzPts val="1800"/>
              <a:buNone/>
              <a:defRPr sz="1800"/>
            </a:lvl4pPr>
            <a:lvl5pPr lvl="4" algn="ctr">
              <a:spcBef>
                <a:spcPts val="0"/>
              </a:spcBef>
              <a:spcAft>
                <a:spcPts val="0"/>
              </a:spcAft>
              <a:buSzPts val="1800"/>
              <a:buNone/>
              <a:defRPr sz="1800"/>
            </a:lvl5pPr>
            <a:lvl6pPr lvl="5" algn="ctr">
              <a:spcBef>
                <a:spcPts val="0"/>
              </a:spcBef>
              <a:spcAft>
                <a:spcPts val="0"/>
              </a:spcAft>
              <a:buSzPts val="1800"/>
              <a:buNone/>
              <a:defRPr sz="1800"/>
            </a:lvl6pPr>
            <a:lvl7pPr lvl="6" algn="ctr">
              <a:spcBef>
                <a:spcPts val="0"/>
              </a:spcBef>
              <a:spcAft>
                <a:spcPts val="0"/>
              </a:spcAft>
              <a:buSzPts val="1800"/>
              <a:buNone/>
              <a:defRPr sz="1800"/>
            </a:lvl7pPr>
            <a:lvl8pPr lvl="7" algn="ctr">
              <a:spcBef>
                <a:spcPts val="0"/>
              </a:spcBef>
              <a:spcAft>
                <a:spcPts val="0"/>
              </a:spcAft>
              <a:buSzPts val="1800"/>
              <a:buNone/>
              <a:defRPr sz="1800"/>
            </a:lvl8pPr>
            <a:lvl9pPr lvl="8" algn="ctr">
              <a:spcBef>
                <a:spcPts val="0"/>
              </a:spcBef>
              <a:spcAft>
                <a:spcPts val="0"/>
              </a:spcAft>
              <a:buSzPts val="1800"/>
              <a:buNone/>
              <a:defRPr sz="1800"/>
            </a:lvl9pPr>
          </a:lstStyle>
          <a:p>
            <a:endParaRPr/>
          </a:p>
        </p:txBody>
      </p:sp>
      <p:sp>
        <p:nvSpPr>
          <p:cNvPr id="50" name="Google Shape;50;p11"/>
          <p:cNvSpPr txBox="1">
            <a:spLocks noGrp="1"/>
          </p:cNvSpPr>
          <p:nvPr>
            <p:ph type="title" hasCustomPrompt="1"/>
          </p:nvPr>
        </p:nvSpPr>
        <p:spPr>
          <a:xfrm>
            <a:off x="1666450" y="1556700"/>
            <a:ext cx="5811000" cy="1579500"/>
          </a:xfrm>
          <a:prstGeom prst="rect">
            <a:avLst/>
          </a:prstGeom>
        </p:spPr>
        <p:txBody>
          <a:bodyPr spcFirstLastPara="1" wrap="square" lIns="91425" tIns="91425" rIns="91425" bIns="91425" anchor="ctr" anchorCtr="0">
            <a:noAutofit/>
          </a:bodyPr>
          <a:lstStyle>
            <a:lvl1pPr lvl="0" algn="ctr">
              <a:spcBef>
                <a:spcPts val="0"/>
              </a:spcBef>
              <a:spcAft>
                <a:spcPts val="0"/>
              </a:spcAft>
              <a:buSzPts val="12000"/>
              <a:buNone/>
              <a:defRPr sz="117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52"/>
        <p:cNvGrpSpPr/>
        <p:nvPr/>
      </p:nvGrpSpPr>
      <p:grpSpPr>
        <a:xfrm>
          <a:off x="0" y="0"/>
          <a:ext cx="0" cy="0"/>
          <a:chOff x="0" y="0"/>
          <a:chExt cx="0" cy="0"/>
        </a:xfrm>
      </p:grpSpPr>
      <p:pic>
        <p:nvPicPr>
          <p:cNvPr id="53" name="Google Shape;53;p13"/>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54" name="Google Shape;54;p13"/>
          <p:cNvSpPr txBox="1">
            <a:spLocks noGrp="1"/>
          </p:cNvSpPr>
          <p:nvPr>
            <p:ph type="title" hasCustomPrompt="1"/>
          </p:nvPr>
        </p:nvSpPr>
        <p:spPr>
          <a:xfrm>
            <a:off x="2847625" y="28611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55" name="Google Shape;55;p13"/>
          <p:cNvSpPr txBox="1">
            <a:spLocks noGrp="1"/>
          </p:cNvSpPr>
          <p:nvPr>
            <p:ph type="title" idx="2"/>
          </p:nvPr>
        </p:nvSpPr>
        <p:spPr>
          <a:xfrm>
            <a:off x="2847600" y="33831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56" name="Google Shape;56;p13"/>
          <p:cNvSpPr txBox="1">
            <a:spLocks noGrp="1"/>
          </p:cNvSpPr>
          <p:nvPr>
            <p:ph type="subTitle" idx="1"/>
          </p:nvPr>
        </p:nvSpPr>
        <p:spPr>
          <a:xfrm>
            <a:off x="2847600" y="38047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57" name="Google Shape;57;p13"/>
          <p:cNvSpPr txBox="1">
            <a:spLocks noGrp="1"/>
          </p:cNvSpPr>
          <p:nvPr>
            <p:ph type="title" idx="3"/>
          </p:nvPr>
        </p:nvSpPr>
        <p:spPr>
          <a:xfrm>
            <a:off x="5491750" y="3114825"/>
            <a:ext cx="2942400" cy="1115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4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8" name="Google Shape;58;p13"/>
          <p:cNvSpPr txBox="1">
            <a:spLocks noGrp="1"/>
          </p:cNvSpPr>
          <p:nvPr>
            <p:ph type="title" idx="4" hasCustomPrompt="1"/>
          </p:nvPr>
        </p:nvSpPr>
        <p:spPr>
          <a:xfrm>
            <a:off x="720000" y="28611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59" name="Google Shape;59;p13"/>
          <p:cNvSpPr txBox="1">
            <a:spLocks noGrp="1"/>
          </p:cNvSpPr>
          <p:nvPr>
            <p:ph type="title" idx="5"/>
          </p:nvPr>
        </p:nvSpPr>
        <p:spPr>
          <a:xfrm>
            <a:off x="720000" y="33831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0" name="Google Shape;60;p13"/>
          <p:cNvSpPr txBox="1">
            <a:spLocks noGrp="1"/>
          </p:cNvSpPr>
          <p:nvPr>
            <p:ph type="subTitle" idx="6"/>
          </p:nvPr>
        </p:nvSpPr>
        <p:spPr>
          <a:xfrm>
            <a:off x="720000" y="38047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61" name="Google Shape;61;p13"/>
          <p:cNvSpPr txBox="1">
            <a:spLocks noGrp="1"/>
          </p:cNvSpPr>
          <p:nvPr>
            <p:ph type="title" idx="7" hasCustomPrompt="1"/>
          </p:nvPr>
        </p:nvSpPr>
        <p:spPr>
          <a:xfrm>
            <a:off x="2847625" y="8914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62" name="Google Shape;62;p13"/>
          <p:cNvSpPr txBox="1">
            <a:spLocks noGrp="1"/>
          </p:cNvSpPr>
          <p:nvPr>
            <p:ph type="title" idx="8"/>
          </p:nvPr>
        </p:nvSpPr>
        <p:spPr>
          <a:xfrm>
            <a:off x="2847600" y="14134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3" name="Google Shape;63;p13"/>
          <p:cNvSpPr txBox="1">
            <a:spLocks noGrp="1"/>
          </p:cNvSpPr>
          <p:nvPr>
            <p:ph type="subTitle" idx="9"/>
          </p:nvPr>
        </p:nvSpPr>
        <p:spPr>
          <a:xfrm>
            <a:off x="2847600" y="18350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64" name="Google Shape;64;p13"/>
          <p:cNvSpPr txBox="1">
            <a:spLocks noGrp="1"/>
          </p:cNvSpPr>
          <p:nvPr>
            <p:ph type="title" idx="13" hasCustomPrompt="1"/>
          </p:nvPr>
        </p:nvSpPr>
        <p:spPr>
          <a:xfrm>
            <a:off x="720025" y="8914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65" name="Google Shape;65;p13"/>
          <p:cNvSpPr txBox="1">
            <a:spLocks noGrp="1"/>
          </p:cNvSpPr>
          <p:nvPr>
            <p:ph type="title" idx="14"/>
          </p:nvPr>
        </p:nvSpPr>
        <p:spPr>
          <a:xfrm>
            <a:off x="720000" y="14134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6" name="Google Shape;66;p13"/>
          <p:cNvSpPr txBox="1">
            <a:spLocks noGrp="1"/>
          </p:cNvSpPr>
          <p:nvPr>
            <p:ph type="subTitle" idx="15"/>
          </p:nvPr>
        </p:nvSpPr>
        <p:spPr>
          <a:xfrm>
            <a:off x="720000" y="18350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CUSTOM_5">
    <p:spTree>
      <p:nvGrpSpPr>
        <p:cNvPr id="1" name="Shape 67"/>
        <p:cNvGrpSpPr/>
        <p:nvPr/>
      </p:nvGrpSpPr>
      <p:grpSpPr>
        <a:xfrm>
          <a:off x="0" y="0"/>
          <a:ext cx="0" cy="0"/>
          <a:chOff x="0" y="0"/>
          <a:chExt cx="0" cy="0"/>
        </a:xfrm>
      </p:grpSpPr>
      <p:pic>
        <p:nvPicPr>
          <p:cNvPr id="68" name="Google Shape;68;p14"/>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69" name="Google Shape;69;p14"/>
          <p:cNvSpPr txBox="1">
            <a:spLocks noGrp="1"/>
          </p:cNvSpPr>
          <p:nvPr>
            <p:ph type="title"/>
          </p:nvPr>
        </p:nvSpPr>
        <p:spPr>
          <a:xfrm flipH="1">
            <a:off x="4232625" y="2130688"/>
            <a:ext cx="39399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500">
                <a:latin typeface="Philosopher"/>
                <a:ea typeface="Philosopher"/>
                <a:cs typeface="Philosopher"/>
                <a:sym typeface="Philosopher"/>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0" name="Google Shape;70;p14"/>
          <p:cNvSpPr txBox="1">
            <a:spLocks noGrp="1"/>
          </p:cNvSpPr>
          <p:nvPr>
            <p:ph type="subTitle" idx="1"/>
          </p:nvPr>
        </p:nvSpPr>
        <p:spPr>
          <a:xfrm flipH="1">
            <a:off x="5086575" y="3324950"/>
            <a:ext cx="2232000" cy="405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a:solidFill>
                  <a:schemeClr val="dk1"/>
                </a:solidFill>
                <a:latin typeface="Dosis"/>
                <a:ea typeface="Dosis"/>
                <a:cs typeface="Dosis"/>
                <a:sym typeface="Dosis"/>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71" name="Google Shape;71;p14"/>
          <p:cNvSpPr txBox="1">
            <a:spLocks noGrp="1"/>
          </p:cNvSpPr>
          <p:nvPr>
            <p:ph type="title" idx="2" hasCustomPrompt="1"/>
          </p:nvPr>
        </p:nvSpPr>
        <p:spPr>
          <a:xfrm flipH="1">
            <a:off x="5803275" y="1423475"/>
            <a:ext cx="798600" cy="45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000">
                <a:latin typeface="Philosopher"/>
                <a:ea typeface="Philosopher"/>
                <a:cs typeface="Philosopher"/>
                <a:sym typeface="Philosopher"/>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72"/>
        <p:cNvGrpSpPr/>
        <p:nvPr/>
      </p:nvGrpSpPr>
      <p:grpSpPr>
        <a:xfrm>
          <a:off x="0" y="0"/>
          <a:ext cx="0" cy="0"/>
          <a:chOff x="0" y="0"/>
          <a:chExt cx="0" cy="0"/>
        </a:xfrm>
      </p:grpSpPr>
      <p:pic>
        <p:nvPicPr>
          <p:cNvPr id="73" name="Google Shape;73;p1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4" name="Google Shape;74;p15"/>
          <p:cNvSpPr txBox="1">
            <a:spLocks noGrp="1"/>
          </p:cNvSpPr>
          <p:nvPr>
            <p:ph type="title"/>
          </p:nvPr>
        </p:nvSpPr>
        <p:spPr>
          <a:xfrm>
            <a:off x="3482538" y="2898350"/>
            <a:ext cx="4692300" cy="614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75" name="Google Shape;75;p15"/>
          <p:cNvSpPr txBox="1">
            <a:spLocks noGrp="1"/>
          </p:cNvSpPr>
          <p:nvPr>
            <p:ph type="subTitle" idx="1"/>
          </p:nvPr>
        </p:nvSpPr>
        <p:spPr>
          <a:xfrm>
            <a:off x="3482538" y="1716125"/>
            <a:ext cx="4692300" cy="1182300"/>
          </a:xfrm>
          <a:prstGeom prst="rect">
            <a:avLst/>
          </a:prstGeom>
          <a:noFill/>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1"/>
              </a:buClr>
              <a:buSzPts val="1400"/>
              <a:buFont typeface="Philosopher"/>
              <a:buNone/>
              <a:defRPr sz="25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Numbers and text">
  <p:cSld name="CUSTOM_3">
    <p:spTree>
      <p:nvGrpSpPr>
        <p:cNvPr id="1" name="Shape 76"/>
        <p:cNvGrpSpPr/>
        <p:nvPr/>
      </p:nvGrpSpPr>
      <p:grpSpPr>
        <a:xfrm>
          <a:off x="0" y="0"/>
          <a:ext cx="0" cy="0"/>
          <a:chOff x="0" y="0"/>
          <a:chExt cx="0" cy="0"/>
        </a:xfrm>
      </p:grpSpPr>
      <p:pic>
        <p:nvPicPr>
          <p:cNvPr id="77" name="Google Shape;77;p16"/>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8" name="Google Shape;78;p16"/>
          <p:cNvSpPr txBox="1">
            <a:spLocks noGrp="1"/>
          </p:cNvSpPr>
          <p:nvPr>
            <p:ph type="subTitle" idx="1"/>
          </p:nvPr>
        </p:nvSpPr>
        <p:spPr>
          <a:xfrm>
            <a:off x="1891129" y="2056949"/>
            <a:ext cx="1970400" cy="333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79" name="Google Shape;79;p16"/>
          <p:cNvSpPr txBox="1">
            <a:spLocks noGrp="1"/>
          </p:cNvSpPr>
          <p:nvPr>
            <p:ph type="title" hasCustomPrompt="1"/>
          </p:nvPr>
        </p:nvSpPr>
        <p:spPr>
          <a:xfrm>
            <a:off x="1891126" y="1080699"/>
            <a:ext cx="1970400" cy="97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000"/>
              <a:buNone/>
              <a:defRPr sz="8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80" name="Google Shape;80;p16"/>
          <p:cNvSpPr txBox="1">
            <a:spLocks noGrp="1"/>
          </p:cNvSpPr>
          <p:nvPr>
            <p:ph type="subTitle" idx="2"/>
          </p:nvPr>
        </p:nvSpPr>
        <p:spPr>
          <a:xfrm>
            <a:off x="4705526" y="1358859"/>
            <a:ext cx="2725800" cy="3339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81" name="Google Shape;81;p16"/>
          <p:cNvSpPr txBox="1">
            <a:spLocks noGrp="1"/>
          </p:cNvSpPr>
          <p:nvPr>
            <p:ph type="title" idx="3" hasCustomPrompt="1"/>
          </p:nvPr>
        </p:nvSpPr>
        <p:spPr>
          <a:xfrm>
            <a:off x="4705526" y="766499"/>
            <a:ext cx="2725800" cy="5862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solidFill>
                  <a:srgbClr val="191919"/>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82" name="Google Shape;82;p16"/>
          <p:cNvSpPr txBox="1">
            <a:spLocks noGrp="1"/>
          </p:cNvSpPr>
          <p:nvPr>
            <p:ph type="subTitle" idx="4"/>
          </p:nvPr>
        </p:nvSpPr>
        <p:spPr>
          <a:xfrm>
            <a:off x="4705526" y="2368859"/>
            <a:ext cx="2725800" cy="3339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83" name="Google Shape;83;p16"/>
          <p:cNvSpPr txBox="1">
            <a:spLocks noGrp="1"/>
          </p:cNvSpPr>
          <p:nvPr>
            <p:ph type="title" idx="5" hasCustomPrompt="1"/>
          </p:nvPr>
        </p:nvSpPr>
        <p:spPr>
          <a:xfrm>
            <a:off x="4705526" y="1776624"/>
            <a:ext cx="2725800" cy="586200"/>
          </a:xfrm>
          <a:prstGeom prst="rect">
            <a:avLst/>
          </a:prstGeom>
        </p:spPr>
        <p:txBody>
          <a:bodyPr spcFirstLastPara="1" wrap="square" lIns="91425" tIns="91425" rIns="91425" bIns="91425" anchor="ctr" anchorCtr="0">
            <a:noAutofit/>
          </a:bodyPr>
          <a:lstStyle>
            <a:lvl1pPr lvl="0" rtl="0">
              <a:spcBef>
                <a:spcPts val="0"/>
              </a:spcBef>
              <a:spcAft>
                <a:spcPts val="0"/>
              </a:spcAft>
              <a:buSzPts val="4000"/>
              <a:buNone/>
              <a:defRPr sz="4000">
                <a:solidFill>
                  <a:srgbClr val="191919"/>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84"/>
        <p:cNvGrpSpPr/>
        <p:nvPr/>
      </p:nvGrpSpPr>
      <p:grpSpPr>
        <a:xfrm>
          <a:off x="0" y="0"/>
          <a:ext cx="0" cy="0"/>
          <a:chOff x="0" y="0"/>
          <a:chExt cx="0" cy="0"/>
        </a:xfrm>
      </p:grpSpPr>
      <p:pic>
        <p:nvPicPr>
          <p:cNvPr id="85" name="Google Shape;85;p1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86" name="Google Shape;86;p17"/>
          <p:cNvSpPr txBox="1">
            <a:spLocks noGrp="1"/>
          </p:cNvSpPr>
          <p:nvPr>
            <p:ph type="subTitle" idx="1"/>
          </p:nvPr>
        </p:nvSpPr>
        <p:spPr>
          <a:xfrm>
            <a:off x="961659" y="3110017"/>
            <a:ext cx="2046000" cy="8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87" name="Google Shape;87;p17"/>
          <p:cNvSpPr txBox="1">
            <a:spLocks noGrp="1"/>
          </p:cNvSpPr>
          <p:nvPr>
            <p:ph type="subTitle" idx="2"/>
          </p:nvPr>
        </p:nvSpPr>
        <p:spPr>
          <a:xfrm>
            <a:off x="3549034" y="3110017"/>
            <a:ext cx="2046000" cy="8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88" name="Google Shape;88;p17"/>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9" name="Google Shape;89;p17"/>
          <p:cNvSpPr txBox="1">
            <a:spLocks noGrp="1"/>
          </p:cNvSpPr>
          <p:nvPr>
            <p:ph type="title" idx="3"/>
          </p:nvPr>
        </p:nvSpPr>
        <p:spPr>
          <a:xfrm>
            <a:off x="961659" y="2737325"/>
            <a:ext cx="20460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0" name="Google Shape;90;p17"/>
          <p:cNvSpPr txBox="1">
            <a:spLocks noGrp="1"/>
          </p:cNvSpPr>
          <p:nvPr>
            <p:ph type="title" idx="4"/>
          </p:nvPr>
        </p:nvSpPr>
        <p:spPr>
          <a:xfrm>
            <a:off x="3549021" y="2737325"/>
            <a:ext cx="20460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1" name="Google Shape;91;p17"/>
          <p:cNvSpPr txBox="1">
            <a:spLocks noGrp="1"/>
          </p:cNvSpPr>
          <p:nvPr>
            <p:ph type="subTitle" idx="5"/>
          </p:nvPr>
        </p:nvSpPr>
        <p:spPr>
          <a:xfrm>
            <a:off x="6136341" y="3110017"/>
            <a:ext cx="2046000" cy="8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92" name="Google Shape;92;p17"/>
          <p:cNvSpPr txBox="1">
            <a:spLocks noGrp="1"/>
          </p:cNvSpPr>
          <p:nvPr>
            <p:ph type="title" idx="6"/>
          </p:nvPr>
        </p:nvSpPr>
        <p:spPr>
          <a:xfrm>
            <a:off x="6136333" y="2737325"/>
            <a:ext cx="20460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1">
  <p:cSld name="CUSTOM_2_2">
    <p:spTree>
      <p:nvGrpSpPr>
        <p:cNvPr id="1" name="Shape 93"/>
        <p:cNvGrpSpPr/>
        <p:nvPr/>
      </p:nvGrpSpPr>
      <p:grpSpPr>
        <a:xfrm>
          <a:off x="0" y="0"/>
          <a:ext cx="0" cy="0"/>
          <a:chOff x="0" y="0"/>
          <a:chExt cx="0" cy="0"/>
        </a:xfrm>
      </p:grpSpPr>
      <p:pic>
        <p:nvPicPr>
          <p:cNvPr id="94" name="Google Shape;94;p1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95" name="Google Shape;95;p18"/>
          <p:cNvSpPr txBox="1">
            <a:spLocks noGrp="1"/>
          </p:cNvSpPr>
          <p:nvPr>
            <p:ph type="subTitle" idx="1"/>
          </p:nvPr>
        </p:nvSpPr>
        <p:spPr>
          <a:xfrm>
            <a:off x="1069500" y="3691450"/>
            <a:ext cx="18303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96" name="Google Shape;96;p18"/>
          <p:cNvSpPr txBox="1">
            <a:spLocks noGrp="1"/>
          </p:cNvSpPr>
          <p:nvPr>
            <p:ph type="subTitle" idx="2"/>
          </p:nvPr>
        </p:nvSpPr>
        <p:spPr>
          <a:xfrm>
            <a:off x="3656814" y="3691450"/>
            <a:ext cx="18303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97" name="Google Shape;97;p18"/>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8" name="Google Shape;98;p18"/>
          <p:cNvSpPr txBox="1">
            <a:spLocks noGrp="1"/>
          </p:cNvSpPr>
          <p:nvPr>
            <p:ph type="title" idx="3"/>
          </p:nvPr>
        </p:nvSpPr>
        <p:spPr>
          <a:xfrm>
            <a:off x="1069500" y="3339550"/>
            <a:ext cx="18303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9" name="Google Shape;99;p18"/>
          <p:cNvSpPr txBox="1">
            <a:spLocks noGrp="1"/>
          </p:cNvSpPr>
          <p:nvPr>
            <p:ph type="title" idx="4"/>
          </p:nvPr>
        </p:nvSpPr>
        <p:spPr>
          <a:xfrm>
            <a:off x="3656812" y="3339550"/>
            <a:ext cx="18303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0" name="Google Shape;100;p18"/>
          <p:cNvSpPr txBox="1">
            <a:spLocks noGrp="1"/>
          </p:cNvSpPr>
          <p:nvPr>
            <p:ph type="subTitle" idx="5"/>
          </p:nvPr>
        </p:nvSpPr>
        <p:spPr>
          <a:xfrm>
            <a:off x="6244102" y="3691450"/>
            <a:ext cx="18303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01" name="Google Shape;101;p18"/>
          <p:cNvSpPr txBox="1">
            <a:spLocks noGrp="1"/>
          </p:cNvSpPr>
          <p:nvPr>
            <p:ph type="title" idx="6"/>
          </p:nvPr>
        </p:nvSpPr>
        <p:spPr>
          <a:xfrm>
            <a:off x="6244099" y="3339550"/>
            <a:ext cx="18303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four columns">
  <p:cSld name="CUSTOM_2_1">
    <p:spTree>
      <p:nvGrpSpPr>
        <p:cNvPr id="1" name="Shape 102"/>
        <p:cNvGrpSpPr/>
        <p:nvPr/>
      </p:nvGrpSpPr>
      <p:grpSpPr>
        <a:xfrm>
          <a:off x="0" y="0"/>
          <a:ext cx="0" cy="0"/>
          <a:chOff x="0" y="0"/>
          <a:chExt cx="0" cy="0"/>
        </a:xfrm>
      </p:grpSpPr>
      <p:pic>
        <p:nvPicPr>
          <p:cNvPr id="103" name="Google Shape;103;p19"/>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4" name="Google Shape;104;p19"/>
          <p:cNvSpPr txBox="1">
            <a:spLocks noGrp="1"/>
          </p:cNvSpPr>
          <p:nvPr>
            <p:ph type="subTitle" idx="1"/>
          </p:nvPr>
        </p:nvSpPr>
        <p:spPr>
          <a:xfrm>
            <a:off x="3799499" y="3548440"/>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05" name="Google Shape;105;p19"/>
          <p:cNvSpPr txBox="1">
            <a:spLocks noGrp="1"/>
          </p:cNvSpPr>
          <p:nvPr>
            <p:ph type="subTitle" idx="2"/>
          </p:nvPr>
        </p:nvSpPr>
        <p:spPr>
          <a:xfrm>
            <a:off x="6135724" y="3548440"/>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06" name="Google Shape;106;p19"/>
          <p:cNvSpPr txBox="1">
            <a:spLocks noGrp="1"/>
          </p:cNvSpPr>
          <p:nvPr>
            <p:ph type="title"/>
          </p:nvPr>
        </p:nvSpPr>
        <p:spPr>
          <a:xfrm>
            <a:off x="4445617" y="674389"/>
            <a:ext cx="3327900" cy="75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7" name="Google Shape;107;p19"/>
          <p:cNvSpPr txBox="1">
            <a:spLocks noGrp="1"/>
          </p:cNvSpPr>
          <p:nvPr>
            <p:ph type="title" idx="3"/>
          </p:nvPr>
        </p:nvSpPr>
        <p:spPr>
          <a:xfrm>
            <a:off x="3799499" y="3196540"/>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8" name="Google Shape;108;p19"/>
          <p:cNvSpPr txBox="1">
            <a:spLocks noGrp="1"/>
          </p:cNvSpPr>
          <p:nvPr>
            <p:ph type="title" idx="4"/>
          </p:nvPr>
        </p:nvSpPr>
        <p:spPr>
          <a:xfrm>
            <a:off x="6135724" y="3196540"/>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9" name="Google Shape;109;p19"/>
          <p:cNvSpPr txBox="1">
            <a:spLocks noGrp="1"/>
          </p:cNvSpPr>
          <p:nvPr>
            <p:ph type="subTitle" idx="5"/>
          </p:nvPr>
        </p:nvSpPr>
        <p:spPr>
          <a:xfrm>
            <a:off x="3799499" y="2210515"/>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0" name="Google Shape;110;p19"/>
          <p:cNvSpPr txBox="1">
            <a:spLocks noGrp="1"/>
          </p:cNvSpPr>
          <p:nvPr>
            <p:ph type="subTitle" idx="6"/>
          </p:nvPr>
        </p:nvSpPr>
        <p:spPr>
          <a:xfrm>
            <a:off x="6135724" y="2210515"/>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1" name="Google Shape;111;p19"/>
          <p:cNvSpPr txBox="1">
            <a:spLocks noGrp="1"/>
          </p:cNvSpPr>
          <p:nvPr>
            <p:ph type="title" idx="7"/>
          </p:nvPr>
        </p:nvSpPr>
        <p:spPr>
          <a:xfrm>
            <a:off x="3799499" y="1858615"/>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2" name="Google Shape;112;p19"/>
          <p:cNvSpPr txBox="1">
            <a:spLocks noGrp="1"/>
          </p:cNvSpPr>
          <p:nvPr>
            <p:ph type="title" idx="8"/>
          </p:nvPr>
        </p:nvSpPr>
        <p:spPr>
          <a:xfrm>
            <a:off x="6135724" y="1858615"/>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six columns">
  <p:cSld name="CUSTOM_2_1_1">
    <p:spTree>
      <p:nvGrpSpPr>
        <p:cNvPr id="1" name="Shape 113"/>
        <p:cNvGrpSpPr/>
        <p:nvPr/>
      </p:nvGrpSpPr>
      <p:grpSpPr>
        <a:xfrm>
          <a:off x="0" y="0"/>
          <a:ext cx="0" cy="0"/>
          <a:chOff x="0" y="0"/>
          <a:chExt cx="0" cy="0"/>
        </a:xfrm>
      </p:grpSpPr>
      <p:pic>
        <p:nvPicPr>
          <p:cNvPr id="114" name="Google Shape;114;p20"/>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15" name="Google Shape;115;p20"/>
          <p:cNvSpPr txBox="1">
            <a:spLocks noGrp="1"/>
          </p:cNvSpPr>
          <p:nvPr>
            <p:ph type="subTitle" idx="1"/>
          </p:nvPr>
        </p:nvSpPr>
        <p:spPr>
          <a:xfrm>
            <a:off x="1097931" y="390832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6" name="Google Shape;116;p20"/>
          <p:cNvSpPr txBox="1">
            <a:spLocks noGrp="1"/>
          </p:cNvSpPr>
          <p:nvPr>
            <p:ph type="subTitle" idx="2"/>
          </p:nvPr>
        </p:nvSpPr>
        <p:spPr>
          <a:xfrm>
            <a:off x="6207665" y="390832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7" name="Google Shape;117;p20"/>
          <p:cNvSpPr txBox="1">
            <a:spLocks noGrp="1"/>
          </p:cNvSpPr>
          <p:nvPr>
            <p:ph type="title"/>
          </p:nvPr>
        </p:nvSpPr>
        <p:spPr>
          <a:xfrm>
            <a:off x="1097931" y="355642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8" name="Google Shape;118;p20"/>
          <p:cNvSpPr txBox="1">
            <a:spLocks noGrp="1"/>
          </p:cNvSpPr>
          <p:nvPr>
            <p:ph type="title" idx="3"/>
          </p:nvPr>
        </p:nvSpPr>
        <p:spPr>
          <a:xfrm>
            <a:off x="6207665" y="355642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9" name="Google Shape;119;p20"/>
          <p:cNvSpPr txBox="1">
            <a:spLocks noGrp="1"/>
          </p:cNvSpPr>
          <p:nvPr>
            <p:ph type="subTitle" idx="4"/>
          </p:nvPr>
        </p:nvSpPr>
        <p:spPr>
          <a:xfrm>
            <a:off x="1097931" y="229937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20" name="Google Shape;120;p20"/>
          <p:cNvSpPr txBox="1">
            <a:spLocks noGrp="1"/>
          </p:cNvSpPr>
          <p:nvPr>
            <p:ph type="subTitle" idx="5"/>
          </p:nvPr>
        </p:nvSpPr>
        <p:spPr>
          <a:xfrm>
            <a:off x="6207665" y="229937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21" name="Google Shape;121;p20"/>
          <p:cNvSpPr txBox="1">
            <a:spLocks noGrp="1"/>
          </p:cNvSpPr>
          <p:nvPr>
            <p:ph type="title" idx="6"/>
          </p:nvPr>
        </p:nvSpPr>
        <p:spPr>
          <a:xfrm>
            <a:off x="1097931" y="194747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2" name="Google Shape;122;p20"/>
          <p:cNvSpPr txBox="1">
            <a:spLocks noGrp="1"/>
          </p:cNvSpPr>
          <p:nvPr>
            <p:ph type="title" idx="7"/>
          </p:nvPr>
        </p:nvSpPr>
        <p:spPr>
          <a:xfrm>
            <a:off x="6207665" y="194747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3" name="Google Shape;123;p20"/>
          <p:cNvSpPr txBox="1">
            <a:spLocks noGrp="1"/>
          </p:cNvSpPr>
          <p:nvPr>
            <p:ph type="subTitle" idx="8"/>
          </p:nvPr>
        </p:nvSpPr>
        <p:spPr>
          <a:xfrm>
            <a:off x="3499736" y="390832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24" name="Google Shape;124;p20"/>
          <p:cNvSpPr txBox="1">
            <a:spLocks noGrp="1"/>
          </p:cNvSpPr>
          <p:nvPr>
            <p:ph type="title" idx="9"/>
          </p:nvPr>
        </p:nvSpPr>
        <p:spPr>
          <a:xfrm>
            <a:off x="3499736" y="355642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5" name="Google Shape;125;p20"/>
          <p:cNvSpPr txBox="1">
            <a:spLocks noGrp="1"/>
          </p:cNvSpPr>
          <p:nvPr>
            <p:ph type="subTitle" idx="13"/>
          </p:nvPr>
        </p:nvSpPr>
        <p:spPr>
          <a:xfrm>
            <a:off x="3499736" y="2299375"/>
            <a:ext cx="1838400" cy="56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26" name="Google Shape;126;p20"/>
          <p:cNvSpPr txBox="1">
            <a:spLocks noGrp="1"/>
          </p:cNvSpPr>
          <p:nvPr>
            <p:ph type="title" idx="14"/>
          </p:nvPr>
        </p:nvSpPr>
        <p:spPr>
          <a:xfrm>
            <a:off x="3499736" y="1947475"/>
            <a:ext cx="18384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7" name="Google Shape;127;p20"/>
          <p:cNvSpPr txBox="1">
            <a:spLocks noGrp="1"/>
          </p:cNvSpPr>
          <p:nvPr>
            <p:ph type="title" idx="15"/>
          </p:nvPr>
        </p:nvSpPr>
        <p:spPr>
          <a:xfrm>
            <a:off x="720000" y="540000"/>
            <a:ext cx="77040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128"/>
        <p:cNvGrpSpPr/>
        <p:nvPr/>
      </p:nvGrpSpPr>
      <p:grpSpPr>
        <a:xfrm>
          <a:off x="0" y="0"/>
          <a:ext cx="0" cy="0"/>
          <a:chOff x="0" y="0"/>
          <a:chExt cx="0" cy="0"/>
        </a:xfrm>
      </p:grpSpPr>
      <p:pic>
        <p:nvPicPr>
          <p:cNvPr id="129" name="Google Shape;129;p21"/>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30" name="Google Shape;130;p21"/>
          <p:cNvSpPr txBox="1">
            <a:spLocks noGrp="1"/>
          </p:cNvSpPr>
          <p:nvPr>
            <p:ph type="title"/>
          </p:nvPr>
        </p:nvSpPr>
        <p:spPr>
          <a:xfrm>
            <a:off x="1301839" y="1557875"/>
            <a:ext cx="2443200" cy="10110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31" name="Google Shape;131;p21"/>
          <p:cNvSpPr txBox="1">
            <a:spLocks noGrp="1"/>
          </p:cNvSpPr>
          <p:nvPr>
            <p:ph type="subTitle" idx="1"/>
          </p:nvPr>
        </p:nvSpPr>
        <p:spPr>
          <a:xfrm>
            <a:off x="1301851" y="2574600"/>
            <a:ext cx="2331300" cy="10110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1">
  <p:cSld name="CUSTOM_4_3">
    <p:spTree>
      <p:nvGrpSpPr>
        <p:cNvPr id="1" name="Shape 132"/>
        <p:cNvGrpSpPr/>
        <p:nvPr/>
      </p:nvGrpSpPr>
      <p:grpSpPr>
        <a:xfrm>
          <a:off x="0" y="0"/>
          <a:ext cx="0" cy="0"/>
          <a:chOff x="0" y="0"/>
          <a:chExt cx="0" cy="0"/>
        </a:xfrm>
      </p:grpSpPr>
      <p:pic>
        <p:nvPicPr>
          <p:cNvPr id="133" name="Google Shape;133;p2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34" name="Google Shape;134;p22"/>
          <p:cNvSpPr txBox="1">
            <a:spLocks noGrp="1"/>
          </p:cNvSpPr>
          <p:nvPr>
            <p:ph type="title"/>
          </p:nvPr>
        </p:nvSpPr>
        <p:spPr>
          <a:xfrm flipH="1">
            <a:off x="5394750" y="1557887"/>
            <a:ext cx="2127600" cy="10110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35" name="Google Shape;135;p22"/>
          <p:cNvSpPr txBox="1">
            <a:spLocks noGrp="1"/>
          </p:cNvSpPr>
          <p:nvPr>
            <p:ph type="subTitle" idx="1"/>
          </p:nvPr>
        </p:nvSpPr>
        <p:spPr>
          <a:xfrm flipH="1">
            <a:off x="5394725" y="2574600"/>
            <a:ext cx="2370300" cy="10110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2">
  <p:cSld name="CUSTOM_4_2">
    <p:spTree>
      <p:nvGrpSpPr>
        <p:cNvPr id="1" name="Shape 136"/>
        <p:cNvGrpSpPr/>
        <p:nvPr/>
      </p:nvGrpSpPr>
      <p:grpSpPr>
        <a:xfrm>
          <a:off x="0" y="0"/>
          <a:ext cx="0" cy="0"/>
          <a:chOff x="0" y="0"/>
          <a:chExt cx="0" cy="0"/>
        </a:xfrm>
      </p:grpSpPr>
      <p:pic>
        <p:nvPicPr>
          <p:cNvPr id="137" name="Google Shape;137;p23"/>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38" name="Google Shape;138;p23"/>
          <p:cNvSpPr txBox="1">
            <a:spLocks noGrp="1"/>
          </p:cNvSpPr>
          <p:nvPr>
            <p:ph type="title"/>
          </p:nvPr>
        </p:nvSpPr>
        <p:spPr>
          <a:xfrm>
            <a:off x="720000" y="2739300"/>
            <a:ext cx="3774600" cy="1111500"/>
          </a:xfrm>
          <a:prstGeom prst="rect">
            <a:avLst/>
          </a:prstGeom>
        </p:spPr>
        <p:txBody>
          <a:bodyPr spcFirstLastPara="1" wrap="square" lIns="91425" tIns="91425" rIns="91425" bIns="91425" anchor="ctr" anchorCtr="0">
            <a:noAutofit/>
          </a:bodyPr>
          <a:lstStyle>
            <a:lvl1pPr lvl="0" rtl="0">
              <a:spcBef>
                <a:spcPts val="0"/>
              </a:spcBef>
              <a:spcAft>
                <a:spcPts val="0"/>
              </a:spcAft>
              <a:buSzPts val="4200"/>
              <a:buNone/>
              <a:defRPr sz="90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39" name="Google Shape;139;p23"/>
          <p:cNvSpPr txBox="1">
            <a:spLocks noGrp="1"/>
          </p:cNvSpPr>
          <p:nvPr>
            <p:ph type="subTitle" idx="1"/>
          </p:nvPr>
        </p:nvSpPr>
        <p:spPr>
          <a:xfrm>
            <a:off x="720000" y="3951900"/>
            <a:ext cx="3774600" cy="65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3">
  <p:cSld name="CUSTOM_4_2_1">
    <p:spTree>
      <p:nvGrpSpPr>
        <p:cNvPr id="1" name="Shape 140"/>
        <p:cNvGrpSpPr/>
        <p:nvPr/>
      </p:nvGrpSpPr>
      <p:grpSpPr>
        <a:xfrm>
          <a:off x="0" y="0"/>
          <a:ext cx="0" cy="0"/>
          <a:chOff x="0" y="0"/>
          <a:chExt cx="0" cy="0"/>
        </a:xfrm>
      </p:grpSpPr>
      <p:pic>
        <p:nvPicPr>
          <p:cNvPr id="141" name="Google Shape;141;p24"/>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42" name="Google Shape;142;p24"/>
          <p:cNvSpPr txBox="1">
            <a:spLocks noGrp="1"/>
          </p:cNvSpPr>
          <p:nvPr>
            <p:ph type="subTitle" idx="1"/>
          </p:nvPr>
        </p:nvSpPr>
        <p:spPr>
          <a:xfrm>
            <a:off x="2790350" y="1104300"/>
            <a:ext cx="3563700" cy="4605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43" name="Google Shape;143;p24"/>
          <p:cNvSpPr txBox="1">
            <a:spLocks noGrp="1"/>
          </p:cNvSpPr>
          <p:nvPr>
            <p:ph type="subTitle" idx="2"/>
          </p:nvPr>
        </p:nvSpPr>
        <p:spPr>
          <a:xfrm>
            <a:off x="720000" y="1564800"/>
            <a:ext cx="3925800" cy="3038700"/>
          </a:xfrm>
          <a:prstGeom prst="rect">
            <a:avLst/>
          </a:prstGeom>
          <a:noFill/>
        </p:spPr>
        <p:txBody>
          <a:bodyPr spcFirstLastPara="1" wrap="square" lIns="91425" tIns="91425" rIns="91425" bIns="91425" anchor="t" anchorCtr="0">
            <a:noAutofit/>
          </a:bodyPr>
          <a:lstStyle>
            <a:lvl1pPr marR="50800" lvl="0" rtl="0">
              <a:spcBef>
                <a:spcPts val="0"/>
              </a:spcBef>
              <a:spcAft>
                <a:spcPts val="0"/>
              </a:spcAft>
              <a:buSzPts val="1400"/>
              <a:buChar char="●"/>
              <a:defRPr sz="1200"/>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144" name="Google Shape;144;p24"/>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5" name="Google Shape;145;p24"/>
          <p:cNvSpPr txBox="1">
            <a:spLocks noGrp="1"/>
          </p:cNvSpPr>
          <p:nvPr>
            <p:ph type="subTitle" idx="3"/>
          </p:nvPr>
        </p:nvSpPr>
        <p:spPr>
          <a:xfrm>
            <a:off x="4645800" y="1564875"/>
            <a:ext cx="3778500" cy="3038700"/>
          </a:xfrm>
          <a:prstGeom prst="rect">
            <a:avLst/>
          </a:prstGeom>
          <a:noFill/>
        </p:spPr>
        <p:txBody>
          <a:bodyPr spcFirstLastPara="1" wrap="square" lIns="91425" tIns="91425" rIns="91425" bIns="91425" anchor="b" anchorCtr="0">
            <a:noAutofit/>
          </a:bodyPr>
          <a:lstStyle>
            <a:lvl1pPr marR="50800" lvl="0" rtl="0">
              <a:spcBef>
                <a:spcPts val="0"/>
              </a:spcBef>
              <a:spcAft>
                <a:spcPts val="0"/>
              </a:spcAft>
              <a:buSzPts val="1400"/>
              <a:buChar char="●"/>
              <a:defRPr sz="1200"/>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4">
  <p:cSld name="CUSTOM_4_2_1_1">
    <p:spTree>
      <p:nvGrpSpPr>
        <p:cNvPr id="1" name="Shape 146"/>
        <p:cNvGrpSpPr/>
        <p:nvPr/>
      </p:nvGrpSpPr>
      <p:grpSpPr>
        <a:xfrm>
          <a:off x="0" y="0"/>
          <a:ext cx="0" cy="0"/>
          <a:chOff x="0" y="0"/>
          <a:chExt cx="0" cy="0"/>
        </a:xfrm>
      </p:grpSpPr>
      <p:pic>
        <p:nvPicPr>
          <p:cNvPr id="147" name="Google Shape;147;p2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48" name="Google Shape;148;p25"/>
          <p:cNvSpPr txBox="1">
            <a:spLocks noGrp="1"/>
          </p:cNvSpPr>
          <p:nvPr>
            <p:ph type="subTitle" idx="1"/>
          </p:nvPr>
        </p:nvSpPr>
        <p:spPr>
          <a:xfrm>
            <a:off x="2790350" y="1104300"/>
            <a:ext cx="3563700" cy="4605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49" name="Google Shape;149;p2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50" name="Google Shape;150;p25"/>
          <p:cNvSpPr txBox="1">
            <a:spLocks noGrp="1"/>
          </p:cNvSpPr>
          <p:nvPr>
            <p:ph type="subTitle" idx="2"/>
          </p:nvPr>
        </p:nvSpPr>
        <p:spPr>
          <a:xfrm>
            <a:off x="720000" y="1564800"/>
            <a:ext cx="3925800" cy="3038700"/>
          </a:xfrm>
          <a:prstGeom prst="rect">
            <a:avLst/>
          </a:prstGeom>
          <a:noFill/>
        </p:spPr>
        <p:txBody>
          <a:bodyPr spcFirstLastPara="1" wrap="square" lIns="91425" tIns="91425" rIns="91425" bIns="91425" anchor="ctr" anchorCtr="0">
            <a:noAutofit/>
          </a:bodyPr>
          <a:lstStyle>
            <a:lvl1pPr marR="50800" lvl="0" rtl="0">
              <a:spcBef>
                <a:spcPts val="0"/>
              </a:spcBef>
              <a:spcAft>
                <a:spcPts val="0"/>
              </a:spcAft>
              <a:buSzPts val="1400"/>
              <a:buChar char="●"/>
              <a:defRPr sz="1200"/>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151" name="Google Shape;151;p25"/>
          <p:cNvSpPr txBox="1">
            <a:spLocks noGrp="1"/>
          </p:cNvSpPr>
          <p:nvPr>
            <p:ph type="subTitle" idx="3"/>
          </p:nvPr>
        </p:nvSpPr>
        <p:spPr>
          <a:xfrm>
            <a:off x="4645800" y="1564875"/>
            <a:ext cx="3778500" cy="3038700"/>
          </a:xfrm>
          <a:prstGeom prst="rect">
            <a:avLst/>
          </a:prstGeom>
          <a:noFill/>
        </p:spPr>
        <p:txBody>
          <a:bodyPr spcFirstLastPara="1" wrap="square" lIns="91425" tIns="91425" rIns="91425" bIns="91425" anchor="t" anchorCtr="0">
            <a:noAutofit/>
          </a:bodyPr>
          <a:lstStyle>
            <a:lvl1pPr marR="50800" lvl="0" rtl="0">
              <a:spcBef>
                <a:spcPts val="0"/>
              </a:spcBef>
              <a:spcAft>
                <a:spcPts val="0"/>
              </a:spcAft>
              <a:buSzPts val="1400"/>
              <a:buChar char="●"/>
              <a:defRPr sz="1200"/>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s">
  <p:cSld name="CUSTOM_4_1">
    <p:spTree>
      <p:nvGrpSpPr>
        <p:cNvPr id="1" name="Shape 152"/>
        <p:cNvGrpSpPr/>
        <p:nvPr/>
      </p:nvGrpSpPr>
      <p:grpSpPr>
        <a:xfrm>
          <a:off x="0" y="0"/>
          <a:ext cx="0" cy="0"/>
          <a:chOff x="0" y="0"/>
          <a:chExt cx="0" cy="0"/>
        </a:xfrm>
      </p:grpSpPr>
      <p:pic>
        <p:nvPicPr>
          <p:cNvPr id="153" name="Google Shape;153;p26"/>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4" name="Google Shape;154;p26"/>
          <p:cNvSpPr txBox="1">
            <a:spLocks noGrp="1"/>
          </p:cNvSpPr>
          <p:nvPr>
            <p:ph type="ctrTitle"/>
          </p:nvPr>
        </p:nvSpPr>
        <p:spPr>
          <a:xfrm>
            <a:off x="3693225" y="540000"/>
            <a:ext cx="4730700" cy="95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0"/>
              <a:buNone/>
              <a:defRPr sz="8500"/>
            </a:lvl1pPr>
            <a:lvl2pPr lvl="1" algn="ctr" rtl="0">
              <a:spcBef>
                <a:spcPts val="0"/>
              </a:spcBef>
              <a:spcAft>
                <a:spcPts val="0"/>
              </a:spcAft>
              <a:buSzPts val="5200"/>
              <a:buFont typeface="Abhaya Libre"/>
              <a:buNone/>
              <a:defRPr sz="5200">
                <a:latin typeface="Abhaya Libre"/>
                <a:ea typeface="Abhaya Libre"/>
                <a:cs typeface="Abhaya Libre"/>
                <a:sym typeface="Abhaya Libre"/>
              </a:defRPr>
            </a:lvl2pPr>
            <a:lvl3pPr lvl="2" algn="ctr" rtl="0">
              <a:spcBef>
                <a:spcPts val="0"/>
              </a:spcBef>
              <a:spcAft>
                <a:spcPts val="0"/>
              </a:spcAft>
              <a:buSzPts val="5200"/>
              <a:buFont typeface="Abhaya Libre"/>
              <a:buNone/>
              <a:defRPr sz="5200">
                <a:latin typeface="Abhaya Libre"/>
                <a:ea typeface="Abhaya Libre"/>
                <a:cs typeface="Abhaya Libre"/>
                <a:sym typeface="Abhaya Libre"/>
              </a:defRPr>
            </a:lvl3pPr>
            <a:lvl4pPr lvl="3" algn="ctr" rtl="0">
              <a:spcBef>
                <a:spcPts val="0"/>
              </a:spcBef>
              <a:spcAft>
                <a:spcPts val="0"/>
              </a:spcAft>
              <a:buSzPts val="5200"/>
              <a:buFont typeface="Abhaya Libre"/>
              <a:buNone/>
              <a:defRPr sz="5200">
                <a:latin typeface="Abhaya Libre"/>
                <a:ea typeface="Abhaya Libre"/>
                <a:cs typeface="Abhaya Libre"/>
                <a:sym typeface="Abhaya Libre"/>
              </a:defRPr>
            </a:lvl4pPr>
            <a:lvl5pPr lvl="4" algn="ctr" rtl="0">
              <a:spcBef>
                <a:spcPts val="0"/>
              </a:spcBef>
              <a:spcAft>
                <a:spcPts val="0"/>
              </a:spcAft>
              <a:buSzPts val="5200"/>
              <a:buFont typeface="Abhaya Libre"/>
              <a:buNone/>
              <a:defRPr sz="5200">
                <a:latin typeface="Abhaya Libre"/>
                <a:ea typeface="Abhaya Libre"/>
                <a:cs typeface="Abhaya Libre"/>
                <a:sym typeface="Abhaya Libre"/>
              </a:defRPr>
            </a:lvl5pPr>
            <a:lvl6pPr lvl="5" algn="ctr" rtl="0">
              <a:spcBef>
                <a:spcPts val="0"/>
              </a:spcBef>
              <a:spcAft>
                <a:spcPts val="0"/>
              </a:spcAft>
              <a:buSzPts val="5200"/>
              <a:buFont typeface="Abhaya Libre"/>
              <a:buNone/>
              <a:defRPr sz="5200">
                <a:latin typeface="Abhaya Libre"/>
                <a:ea typeface="Abhaya Libre"/>
                <a:cs typeface="Abhaya Libre"/>
                <a:sym typeface="Abhaya Libre"/>
              </a:defRPr>
            </a:lvl6pPr>
            <a:lvl7pPr lvl="6" algn="ctr" rtl="0">
              <a:spcBef>
                <a:spcPts val="0"/>
              </a:spcBef>
              <a:spcAft>
                <a:spcPts val="0"/>
              </a:spcAft>
              <a:buSzPts val="5200"/>
              <a:buFont typeface="Abhaya Libre"/>
              <a:buNone/>
              <a:defRPr sz="5200">
                <a:latin typeface="Abhaya Libre"/>
                <a:ea typeface="Abhaya Libre"/>
                <a:cs typeface="Abhaya Libre"/>
                <a:sym typeface="Abhaya Libre"/>
              </a:defRPr>
            </a:lvl7pPr>
            <a:lvl8pPr lvl="7" algn="ctr" rtl="0">
              <a:spcBef>
                <a:spcPts val="0"/>
              </a:spcBef>
              <a:spcAft>
                <a:spcPts val="0"/>
              </a:spcAft>
              <a:buSzPts val="5200"/>
              <a:buFont typeface="Abhaya Libre"/>
              <a:buNone/>
              <a:defRPr sz="5200">
                <a:latin typeface="Abhaya Libre"/>
                <a:ea typeface="Abhaya Libre"/>
                <a:cs typeface="Abhaya Libre"/>
                <a:sym typeface="Abhaya Libre"/>
              </a:defRPr>
            </a:lvl8pPr>
            <a:lvl9pPr lvl="8" algn="ctr" rtl="0">
              <a:spcBef>
                <a:spcPts val="0"/>
              </a:spcBef>
              <a:spcAft>
                <a:spcPts val="0"/>
              </a:spcAft>
              <a:buSzPts val="5200"/>
              <a:buFont typeface="Abhaya Libre"/>
              <a:buNone/>
              <a:defRPr sz="5200">
                <a:latin typeface="Abhaya Libre"/>
                <a:ea typeface="Abhaya Libre"/>
                <a:cs typeface="Abhaya Libre"/>
                <a:sym typeface="Abhaya Libre"/>
              </a:defRPr>
            </a:lvl9pPr>
          </a:lstStyle>
          <a:p>
            <a:endParaRPr/>
          </a:p>
        </p:txBody>
      </p:sp>
      <p:sp>
        <p:nvSpPr>
          <p:cNvPr id="155" name="Google Shape;155;p26"/>
          <p:cNvSpPr txBox="1">
            <a:spLocks noGrp="1"/>
          </p:cNvSpPr>
          <p:nvPr>
            <p:ph type="subTitle" idx="1"/>
          </p:nvPr>
        </p:nvSpPr>
        <p:spPr>
          <a:xfrm>
            <a:off x="3693300" y="2291500"/>
            <a:ext cx="4730700" cy="131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26"/>
          <p:cNvSpPr txBox="1"/>
          <p:nvPr/>
        </p:nvSpPr>
        <p:spPr>
          <a:xfrm>
            <a:off x="4000725" y="4067800"/>
            <a:ext cx="4115700" cy="4131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300"/>
              </a:spcBef>
              <a:spcAft>
                <a:spcPts val="0"/>
              </a:spcAft>
              <a:buNone/>
            </a:pPr>
            <a:r>
              <a:rPr lang="en" sz="1200">
                <a:solidFill>
                  <a:schemeClr val="dk1"/>
                </a:solidFill>
                <a:latin typeface="Dosis"/>
                <a:ea typeface="Dosis"/>
                <a:cs typeface="Dosis"/>
                <a:sym typeface="Dosis"/>
              </a:rPr>
              <a:t>CREDITS: This presentation template was created by </a:t>
            </a:r>
            <a:r>
              <a:rPr lang="en" sz="1200" b="1">
                <a:solidFill>
                  <a:schemeClr val="dk1"/>
                </a:solidFill>
                <a:uFill>
                  <a:noFill/>
                </a:uFill>
                <a:latin typeface="Dosis"/>
                <a:ea typeface="Dosis"/>
                <a:cs typeface="Dosis"/>
                <a:sym typeface="Dosis"/>
                <a:hlinkClick r:id="rId3">
                  <a:extLst>
                    <a:ext uri="{A12FA001-AC4F-418D-AE19-62706E023703}">
                      <ahyp:hlinkClr xmlns:ahyp="http://schemas.microsoft.com/office/drawing/2018/hyperlinkcolor" val="tx"/>
                    </a:ext>
                  </a:extLst>
                </a:hlinkClick>
              </a:rPr>
              <a:t>Slidesgo</a:t>
            </a:r>
            <a:r>
              <a:rPr lang="en" sz="1200">
                <a:solidFill>
                  <a:schemeClr val="dk1"/>
                </a:solidFill>
                <a:latin typeface="Dosis"/>
                <a:ea typeface="Dosis"/>
                <a:cs typeface="Dosis"/>
                <a:sym typeface="Dosis"/>
              </a:rPr>
              <a:t>, including icons by </a:t>
            </a:r>
            <a:r>
              <a:rPr lang="en" sz="1200" b="1">
                <a:solidFill>
                  <a:schemeClr val="dk1"/>
                </a:solidFill>
                <a:uFill>
                  <a:noFill/>
                </a:uFill>
                <a:latin typeface="Dosis"/>
                <a:ea typeface="Dosis"/>
                <a:cs typeface="Dosis"/>
                <a:sym typeface="Dosis"/>
                <a:hlinkClick r:id="rId4">
                  <a:extLst>
                    <a:ext uri="{A12FA001-AC4F-418D-AE19-62706E023703}">
                      <ahyp:hlinkClr xmlns:ahyp="http://schemas.microsoft.com/office/drawing/2018/hyperlinkcolor" val="tx"/>
                    </a:ext>
                  </a:extLst>
                </a:hlinkClick>
              </a:rPr>
              <a:t>Flaticon</a:t>
            </a:r>
            <a:r>
              <a:rPr lang="en" sz="1200">
                <a:solidFill>
                  <a:schemeClr val="dk1"/>
                </a:solidFill>
                <a:latin typeface="Dosis"/>
                <a:ea typeface="Dosis"/>
                <a:cs typeface="Dosis"/>
                <a:sym typeface="Dosis"/>
              </a:rPr>
              <a:t> and infographics &amp; images by </a:t>
            </a:r>
            <a:r>
              <a:rPr lang="en" sz="1200" b="1">
                <a:solidFill>
                  <a:schemeClr val="dk1"/>
                </a:solidFill>
                <a:uFill>
                  <a:noFill/>
                </a:uFill>
                <a:latin typeface="Dosis"/>
                <a:ea typeface="Dosis"/>
                <a:cs typeface="Dosis"/>
                <a:sym typeface="Dosis"/>
                <a:hlinkClick r:id="rId5">
                  <a:extLst>
                    <a:ext uri="{A12FA001-AC4F-418D-AE19-62706E023703}">
                      <ahyp:hlinkClr xmlns:ahyp="http://schemas.microsoft.com/office/drawing/2018/hyperlinkcolor" val="tx"/>
                    </a:ext>
                  </a:extLst>
                </a:hlinkClick>
              </a:rPr>
              <a:t>Freepik</a:t>
            </a:r>
            <a:endParaRPr sz="1200" b="1">
              <a:solidFill>
                <a:schemeClr val="dk1"/>
              </a:solidFill>
              <a:latin typeface="Dosis"/>
              <a:ea typeface="Dosis"/>
              <a:cs typeface="Dosis"/>
              <a:sym typeface="Dosis"/>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9" name="Google Shape;159;p27"/>
          <p:cNvSpPr/>
          <p:nvPr/>
        </p:nvSpPr>
        <p:spPr>
          <a:xfrm flipH="1">
            <a:off x="898367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1" name="Google Shape;161;p27"/>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2" name="Google Shape;162;p27"/>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63" name="Google Shape;163;p27"/>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64" name="Google Shape;164;p27"/>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67" name="Google Shape;167;p28"/>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8" name="Google Shape;168;p28"/>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9" name="Google Shape;169;p28"/>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70" name="Google Shape;170;p28"/>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71" name="Google Shape;171;p28"/>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72" name="Google Shape;172;p28"/>
          <p:cNvSpPr/>
          <p:nvPr/>
        </p:nvSpPr>
        <p:spPr>
          <a:xfrm>
            <a:off x="-8"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theme" Target="../theme/theme1.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hilosopher"/>
              <a:buNone/>
              <a:defRPr sz="3000">
                <a:solidFill>
                  <a:schemeClr val="dk1"/>
                </a:solidFill>
                <a:latin typeface="Philosopher"/>
                <a:ea typeface="Philosopher"/>
                <a:cs typeface="Philosopher"/>
                <a:sym typeface="Philosopher"/>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237097"/>
            <a:ext cx="7704000" cy="33663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1pPr>
            <a:lvl2pPr marL="914400" lvl="1"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2pPr>
            <a:lvl3pPr marL="1371600" lvl="2"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3pPr>
            <a:lvl4pPr marL="1828800" lvl="3"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4pPr>
            <a:lvl5pPr marL="2286000" lvl="4"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5pPr>
            <a:lvl6pPr marL="2743200" lvl="5"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6pPr>
            <a:lvl7pPr marL="3200400" lvl="6"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7pPr>
            <a:lvl8pPr marL="3657600" lvl="7"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8pPr>
            <a:lvl9pPr marL="4114800" lvl="8"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3.xml" /><Relationship Id="rId1" Type="http://schemas.openxmlformats.org/officeDocument/2006/relationships/slideLayout" Target="../slideLayouts/slideLayout18.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3" Type="http://schemas.openxmlformats.org/officeDocument/2006/relationships/hyperlink" Target="https://docs.google.com/spreadsheets/d/1IOqsvfIYNQHslKwRt4UMOcdQUvX7tsmbiCDk2dekjaw/copy#gid=0" TargetMode="External" /><Relationship Id="rId2" Type="http://schemas.openxmlformats.org/officeDocument/2006/relationships/notesSlide" Target="../notesSlides/notesSlide8.xml" /><Relationship Id="rId1" Type="http://schemas.openxmlformats.org/officeDocument/2006/relationships/slideLayout" Target="../slideLayouts/slideLayout27.xml" /><Relationship Id="rId4" Type="http://schemas.openxmlformats.org/officeDocument/2006/relationships/image" Target="../media/image5.png" /></Relationships>
</file>

<file path=ppt/slides/_rels/slide9.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9.xml" /><Relationship Id="rId1" Type="http://schemas.openxmlformats.org/officeDocument/2006/relationships/slideLayout" Target="../slideLayouts/slideLayout15.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6.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9"/>
          <p:cNvSpPr txBox="1">
            <a:spLocks noGrp="1"/>
          </p:cNvSpPr>
          <p:nvPr>
            <p:ph type="ctrTitle"/>
          </p:nvPr>
        </p:nvSpPr>
        <p:spPr>
          <a:xfrm>
            <a:off x="4193950" y="582375"/>
            <a:ext cx="4025100" cy="2965200"/>
          </a:xfrm>
          <a:prstGeom prst="rect">
            <a:avLst/>
          </a:prstGeom>
        </p:spPr>
        <p:txBody>
          <a:bodyPr spcFirstLastPara="1" wrap="square" lIns="54000" tIns="91425" rIns="54000" bIns="91425" anchor="ctr" anchorCtr="0">
            <a:noAutofit/>
          </a:bodyPr>
          <a:lstStyle/>
          <a:p>
            <a:pPr marL="0" lvl="0" indent="0" algn="l" rtl="0">
              <a:spcBef>
                <a:spcPts val="0"/>
              </a:spcBef>
              <a:spcAft>
                <a:spcPts val="0"/>
              </a:spcAft>
              <a:buNone/>
            </a:pPr>
            <a:r>
              <a:rPr lang="en" sz="2400"/>
              <a:t>The Role And Importance Of Hospitality And Guest Service Within The Hotel Service:</a:t>
            </a:r>
            <a:endParaRPr sz="2400"/>
          </a:p>
          <a:p>
            <a:pPr marL="0" lvl="0" indent="0" algn="l" rtl="0">
              <a:spcBef>
                <a:spcPts val="0"/>
              </a:spcBef>
              <a:spcAft>
                <a:spcPts val="0"/>
              </a:spcAft>
              <a:buNone/>
            </a:pPr>
            <a:r>
              <a:rPr lang="en" sz="3100" b="1"/>
              <a:t>Marriott International</a:t>
            </a:r>
            <a:endParaRPr sz="3100" b="1"/>
          </a:p>
        </p:txBody>
      </p:sp>
      <p:pic>
        <p:nvPicPr>
          <p:cNvPr id="178" name="Google Shape;178;p29"/>
          <p:cNvPicPr preferRelativeResize="0"/>
          <p:nvPr/>
        </p:nvPicPr>
        <p:blipFill rotWithShape="1">
          <a:blip r:embed="rId3">
            <a:alphaModFix/>
          </a:blip>
          <a:srcRect l="23616" r="27488"/>
          <a:stretch/>
        </p:blipFill>
        <p:spPr>
          <a:xfrm>
            <a:off x="725" y="0"/>
            <a:ext cx="3773327" cy="5143501"/>
          </a:xfrm>
          <a:prstGeom prst="rect">
            <a:avLst/>
          </a:prstGeom>
          <a:noFill/>
          <a:ln>
            <a:noFill/>
          </a:ln>
        </p:spPr>
      </p:pic>
      <p:grpSp>
        <p:nvGrpSpPr>
          <p:cNvPr id="179" name="Google Shape;179;p29"/>
          <p:cNvGrpSpPr/>
          <p:nvPr/>
        </p:nvGrpSpPr>
        <p:grpSpPr>
          <a:xfrm>
            <a:off x="7542001" y="836813"/>
            <a:ext cx="338524" cy="338517"/>
            <a:chOff x="1623000" y="855750"/>
            <a:chExt cx="1185725" cy="1185700"/>
          </a:xfrm>
        </p:grpSpPr>
        <p:sp>
          <p:nvSpPr>
            <p:cNvPr id="180" name="Google Shape;180;p29"/>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9"/>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2" name="Google Shape;182;p29"/>
          <p:cNvSpPr txBox="1">
            <a:spLocks noGrp="1"/>
          </p:cNvSpPr>
          <p:nvPr>
            <p:ph type="subTitle" idx="1"/>
          </p:nvPr>
        </p:nvSpPr>
        <p:spPr>
          <a:xfrm>
            <a:off x="4193950" y="4403400"/>
            <a:ext cx="4025100" cy="405000"/>
          </a:xfrm>
          <a:prstGeom prst="rect">
            <a:avLst/>
          </a:prstGeom>
        </p:spPr>
        <p:txBody>
          <a:bodyPr spcFirstLastPara="1" wrap="square" lIns="54000" tIns="91425" rIns="54000" bIns="91425" anchor="ctr" anchorCtr="0">
            <a:noAutofit/>
          </a:bodyPr>
          <a:lstStyle/>
          <a:p>
            <a:pPr marL="0" lvl="0" indent="0" algn="l" rtl="0">
              <a:spcBef>
                <a:spcPts val="0"/>
              </a:spcBef>
              <a:spcAft>
                <a:spcPts val="0"/>
              </a:spcAft>
              <a:buClr>
                <a:schemeClr val="dk1"/>
              </a:buClr>
              <a:buSzPts val="1100"/>
              <a:buFont typeface="Arial"/>
              <a:buNone/>
            </a:pPr>
            <a:r>
              <a:rPr lang="en" b="1"/>
              <a:t>Jaglu Uddin     2209549</a:t>
            </a:r>
            <a:endParaRPr b="1"/>
          </a:p>
          <a:p>
            <a:pPr marL="0" lvl="0" indent="0" algn="l" rtl="0">
              <a:spcBef>
                <a:spcPts val="0"/>
              </a:spcBef>
              <a:spcAft>
                <a:spcPts val="0"/>
              </a:spcAft>
              <a:buClr>
                <a:schemeClr val="dk1"/>
              </a:buClr>
              <a:buSzPts val="1100"/>
              <a:buFont typeface="Arial"/>
              <a:buNone/>
            </a:pPr>
            <a:r>
              <a:rPr lang="en" b="1"/>
              <a:t>Lecturer name: Muhammad cassamo</a:t>
            </a:r>
            <a:endParaRPr b="1"/>
          </a:p>
          <a:p>
            <a:pPr marL="0" lvl="0" indent="0" algn="l" rtl="0">
              <a:spcBef>
                <a:spcPts val="0"/>
              </a:spcBef>
              <a:spcAft>
                <a:spcPts val="0"/>
              </a:spcAft>
              <a:buNone/>
            </a:pPr>
            <a:endParaRPr/>
          </a:p>
        </p:txBody>
      </p:sp>
      <p:grpSp>
        <p:nvGrpSpPr>
          <p:cNvPr id="183" name="Google Shape;183;p29"/>
          <p:cNvGrpSpPr/>
          <p:nvPr/>
        </p:nvGrpSpPr>
        <p:grpSpPr>
          <a:xfrm>
            <a:off x="7880535" y="3547563"/>
            <a:ext cx="338524" cy="338517"/>
            <a:chOff x="437300" y="855750"/>
            <a:chExt cx="1185725" cy="1185700"/>
          </a:xfrm>
        </p:grpSpPr>
        <p:sp>
          <p:nvSpPr>
            <p:cNvPr id="184" name="Google Shape;184;p29"/>
            <p:cNvSpPr/>
            <p:nvPr/>
          </p:nvSpPr>
          <p:spPr>
            <a:xfrm>
              <a:off x="4373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9"/>
            <p:cNvSpPr/>
            <p:nvPr/>
          </p:nvSpPr>
          <p:spPr>
            <a:xfrm>
              <a:off x="437300" y="855750"/>
              <a:ext cx="1185725" cy="1185700"/>
            </a:xfrm>
            <a:custGeom>
              <a:avLst/>
              <a:gdLst/>
              <a:ahLst/>
              <a:cxnLst/>
              <a:rect l="l" t="t" r="r" b="b"/>
              <a:pathLst>
                <a:path w="47429" h="47428" extrusionOk="0">
                  <a:moveTo>
                    <a:pt x="1" y="0"/>
                  </a:moveTo>
                  <a:lnTo>
                    <a:pt x="1" y="47428"/>
                  </a:lnTo>
                  <a:lnTo>
                    <a:pt x="474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 name="Google Shape;186;p29"/>
          <p:cNvGrpSpPr/>
          <p:nvPr/>
        </p:nvGrpSpPr>
        <p:grpSpPr>
          <a:xfrm>
            <a:off x="4299178" y="3791075"/>
            <a:ext cx="552633" cy="120300"/>
            <a:chOff x="4229100" y="-847725"/>
            <a:chExt cx="946938" cy="120300"/>
          </a:xfrm>
        </p:grpSpPr>
        <p:sp>
          <p:nvSpPr>
            <p:cNvPr id="187" name="Google Shape;187;p29"/>
            <p:cNvSpPr/>
            <p:nvPr/>
          </p:nvSpPr>
          <p:spPr>
            <a:xfrm>
              <a:off x="4229100"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9"/>
            <p:cNvSpPr/>
            <p:nvPr/>
          </p:nvSpPr>
          <p:spPr>
            <a:xfrm>
              <a:off x="4598919"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9"/>
            <p:cNvSpPr/>
            <p:nvPr/>
          </p:nvSpPr>
          <p:spPr>
            <a:xfrm>
              <a:off x="4968738"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0" name="Google Shape;190;p29"/>
          <p:cNvSpPr txBox="1"/>
          <p:nvPr/>
        </p:nvSpPr>
        <p:spPr>
          <a:xfrm>
            <a:off x="8300" y="4286449"/>
            <a:ext cx="3773400" cy="8571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9400">
                <a:solidFill>
                  <a:schemeClr val="lt1"/>
                </a:solidFill>
                <a:latin typeface="Philosopher"/>
                <a:ea typeface="Philosopher"/>
                <a:cs typeface="Philosopher"/>
                <a:sym typeface="Philosopher"/>
              </a:rPr>
              <a:t>HOTEL</a:t>
            </a:r>
            <a:endParaRPr sz="6800">
              <a:solidFill>
                <a:schemeClr val="lt1"/>
              </a:solidFill>
            </a:endParaRPr>
          </a:p>
        </p:txBody>
      </p:sp>
      <p:sp>
        <p:nvSpPr>
          <p:cNvPr id="191" name="Google Shape;191;p29"/>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92" name="Google Shape;192;p29"/>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93" name="Google Shape;193;p29"/>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94" name="Google Shape;194;p29"/>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95" name="Google Shape;195;p29"/>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96" name="Google Shape;196;p29"/>
          <p:cNvSpPr/>
          <p:nvPr/>
        </p:nvSpPr>
        <p:spPr>
          <a:xfrm>
            <a:off x="3764517"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0"/>
          <p:cNvSpPr txBox="1">
            <a:spLocks noGrp="1"/>
          </p:cNvSpPr>
          <p:nvPr>
            <p:ph type="title"/>
          </p:nvPr>
        </p:nvSpPr>
        <p:spPr>
          <a:xfrm>
            <a:off x="720000" y="660525"/>
            <a:ext cx="7084500" cy="75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The Role And Importance Of Hospitality And Guest Service Within The Hotel Service</a:t>
            </a:r>
            <a:endParaRPr/>
          </a:p>
        </p:txBody>
      </p:sp>
      <p:sp>
        <p:nvSpPr>
          <p:cNvPr id="202" name="Google Shape;202;p30"/>
          <p:cNvSpPr txBox="1">
            <a:spLocks noGrp="1"/>
          </p:cNvSpPr>
          <p:nvPr>
            <p:ph type="body" idx="1"/>
          </p:nvPr>
        </p:nvSpPr>
        <p:spPr>
          <a:xfrm>
            <a:off x="666900" y="1881525"/>
            <a:ext cx="7214100" cy="250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The hotel sector relies heavily on hospitality and guest service. They play an important part in giving guests a great experience and establishing a sense of comfort and relaxation during their stay (Pizam, 2014). Increased client satisfaction, repeat business, and favourable word-of-mouth referrals may all be attributed to excellent hospitality and guest service.</a:t>
            </a:r>
            <a:endParaRPr/>
          </a:p>
          <a:p>
            <a:pPr marL="0" lvl="0" indent="0" algn="l" rtl="0">
              <a:spcBef>
                <a:spcPts val="1200"/>
              </a:spcBef>
              <a:spcAft>
                <a:spcPts val="0"/>
              </a:spcAft>
              <a:buNone/>
            </a:pPr>
            <a:endParaRPr/>
          </a:p>
          <a:p>
            <a:pPr marL="0" lvl="0" indent="0" algn="l" rtl="0">
              <a:spcBef>
                <a:spcPts val="1200"/>
              </a:spcBef>
              <a:spcAft>
                <a:spcPts val="1200"/>
              </a:spcAft>
              <a:buNone/>
            </a:pPr>
            <a:r>
              <a:rPr lang="en"/>
              <a:t>This can also have a good impact on the hotel's reputation and enhance occupancy rates.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pic>
        <p:nvPicPr>
          <p:cNvPr id="207" name="Google Shape;207;p31"/>
          <p:cNvPicPr preferRelativeResize="0"/>
          <p:nvPr/>
        </p:nvPicPr>
        <p:blipFill rotWithShape="1">
          <a:blip r:embed="rId3">
            <a:alphaModFix/>
          </a:blip>
          <a:srcRect/>
          <a:stretch/>
        </p:blipFill>
        <p:spPr>
          <a:xfrm flipH="1">
            <a:off x="0" y="0"/>
            <a:ext cx="3433275" cy="5143501"/>
          </a:xfrm>
          <a:prstGeom prst="rect">
            <a:avLst/>
          </a:prstGeom>
          <a:noFill/>
          <a:ln>
            <a:noFill/>
          </a:ln>
        </p:spPr>
      </p:pic>
      <p:sp>
        <p:nvSpPr>
          <p:cNvPr id="208" name="Google Shape;208;p31"/>
          <p:cNvSpPr/>
          <p:nvPr/>
        </p:nvSpPr>
        <p:spPr>
          <a:xfrm flipH="1">
            <a:off x="3433276" y="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1"/>
          <p:cNvSpPr txBox="1">
            <a:spLocks noGrp="1"/>
          </p:cNvSpPr>
          <p:nvPr>
            <p:ph type="title"/>
          </p:nvPr>
        </p:nvSpPr>
        <p:spPr>
          <a:xfrm>
            <a:off x="4445617" y="674389"/>
            <a:ext cx="3327900" cy="75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100" b="1"/>
              <a:t>About Marriott International</a:t>
            </a:r>
            <a:endParaRPr sz="3100" b="1"/>
          </a:p>
        </p:txBody>
      </p:sp>
      <p:grpSp>
        <p:nvGrpSpPr>
          <p:cNvPr id="210" name="Google Shape;210;p31"/>
          <p:cNvGrpSpPr/>
          <p:nvPr/>
        </p:nvGrpSpPr>
        <p:grpSpPr>
          <a:xfrm>
            <a:off x="8537035" y="3726313"/>
            <a:ext cx="338524" cy="338517"/>
            <a:chOff x="437300" y="855750"/>
            <a:chExt cx="1185725" cy="1185700"/>
          </a:xfrm>
        </p:grpSpPr>
        <p:sp>
          <p:nvSpPr>
            <p:cNvPr id="211" name="Google Shape;211;p31"/>
            <p:cNvSpPr/>
            <p:nvPr/>
          </p:nvSpPr>
          <p:spPr>
            <a:xfrm>
              <a:off x="4373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rgbClr val="B96B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1"/>
            <p:cNvSpPr/>
            <p:nvPr/>
          </p:nvSpPr>
          <p:spPr>
            <a:xfrm>
              <a:off x="437300" y="855750"/>
              <a:ext cx="1185725" cy="1185700"/>
            </a:xfrm>
            <a:custGeom>
              <a:avLst/>
              <a:gdLst/>
              <a:ahLst/>
              <a:cxnLst/>
              <a:rect l="l" t="t" r="r" b="b"/>
              <a:pathLst>
                <a:path w="47429" h="47428" extrusionOk="0">
                  <a:moveTo>
                    <a:pt x="1" y="0"/>
                  </a:moveTo>
                  <a:lnTo>
                    <a:pt x="1" y="47428"/>
                  </a:lnTo>
                  <a:lnTo>
                    <a:pt x="47429"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3" name="Google Shape;213;p31"/>
          <p:cNvSpPr txBox="1"/>
          <p:nvPr/>
        </p:nvSpPr>
        <p:spPr>
          <a:xfrm rot="-5400000">
            <a:off x="252150" y="2052975"/>
            <a:ext cx="5144100" cy="1038300"/>
          </a:xfrm>
          <a:prstGeom prst="rect">
            <a:avLst/>
          </a:prstGeom>
          <a:noFill/>
          <a:ln>
            <a:noFill/>
          </a:ln>
        </p:spPr>
        <p:txBody>
          <a:bodyPr spcFirstLastPara="1" wrap="square" lIns="0" tIns="91425" rIns="0" bIns="91425" anchor="ctr" anchorCtr="0">
            <a:noAutofit/>
          </a:bodyPr>
          <a:lstStyle/>
          <a:p>
            <a:pPr marL="0" lvl="0" indent="0" algn="r" rtl="0">
              <a:spcBef>
                <a:spcPts val="0"/>
              </a:spcBef>
              <a:spcAft>
                <a:spcPts val="0"/>
              </a:spcAft>
              <a:buNone/>
            </a:pPr>
            <a:r>
              <a:rPr lang="en" sz="8200">
                <a:solidFill>
                  <a:schemeClr val="lt1"/>
                </a:solidFill>
                <a:latin typeface="Philosopher"/>
                <a:ea typeface="Philosopher"/>
                <a:cs typeface="Philosopher"/>
                <a:sym typeface="Philosopher"/>
              </a:rPr>
              <a:t>MARRIOTT</a:t>
            </a:r>
            <a:endParaRPr sz="5600">
              <a:solidFill>
                <a:schemeClr val="lt1"/>
              </a:solidFill>
            </a:endParaRPr>
          </a:p>
        </p:txBody>
      </p:sp>
      <p:grpSp>
        <p:nvGrpSpPr>
          <p:cNvPr id="214" name="Google Shape;214;p31"/>
          <p:cNvGrpSpPr/>
          <p:nvPr/>
        </p:nvGrpSpPr>
        <p:grpSpPr>
          <a:xfrm>
            <a:off x="8630924" y="1847641"/>
            <a:ext cx="150750" cy="1438109"/>
            <a:chOff x="8500760" y="1847641"/>
            <a:chExt cx="150750" cy="1438109"/>
          </a:xfrm>
        </p:grpSpPr>
        <p:sp>
          <p:nvSpPr>
            <p:cNvPr id="215" name="Google Shape;215;p31"/>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16" name="Google Shape;216;p31"/>
            <p:cNvGrpSpPr/>
            <p:nvPr/>
          </p:nvGrpSpPr>
          <p:grpSpPr>
            <a:xfrm>
              <a:off x="8500760" y="1847641"/>
              <a:ext cx="150750" cy="182125"/>
              <a:chOff x="-471550" y="1158800"/>
              <a:chExt cx="150750" cy="182125"/>
            </a:xfrm>
          </p:grpSpPr>
          <p:sp>
            <p:nvSpPr>
              <p:cNvPr id="217" name="Google Shape;217;p31"/>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18" name="Google Shape;218;p31"/>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219" name="Google Shape;219;p31"/>
          <p:cNvGrpSpPr/>
          <p:nvPr/>
        </p:nvGrpSpPr>
        <p:grpSpPr>
          <a:xfrm>
            <a:off x="8487483" y="4374129"/>
            <a:ext cx="437631" cy="452439"/>
            <a:chOff x="8594870" y="925616"/>
            <a:chExt cx="437631" cy="452439"/>
          </a:xfrm>
        </p:grpSpPr>
        <p:sp>
          <p:nvSpPr>
            <p:cNvPr id="220" name="Google Shape;220;p31"/>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21" name="Google Shape;221;p31"/>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
        <p:nvSpPr>
          <p:cNvPr id="222" name="Google Shape;222;p31"/>
          <p:cNvSpPr txBox="1"/>
          <p:nvPr/>
        </p:nvSpPr>
        <p:spPr>
          <a:xfrm>
            <a:off x="4109250" y="1941075"/>
            <a:ext cx="3845700" cy="1754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a:latin typeface="Dosis"/>
                <a:ea typeface="Dosis"/>
                <a:cs typeface="Dosis"/>
                <a:sym typeface="Dosis"/>
              </a:rPr>
              <a:t>Marriott International is one of the world's leading hotel chains, with more than 7,400 properties in 131 countries and territories. The company was founded in 1927 by J. Willard Marriott in Washington D.C. as a root beer stand (Shykina, 2019).</a:t>
            </a:r>
            <a:endParaRPr sz="1700">
              <a:latin typeface="Dosis"/>
              <a:ea typeface="Dosis"/>
              <a:cs typeface="Dosis"/>
              <a:sym typeface="Dosi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32"/>
          <p:cNvSpPr txBox="1">
            <a:spLocks noGrp="1"/>
          </p:cNvSpPr>
          <p:nvPr>
            <p:ph type="title"/>
          </p:nvPr>
        </p:nvSpPr>
        <p:spPr>
          <a:xfrm>
            <a:off x="1353450" y="485525"/>
            <a:ext cx="65475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a:t>DIFFERENT HOSPITALITY AND GUEST SERVICE FOR MARRIOTT INTERNATIONAL</a:t>
            </a:r>
            <a:endParaRPr sz="2000" b="1"/>
          </a:p>
        </p:txBody>
      </p:sp>
      <p:graphicFrame>
        <p:nvGraphicFramePr>
          <p:cNvPr id="228" name="Google Shape;228;p32"/>
          <p:cNvGraphicFramePr/>
          <p:nvPr/>
        </p:nvGraphicFramePr>
        <p:xfrm>
          <a:off x="908913" y="1686450"/>
          <a:ext cx="3000000" cy="3000000"/>
        </p:xfrm>
        <a:graphic>
          <a:graphicData uri="http://schemas.openxmlformats.org/drawingml/2006/table">
            <a:tbl>
              <a:tblPr>
                <a:noFill/>
                <a:tableStyleId>{8B0E4C56-2214-43AC-BACA-6723F6DBC4F6}</a:tableStyleId>
              </a:tblPr>
              <a:tblGrid>
                <a:gridCol w="2271150">
                  <a:extLst>
                    <a:ext uri="{9D8B030D-6E8A-4147-A177-3AD203B41FA5}">
                      <a16:colId xmlns:a16="http://schemas.microsoft.com/office/drawing/2014/main" val="20000"/>
                    </a:ext>
                  </a:extLst>
                </a:gridCol>
                <a:gridCol w="5055025">
                  <a:extLst>
                    <a:ext uri="{9D8B030D-6E8A-4147-A177-3AD203B41FA5}">
                      <a16:colId xmlns:a16="http://schemas.microsoft.com/office/drawing/2014/main" val="20001"/>
                    </a:ext>
                  </a:extLst>
                </a:gridCol>
              </a:tblGrid>
              <a:tr h="487650">
                <a:tc>
                  <a:txBody>
                    <a:bodyPr/>
                    <a:lstStyle/>
                    <a:p>
                      <a:pPr marL="0" lvl="0" indent="0" algn="l" rtl="0">
                        <a:spcBef>
                          <a:spcPts val="0"/>
                        </a:spcBef>
                        <a:spcAft>
                          <a:spcPts val="0"/>
                        </a:spcAft>
                        <a:buNone/>
                      </a:pPr>
                      <a:r>
                        <a:rPr lang="en" sz="1600"/>
                        <a:t>Loyalty program:</a:t>
                      </a:r>
                      <a:endParaRPr sz="16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600"/>
                        <a:t>Loyalty program: Marriott offers a loyalty program called Marriott Bonvoy, which allows guests to earn points for stays at Marriott properties and redeem them for free nights, room upgrades, and other perks (Luo &amp; Qu, 2016).</a:t>
                      </a:r>
                      <a:endParaRPr sz="16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487650">
                <a:tc>
                  <a:txBody>
                    <a:bodyPr/>
                    <a:lstStyle/>
                    <a:p>
                      <a:pPr marL="0" lvl="0" indent="0" algn="l" rtl="0">
                        <a:spcBef>
                          <a:spcPts val="0"/>
                        </a:spcBef>
                        <a:spcAft>
                          <a:spcPts val="0"/>
                        </a:spcAft>
                        <a:buNone/>
                      </a:pPr>
                      <a:r>
                        <a:rPr lang="en" sz="1600"/>
                        <a:t>Business services:</a:t>
                      </a:r>
                      <a:endParaRPr sz="16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600"/>
                        <a:t>Business services: Many Marriott properties offer business services such as meeting and conference rooms, business centers, and high-speed internet access (Heyes, 2017).</a:t>
                      </a:r>
                      <a:endParaRPr sz="16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grpSp>
        <p:nvGrpSpPr>
          <p:cNvPr id="229" name="Google Shape;229;p32"/>
          <p:cNvGrpSpPr/>
          <p:nvPr/>
        </p:nvGrpSpPr>
        <p:grpSpPr>
          <a:xfrm>
            <a:off x="8480449" y="4431087"/>
            <a:ext cx="338524" cy="338524"/>
            <a:chOff x="2862275" y="873600"/>
            <a:chExt cx="1185725" cy="1185725"/>
          </a:xfrm>
        </p:grpSpPr>
        <p:sp>
          <p:nvSpPr>
            <p:cNvPr id="230" name="Google Shape;230;p32"/>
            <p:cNvSpPr/>
            <p:nvPr/>
          </p:nvSpPr>
          <p:spPr>
            <a:xfrm>
              <a:off x="2862275" y="873600"/>
              <a:ext cx="1185725" cy="1185725"/>
            </a:xfrm>
            <a:custGeom>
              <a:avLst/>
              <a:gdLst/>
              <a:ahLst/>
              <a:cxnLst/>
              <a:rect l="l" t="t" r="r" b="b"/>
              <a:pathLst>
                <a:path w="47429" h="47429" extrusionOk="0">
                  <a:moveTo>
                    <a:pt x="0" y="0"/>
                  </a:moveTo>
                  <a:lnTo>
                    <a:pt x="0" y="47428"/>
                  </a:lnTo>
                  <a:lnTo>
                    <a:pt x="47428" y="47428"/>
                  </a:lnTo>
                  <a:lnTo>
                    <a:pt x="474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2"/>
            <p:cNvSpPr/>
            <p:nvPr/>
          </p:nvSpPr>
          <p:spPr>
            <a:xfrm>
              <a:off x="3056450" y="1067775"/>
              <a:ext cx="810750" cy="810750"/>
            </a:xfrm>
            <a:custGeom>
              <a:avLst/>
              <a:gdLst/>
              <a:ahLst/>
              <a:cxnLst/>
              <a:rect l="l" t="t" r="r" b="b"/>
              <a:pathLst>
                <a:path w="32430" h="32430" extrusionOk="0">
                  <a:moveTo>
                    <a:pt x="16226" y="0"/>
                  </a:moveTo>
                  <a:cubicBezTo>
                    <a:pt x="7254" y="0"/>
                    <a:pt x="0" y="7254"/>
                    <a:pt x="0" y="16204"/>
                  </a:cubicBezTo>
                  <a:cubicBezTo>
                    <a:pt x="0" y="25176"/>
                    <a:pt x="7254" y="32430"/>
                    <a:pt x="16226" y="32430"/>
                  </a:cubicBezTo>
                  <a:cubicBezTo>
                    <a:pt x="25176" y="32430"/>
                    <a:pt x="32430" y="25176"/>
                    <a:pt x="32430" y="16204"/>
                  </a:cubicBezTo>
                  <a:cubicBezTo>
                    <a:pt x="32430" y="7254"/>
                    <a:pt x="25176" y="0"/>
                    <a:pt x="16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2" name="Google Shape;232;p32"/>
          <p:cNvGrpSpPr/>
          <p:nvPr/>
        </p:nvGrpSpPr>
        <p:grpSpPr>
          <a:xfrm>
            <a:off x="719989" y="598414"/>
            <a:ext cx="338524" cy="338517"/>
            <a:chOff x="1623000" y="855750"/>
            <a:chExt cx="1185725" cy="1185700"/>
          </a:xfrm>
        </p:grpSpPr>
        <p:sp>
          <p:nvSpPr>
            <p:cNvPr id="233" name="Google Shape;233;p32"/>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2"/>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 name="Google Shape;235;p32"/>
          <p:cNvGrpSpPr/>
          <p:nvPr/>
        </p:nvGrpSpPr>
        <p:grpSpPr>
          <a:xfrm>
            <a:off x="369351" y="1847641"/>
            <a:ext cx="150750" cy="1438109"/>
            <a:chOff x="8500760" y="1847641"/>
            <a:chExt cx="150750" cy="1438109"/>
          </a:xfrm>
        </p:grpSpPr>
        <p:sp>
          <p:nvSpPr>
            <p:cNvPr id="236" name="Google Shape;236;p32"/>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37" name="Google Shape;237;p32"/>
            <p:cNvGrpSpPr/>
            <p:nvPr/>
          </p:nvGrpSpPr>
          <p:grpSpPr>
            <a:xfrm>
              <a:off x="8500760" y="1847641"/>
              <a:ext cx="150750" cy="182125"/>
              <a:chOff x="-471550" y="1158800"/>
              <a:chExt cx="150750" cy="182125"/>
            </a:xfrm>
          </p:grpSpPr>
          <p:sp>
            <p:nvSpPr>
              <p:cNvPr id="238" name="Google Shape;238;p32"/>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39" name="Google Shape;239;p32"/>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240" name="Google Shape;240;p32"/>
          <p:cNvGrpSpPr/>
          <p:nvPr/>
        </p:nvGrpSpPr>
        <p:grpSpPr>
          <a:xfrm>
            <a:off x="225911" y="4374129"/>
            <a:ext cx="437631" cy="452439"/>
            <a:chOff x="8594870" y="925616"/>
            <a:chExt cx="437631" cy="452439"/>
          </a:xfrm>
        </p:grpSpPr>
        <p:sp>
          <p:nvSpPr>
            <p:cNvPr id="241" name="Google Shape;241;p32"/>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42" name="Google Shape;242;p32"/>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3"/>
          <p:cNvSpPr txBox="1">
            <a:spLocks noGrp="1"/>
          </p:cNvSpPr>
          <p:nvPr>
            <p:ph type="title"/>
          </p:nvPr>
        </p:nvSpPr>
        <p:spPr>
          <a:xfrm>
            <a:off x="1353450" y="485525"/>
            <a:ext cx="65475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a:t>DIFFERENT HOSPITALITY AND GUEST SERVICE FOR MARRIOTT INTERNATIONAL</a:t>
            </a:r>
            <a:endParaRPr sz="2000" b="1"/>
          </a:p>
        </p:txBody>
      </p:sp>
      <p:graphicFrame>
        <p:nvGraphicFramePr>
          <p:cNvPr id="248" name="Google Shape;248;p33"/>
          <p:cNvGraphicFramePr/>
          <p:nvPr/>
        </p:nvGraphicFramePr>
        <p:xfrm>
          <a:off x="952500" y="1539575"/>
          <a:ext cx="3000000" cy="3000000"/>
        </p:xfrm>
        <a:graphic>
          <a:graphicData uri="http://schemas.openxmlformats.org/drawingml/2006/table">
            <a:tbl>
              <a:tblPr>
                <a:noFill/>
                <a:tableStyleId>{8B0E4C56-2214-43AC-BACA-6723F6DBC4F6}</a:tableStyleId>
              </a:tblPr>
              <a:tblGrid>
                <a:gridCol w="2183975">
                  <a:extLst>
                    <a:ext uri="{9D8B030D-6E8A-4147-A177-3AD203B41FA5}">
                      <a16:colId xmlns:a16="http://schemas.microsoft.com/office/drawing/2014/main" val="20000"/>
                    </a:ext>
                  </a:extLst>
                </a:gridCol>
                <a:gridCol w="5055025">
                  <a:extLst>
                    <a:ext uri="{9D8B030D-6E8A-4147-A177-3AD203B41FA5}">
                      <a16:colId xmlns:a16="http://schemas.microsoft.com/office/drawing/2014/main" val="20001"/>
                    </a:ext>
                  </a:extLst>
                </a:gridCol>
              </a:tblGrid>
              <a:tr h="487650">
                <a:tc>
                  <a:txBody>
                    <a:bodyPr/>
                    <a:lstStyle/>
                    <a:p>
                      <a:pPr marL="0" lvl="0" indent="0" algn="l" rtl="0">
                        <a:spcBef>
                          <a:spcPts val="0"/>
                        </a:spcBef>
                        <a:spcAft>
                          <a:spcPts val="0"/>
                        </a:spcAft>
                        <a:buNone/>
                      </a:pPr>
                      <a:r>
                        <a:rPr lang="en" sz="1600"/>
                        <a:t>Concierge service: </a:t>
                      </a:r>
                      <a:endParaRPr sz="16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600"/>
                        <a:t>Marriott properties offer concierge services to help guests plan their stay, make reservations, and provide information about local attractions and events.</a:t>
                      </a:r>
                      <a:endParaRPr sz="16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487650">
                <a:tc>
                  <a:txBody>
                    <a:bodyPr/>
                    <a:lstStyle/>
                    <a:p>
                      <a:pPr marL="0" lvl="0" indent="0" algn="l" rtl="0">
                        <a:spcBef>
                          <a:spcPts val="0"/>
                        </a:spcBef>
                        <a:spcAft>
                          <a:spcPts val="0"/>
                        </a:spcAft>
                        <a:buNone/>
                      </a:pPr>
                      <a:r>
                        <a:rPr lang="en" sz="1600"/>
                        <a:t>Accessibility:</a:t>
                      </a:r>
                      <a:endParaRPr sz="16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600"/>
                        <a:t>Marriott is committed to providing guests with disabilities with accessible and barrier-free experiences by providing accessible rooms and facilities, and providing assistive technology in guest rooms.</a:t>
                      </a:r>
                      <a:endParaRPr sz="16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487650">
                <a:tc gridSpan="2">
                  <a:txBody>
                    <a:bodyPr/>
                    <a:lstStyle/>
                    <a:p>
                      <a:pPr marL="0" lvl="0" indent="0" algn="ctr" rtl="0">
                        <a:spcBef>
                          <a:spcPts val="0"/>
                        </a:spcBef>
                        <a:spcAft>
                          <a:spcPts val="0"/>
                        </a:spcAft>
                        <a:buNone/>
                      </a:pPr>
                      <a:endParaRPr sz="15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alpha val="0"/>
                        </a:schemeClr>
                      </a:solidFill>
                      <a:prstDash val="solid"/>
                      <a:round/>
                      <a:headEnd type="none" w="sm" len="sm"/>
                      <a:tailEnd type="none" w="sm" len="sm"/>
                    </a:lnB>
                  </a:tcPr>
                </a:tc>
                <a:tc hMerge="1">
                  <a:txBody>
                    <a:bodyPr/>
                    <a:lstStyle/>
                    <a:p>
                      <a:endParaRPr lang="en-US"/>
                    </a:p>
                  </a:txBody>
                  <a:tcPr/>
                </a:tc>
                <a:extLst>
                  <a:ext uri="{0D108BD9-81ED-4DB2-BD59-A6C34878D82A}">
                    <a16:rowId xmlns:a16="http://schemas.microsoft.com/office/drawing/2014/main" val="10002"/>
                  </a:ext>
                </a:extLst>
              </a:tr>
            </a:tbl>
          </a:graphicData>
        </a:graphic>
      </p:graphicFrame>
      <p:grpSp>
        <p:nvGrpSpPr>
          <p:cNvPr id="249" name="Google Shape;249;p33"/>
          <p:cNvGrpSpPr/>
          <p:nvPr/>
        </p:nvGrpSpPr>
        <p:grpSpPr>
          <a:xfrm>
            <a:off x="8480449" y="4431087"/>
            <a:ext cx="338524" cy="338524"/>
            <a:chOff x="2862275" y="873600"/>
            <a:chExt cx="1185725" cy="1185725"/>
          </a:xfrm>
        </p:grpSpPr>
        <p:sp>
          <p:nvSpPr>
            <p:cNvPr id="250" name="Google Shape;250;p33"/>
            <p:cNvSpPr/>
            <p:nvPr/>
          </p:nvSpPr>
          <p:spPr>
            <a:xfrm>
              <a:off x="2862275" y="873600"/>
              <a:ext cx="1185725" cy="1185725"/>
            </a:xfrm>
            <a:custGeom>
              <a:avLst/>
              <a:gdLst/>
              <a:ahLst/>
              <a:cxnLst/>
              <a:rect l="l" t="t" r="r" b="b"/>
              <a:pathLst>
                <a:path w="47429" h="47429" extrusionOk="0">
                  <a:moveTo>
                    <a:pt x="0" y="0"/>
                  </a:moveTo>
                  <a:lnTo>
                    <a:pt x="0" y="47428"/>
                  </a:lnTo>
                  <a:lnTo>
                    <a:pt x="47428" y="47428"/>
                  </a:lnTo>
                  <a:lnTo>
                    <a:pt x="474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3"/>
            <p:cNvSpPr/>
            <p:nvPr/>
          </p:nvSpPr>
          <p:spPr>
            <a:xfrm>
              <a:off x="3056450" y="1067775"/>
              <a:ext cx="810750" cy="810750"/>
            </a:xfrm>
            <a:custGeom>
              <a:avLst/>
              <a:gdLst/>
              <a:ahLst/>
              <a:cxnLst/>
              <a:rect l="l" t="t" r="r" b="b"/>
              <a:pathLst>
                <a:path w="32430" h="32430" extrusionOk="0">
                  <a:moveTo>
                    <a:pt x="16226" y="0"/>
                  </a:moveTo>
                  <a:cubicBezTo>
                    <a:pt x="7254" y="0"/>
                    <a:pt x="0" y="7254"/>
                    <a:pt x="0" y="16204"/>
                  </a:cubicBezTo>
                  <a:cubicBezTo>
                    <a:pt x="0" y="25176"/>
                    <a:pt x="7254" y="32430"/>
                    <a:pt x="16226" y="32430"/>
                  </a:cubicBezTo>
                  <a:cubicBezTo>
                    <a:pt x="25176" y="32430"/>
                    <a:pt x="32430" y="25176"/>
                    <a:pt x="32430" y="16204"/>
                  </a:cubicBezTo>
                  <a:cubicBezTo>
                    <a:pt x="32430" y="7254"/>
                    <a:pt x="25176" y="0"/>
                    <a:pt x="16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 name="Google Shape;252;p33"/>
          <p:cNvGrpSpPr/>
          <p:nvPr/>
        </p:nvGrpSpPr>
        <p:grpSpPr>
          <a:xfrm>
            <a:off x="719989" y="598414"/>
            <a:ext cx="338524" cy="338517"/>
            <a:chOff x="1623000" y="855750"/>
            <a:chExt cx="1185725" cy="1185700"/>
          </a:xfrm>
        </p:grpSpPr>
        <p:sp>
          <p:nvSpPr>
            <p:cNvPr id="253" name="Google Shape;253;p33"/>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3"/>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255;p33"/>
          <p:cNvGrpSpPr/>
          <p:nvPr/>
        </p:nvGrpSpPr>
        <p:grpSpPr>
          <a:xfrm>
            <a:off x="369351" y="1847641"/>
            <a:ext cx="150750" cy="1438109"/>
            <a:chOff x="8500760" y="1847641"/>
            <a:chExt cx="150750" cy="1438109"/>
          </a:xfrm>
        </p:grpSpPr>
        <p:sp>
          <p:nvSpPr>
            <p:cNvPr id="256" name="Google Shape;256;p33"/>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57" name="Google Shape;257;p33"/>
            <p:cNvGrpSpPr/>
            <p:nvPr/>
          </p:nvGrpSpPr>
          <p:grpSpPr>
            <a:xfrm>
              <a:off x="8500760" y="1847641"/>
              <a:ext cx="150750" cy="182125"/>
              <a:chOff x="-471550" y="1158800"/>
              <a:chExt cx="150750" cy="182125"/>
            </a:xfrm>
          </p:grpSpPr>
          <p:sp>
            <p:nvSpPr>
              <p:cNvPr id="258" name="Google Shape;258;p33"/>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59" name="Google Shape;259;p33"/>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260" name="Google Shape;260;p33"/>
          <p:cNvGrpSpPr/>
          <p:nvPr/>
        </p:nvGrpSpPr>
        <p:grpSpPr>
          <a:xfrm>
            <a:off x="225911" y="4374129"/>
            <a:ext cx="437631" cy="452439"/>
            <a:chOff x="8594870" y="925616"/>
            <a:chExt cx="437631" cy="452439"/>
          </a:xfrm>
        </p:grpSpPr>
        <p:sp>
          <p:nvSpPr>
            <p:cNvPr id="261" name="Google Shape;261;p33"/>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62" name="Google Shape;262;p33"/>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34"/>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268" name="Google Shape;268;p34"/>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269" name="Google Shape;269;p34"/>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270" name="Google Shape;270;p34"/>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71" name="Google Shape;271;p34"/>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pic>
        <p:nvPicPr>
          <p:cNvPr id="272" name="Google Shape;272;p34"/>
          <p:cNvPicPr preferRelativeResize="0"/>
          <p:nvPr/>
        </p:nvPicPr>
        <p:blipFill rotWithShape="1">
          <a:blip r:embed="rId3">
            <a:alphaModFix/>
          </a:blip>
          <a:srcRect l="29362" r="21147"/>
          <a:stretch/>
        </p:blipFill>
        <p:spPr>
          <a:xfrm flipH="1">
            <a:off x="5324123" y="0"/>
            <a:ext cx="3819151" cy="5143504"/>
          </a:xfrm>
          <a:prstGeom prst="rect">
            <a:avLst/>
          </a:prstGeom>
          <a:noFill/>
          <a:ln>
            <a:noFill/>
          </a:ln>
        </p:spPr>
      </p:pic>
      <p:sp>
        <p:nvSpPr>
          <p:cNvPr id="273" name="Google Shape;273;p34"/>
          <p:cNvSpPr/>
          <p:nvPr/>
        </p:nvSpPr>
        <p:spPr>
          <a:xfrm flipH="1">
            <a:off x="516452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4" name="Google Shape;274;p34"/>
          <p:cNvGrpSpPr/>
          <p:nvPr/>
        </p:nvGrpSpPr>
        <p:grpSpPr>
          <a:xfrm>
            <a:off x="4399264" y="2421124"/>
            <a:ext cx="338524" cy="338517"/>
            <a:chOff x="437300" y="855750"/>
            <a:chExt cx="1185725" cy="1185700"/>
          </a:xfrm>
        </p:grpSpPr>
        <p:sp>
          <p:nvSpPr>
            <p:cNvPr id="275" name="Google Shape;275;p34"/>
            <p:cNvSpPr/>
            <p:nvPr/>
          </p:nvSpPr>
          <p:spPr>
            <a:xfrm>
              <a:off x="4373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4"/>
            <p:cNvSpPr/>
            <p:nvPr/>
          </p:nvSpPr>
          <p:spPr>
            <a:xfrm>
              <a:off x="437300" y="855750"/>
              <a:ext cx="1185725" cy="1185700"/>
            </a:xfrm>
            <a:custGeom>
              <a:avLst/>
              <a:gdLst/>
              <a:ahLst/>
              <a:cxnLst/>
              <a:rect l="l" t="t" r="r" b="b"/>
              <a:pathLst>
                <a:path w="47429" h="47428" extrusionOk="0">
                  <a:moveTo>
                    <a:pt x="1" y="0"/>
                  </a:moveTo>
                  <a:lnTo>
                    <a:pt x="1" y="47428"/>
                  </a:lnTo>
                  <a:lnTo>
                    <a:pt x="474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 name="Google Shape;277;p34"/>
          <p:cNvSpPr txBox="1"/>
          <p:nvPr/>
        </p:nvSpPr>
        <p:spPr>
          <a:xfrm rot="-5400000">
            <a:off x="5986175" y="1967400"/>
            <a:ext cx="5143500" cy="12087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8200">
                <a:solidFill>
                  <a:schemeClr val="lt1"/>
                </a:solidFill>
                <a:latin typeface="Philosopher"/>
                <a:ea typeface="Philosopher"/>
                <a:cs typeface="Philosopher"/>
                <a:sym typeface="Philosopher"/>
              </a:rPr>
              <a:t>MARRIOTT</a:t>
            </a:r>
            <a:endParaRPr sz="8200">
              <a:solidFill>
                <a:schemeClr val="lt1"/>
              </a:solidFill>
            </a:endParaRPr>
          </a:p>
        </p:txBody>
      </p:sp>
      <p:sp>
        <p:nvSpPr>
          <p:cNvPr id="278" name="Google Shape;278;p34"/>
          <p:cNvSpPr txBox="1"/>
          <p:nvPr/>
        </p:nvSpPr>
        <p:spPr>
          <a:xfrm>
            <a:off x="1808775" y="332075"/>
            <a:ext cx="2326200" cy="447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1100"/>
              <a:buFont typeface="Arial"/>
              <a:buNone/>
            </a:pPr>
            <a:r>
              <a:rPr lang="en" sz="2000">
                <a:solidFill>
                  <a:schemeClr val="dk1"/>
                </a:solidFill>
              </a:rPr>
              <a:t>Marriott provides different services for different brands, for example, with The Ritz-Carlton, guests can experience a luxury service, with The W Hotel, guests can enjoy a modern and stylish service.</a:t>
            </a:r>
            <a:endParaRPr sz="2000">
              <a:solidFill>
                <a:schemeClr val="dk1"/>
              </a:solidFill>
            </a:endParaRPr>
          </a:p>
          <a:p>
            <a:pPr marL="0" lvl="0" indent="0" algn="l" rtl="0">
              <a:spcBef>
                <a:spcPts val="0"/>
              </a:spcBef>
              <a:spcAft>
                <a:spcPts val="0"/>
              </a:spcAft>
              <a:buNone/>
            </a:pPr>
            <a:endParaRPr sz="1900">
              <a:latin typeface="Dosis"/>
              <a:ea typeface="Dosis"/>
              <a:cs typeface="Dosis"/>
              <a:sym typeface="Dosi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How The Hospitality And Guest Service Of Marriott International Helped Them</a:t>
            </a:r>
            <a:endParaRPr/>
          </a:p>
        </p:txBody>
      </p:sp>
      <p:grpSp>
        <p:nvGrpSpPr>
          <p:cNvPr id="284" name="Google Shape;284;p35"/>
          <p:cNvGrpSpPr/>
          <p:nvPr/>
        </p:nvGrpSpPr>
        <p:grpSpPr>
          <a:xfrm>
            <a:off x="970151" y="1708278"/>
            <a:ext cx="4173893" cy="2223585"/>
            <a:chOff x="233350" y="949250"/>
            <a:chExt cx="7137300" cy="3802300"/>
          </a:xfrm>
        </p:grpSpPr>
        <p:sp>
          <p:nvSpPr>
            <p:cNvPr id="285" name="Google Shape;285;p35"/>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5"/>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5"/>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5"/>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5"/>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5"/>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5"/>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5"/>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5"/>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5"/>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5"/>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5"/>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5"/>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5"/>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5"/>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5"/>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5"/>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5"/>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5"/>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5"/>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5"/>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5"/>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5"/>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5"/>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5"/>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5"/>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5"/>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5"/>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5"/>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5"/>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5"/>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5"/>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5"/>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5"/>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5"/>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5"/>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5"/>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5"/>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5"/>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5"/>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5"/>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5"/>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5"/>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5"/>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5"/>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5"/>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5"/>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5"/>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5"/>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5"/>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5"/>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6" name="Google Shape;336;p35"/>
          <p:cNvSpPr txBox="1">
            <a:spLocks noGrp="1"/>
          </p:cNvSpPr>
          <p:nvPr>
            <p:ph type="subTitle" idx="4294967295"/>
          </p:nvPr>
        </p:nvSpPr>
        <p:spPr>
          <a:xfrm>
            <a:off x="5644549" y="2255863"/>
            <a:ext cx="2529300" cy="1523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Marriott's focus on hospitality and guest service has helped the company to expand its brand to different segments of the market and to different countries. Today, Marriott operates in over 131 countries and territories, with more than 7,400 properties.</a:t>
            </a:r>
            <a:endParaRPr/>
          </a:p>
        </p:txBody>
      </p:sp>
      <p:sp>
        <p:nvSpPr>
          <p:cNvPr id="337" name="Google Shape;337;p35"/>
          <p:cNvSpPr txBox="1">
            <a:spLocks noGrp="1"/>
          </p:cNvSpPr>
          <p:nvPr>
            <p:ph type="title" idx="4294967295"/>
          </p:nvPr>
        </p:nvSpPr>
        <p:spPr>
          <a:xfrm>
            <a:off x="5644549" y="1791822"/>
            <a:ext cx="2529300" cy="266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000"/>
              <a:t>VENUES</a:t>
            </a:r>
            <a:endParaRPr sz="2000"/>
          </a:p>
        </p:txBody>
      </p:sp>
      <p:grpSp>
        <p:nvGrpSpPr>
          <p:cNvPr id="338" name="Google Shape;338;p35"/>
          <p:cNvGrpSpPr/>
          <p:nvPr/>
        </p:nvGrpSpPr>
        <p:grpSpPr>
          <a:xfrm>
            <a:off x="1242743" y="2253495"/>
            <a:ext cx="338287" cy="338280"/>
            <a:chOff x="1623000" y="855750"/>
            <a:chExt cx="1185725" cy="1185700"/>
          </a:xfrm>
        </p:grpSpPr>
        <p:sp>
          <p:nvSpPr>
            <p:cNvPr id="339" name="Google Shape;339;p35"/>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5"/>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1" name="Google Shape;341;p35"/>
          <p:cNvGrpSpPr/>
          <p:nvPr/>
        </p:nvGrpSpPr>
        <p:grpSpPr>
          <a:xfrm>
            <a:off x="1813768" y="2929720"/>
            <a:ext cx="338287" cy="338280"/>
            <a:chOff x="1623000" y="855750"/>
            <a:chExt cx="1185725" cy="1185700"/>
          </a:xfrm>
        </p:grpSpPr>
        <p:sp>
          <p:nvSpPr>
            <p:cNvPr id="342" name="Google Shape;342;p35"/>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5"/>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 name="Google Shape;344;p35"/>
          <p:cNvGrpSpPr/>
          <p:nvPr/>
        </p:nvGrpSpPr>
        <p:grpSpPr>
          <a:xfrm>
            <a:off x="2674068" y="2058220"/>
            <a:ext cx="338287" cy="338280"/>
            <a:chOff x="1623000" y="855750"/>
            <a:chExt cx="1185725" cy="1185700"/>
          </a:xfrm>
        </p:grpSpPr>
        <p:sp>
          <p:nvSpPr>
            <p:cNvPr id="345" name="Google Shape;345;p35"/>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5"/>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 name="Google Shape;347;p35"/>
          <p:cNvGrpSpPr/>
          <p:nvPr/>
        </p:nvGrpSpPr>
        <p:grpSpPr>
          <a:xfrm>
            <a:off x="4105393" y="2402607"/>
            <a:ext cx="338287" cy="338280"/>
            <a:chOff x="1623000" y="855750"/>
            <a:chExt cx="1185725" cy="1185700"/>
          </a:xfrm>
        </p:grpSpPr>
        <p:sp>
          <p:nvSpPr>
            <p:cNvPr id="348" name="Google Shape;348;p35"/>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5"/>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0" name="Google Shape;350;p35"/>
          <p:cNvGrpSpPr/>
          <p:nvPr/>
        </p:nvGrpSpPr>
        <p:grpSpPr>
          <a:xfrm>
            <a:off x="8487486" y="4374129"/>
            <a:ext cx="437631" cy="452439"/>
            <a:chOff x="8594870" y="925616"/>
            <a:chExt cx="437631" cy="452439"/>
          </a:xfrm>
        </p:grpSpPr>
        <p:sp>
          <p:nvSpPr>
            <p:cNvPr id="351" name="Google Shape;351;p35"/>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352" name="Google Shape;352;p35"/>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grpSp>
        <p:nvGrpSpPr>
          <p:cNvPr id="353" name="Google Shape;353;p35"/>
          <p:cNvGrpSpPr/>
          <p:nvPr/>
        </p:nvGrpSpPr>
        <p:grpSpPr>
          <a:xfrm rot="5400000">
            <a:off x="1120076" y="3928841"/>
            <a:ext cx="150750" cy="1438109"/>
            <a:chOff x="8500760" y="1847641"/>
            <a:chExt cx="150750" cy="1438109"/>
          </a:xfrm>
        </p:grpSpPr>
        <p:sp>
          <p:nvSpPr>
            <p:cNvPr id="354" name="Google Shape;354;p35"/>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355" name="Google Shape;355;p35"/>
            <p:cNvGrpSpPr/>
            <p:nvPr/>
          </p:nvGrpSpPr>
          <p:grpSpPr>
            <a:xfrm>
              <a:off x="8500760" y="1847641"/>
              <a:ext cx="150750" cy="182125"/>
              <a:chOff x="-471550" y="1158800"/>
              <a:chExt cx="150750" cy="182125"/>
            </a:xfrm>
          </p:grpSpPr>
          <p:sp>
            <p:nvSpPr>
              <p:cNvPr id="356" name="Google Shape;356;p35"/>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357" name="Google Shape;357;p35"/>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358" name="Google Shape;358;p35"/>
          <p:cNvGrpSpPr/>
          <p:nvPr/>
        </p:nvGrpSpPr>
        <p:grpSpPr>
          <a:xfrm>
            <a:off x="476401" y="652899"/>
            <a:ext cx="338524" cy="338524"/>
            <a:chOff x="1906450" y="2497300"/>
            <a:chExt cx="1185725" cy="1185725"/>
          </a:xfrm>
        </p:grpSpPr>
        <p:sp>
          <p:nvSpPr>
            <p:cNvPr id="359" name="Google Shape;359;p35"/>
            <p:cNvSpPr/>
            <p:nvPr/>
          </p:nvSpPr>
          <p:spPr>
            <a:xfrm>
              <a:off x="1906450" y="2497300"/>
              <a:ext cx="1185725" cy="1185725"/>
            </a:xfrm>
            <a:custGeom>
              <a:avLst/>
              <a:gdLst/>
              <a:ahLst/>
              <a:cxnLst/>
              <a:rect l="l" t="t" r="r" b="b"/>
              <a:pathLst>
                <a:path w="47429" h="47429" extrusionOk="0">
                  <a:moveTo>
                    <a:pt x="1" y="1"/>
                  </a:moveTo>
                  <a:lnTo>
                    <a:pt x="1" y="47428"/>
                  </a:lnTo>
                  <a:lnTo>
                    <a:pt x="47429" y="47428"/>
                  </a:lnTo>
                  <a:lnTo>
                    <a:pt x="4742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5"/>
            <p:cNvSpPr/>
            <p:nvPr/>
          </p:nvSpPr>
          <p:spPr>
            <a:xfrm>
              <a:off x="1976200" y="2573750"/>
              <a:ext cx="1046800" cy="1046775"/>
            </a:xfrm>
            <a:custGeom>
              <a:avLst/>
              <a:gdLst/>
              <a:ahLst/>
              <a:cxnLst/>
              <a:rect l="l" t="t" r="r" b="b"/>
              <a:pathLst>
                <a:path w="41872" h="41871" extrusionOk="0">
                  <a:moveTo>
                    <a:pt x="20936" y="0"/>
                  </a:moveTo>
                  <a:cubicBezTo>
                    <a:pt x="9375" y="0"/>
                    <a:pt x="1" y="9374"/>
                    <a:pt x="1" y="20936"/>
                  </a:cubicBezTo>
                  <a:cubicBezTo>
                    <a:pt x="1" y="32497"/>
                    <a:pt x="9375" y="41871"/>
                    <a:pt x="20936" y="41871"/>
                  </a:cubicBezTo>
                  <a:cubicBezTo>
                    <a:pt x="32497" y="41871"/>
                    <a:pt x="41871" y="32497"/>
                    <a:pt x="41871" y="20936"/>
                  </a:cubicBezTo>
                  <a:cubicBezTo>
                    <a:pt x="41871" y="9374"/>
                    <a:pt x="32497" y="0"/>
                    <a:pt x="209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5"/>
            <p:cNvSpPr/>
            <p:nvPr/>
          </p:nvSpPr>
          <p:spPr>
            <a:xfrm>
              <a:off x="2499575" y="2771825"/>
              <a:ext cx="25" cy="651175"/>
            </a:xfrm>
            <a:custGeom>
              <a:avLst/>
              <a:gdLst/>
              <a:ahLst/>
              <a:cxnLst/>
              <a:rect l="l" t="t" r="r" b="b"/>
              <a:pathLst>
                <a:path w="1" h="26047" fill="none" extrusionOk="0">
                  <a:moveTo>
                    <a:pt x="1" y="1"/>
                  </a:moveTo>
                  <a:lnTo>
                    <a:pt x="1" y="26047"/>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5"/>
            <p:cNvSpPr/>
            <p:nvPr/>
          </p:nvSpPr>
          <p:spPr>
            <a:xfrm>
              <a:off x="2173725" y="3097125"/>
              <a:ext cx="651175" cy="25"/>
            </a:xfrm>
            <a:custGeom>
              <a:avLst/>
              <a:gdLst/>
              <a:ahLst/>
              <a:cxnLst/>
              <a:rect l="l" t="t" r="r" b="b"/>
              <a:pathLst>
                <a:path w="26047" h="1" fill="none" extrusionOk="0">
                  <a:moveTo>
                    <a:pt x="26047" y="1"/>
                  </a:moveTo>
                  <a:lnTo>
                    <a:pt x="1" y="1"/>
                  </a:lnTo>
                </a:path>
              </a:pathLst>
            </a:custGeom>
            <a:noFill/>
            <a:ln w="9525" cap="flat" cmpd="sng">
              <a:solidFill>
                <a:srgbClr val="383544"/>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5"/>
            <p:cNvSpPr/>
            <p:nvPr/>
          </p:nvSpPr>
          <p:spPr>
            <a:xfrm>
              <a:off x="2173725" y="3097125"/>
              <a:ext cx="651175" cy="25"/>
            </a:xfrm>
            <a:custGeom>
              <a:avLst/>
              <a:gdLst/>
              <a:ahLst/>
              <a:cxnLst/>
              <a:rect l="l" t="t" r="r" b="b"/>
              <a:pathLst>
                <a:path w="26047" h="1" fill="none" extrusionOk="0">
                  <a:moveTo>
                    <a:pt x="26047" y="1"/>
                  </a:moveTo>
                  <a:lnTo>
                    <a:pt x="1" y="1"/>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5"/>
            <p:cNvSpPr/>
            <p:nvPr/>
          </p:nvSpPr>
          <p:spPr>
            <a:xfrm>
              <a:off x="2269150" y="2867250"/>
              <a:ext cx="460350" cy="460350"/>
            </a:xfrm>
            <a:custGeom>
              <a:avLst/>
              <a:gdLst/>
              <a:ahLst/>
              <a:cxnLst/>
              <a:rect l="l" t="t" r="r" b="b"/>
              <a:pathLst>
                <a:path w="18414" h="18414" fill="none" extrusionOk="0">
                  <a:moveTo>
                    <a:pt x="18413" y="18413"/>
                  </a:moveTo>
                  <a:lnTo>
                    <a:pt x="0" y="0"/>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5"/>
            <p:cNvSpPr/>
            <p:nvPr/>
          </p:nvSpPr>
          <p:spPr>
            <a:xfrm>
              <a:off x="2269150" y="2867250"/>
              <a:ext cx="460350" cy="460350"/>
            </a:xfrm>
            <a:custGeom>
              <a:avLst/>
              <a:gdLst/>
              <a:ahLst/>
              <a:cxnLst/>
              <a:rect l="l" t="t" r="r" b="b"/>
              <a:pathLst>
                <a:path w="18414" h="18414" fill="none" extrusionOk="0">
                  <a:moveTo>
                    <a:pt x="0" y="18413"/>
                  </a:moveTo>
                  <a:lnTo>
                    <a:pt x="18413" y="0"/>
                  </a:lnTo>
                </a:path>
              </a:pathLst>
            </a:custGeom>
            <a:no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5"/>
            <p:cNvSpPr/>
            <p:nvPr/>
          </p:nvSpPr>
          <p:spPr>
            <a:xfrm>
              <a:off x="2362875" y="2801950"/>
              <a:ext cx="272875" cy="590925"/>
            </a:xfrm>
            <a:custGeom>
              <a:avLst/>
              <a:gdLst/>
              <a:ahLst/>
              <a:cxnLst/>
              <a:rect l="l" t="t" r="r" b="b"/>
              <a:pathLst>
                <a:path w="10915" h="23637" fill="none" extrusionOk="0">
                  <a:moveTo>
                    <a:pt x="1" y="1"/>
                  </a:moveTo>
                  <a:lnTo>
                    <a:pt x="10915" y="23637"/>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5"/>
            <p:cNvSpPr/>
            <p:nvPr/>
          </p:nvSpPr>
          <p:spPr>
            <a:xfrm>
              <a:off x="2386875" y="2791925"/>
              <a:ext cx="224875" cy="611000"/>
            </a:xfrm>
            <a:custGeom>
              <a:avLst/>
              <a:gdLst/>
              <a:ahLst/>
              <a:cxnLst/>
              <a:rect l="l" t="t" r="r" b="b"/>
              <a:pathLst>
                <a:path w="8995" h="24440" fill="none" extrusionOk="0">
                  <a:moveTo>
                    <a:pt x="8995" y="0"/>
                  </a:moveTo>
                  <a:lnTo>
                    <a:pt x="0" y="24439"/>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5"/>
            <p:cNvSpPr/>
            <p:nvPr/>
          </p:nvSpPr>
          <p:spPr>
            <a:xfrm>
              <a:off x="2203850" y="2960975"/>
              <a:ext cx="590925" cy="272875"/>
            </a:xfrm>
            <a:custGeom>
              <a:avLst/>
              <a:gdLst/>
              <a:ahLst/>
              <a:cxnLst/>
              <a:rect l="l" t="t" r="r" b="b"/>
              <a:pathLst>
                <a:path w="23637" h="10915" fill="none" extrusionOk="0">
                  <a:moveTo>
                    <a:pt x="23637" y="1"/>
                  </a:moveTo>
                  <a:lnTo>
                    <a:pt x="1" y="10915"/>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5"/>
            <p:cNvSpPr/>
            <p:nvPr/>
          </p:nvSpPr>
          <p:spPr>
            <a:xfrm>
              <a:off x="2193825" y="2984975"/>
              <a:ext cx="611000" cy="224875"/>
            </a:xfrm>
            <a:custGeom>
              <a:avLst/>
              <a:gdLst/>
              <a:ahLst/>
              <a:cxnLst/>
              <a:rect l="l" t="t" r="r" b="b"/>
              <a:pathLst>
                <a:path w="24440" h="8995" fill="none" extrusionOk="0">
                  <a:moveTo>
                    <a:pt x="24439" y="8995"/>
                  </a:moveTo>
                  <a:lnTo>
                    <a:pt x="0" y="0"/>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0" name="Google Shape;370;p35"/>
          <p:cNvGrpSpPr/>
          <p:nvPr/>
        </p:nvGrpSpPr>
        <p:grpSpPr>
          <a:xfrm>
            <a:off x="8352276" y="765775"/>
            <a:ext cx="338524" cy="338524"/>
            <a:chOff x="437300" y="2497300"/>
            <a:chExt cx="1185725" cy="1185725"/>
          </a:xfrm>
        </p:grpSpPr>
        <p:sp>
          <p:nvSpPr>
            <p:cNvPr id="371" name="Google Shape;371;p35"/>
            <p:cNvSpPr/>
            <p:nvPr/>
          </p:nvSpPr>
          <p:spPr>
            <a:xfrm>
              <a:off x="437300" y="2497300"/>
              <a:ext cx="1185725" cy="1185725"/>
            </a:xfrm>
            <a:custGeom>
              <a:avLst/>
              <a:gdLst/>
              <a:ahLst/>
              <a:cxnLst/>
              <a:rect l="l" t="t" r="r" b="b"/>
              <a:pathLst>
                <a:path w="47429" h="47429" extrusionOk="0">
                  <a:moveTo>
                    <a:pt x="1" y="1"/>
                  </a:moveTo>
                  <a:lnTo>
                    <a:pt x="1" y="47428"/>
                  </a:lnTo>
                  <a:lnTo>
                    <a:pt x="47429" y="47428"/>
                  </a:lnTo>
                  <a:lnTo>
                    <a:pt x="4742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5"/>
            <p:cNvSpPr/>
            <p:nvPr/>
          </p:nvSpPr>
          <p:spPr>
            <a:xfrm>
              <a:off x="552800" y="2636800"/>
              <a:ext cx="475425" cy="479325"/>
            </a:xfrm>
            <a:custGeom>
              <a:avLst/>
              <a:gdLst/>
              <a:ahLst/>
              <a:cxnLst/>
              <a:rect l="l" t="t" r="r" b="b"/>
              <a:pathLst>
                <a:path w="19017" h="19173" extrusionOk="0">
                  <a:moveTo>
                    <a:pt x="10602" y="0"/>
                  </a:moveTo>
                  <a:lnTo>
                    <a:pt x="1" y="10580"/>
                  </a:lnTo>
                  <a:lnTo>
                    <a:pt x="8415" y="19172"/>
                  </a:lnTo>
                  <a:lnTo>
                    <a:pt x="19017" y="19172"/>
                  </a:lnTo>
                  <a:lnTo>
                    <a:pt x="19017" y="8571"/>
                  </a:lnTo>
                  <a:lnTo>
                    <a:pt x="106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5"/>
            <p:cNvSpPr/>
            <p:nvPr/>
          </p:nvSpPr>
          <p:spPr>
            <a:xfrm>
              <a:off x="552800" y="2636800"/>
              <a:ext cx="265075" cy="264500"/>
            </a:xfrm>
            <a:custGeom>
              <a:avLst/>
              <a:gdLst/>
              <a:ahLst/>
              <a:cxnLst/>
              <a:rect l="l" t="t" r="r" b="b"/>
              <a:pathLst>
                <a:path w="10603" h="10580" extrusionOk="0">
                  <a:moveTo>
                    <a:pt x="1" y="0"/>
                  </a:moveTo>
                  <a:lnTo>
                    <a:pt x="1" y="10580"/>
                  </a:lnTo>
                  <a:lnTo>
                    <a:pt x="10602" y="10580"/>
                  </a:lnTo>
                  <a:lnTo>
                    <a:pt x="1060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5"/>
            <p:cNvSpPr/>
            <p:nvPr/>
          </p:nvSpPr>
          <p:spPr>
            <a:xfrm>
              <a:off x="1022625" y="2636800"/>
              <a:ext cx="475425" cy="479325"/>
            </a:xfrm>
            <a:custGeom>
              <a:avLst/>
              <a:gdLst/>
              <a:ahLst/>
              <a:cxnLst/>
              <a:rect l="l" t="t" r="r" b="b"/>
              <a:pathLst>
                <a:path w="19017" h="19173" extrusionOk="0">
                  <a:moveTo>
                    <a:pt x="10602" y="0"/>
                  </a:moveTo>
                  <a:lnTo>
                    <a:pt x="0" y="10580"/>
                  </a:lnTo>
                  <a:lnTo>
                    <a:pt x="8415" y="19172"/>
                  </a:lnTo>
                  <a:lnTo>
                    <a:pt x="19016" y="19172"/>
                  </a:lnTo>
                  <a:lnTo>
                    <a:pt x="19016" y="8571"/>
                  </a:lnTo>
                  <a:lnTo>
                    <a:pt x="106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5"/>
            <p:cNvSpPr/>
            <p:nvPr/>
          </p:nvSpPr>
          <p:spPr>
            <a:xfrm>
              <a:off x="1022625" y="2636800"/>
              <a:ext cx="265075" cy="264500"/>
            </a:xfrm>
            <a:custGeom>
              <a:avLst/>
              <a:gdLst/>
              <a:ahLst/>
              <a:cxnLst/>
              <a:rect l="l" t="t" r="r" b="b"/>
              <a:pathLst>
                <a:path w="10603" h="10580" extrusionOk="0">
                  <a:moveTo>
                    <a:pt x="0" y="0"/>
                  </a:moveTo>
                  <a:lnTo>
                    <a:pt x="0" y="10580"/>
                  </a:lnTo>
                  <a:lnTo>
                    <a:pt x="10602" y="10580"/>
                  </a:lnTo>
                  <a:lnTo>
                    <a:pt x="1060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5"/>
            <p:cNvSpPr/>
            <p:nvPr/>
          </p:nvSpPr>
          <p:spPr>
            <a:xfrm>
              <a:off x="562300" y="3111075"/>
              <a:ext cx="475425" cy="479325"/>
            </a:xfrm>
            <a:custGeom>
              <a:avLst/>
              <a:gdLst/>
              <a:ahLst/>
              <a:cxnLst/>
              <a:rect l="l" t="t" r="r" b="b"/>
              <a:pathLst>
                <a:path w="19017" h="19173" extrusionOk="0">
                  <a:moveTo>
                    <a:pt x="10602" y="0"/>
                  </a:moveTo>
                  <a:lnTo>
                    <a:pt x="0" y="10580"/>
                  </a:lnTo>
                  <a:lnTo>
                    <a:pt x="8415" y="19172"/>
                  </a:lnTo>
                  <a:lnTo>
                    <a:pt x="19016" y="19172"/>
                  </a:lnTo>
                  <a:lnTo>
                    <a:pt x="19016" y="8571"/>
                  </a:lnTo>
                  <a:lnTo>
                    <a:pt x="106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5"/>
            <p:cNvSpPr/>
            <p:nvPr/>
          </p:nvSpPr>
          <p:spPr>
            <a:xfrm>
              <a:off x="562300" y="3111075"/>
              <a:ext cx="265050" cy="264500"/>
            </a:xfrm>
            <a:custGeom>
              <a:avLst/>
              <a:gdLst/>
              <a:ahLst/>
              <a:cxnLst/>
              <a:rect l="l" t="t" r="r" b="b"/>
              <a:pathLst>
                <a:path w="10602" h="10580" extrusionOk="0">
                  <a:moveTo>
                    <a:pt x="0" y="0"/>
                  </a:moveTo>
                  <a:lnTo>
                    <a:pt x="0" y="10580"/>
                  </a:lnTo>
                  <a:lnTo>
                    <a:pt x="10602" y="10580"/>
                  </a:lnTo>
                  <a:lnTo>
                    <a:pt x="1060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5"/>
            <p:cNvSpPr/>
            <p:nvPr/>
          </p:nvSpPr>
          <p:spPr>
            <a:xfrm>
              <a:off x="1032100" y="3111075"/>
              <a:ext cx="474875" cy="479325"/>
            </a:xfrm>
            <a:custGeom>
              <a:avLst/>
              <a:gdLst/>
              <a:ahLst/>
              <a:cxnLst/>
              <a:rect l="l" t="t" r="r" b="b"/>
              <a:pathLst>
                <a:path w="18995" h="19173" extrusionOk="0">
                  <a:moveTo>
                    <a:pt x="10602" y="0"/>
                  </a:moveTo>
                  <a:lnTo>
                    <a:pt x="1" y="10580"/>
                  </a:lnTo>
                  <a:lnTo>
                    <a:pt x="8393" y="19172"/>
                  </a:lnTo>
                  <a:lnTo>
                    <a:pt x="18994" y="19172"/>
                  </a:lnTo>
                  <a:lnTo>
                    <a:pt x="18994" y="8571"/>
                  </a:lnTo>
                  <a:lnTo>
                    <a:pt x="106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5"/>
            <p:cNvSpPr/>
            <p:nvPr/>
          </p:nvSpPr>
          <p:spPr>
            <a:xfrm>
              <a:off x="1032100" y="3111075"/>
              <a:ext cx="264525" cy="264500"/>
            </a:xfrm>
            <a:custGeom>
              <a:avLst/>
              <a:gdLst/>
              <a:ahLst/>
              <a:cxnLst/>
              <a:rect l="l" t="t" r="r" b="b"/>
              <a:pathLst>
                <a:path w="10581" h="10580" extrusionOk="0">
                  <a:moveTo>
                    <a:pt x="1" y="0"/>
                  </a:moveTo>
                  <a:lnTo>
                    <a:pt x="1" y="10580"/>
                  </a:lnTo>
                  <a:lnTo>
                    <a:pt x="10580" y="10580"/>
                  </a:lnTo>
                  <a:lnTo>
                    <a:pt x="1058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36"/>
          <p:cNvSpPr txBox="1"/>
          <p:nvPr/>
        </p:nvSpPr>
        <p:spPr>
          <a:xfrm>
            <a:off x="961150" y="1627625"/>
            <a:ext cx="3072900" cy="2678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b="1">
                <a:latin typeface="Dosis"/>
                <a:ea typeface="Dosis"/>
                <a:cs typeface="Dosis"/>
                <a:sym typeface="Dosis"/>
              </a:rPr>
              <a:t>Increased Occupancy Rate:</a:t>
            </a:r>
            <a:endParaRPr sz="1800" b="1">
              <a:latin typeface="Dosis"/>
              <a:ea typeface="Dosis"/>
              <a:cs typeface="Dosis"/>
              <a:sym typeface="Dosis"/>
            </a:endParaRPr>
          </a:p>
          <a:p>
            <a:pPr marL="0" lvl="0" indent="0" algn="l" rtl="0">
              <a:spcBef>
                <a:spcPts val="0"/>
              </a:spcBef>
              <a:spcAft>
                <a:spcPts val="0"/>
              </a:spcAft>
              <a:buNone/>
            </a:pPr>
            <a:endParaRPr sz="1600" b="1">
              <a:latin typeface="Dosis"/>
              <a:ea typeface="Dosis"/>
              <a:cs typeface="Dosis"/>
              <a:sym typeface="Dosis"/>
            </a:endParaRPr>
          </a:p>
          <a:p>
            <a:pPr marL="0" lvl="0" indent="0" algn="l" rtl="0">
              <a:spcBef>
                <a:spcPts val="0"/>
              </a:spcBef>
              <a:spcAft>
                <a:spcPts val="0"/>
              </a:spcAft>
              <a:buNone/>
            </a:pPr>
            <a:r>
              <a:rPr lang="en" sz="1600">
                <a:latin typeface="Dosis"/>
                <a:ea typeface="Dosis"/>
                <a:cs typeface="Dosis"/>
                <a:sym typeface="Dosis"/>
              </a:rPr>
              <a:t>The high-quality hospitality and guest service offered by Marriott has helped to increase the occupancy rate of their hotels. This means that more guests are choosing to stay at Marriott properties, which helps to boost revenue for the company (Trianasari et al., 2017).</a:t>
            </a:r>
            <a:endParaRPr sz="1600">
              <a:latin typeface="Dosis"/>
              <a:ea typeface="Dosis"/>
              <a:cs typeface="Dosis"/>
              <a:sym typeface="Dosis"/>
            </a:endParaRPr>
          </a:p>
        </p:txBody>
      </p:sp>
      <p:sp>
        <p:nvSpPr>
          <p:cNvPr id="385" name="Google Shape;385;p36"/>
          <p:cNvSpPr txBox="1">
            <a:spLocks noGrp="1"/>
          </p:cNvSpPr>
          <p:nvPr>
            <p:ph type="title" idx="4294967295"/>
          </p:nvPr>
        </p:nvSpPr>
        <p:spPr>
          <a:xfrm>
            <a:off x="720000" y="27625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How The Hospitality And Guest Service Of Marriott International Helped Them</a:t>
            </a:r>
            <a:endParaRPr/>
          </a:p>
        </p:txBody>
      </p:sp>
      <p:pic>
        <p:nvPicPr>
          <p:cNvPr id="386" name="Google Shape;386;p36" title="Gráfico">
            <a:hlinkClick r:id="rId3"/>
          </p:cNvPr>
          <p:cNvPicPr preferRelativeResize="0"/>
          <p:nvPr/>
        </p:nvPicPr>
        <p:blipFill>
          <a:blip r:embed="rId4">
            <a:alphaModFix/>
          </a:blip>
          <a:stretch>
            <a:fillRect/>
          </a:stretch>
        </p:blipFill>
        <p:spPr>
          <a:xfrm rot="-5400000">
            <a:off x="4425791" y="1675458"/>
            <a:ext cx="3710790" cy="2336424"/>
          </a:xfrm>
          <a:prstGeom prst="rect">
            <a:avLst/>
          </a:prstGeom>
          <a:noFill/>
          <a:ln>
            <a:noFill/>
          </a:ln>
        </p:spPr>
      </p:pic>
      <p:sp>
        <p:nvSpPr>
          <p:cNvPr id="387" name="Google Shape;387;p36"/>
          <p:cNvSpPr txBox="1"/>
          <p:nvPr/>
        </p:nvSpPr>
        <p:spPr>
          <a:xfrm rot="-5400000">
            <a:off x="7313317" y="4612224"/>
            <a:ext cx="437100" cy="285000"/>
          </a:xfrm>
          <a:prstGeom prst="rect">
            <a:avLst/>
          </a:prstGeom>
          <a:noFill/>
          <a:ln>
            <a:noFill/>
          </a:ln>
        </p:spPr>
        <p:txBody>
          <a:bodyPr spcFirstLastPara="1" wrap="square" lIns="91425" tIns="91425" rIns="0" bIns="91425" anchor="ctr" anchorCtr="0">
            <a:noAutofit/>
          </a:bodyPr>
          <a:lstStyle/>
          <a:p>
            <a:pPr marL="0" lvl="0" indent="0" algn="r" rtl="0">
              <a:spcBef>
                <a:spcPts val="0"/>
              </a:spcBef>
              <a:spcAft>
                <a:spcPts val="0"/>
              </a:spcAft>
              <a:buNone/>
            </a:pPr>
            <a:r>
              <a:rPr lang="en">
                <a:latin typeface="Dosis"/>
                <a:ea typeface="Dosis"/>
                <a:cs typeface="Dosis"/>
                <a:sym typeface="Dosis"/>
              </a:rPr>
              <a:t>0%</a:t>
            </a:r>
            <a:endParaRPr>
              <a:solidFill>
                <a:srgbClr val="000000"/>
              </a:solidFill>
              <a:latin typeface="Dosis"/>
              <a:ea typeface="Dosis"/>
              <a:cs typeface="Dosis"/>
              <a:sym typeface="Dosis"/>
            </a:endParaRPr>
          </a:p>
        </p:txBody>
      </p:sp>
      <p:sp>
        <p:nvSpPr>
          <p:cNvPr id="388" name="Google Shape;388;p36"/>
          <p:cNvSpPr txBox="1"/>
          <p:nvPr/>
        </p:nvSpPr>
        <p:spPr>
          <a:xfrm rot="-5400000">
            <a:off x="7299830" y="3771220"/>
            <a:ext cx="464100" cy="274500"/>
          </a:xfrm>
          <a:prstGeom prst="rect">
            <a:avLst/>
          </a:prstGeom>
          <a:noFill/>
          <a:ln>
            <a:noFill/>
          </a:ln>
        </p:spPr>
        <p:txBody>
          <a:bodyPr spcFirstLastPara="1" wrap="square" lIns="91425" tIns="91425" rIns="0" bIns="91425" anchor="ctr" anchorCtr="0">
            <a:noAutofit/>
          </a:bodyPr>
          <a:lstStyle/>
          <a:p>
            <a:pPr marL="0" lvl="0" indent="0" algn="r" rtl="0">
              <a:spcBef>
                <a:spcPts val="0"/>
              </a:spcBef>
              <a:spcAft>
                <a:spcPts val="0"/>
              </a:spcAft>
              <a:buNone/>
            </a:pPr>
            <a:r>
              <a:rPr lang="en">
                <a:latin typeface="Dosis"/>
                <a:ea typeface="Dosis"/>
                <a:cs typeface="Dosis"/>
                <a:sym typeface="Dosis"/>
              </a:rPr>
              <a:t>25%</a:t>
            </a:r>
            <a:endParaRPr>
              <a:solidFill>
                <a:srgbClr val="000000"/>
              </a:solidFill>
              <a:latin typeface="Dosis"/>
              <a:ea typeface="Dosis"/>
              <a:cs typeface="Dosis"/>
              <a:sym typeface="Dosis"/>
            </a:endParaRPr>
          </a:p>
        </p:txBody>
      </p:sp>
      <p:sp>
        <p:nvSpPr>
          <p:cNvPr id="389" name="Google Shape;389;p36"/>
          <p:cNvSpPr txBox="1"/>
          <p:nvPr/>
        </p:nvSpPr>
        <p:spPr>
          <a:xfrm rot="-5400000">
            <a:off x="7299830" y="2051618"/>
            <a:ext cx="464100" cy="274500"/>
          </a:xfrm>
          <a:prstGeom prst="rect">
            <a:avLst/>
          </a:prstGeom>
          <a:noFill/>
          <a:ln>
            <a:noFill/>
          </a:ln>
        </p:spPr>
        <p:txBody>
          <a:bodyPr spcFirstLastPara="1" wrap="square" lIns="91425" tIns="91425" rIns="0" bIns="91425" anchor="ctr" anchorCtr="0">
            <a:noAutofit/>
          </a:bodyPr>
          <a:lstStyle/>
          <a:p>
            <a:pPr marL="0" lvl="0" indent="0" algn="r" rtl="0">
              <a:spcBef>
                <a:spcPts val="0"/>
              </a:spcBef>
              <a:spcAft>
                <a:spcPts val="0"/>
              </a:spcAft>
              <a:buNone/>
            </a:pPr>
            <a:r>
              <a:rPr lang="en">
                <a:latin typeface="Dosis"/>
                <a:ea typeface="Dosis"/>
                <a:cs typeface="Dosis"/>
                <a:sym typeface="Dosis"/>
              </a:rPr>
              <a:t>75%</a:t>
            </a:r>
            <a:endParaRPr>
              <a:solidFill>
                <a:srgbClr val="000000"/>
              </a:solidFill>
              <a:latin typeface="Dosis"/>
              <a:ea typeface="Dosis"/>
              <a:cs typeface="Dosis"/>
              <a:sym typeface="Dosis"/>
            </a:endParaRPr>
          </a:p>
        </p:txBody>
      </p:sp>
      <p:sp>
        <p:nvSpPr>
          <p:cNvPr id="390" name="Google Shape;390;p36"/>
          <p:cNvSpPr txBox="1"/>
          <p:nvPr/>
        </p:nvSpPr>
        <p:spPr>
          <a:xfrm rot="-5400000">
            <a:off x="7299830" y="1191817"/>
            <a:ext cx="464100" cy="274500"/>
          </a:xfrm>
          <a:prstGeom prst="rect">
            <a:avLst/>
          </a:prstGeom>
          <a:noFill/>
          <a:ln>
            <a:noFill/>
          </a:ln>
        </p:spPr>
        <p:txBody>
          <a:bodyPr spcFirstLastPara="1" wrap="square" lIns="91425" tIns="91425" rIns="0" bIns="91425" anchor="ctr" anchorCtr="0">
            <a:noAutofit/>
          </a:bodyPr>
          <a:lstStyle/>
          <a:p>
            <a:pPr marL="0" lvl="0" indent="0" algn="r" rtl="0">
              <a:spcBef>
                <a:spcPts val="0"/>
              </a:spcBef>
              <a:spcAft>
                <a:spcPts val="0"/>
              </a:spcAft>
              <a:buNone/>
            </a:pPr>
            <a:r>
              <a:rPr lang="en">
                <a:latin typeface="Dosis"/>
                <a:ea typeface="Dosis"/>
                <a:cs typeface="Dosis"/>
                <a:sym typeface="Dosis"/>
              </a:rPr>
              <a:t>100%</a:t>
            </a:r>
            <a:endParaRPr>
              <a:solidFill>
                <a:srgbClr val="000000"/>
              </a:solidFill>
              <a:latin typeface="Dosis"/>
              <a:ea typeface="Dosis"/>
              <a:cs typeface="Dosis"/>
              <a:sym typeface="Dosis"/>
            </a:endParaRPr>
          </a:p>
        </p:txBody>
      </p:sp>
      <p:sp>
        <p:nvSpPr>
          <p:cNvPr id="391" name="Google Shape;391;p36"/>
          <p:cNvSpPr txBox="1"/>
          <p:nvPr/>
        </p:nvSpPr>
        <p:spPr>
          <a:xfrm rot="-5400000">
            <a:off x="6790464" y="4617474"/>
            <a:ext cx="437100" cy="274500"/>
          </a:xfrm>
          <a:prstGeom prst="rect">
            <a:avLst/>
          </a:prstGeom>
          <a:noFill/>
          <a:ln>
            <a:noFill/>
          </a:ln>
        </p:spPr>
        <p:txBody>
          <a:bodyPr spcFirstLastPara="1" wrap="square" lIns="54000" tIns="91425" rIns="54000" bIns="91425" anchor="ctr" anchorCtr="0">
            <a:noAutofit/>
          </a:bodyPr>
          <a:lstStyle/>
          <a:p>
            <a:pPr marL="0" lvl="0" indent="0" algn="r" rtl="0">
              <a:spcBef>
                <a:spcPts val="0"/>
              </a:spcBef>
              <a:spcAft>
                <a:spcPts val="0"/>
              </a:spcAft>
              <a:buNone/>
            </a:pPr>
            <a:r>
              <a:rPr lang="en" sz="1100">
                <a:latin typeface="Dosis"/>
                <a:ea typeface="Dosis"/>
                <a:cs typeface="Dosis"/>
                <a:sym typeface="Dosis"/>
              </a:rPr>
              <a:t>2021</a:t>
            </a:r>
            <a:endParaRPr sz="1100">
              <a:solidFill>
                <a:srgbClr val="000000"/>
              </a:solidFill>
              <a:latin typeface="Dosis"/>
              <a:ea typeface="Dosis"/>
              <a:cs typeface="Dosis"/>
              <a:sym typeface="Dosis"/>
            </a:endParaRPr>
          </a:p>
        </p:txBody>
      </p:sp>
      <p:sp>
        <p:nvSpPr>
          <p:cNvPr id="392" name="Google Shape;392;p36"/>
          <p:cNvSpPr txBox="1"/>
          <p:nvPr/>
        </p:nvSpPr>
        <p:spPr>
          <a:xfrm rot="-5400000">
            <a:off x="6304286" y="4617474"/>
            <a:ext cx="437100" cy="274500"/>
          </a:xfrm>
          <a:prstGeom prst="rect">
            <a:avLst/>
          </a:prstGeom>
          <a:noFill/>
          <a:ln>
            <a:noFill/>
          </a:ln>
        </p:spPr>
        <p:txBody>
          <a:bodyPr spcFirstLastPara="1" wrap="square" lIns="54000" tIns="91425" rIns="54000" bIns="91425" anchor="ctr" anchorCtr="0">
            <a:noAutofit/>
          </a:bodyPr>
          <a:lstStyle/>
          <a:p>
            <a:pPr marL="0" lvl="0" indent="0" algn="r" rtl="0">
              <a:spcBef>
                <a:spcPts val="0"/>
              </a:spcBef>
              <a:spcAft>
                <a:spcPts val="0"/>
              </a:spcAft>
              <a:buNone/>
            </a:pPr>
            <a:r>
              <a:rPr lang="en" sz="1100">
                <a:latin typeface="Dosis"/>
                <a:ea typeface="Dosis"/>
                <a:cs typeface="Dosis"/>
                <a:sym typeface="Dosis"/>
              </a:rPr>
              <a:t>2014</a:t>
            </a:r>
            <a:endParaRPr sz="1100">
              <a:solidFill>
                <a:srgbClr val="000000"/>
              </a:solidFill>
              <a:latin typeface="Dosis"/>
              <a:ea typeface="Dosis"/>
              <a:cs typeface="Dosis"/>
              <a:sym typeface="Dosis"/>
            </a:endParaRPr>
          </a:p>
        </p:txBody>
      </p:sp>
      <p:sp>
        <p:nvSpPr>
          <p:cNvPr id="393" name="Google Shape;393;p36"/>
          <p:cNvSpPr txBox="1"/>
          <p:nvPr/>
        </p:nvSpPr>
        <p:spPr>
          <a:xfrm rot="-5400000">
            <a:off x="5818109" y="4617474"/>
            <a:ext cx="437100" cy="274500"/>
          </a:xfrm>
          <a:prstGeom prst="rect">
            <a:avLst/>
          </a:prstGeom>
          <a:noFill/>
          <a:ln>
            <a:noFill/>
          </a:ln>
        </p:spPr>
        <p:txBody>
          <a:bodyPr spcFirstLastPara="1" wrap="square" lIns="54000" tIns="91425" rIns="54000" bIns="91425" anchor="ctr" anchorCtr="0">
            <a:noAutofit/>
          </a:bodyPr>
          <a:lstStyle/>
          <a:p>
            <a:pPr marL="0" lvl="0" indent="0" algn="r" rtl="0">
              <a:spcBef>
                <a:spcPts val="0"/>
              </a:spcBef>
              <a:spcAft>
                <a:spcPts val="0"/>
              </a:spcAft>
              <a:buNone/>
            </a:pPr>
            <a:r>
              <a:rPr lang="en" sz="1100">
                <a:latin typeface="Dosis"/>
                <a:ea typeface="Dosis"/>
                <a:cs typeface="Dosis"/>
                <a:sym typeface="Dosis"/>
              </a:rPr>
              <a:t>2007</a:t>
            </a:r>
            <a:endParaRPr sz="1100">
              <a:solidFill>
                <a:srgbClr val="000000"/>
              </a:solidFill>
              <a:latin typeface="Dosis"/>
              <a:ea typeface="Dosis"/>
              <a:cs typeface="Dosis"/>
              <a:sym typeface="Dosis"/>
            </a:endParaRPr>
          </a:p>
        </p:txBody>
      </p:sp>
      <p:sp>
        <p:nvSpPr>
          <p:cNvPr id="394" name="Google Shape;394;p36"/>
          <p:cNvSpPr txBox="1"/>
          <p:nvPr/>
        </p:nvSpPr>
        <p:spPr>
          <a:xfrm rot="-5400000">
            <a:off x="5331931" y="4617474"/>
            <a:ext cx="437100" cy="274500"/>
          </a:xfrm>
          <a:prstGeom prst="rect">
            <a:avLst/>
          </a:prstGeom>
          <a:noFill/>
          <a:ln>
            <a:noFill/>
          </a:ln>
        </p:spPr>
        <p:txBody>
          <a:bodyPr spcFirstLastPara="1" wrap="square" lIns="54000" tIns="91425" rIns="54000" bIns="91425" anchor="ctr" anchorCtr="0">
            <a:noAutofit/>
          </a:bodyPr>
          <a:lstStyle/>
          <a:p>
            <a:pPr marL="0" lvl="0" indent="0" algn="r" rtl="0">
              <a:spcBef>
                <a:spcPts val="0"/>
              </a:spcBef>
              <a:spcAft>
                <a:spcPts val="0"/>
              </a:spcAft>
              <a:buNone/>
            </a:pPr>
            <a:r>
              <a:rPr lang="en" sz="1100">
                <a:latin typeface="Dosis"/>
                <a:ea typeface="Dosis"/>
                <a:cs typeface="Dosis"/>
                <a:sym typeface="Dosis"/>
              </a:rPr>
              <a:t>2000</a:t>
            </a:r>
            <a:endParaRPr sz="1100">
              <a:solidFill>
                <a:srgbClr val="000000"/>
              </a:solidFill>
              <a:latin typeface="Dosis"/>
              <a:ea typeface="Dosis"/>
              <a:cs typeface="Dosis"/>
              <a:sym typeface="Dosis"/>
            </a:endParaRPr>
          </a:p>
        </p:txBody>
      </p:sp>
      <p:cxnSp>
        <p:nvCxnSpPr>
          <p:cNvPr id="395" name="Google Shape;395;p36"/>
          <p:cNvCxnSpPr/>
          <p:nvPr/>
        </p:nvCxnSpPr>
        <p:spPr>
          <a:xfrm rot="-5400000">
            <a:off x="5593926" y="2784358"/>
            <a:ext cx="3375000" cy="0"/>
          </a:xfrm>
          <a:prstGeom prst="straightConnector1">
            <a:avLst/>
          </a:prstGeom>
          <a:noFill/>
          <a:ln w="9525" cap="rnd" cmpd="sng">
            <a:solidFill>
              <a:schemeClr val="dk1"/>
            </a:solidFill>
            <a:prstDash val="solid"/>
            <a:round/>
            <a:headEnd type="none" w="med" len="med"/>
            <a:tailEnd type="none" w="med" len="med"/>
          </a:ln>
        </p:spPr>
      </p:cxnSp>
      <p:sp>
        <p:nvSpPr>
          <p:cNvPr id="396" name="Google Shape;396;p36"/>
          <p:cNvSpPr txBox="1"/>
          <p:nvPr/>
        </p:nvSpPr>
        <p:spPr>
          <a:xfrm rot="-5400000">
            <a:off x="7299830" y="2911419"/>
            <a:ext cx="464100" cy="274500"/>
          </a:xfrm>
          <a:prstGeom prst="rect">
            <a:avLst/>
          </a:prstGeom>
          <a:noFill/>
          <a:ln>
            <a:noFill/>
          </a:ln>
        </p:spPr>
        <p:txBody>
          <a:bodyPr spcFirstLastPara="1" wrap="square" lIns="91425" tIns="91425" rIns="0" bIns="91425" anchor="ctr" anchorCtr="0">
            <a:noAutofit/>
          </a:bodyPr>
          <a:lstStyle/>
          <a:p>
            <a:pPr marL="0" lvl="0" indent="0" algn="r" rtl="0">
              <a:spcBef>
                <a:spcPts val="0"/>
              </a:spcBef>
              <a:spcAft>
                <a:spcPts val="0"/>
              </a:spcAft>
              <a:buNone/>
            </a:pPr>
            <a:r>
              <a:rPr lang="en">
                <a:latin typeface="Dosis"/>
                <a:ea typeface="Dosis"/>
                <a:cs typeface="Dosis"/>
                <a:sym typeface="Dosis"/>
              </a:rPr>
              <a:t>50%</a:t>
            </a:r>
            <a:endParaRPr>
              <a:solidFill>
                <a:srgbClr val="000000"/>
              </a:solidFill>
              <a:latin typeface="Dosis"/>
              <a:ea typeface="Dosis"/>
              <a:cs typeface="Dosis"/>
              <a:sym typeface="Dosis"/>
            </a:endParaRPr>
          </a:p>
        </p:txBody>
      </p:sp>
      <p:grpSp>
        <p:nvGrpSpPr>
          <p:cNvPr id="397" name="Google Shape;397;p36"/>
          <p:cNvGrpSpPr/>
          <p:nvPr/>
        </p:nvGrpSpPr>
        <p:grpSpPr>
          <a:xfrm>
            <a:off x="4861551" y="2566841"/>
            <a:ext cx="150750" cy="1438109"/>
            <a:chOff x="8500760" y="1847641"/>
            <a:chExt cx="150750" cy="1438109"/>
          </a:xfrm>
        </p:grpSpPr>
        <p:sp>
          <p:nvSpPr>
            <p:cNvPr id="398" name="Google Shape;398;p36"/>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399" name="Google Shape;399;p36"/>
            <p:cNvGrpSpPr/>
            <p:nvPr/>
          </p:nvGrpSpPr>
          <p:grpSpPr>
            <a:xfrm>
              <a:off x="8500760" y="1847641"/>
              <a:ext cx="150750" cy="182125"/>
              <a:chOff x="-471550" y="1158800"/>
              <a:chExt cx="150750" cy="182125"/>
            </a:xfrm>
          </p:grpSpPr>
          <p:sp>
            <p:nvSpPr>
              <p:cNvPr id="400" name="Google Shape;400;p36"/>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401" name="Google Shape;401;p36"/>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37"/>
          <p:cNvSpPr txBox="1">
            <a:spLocks noGrp="1"/>
          </p:cNvSpPr>
          <p:nvPr>
            <p:ph type="subTitle" idx="1"/>
          </p:nvPr>
        </p:nvSpPr>
        <p:spPr>
          <a:xfrm>
            <a:off x="1891129" y="2056949"/>
            <a:ext cx="1970400" cy="33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BILLION!</a:t>
            </a:r>
            <a:endParaRPr/>
          </a:p>
        </p:txBody>
      </p:sp>
      <p:pic>
        <p:nvPicPr>
          <p:cNvPr id="407" name="Google Shape;407;p37"/>
          <p:cNvPicPr preferRelativeResize="0"/>
          <p:nvPr/>
        </p:nvPicPr>
        <p:blipFill rotWithShape="1">
          <a:blip r:embed="rId3">
            <a:alphaModFix/>
          </a:blip>
          <a:srcRect t="19132" b="62344"/>
          <a:stretch/>
        </p:blipFill>
        <p:spPr>
          <a:xfrm flipH="1">
            <a:off x="3" y="3449699"/>
            <a:ext cx="9143997" cy="1693798"/>
          </a:xfrm>
          <a:prstGeom prst="rect">
            <a:avLst/>
          </a:prstGeom>
          <a:noFill/>
          <a:ln>
            <a:noFill/>
          </a:ln>
        </p:spPr>
      </p:pic>
      <p:sp>
        <p:nvSpPr>
          <p:cNvPr id="408" name="Google Shape;408;p37"/>
          <p:cNvSpPr txBox="1">
            <a:spLocks noGrp="1"/>
          </p:cNvSpPr>
          <p:nvPr>
            <p:ph type="title"/>
          </p:nvPr>
        </p:nvSpPr>
        <p:spPr>
          <a:xfrm>
            <a:off x="1891126" y="1080699"/>
            <a:ext cx="1970400" cy="976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900"/>
              <a:t>$22.9</a:t>
            </a:r>
            <a:endParaRPr sz="5900"/>
          </a:p>
        </p:txBody>
      </p:sp>
      <p:sp>
        <p:nvSpPr>
          <p:cNvPr id="409" name="Google Shape;409;p37"/>
          <p:cNvSpPr/>
          <p:nvPr/>
        </p:nvSpPr>
        <p:spPr>
          <a:xfrm rot="-5400000">
            <a:off x="1683951" y="572123"/>
            <a:ext cx="2384756" cy="2327310"/>
          </a:xfrm>
          <a:custGeom>
            <a:avLst/>
            <a:gdLst/>
            <a:ahLst/>
            <a:cxnLst/>
            <a:rect l="l" t="t" r="r" b="b"/>
            <a:pathLst>
              <a:path w="9631" h="9399" extrusionOk="0">
                <a:moveTo>
                  <a:pt x="9007" y="2417"/>
                </a:moveTo>
                <a:cubicBezTo>
                  <a:pt x="7926" y="254"/>
                  <a:pt x="3926" y="-702"/>
                  <a:pt x="1958" y="703"/>
                </a:cubicBezTo>
                <a:cubicBezTo>
                  <a:pt x="-30" y="2123"/>
                  <a:pt x="-606" y="5955"/>
                  <a:pt x="815" y="7942"/>
                </a:cubicBezTo>
                <a:cubicBezTo>
                  <a:pt x="2256" y="9957"/>
                  <a:pt x="6364" y="9745"/>
                  <a:pt x="8245" y="8132"/>
                </a:cubicBezTo>
                <a:cubicBezTo>
                  <a:pt x="9839" y="6766"/>
                  <a:pt x="10110" y="3330"/>
                  <a:pt x="8626" y="1846"/>
                </a:cubicBezTo>
              </a:path>
            </a:pathLst>
          </a:custGeom>
          <a:noFill/>
          <a:ln w="9525" cap="flat" cmpd="sng">
            <a:solidFill>
              <a:schemeClr val="dk1"/>
            </a:solidFill>
            <a:prstDash val="solid"/>
            <a:round/>
            <a:headEnd type="none" w="med" len="med"/>
            <a:tailEnd type="none" w="med" len="med"/>
          </a:ln>
        </p:spPr>
      </p:sp>
      <p:sp>
        <p:nvSpPr>
          <p:cNvPr id="410" name="Google Shape;410;p37"/>
          <p:cNvSpPr/>
          <p:nvPr/>
        </p:nvSpPr>
        <p:spPr>
          <a:xfrm rot="5400000" flipH="1">
            <a:off x="4472099" y="-1102175"/>
            <a:ext cx="193200" cy="91506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 name="Google Shape;411;p37"/>
          <p:cNvGrpSpPr/>
          <p:nvPr/>
        </p:nvGrpSpPr>
        <p:grpSpPr>
          <a:xfrm>
            <a:off x="614608" y="598412"/>
            <a:ext cx="338524" cy="338517"/>
            <a:chOff x="1623000" y="855750"/>
            <a:chExt cx="1185725" cy="1185700"/>
          </a:xfrm>
        </p:grpSpPr>
        <p:sp>
          <p:nvSpPr>
            <p:cNvPr id="412" name="Google Shape;412;p37"/>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7"/>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37"/>
          <p:cNvGrpSpPr/>
          <p:nvPr/>
        </p:nvGrpSpPr>
        <p:grpSpPr>
          <a:xfrm>
            <a:off x="7851967" y="2307086"/>
            <a:ext cx="338524" cy="338517"/>
            <a:chOff x="437300" y="855750"/>
            <a:chExt cx="1185725" cy="1185700"/>
          </a:xfrm>
        </p:grpSpPr>
        <p:sp>
          <p:nvSpPr>
            <p:cNvPr id="415" name="Google Shape;415;p37"/>
            <p:cNvSpPr/>
            <p:nvPr/>
          </p:nvSpPr>
          <p:spPr>
            <a:xfrm>
              <a:off x="4373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rgbClr val="B96B1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7"/>
            <p:cNvSpPr/>
            <p:nvPr/>
          </p:nvSpPr>
          <p:spPr>
            <a:xfrm>
              <a:off x="437300" y="855750"/>
              <a:ext cx="1185725" cy="1185700"/>
            </a:xfrm>
            <a:custGeom>
              <a:avLst/>
              <a:gdLst/>
              <a:ahLst/>
              <a:cxnLst/>
              <a:rect l="l" t="t" r="r" b="b"/>
              <a:pathLst>
                <a:path w="47429" h="47428" extrusionOk="0">
                  <a:moveTo>
                    <a:pt x="1" y="0"/>
                  </a:moveTo>
                  <a:lnTo>
                    <a:pt x="1" y="47428"/>
                  </a:lnTo>
                  <a:lnTo>
                    <a:pt x="47429"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37"/>
          <p:cNvSpPr txBox="1"/>
          <p:nvPr/>
        </p:nvSpPr>
        <p:spPr>
          <a:xfrm>
            <a:off x="4524525" y="595000"/>
            <a:ext cx="3094800" cy="253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b="1">
                <a:latin typeface="Dosis"/>
                <a:ea typeface="Dosis"/>
                <a:cs typeface="Dosis"/>
                <a:sym typeface="Dosis"/>
              </a:rPr>
              <a:t>Increased Revenue:</a:t>
            </a:r>
            <a:endParaRPr sz="1700" b="1">
              <a:latin typeface="Dosis"/>
              <a:ea typeface="Dosis"/>
              <a:cs typeface="Dosis"/>
              <a:sym typeface="Dosis"/>
            </a:endParaRPr>
          </a:p>
          <a:p>
            <a:pPr marL="0" lvl="0" indent="0" algn="l" rtl="0">
              <a:spcBef>
                <a:spcPts val="0"/>
              </a:spcBef>
              <a:spcAft>
                <a:spcPts val="0"/>
              </a:spcAft>
              <a:buNone/>
            </a:pPr>
            <a:endParaRPr sz="1700" b="1">
              <a:latin typeface="Dosis"/>
              <a:ea typeface="Dosis"/>
              <a:cs typeface="Dosis"/>
              <a:sym typeface="Dosis"/>
            </a:endParaRPr>
          </a:p>
          <a:p>
            <a:pPr marL="0" lvl="0" indent="0" algn="l" rtl="0">
              <a:spcBef>
                <a:spcPts val="0"/>
              </a:spcBef>
              <a:spcAft>
                <a:spcPts val="0"/>
              </a:spcAft>
              <a:buNone/>
            </a:pPr>
            <a:r>
              <a:rPr lang="en" sz="1700">
                <a:latin typeface="Dosis"/>
                <a:ea typeface="Dosis"/>
                <a:cs typeface="Dosis"/>
                <a:sym typeface="Dosis"/>
              </a:rPr>
              <a:t>As a result of increased guest satisfaction, improved reputation, increased occupancy rate, and employee retention, Marriott's revenue has grown. The company's revenue in 2020 was $22.9 billion USD (Lu et al., 2020).</a:t>
            </a:r>
            <a:endParaRPr sz="1700">
              <a:latin typeface="Dosis"/>
              <a:ea typeface="Dosis"/>
              <a:cs typeface="Dosis"/>
              <a:sym typeface="Dosi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38"/>
          <p:cNvSpPr txBox="1">
            <a:spLocks noGrp="1"/>
          </p:cNvSpPr>
          <p:nvPr>
            <p:ph type="title"/>
          </p:nvPr>
        </p:nvSpPr>
        <p:spPr>
          <a:xfrm>
            <a:off x="1353450" y="485525"/>
            <a:ext cx="65475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a:t>How Can Marriott International Improve Their Hospitality And Guest Service</a:t>
            </a:r>
            <a:endParaRPr sz="2000" b="1"/>
          </a:p>
        </p:txBody>
      </p:sp>
      <p:graphicFrame>
        <p:nvGraphicFramePr>
          <p:cNvPr id="423" name="Google Shape;423;p38"/>
          <p:cNvGraphicFramePr/>
          <p:nvPr/>
        </p:nvGraphicFramePr>
        <p:xfrm>
          <a:off x="964100" y="1501200"/>
          <a:ext cx="3000000" cy="3000000"/>
        </p:xfrm>
        <a:graphic>
          <a:graphicData uri="http://schemas.openxmlformats.org/drawingml/2006/table">
            <a:tbl>
              <a:tblPr>
                <a:noFill/>
                <a:tableStyleId>{8B0E4C56-2214-43AC-BACA-6723F6DBC4F6}</a:tableStyleId>
              </a:tblPr>
              <a:tblGrid>
                <a:gridCol w="2271150">
                  <a:extLst>
                    <a:ext uri="{9D8B030D-6E8A-4147-A177-3AD203B41FA5}">
                      <a16:colId xmlns:a16="http://schemas.microsoft.com/office/drawing/2014/main" val="20000"/>
                    </a:ext>
                  </a:extLst>
                </a:gridCol>
                <a:gridCol w="5055025">
                  <a:extLst>
                    <a:ext uri="{9D8B030D-6E8A-4147-A177-3AD203B41FA5}">
                      <a16:colId xmlns:a16="http://schemas.microsoft.com/office/drawing/2014/main" val="20001"/>
                    </a:ext>
                  </a:extLst>
                </a:gridCol>
              </a:tblGrid>
              <a:tr h="487650">
                <a:tc>
                  <a:txBody>
                    <a:bodyPr/>
                    <a:lstStyle/>
                    <a:p>
                      <a:pPr marL="0" lvl="0" indent="0" algn="l" rtl="0">
                        <a:spcBef>
                          <a:spcPts val="0"/>
                        </a:spcBef>
                        <a:spcAft>
                          <a:spcPts val="0"/>
                        </a:spcAft>
                        <a:buClr>
                          <a:schemeClr val="dk1"/>
                        </a:buClr>
                        <a:buSzPts val="1100"/>
                        <a:buFont typeface="Arial"/>
                        <a:buNone/>
                      </a:pPr>
                      <a:r>
                        <a:rPr lang="en" sz="1500">
                          <a:solidFill>
                            <a:schemeClr val="dk1"/>
                          </a:solidFill>
                        </a:rPr>
                        <a:t>Personalization: </a:t>
                      </a:r>
                      <a:endParaRPr sz="15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500"/>
                        <a:t>Marriott can continue to personalize their hospitality and guest service to better meet the needs of individual guests. This can include offering customized room amenities, providing tailored recommendations for local activities and events, and offering special promotions and discounts for repeat guests (Park &amp; Kim, 2019).</a:t>
                      </a:r>
                      <a:endParaRPr sz="15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487650">
                <a:tc>
                  <a:txBody>
                    <a:bodyPr/>
                    <a:lstStyle/>
                    <a:p>
                      <a:pPr marL="0" lvl="0" indent="0" algn="l" rtl="0">
                        <a:spcBef>
                          <a:spcPts val="0"/>
                        </a:spcBef>
                        <a:spcAft>
                          <a:spcPts val="0"/>
                        </a:spcAft>
                        <a:buClr>
                          <a:schemeClr val="dk1"/>
                        </a:buClr>
                        <a:buSzPts val="1100"/>
                        <a:buFont typeface="Arial"/>
                        <a:buNone/>
                      </a:pPr>
                      <a:r>
                        <a:rPr lang="en" sz="1500">
                          <a:solidFill>
                            <a:schemeClr val="dk1"/>
                          </a:solidFill>
                        </a:rPr>
                        <a:t>Technology integration:</a:t>
                      </a:r>
                      <a:endParaRPr sz="15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500"/>
                        <a:t>Marriott can continue to integrate new technologies to enhance the guest experience, such as voice-controlled room controls, mobile check-in and check-out, and virtual concierge services (Luo &amp; Qu, 2016).</a:t>
                      </a:r>
                      <a:endParaRPr sz="15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grpSp>
        <p:nvGrpSpPr>
          <p:cNvPr id="424" name="Google Shape;424;p38"/>
          <p:cNvGrpSpPr/>
          <p:nvPr/>
        </p:nvGrpSpPr>
        <p:grpSpPr>
          <a:xfrm>
            <a:off x="8480449" y="4431087"/>
            <a:ext cx="338524" cy="338524"/>
            <a:chOff x="2862275" y="873600"/>
            <a:chExt cx="1185725" cy="1185725"/>
          </a:xfrm>
        </p:grpSpPr>
        <p:sp>
          <p:nvSpPr>
            <p:cNvPr id="425" name="Google Shape;425;p38"/>
            <p:cNvSpPr/>
            <p:nvPr/>
          </p:nvSpPr>
          <p:spPr>
            <a:xfrm>
              <a:off x="2862275" y="873600"/>
              <a:ext cx="1185725" cy="1185725"/>
            </a:xfrm>
            <a:custGeom>
              <a:avLst/>
              <a:gdLst/>
              <a:ahLst/>
              <a:cxnLst/>
              <a:rect l="l" t="t" r="r" b="b"/>
              <a:pathLst>
                <a:path w="47429" h="47429" extrusionOk="0">
                  <a:moveTo>
                    <a:pt x="0" y="0"/>
                  </a:moveTo>
                  <a:lnTo>
                    <a:pt x="0" y="47428"/>
                  </a:lnTo>
                  <a:lnTo>
                    <a:pt x="47428" y="47428"/>
                  </a:lnTo>
                  <a:lnTo>
                    <a:pt x="474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8"/>
            <p:cNvSpPr/>
            <p:nvPr/>
          </p:nvSpPr>
          <p:spPr>
            <a:xfrm>
              <a:off x="3056450" y="1067775"/>
              <a:ext cx="810750" cy="810750"/>
            </a:xfrm>
            <a:custGeom>
              <a:avLst/>
              <a:gdLst/>
              <a:ahLst/>
              <a:cxnLst/>
              <a:rect l="l" t="t" r="r" b="b"/>
              <a:pathLst>
                <a:path w="32430" h="32430" extrusionOk="0">
                  <a:moveTo>
                    <a:pt x="16226" y="0"/>
                  </a:moveTo>
                  <a:cubicBezTo>
                    <a:pt x="7254" y="0"/>
                    <a:pt x="0" y="7254"/>
                    <a:pt x="0" y="16204"/>
                  </a:cubicBezTo>
                  <a:cubicBezTo>
                    <a:pt x="0" y="25176"/>
                    <a:pt x="7254" y="32430"/>
                    <a:pt x="16226" y="32430"/>
                  </a:cubicBezTo>
                  <a:cubicBezTo>
                    <a:pt x="25176" y="32430"/>
                    <a:pt x="32430" y="25176"/>
                    <a:pt x="32430" y="16204"/>
                  </a:cubicBezTo>
                  <a:cubicBezTo>
                    <a:pt x="32430" y="7254"/>
                    <a:pt x="25176" y="0"/>
                    <a:pt x="16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7" name="Google Shape;427;p38"/>
          <p:cNvGrpSpPr/>
          <p:nvPr/>
        </p:nvGrpSpPr>
        <p:grpSpPr>
          <a:xfrm>
            <a:off x="719989" y="598414"/>
            <a:ext cx="338524" cy="338517"/>
            <a:chOff x="1623000" y="855750"/>
            <a:chExt cx="1185725" cy="1185700"/>
          </a:xfrm>
        </p:grpSpPr>
        <p:sp>
          <p:nvSpPr>
            <p:cNvPr id="428" name="Google Shape;428;p38"/>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8"/>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0" name="Google Shape;430;p38"/>
          <p:cNvGrpSpPr/>
          <p:nvPr/>
        </p:nvGrpSpPr>
        <p:grpSpPr>
          <a:xfrm>
            <a:off x="369351" y="1847641"/>
            <a:ext cx="150750" cy="1438109"/>
            <a:chOff x="8500760" y="1847641"/>
            <a:chExt cx="150750" cy="1438109"/>
          </a:xfrm>
        </p:grpSpPr>
        <p:sp>
          <p:nvSpPr>
            <p:cNvPr id="431" name="Google Shape;431;p38"/>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432" name="Google Shape;432;p38"/>
            <p:cNvGrpSpPr/>
            <p:nvPr/>
          </p:nvGrpSpPr>
          <p:grpSpPr>
            <a:xfrm>
              <a:off x="8500760" y="1847641"/>
              <a:ext cx="150750" cy="182125"/>
              <a:chOff x="-471550" y="1158800"/>
              <a:chExt cx="150750" cy="182125"/>
            </a:xfrm>
          </p:grpSpPr>
          <p:sp>
            <p:nvSpPr>
              <p:cNvPr id="433" name="Google Shape;433;p38"/>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434" name="Google Shape;434;p38"/>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435" name="Google Shape;435;p38"/>
          <p:cNvGrpSpPr/>
          <p:nvPr/>
        </p:nvGrpSpPr>
        <p:grpSpPr>
          <a:xfrm>
            <a:off x="225911" y="4374129"/>
            <a:ext cx="437631" cy="452439"/>
            <a:chOff x="8594870" y="925616"/>
            <a:chExt cx="437631" cy="452439"/>
          </a:xfrm>
        </p:grpSpPr>
        <p:sp>
          <p:nvSpPr>
            <p:cNvPr id="436" name="Google Shape;436;p38"/>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437" name="Google Shape;437;p38"/>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39"/>
          <p:cNvSpPr txBox="1">
            <a:spLocks noGrp="1"/>
          </p:cNvSpPr>
          <p:nvPr>
            <p:ph type="title"/>
          </p:nvPr>
        </p:nvSpPr>
        <p:spPr>
          <a:xfrm>
            <a:off x="1353450" y="485525"/>
            <a:ext cx="65475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b="1"/>
              <a:t>How Can Marriott International Improve Their Hospitality And Guest Service</a:t>
            </a:r>
            <a:endParaRPr sz="2000" b="1"/>
          </a:p>
        </p:txBody>
      </p:sp>
      <p:graphicFrame>
        <p:nvGraphicFramePr>
          <p:cNvPr id="443" name="Google Shape;443;p39"/>
          <p:cNvGraphicFramePr/>
          <p:nvPr/>
        </p:nvGraphicFramePr>
        <p:xfrm>
          <a:off x="964100" y="1501200"/>
          <a:ext cx="3000000" cy="3000000"/>
        </p:xfrm>
        <a:graphic>
          <a:graphicData uri="http://schemas.openxmlformats.org/drawingml/2006/table">
            <a:tbl>
              <a:tblPr>
                <a:noFill/>
                <a:tableStyleId>{8B0E4C56-2214-43AC-BACA-6723F6DBC4F6}</a:tableStyleId>
              </a:tblPr>
              <a:tblGrid>
                <a:gridCol w="2271150">
                  <a:extLst>
                    <a:ext uri="{9D8B030D-6E8A-4147-A177-3AD203B41FA5}">
                      <a16:colId xmlns:a16="http://schemas.microsoft.com/office/drawing/2014/main" val="20000"/>
                    </a:ext>
                  </a:extLst>
                </a:gridCol>
                <a:gridCol w="5055025">
                  <a:extLst>
                    <a:ext uri="{9D8B030D-6E8A-4147-A177-3AD203B41FA5}">
                      <a16:colId xmlns:a16="http://schemas.microsoft.com/office/drawing/2014/main" val="20001"/>
                    </a:ext>
                  </a:extLst>
                </a:gridCol>
              </a:tblGrid>
              <a:tr h="487650">
                <a:tc>
                  <a:txBody>
                    <a:bodyPr/>
                    <a:lstStyle/>
                    <a:p>
                      <a:pPr marL="0" lvl="0" indent="0" algn="l" rtl="0">
                        <a:spcBef>
                          <a:spcPts val="0"/>
                        </a:spcBef>
                        <a:spcAft>
                          <a:spcPts val="0"/>
                        </a:spcAft>
                        <a:buNone/>
                      </a:pPr>
                      <a:r>
                        <a:rPr lang="en" sz="1500">
                          <a:solidFill>
                            <a:schemeClr val="dk1"/>
                          </a:solidFill>
                        </a:rPr>
                        <a:t>Employee Training: </a:t>
                      </a:r>
                      <a:endParaRPr sz="15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500"/>
                        <a:t>Marriott can continue to invest in employee training programs, particularly in areas such as customer service and cultural sensitivity. This will help ensure that employees are equipped to provide high-quality service to guests from diverse backgrounds (Trianasari et al., 2017).</a:t>
                      </a:r>
                      <a:endParaRPr sz="15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487650">
                <a:tc>
                  <a:txBody>
                    <a:bodyPr/>
                    <a:lstStyle/>
                    <a:p>
                      <a:pPr marL="0" lvl="0" indent="0" algn="l" rtl="0">
                        <a:spcBef>
                          <a:spcPts val="0"/>
                        </a:spcBef>
                        <a:spcAft>
                          <a:spcPts val="0"/>
                        </a:spcAft>
                        <a:buNone/>
                      </a:pPr>
                      <a:r>
                        <a:rPr lang="en" sz="1500">
                          <a:solidFill>
                            <a:schemeClr val="dk1"/>
                          </a:solidFill>
                        </a:rPr>
                        <a:t>Brand differentiation: </a:t>
                      </a:r>
                      <a:endParaRPr sz="1500"/>
                    </a:p>
                  </a:txBody>
                  <a:tcPr marL="91425" marR="9142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 sz="1500"/>
                        <a:t>Marriott can continue to differentiate their brands to provide a unique experience to guests depending on the brand they choose. For example, they can focus on providing luxurious service to The Ritz Carlton guests, or a modern and stylish service to The W Hotel guests (Langhorn, 2004).</a:t>
                      </a:r>
                      <a:endParaRPr sz="1500"/>
                    </a:p>
                  </a:txBody>
                  <a:tcPr marL="182875" marR="182875" marT="91425" marB="91425" anchor="ctr">
                    <a:lnL w="9525" cap="flat" cmpd="sng">
                      <a:solidFill>
                        <a:schemeClr val="dk1">
                          <a:alpha val="0"/>
                        </a:schemeClr>
                      </a:solidFill>
                      <a:prstDash val="solid"/>
                      <a:round/>
                      <a:headEnd type="none" w="sm" len="sm"/>
                      <a:tailEnd type="none" w="sm" len="sm"/>
                    </a:lnL>
                    <a:lnR w="9525" cap="flat" cmpd="sng">
                      <a:solidFill>
                        <a:schemeClr val="dk1">
                          <a:alpha val="0"/>
                        </a:schemeClr>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grpSp>
        <p:nvGrpSpPr>
          <p:cNvPr id="444" name="Google Shape;444;p39"/>
          <p:cNvGrpSpPr/>
          <p:nvPr/>
        </p:nvGrpSpPr>
        <p:grpSpPr>
          <a:xfrm>
            <a:off x="8480449" y="4431087"/>
            <a:ext cx="338524" cy="338524"/>
            <a:chOff x="2862275" y="873600"/>
            <a:chExt cx="1185725" cy="1185725"/>
          </a:xfrm>
        </p:grpSpPr>
        <p:sp>
          <p:nvSpPr>
            <p:cNvPr id="445" name="Google Shape;445;p39"/>
            <p:cNvSpPr/>
            <p:nvPr/>
          </p:nvSpPr>
          <p:spPr>
            <a:xfrm>
              <a:off x="2862275" y="873600"/>
              <a:ext cx="1185725" cy="1185725"/>
            </a:xfrm>
            <a:custGeom>
              <a:avLst/>
              <a:gdLst/>
              <a:ahLst/>
              <a:cxnLst/>
              <a:rect l="l" t="t" r="r" b="b"/>
              <a:pathLst>
                <a:path w="47429" h="47429" extrusionOk="0">
                  <a:moveTo>
                    <a:pt x="0" y="0"/>
                  </a:moveTo>
                  <a:lnTo>
                    <a:pt x="0" y="47428"/>
                  </a:lnTo>
                  <a:lnTo>
                    <a:pt x="47428" y="47428"/>
                  </a:lnTo>
                  <a:lnTo>
                    <a:pt x="474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9"/>
            <p:cNvSpPr/>
            <p:nvPr/>
          </p:nvSpPr>
          <p:spPr>
            <a:xfrm>
              <a:off x="3056450" y="1067775"/>
              <a:ext cx="810750" cy="810750"/>
            </a:xfrm>
            <a:custGeom>
              <a:avLst/>
              <a:gdLst/>
              <a:ahLst/>
              <a:cxnLst/>
              <a:rect l="l" t="t" r="r" b="b"/>
              <a:pathLst>
                <a:path w="32430" h="32430" extrusionOk="0">
                  <a:moveTo>
                    <a:pt x="16226" y="0"/>
                  </a:moveTo>
                  <a:cubicBezTo>
                    <a:pt x="7254" y="0"/>
                    <a:pt x="0" y="7254"/>
                    <a:pt x="0" y="16204"/>
                  </a:cubicBezTo>
                  <a:cubicBezTo>
                    <a:pt x="0" y="25176"/>
                    <a:pt x="7254" y="32430"/>
                    <a:pt x="16226" y="32430"/>
                  </a:cubicBezTo>
                  <a:cubicBezTo>
                    <a:pt x="25176" y="32430"/>
                    <a:pt x="32430" y="25176"/>
                    <a:pt x="32430" y="16204"/>
                  </a:cubicBezTo>
                  <a:cubicBezTo>
                    <a:pt x="32430" y="7254"/>
                    <a:pt x="25176" y="0"/>
                    <a:pt x="16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7" name="Google Shape;447;p39"/>
          <p:cNvGrpSpPr/>
          <p:nvPr/>
        </p:nvGrpSpPr>
        <p:grpSpPr>
          <a:xfrm>
            <a:off x="719989" y="598414"/>
            <a:ext cx="338524" cy="338517"/>
            <a:chOff x="1623000" y="855750"/>
            <a:chExt cx="1185725" cy="1185700"/>
          </a:xfrm>
        </p:grpSpPr>
        <p:sp>
          <p:nvSpPr>
            <p:cNvPr id="448" name="Google Shape;448;p39"/>
            <p:cNvSpPr/>
            <p:nvPr/>
          </p:nvSpPr>
          <p:spPr>
            <a:xfrm>
              <a:off x="1623000" y="855750"/>
              <a:ext cx="1185725" cy="1185700"/>
            </a:xfrm>
            <a:custGeom>
              <a:avLst/>
              <a:gdLst/>
              <a:ahLst/>
              <a:cxnLst/>
              <a:rect l="l" t="t" r="r" b="b"/>
              <a:pathLst>
                <a:path w="47429" h="47428" extrusionOk="0">
                  <a:moveTo>
                    <a:pt x="1" y="0"/>
                  </a:moveTo>
                  <a:lnTo>
                    <a:pt x="1" y="47428"/>
                  </a:lnTo>
                  <a:lnTo>
                    <a:pt x="47429" y="47428"/>
                  </a:lnTo>
                  <a:lnTo>
                    <a:pt x="474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9"/>
            <p:cNvSpPr/>
            <p:nvPr/>
          </p:nvSpPr>
          <p:spPr>
            <a:xfrm>
              <a:off x="1848942" y="1083950"/>
              <a:ext cx="733775" cy="733775"/>
            </a:xfrm>
            <a:custGeom>
              <a:avLst/>
              <a:gdLst/>
              <a:ahLst/>
              <a:cxnLst/>
              <a:rect l="l" t="t" r="r" b="b"/>
              <a:pathLst>
                <a:path w="29351" h="29351" extrusionOk="0">
                  <a:moveTo>
                    <a:pt x="1" y="1"/>
                  </a:moveTo>
                  <a:lnTo>
                    <a:pt x="1" y="29350"/>
                  </a:lnTo>
                  <a:lnTo>
                    <a:pt x="29350" y="29350"/>
                  </a:lnTo>
                  <a:lnTo>
                    <a:pt x="29350" y="1"/>
                  </a:lnTo>
                  <a:close/>
                </a:path>
              </a:pathLst>
            </a:custGeom>
            <a:solidFill>
              <a:srgbClr val="FCB2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 name="Google Shape;450;p39"/>
          <p:cNvGrpSpPr/>
          <p:nvPr/>
        </p:nvGrpSpPr>
        <p:grpSpPr>
          <a:xfrm>
            <a:off x="369351" y="1847641"/>
            <a:ext cx="150750" cy="1438109"/>
            <a:chOff x="8500760" y="1847641"/>
            <a:chExt cx="150750" cy="1438109"/>
          </a:xfrm>
        </p:grpSpPr>
        <p:sp>
          <p:nvSpPr>
            <p:cNvPr id="451" name="Google Shape;451;p39"/>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452" name="Google Shape;452;p39"/>
            <p:cNvGrpSpPr/>
            <p:nvPr/>
          </p:nvGrpSpPr>
          <p:grpSpPr>
            <a:xfrm>
              <a:off x="8500760" y="1847641"/>
              <a:ext cx="150750" cy="182125"/>
              <a:chOff x="-471550" y="1158800"/>
              <a:chExt cx="150750" cy="182125"/>
            </a:xfrm>
          </p:grpSpPr>
          <p:sp>
            <p:nvSpPr>
              <p:cNvPr id="453" name="Google Shape;453;p39"/>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454" name="Google Shape;454;p39"/>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grpSp>
        <p:nvGrpSpPr>
          <p:cNvPr id="455" name="Google Shape;455;p39"/>
          <p:cNvGrpSpPr/>
          <p:nvPr/>
        </p:nvGrpSpPr>
        <p:grpSpPr>
          <a:xfrm>
            <a:off x="225911" y="4374129"/>
            <a:ext cx="437631" cy="452439"/>
            <a:chOff x="8594870" y="925616"/>
            <a:chExt cx="437631" cy="452439"/>
          </a:xfrm>
        </p:grpSpPr>
        <p:sp>
          <p:nvSpPr>
            <p:cNvPr id="456" name="Google Shape;456;p39"/>
            <p:cNvSpPr/>
            <p:nvPr/>
          </p:nvSpPr>
          <p:spPr>
            <a:xfrm flipH="1">
              <a:off x="8594870" y="1026334"/>
              <a:ext cx="338518" cy="351721"/>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457" name="Google Shape;457;p39"/>
            <p:cNvSpPr/>
            <p:nvPr/>
          </p:nvSpPr>
          <p:spPr>
            <a:xfrm rot="-2700000" flipH="1">
              <a:off x="8670221" y="985379"/>
              <a:ext cx="296735" cy="308298"/>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61"/>
        <p:cNvGrpSpPr/>
        <p:nvPr/>
      </p:nvGrpSpPr>
      <p:grpSpPr>
        <a:xfrm>
          <a:off x="0" y="0"/>
          <a:ext cx="0" cy="0"/>
          <a:chOff x="0" y="0"/>
          <a:chExt cx="0" cy="0"/>
        </a:xfrm>
      </p:grpSpPr>
      <p:sp>
        <p:nvSpPr>
          <p:cNvPr id="462" name="Google Shape;462;p40"/>
          <p:cNvSpPr txBox="1"/>
          <p:nvPr/>
        </p:nvSpPr>
        <p:spPr>
          <a:xfrm>
            <a:off x="1744200" y="1902650"/>
            <a:ext cx="5655600" cy="1939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a:latin typeface="Dosis"/>
                <a:ea typeface="Dosis"/>
                <a:cs typeface="Dosis"/>
                <a:sym typeface="Dosis"/>
              </a:rPr>
              <a:t>In summary, Marriott International's focus on hospitality and guest service has played a significant role in the company's success by increasing guest satisfaction, improving reputation, increasing occupancy rate, improving employee retention, and helping the company to grow its revenue and expand its brand.</a:t>
            </a:r>
            <a:endParaRPr sz="1900">
              <a:latin typeface="Dosis"/>
              <a:ea typeface="Dosis"/>
              <a:cs typeface="Dosis"/>
              <a:sym typeface="Dosis"/>
            </a:endParaRPr>
          </a:p>
        </p:txBody>
      </p:sp>
      <p:sp>
        <p:nvSpPr>
          <p:cNvPr id="463" name="Google Shape;463;p40"/>
          <p:cNvSpPr txBox="1"/>
          <p:nvPr/>
        </p:nvSpPr>
        <p:spPr>
          <a:xfrm>
            <a:off x="3072000" y="566650"/>
            <a:ext cx="3000000" cy="646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000">
                <a:solidFill>
                  <a:schemeClr val="dk1"/>
                </a:solidFill>
                <a:latin typeface="Philosopher"/>
                <a:ea typeface="Philosopher"/>
                <a:cs typeface="Philosopher"/>
                <a:sym typeface="Philosopher"/>
              </a:rPr>
              <a:t>Conclusion</a:t>
            </a:r>
            <a:endParaRPr sz="3000">
              <a:solidFill>
                <a:schemeClr val="dk1"/>
              </a:solidFill>
              <a:latin typeface="Philosopher"/>
              <a:ea typeface="Philosopher"/>
              <a:cs typeface="Philosopher"/>
              <a:sym typeface="Philosophe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41"/>
          <p:cNvSpPr txBox="1">
            <a:spLocks noGrp="1"/>
          </p:cNvSpPr>
          <p:nvPr>
            <p:ph type="title"/>
          </p:nvPr>
        </p:nvSpPr>
        <p:spPr>
          <a:xfrm>
            <a:off x="687325" y="0"/>
            <a:ext cx="3388200" cy="75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References</a:t>
            </a:r>
            <a:endParaRPr/>
          </a:p>
        </p:txBody>
      </p:sp>
      <p:sp>
        <p:nvSpPr>
          <p:cNvPr id="469" name="Google Shape;469;p41"/>
          <p:cNvSpPr txBox="1">
            <a:spLocks noGrp="1"/>
          </p:cNvSpPr>
          <p:nvPr>
            <p:ph type="body" idx="1"/>
          </p:nvPr>
        </p:nvSpPr>
        <p:spPr>
          <a:xfrm>
            <a:off x="316650" y="1427150"/>
            <a:ext cx="8510700" cy="2971500"/>
          </a:xfrm>
          <a:prstGeom prst="rect">
            <a:avLst/>
          </a:prstGeom>
        </p:spPr>
        <p:txBody>
          <a:bodyPr spcFirstLastPara="1" wrap="square" lIns="91425" tIns="91425" rIns="91425" bIns="91425" anchor="ctr" anchorCtr="0">
            <a:noAutofit/>
          </a:bodyPr>
          <a:lstStyle/>
          <a:p>
            <a:pPr marL="457200" lvl="0" indent="-298450" algn="l" rtl="0">
              <a:lnSpc>
                <a:spcPct val="115000"/>
              </a:lnSpc>
              <a:spcBef>
                <a:spcPts val="1200"/>
              </a:spcBef>
              <a:spcAft>
                <a:spcPts val="0"/>
              </a:spcAft>
              <a:buSzPts val="1100"/>
              <a:buFont typeface="Arial"/>
              <a:buAutoNum type="arabicPeriod"/>
            </a:pPr>
            <a:r>
              <a:rPr lang="en" sz="1100">
                <a:latin typeface="Arial"/>
                <a:ea typeface="Arial"/>
                <a:cs typeface="Arial"/>
                <a:sym typeface="Arial"/>
              </a:rPr>
              <a:t>“Achieving excellence in guest service” (2002) </a:t>
            </a:r>
            <a:r>
              <a:rPr lang="en" sz="1100" i="1">
                <a:latin typeface="Arial"/>
                <a:ea typeface="Arial"/>
                <a:cs typeface="Arial"/>
                <a:sym typeface="Arial"/>
              </a:rPr>
              <a:t>International Journal of Contemporary Hospitality Management</a:t>
            </a:r>
            <a:r>
              <a:rPr lang="en" sz="1100">
                <a:latin typeface="Arial"/>
                <a:ea typeface="Arial"/>
                <a:cs typeface="Arial"/>
                <a:sym typeface="Arial"/>
              </a:rPr>
              <a:t>, 14(4), pp. 197–197. Available at: https://doi.org/10.1108/ijchm.2002.14.4.197.1.</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Heyes, A. (2017) “Hotel Spa and Wellness Management,” </a:t>
            </a:r>
            <a:r>
              <a:rPr lang="en" sz="1100" i="1">
                <a:latin typeface="Arial"/>
                <a:ea typeface="Arial"/>
                <a:cs typeface="Arial"/>
                <a:sym typeface="Arial"/>
              </a:rPr>
              <a:t>Hotel Accommodation Management</a:t>
            </a:r>
            <a:r>
              <a:rPr lang="en" sz="1100">
                <a:latin typeface="Arial"/>
                <a:ea typeface="Arial"/>
                <a:cs typeface="Arial"/>
                <a:sym typeface="Arial"/>
              </a:rPr>
              <a:t>, pp. 83–93. Available at: https://doi.org/10.4324/9781315169965-7.</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Langhorn, S. (2004) “How emotional intelligence can improve management performance,” </a:t>
            </a:r>
            <a:r>
              <a:rPr lang="en" sz="1100" i="1">
                <a:latin typeface="Arial"/>
                <a:ea typeface="Arial"/>
                <a:cs typeface="Arial"/>
                <a:sym typeface="Arial"/>
              </a:rPr>
              <a:t>International Journal of Contemporary Hospitality Management</a:t>
            </a:r>
            <a:r>
              <a:rPr lang="en" sz="1100">
                <a:latin typeface="Arial"/>
                <a:ea typeface="Arial"/>
                <a:cs typeface="Arial"/>
                <a:sym typeface="Arial"/>
              </a:rPr>
              <a:t>, 16(4), pp. 220–230. Available at: https://doi.org/10.1108/09596110410537379.</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Lu, L., Mody, M. and Andajigarmaroudi, S. (2020) “Exploring guest response towards service failure in home-sharing: Service presence and consumption motivation,” </a:t>
            </a:r>
            <a:r>
              <a:rPr lang="en" sz="1100" i="1">
                <a:latin typeface="Arial"/>
                <a:ea typeface="Arial"/>
                <a:cs typeface="Arial"/>
                <a:sym typeface="Arial"/>
              </a:rPr>
              <a:t>International Journal of Hospitality Management</a:t>
            </a:r>
            <a:r>
              <a:rPr lang="en" sz="1100">
                <a:latin typeface="Arial"/>
                <a:ea typeface="Arial"/>
                <a:cs typeface="Arial"/>
                <a:sym typeface="Arial"/>
              </a:rPr>
              <a:t>, 87, p. 102498. Available at: https://doi.org/10.1016/j.ijhm.2020.102498.</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Luo, Z. and Qu, H. (2016) “Guest-defined hotel service quality and its impacts on guest loyalty,” </a:t>
            </a:r>
            <a:r>
              <a:rPr lang="en" sz="1100" i="1">
                <a:latin typeface="Arial"/>
                <a:ea typeface="Arial"/>
                <a:cs typeface="Arial"/>
                <a:sym typeface="Arial"/>
              </a:rPr>
              <a:t>Journal of Quality Assurance in Hospitality &amp; Tourism</a:t>
            </a:r>
            <a:r>
              <a:rPr lang="en" sz="1100">
                <a:latin typeface="Arial"/>
                <a:ea typeface="Arial"/>
                <a:cs typeface="Arial"/>
                <a:sym typeface="Arial"/>
              </a:rPr>
              <a:t>, pp. 1–22. Available at: https://doi.org/10.1080/1528008x.2015.1077185.</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Park, J. and Kim, H.J. (2019) “How and when does abusive supervision affect hospitality employees’ service sabotage?,” </a:t>
            </a:r>
            <a:r>
              <a:rPr lang="en" sz="1100" i="1">
                <a:latin typeface="Arial"/>
                <a:ea typeface="Arial"/>
                <a:cs typeface="Arial"/>
                <a:sym typeface="Arial"/>
              </a:rPr>
              <a:t>International Journal of Hospitality Management</a:t>
            </a:r>
            <a:r>
              <a:rPr lang="en" sz="1100">
                <a:latin typeface="Arial"/>
                <a:ea typeface="Arial"/>
                <a:cs typeface="Arial"/>
                <a:sym typeface="Arial"/>
              </a:rPr>
              <a:t>, 83, pp. 190–197. Available at: https://doi.org/10.1016/j.ijhm.2018.10.014.</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Pizam, A. (2014) “Guest engagement or service efficiency,” </a:t>
            </a:r>
            <a:r>
              <a:rPr lang="en" sz="1100" i="1">
                <a:latin typeface="Arial"/>
                <a:ea typeface="Arial"/>
                <a:cs typeface="Arial"/>
                <a:sym typeface="Arial"/>
              </a:rPr>
              <a:t>International Journal of Hospitality Management</a:t>
            </a:r>
            <a:r>
              <a:rPr lang="en" sz="1100">
                <a:latin typeface="Arial"/>
                <a:ea typeface="Arial"/>
                <a:cs typeface="Arial"/>
                <a:sym typeface="Arial"/>
              </a:rPr>
              <a:t>, 40, pp. 150–151. Available at: https://doi.org/10.1016/j.ijhm.2014.05.007.</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Pizam, A. (2016) “Non-complementary behavior and Guest Service Management,” </a:t>
            </a:r>
            <a:r>
              <a:rPr lang="en" sz="1100" i="1">
                <a:latin typeface="Arial"/>
                <a:ea typeface="Arial"/>
                <a:cs typeface="Arial"/>
                <a:sym typeface="Arial"/>
              </a:rPr>
              <a:t>International Journal of Hospitality Management</a:t>
            </a:r>
            <a:r>
              <a:rPr lang="en" sz="1100">
                <a:latin typeface="Arial"/>
                <a:ea typeface="Arial"/>
                <a:cs typeface="Arial"/>
                <a:sym typeface="Arial"/>
              </a:rPr>
              <a:t>, 58, pp. 117–118. Available at: https://doi.org/10.1016/j.ijhm.2016.08.007.</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Shykina, O. (2019) “Research of operation of Marriott International Hotel Chain,” </a:t>
            </a:r>
            <a:r>
              <a:rPr lang="en" sz="1100" i="1">
                <a:latin typeface="Arial"/>
                <a:ea typeface="Arial"/>
                <a:cs typeface="Arial"/>
                <a:sym typeface="Arial"/>
              </a:rPr>
              <a:t>Pryazovskyi Economic Herald</a:t>
            </a:r>
            <a:r>
              <a:rPr lang="en" sz="1100">
                <a:latin typeface="Arial"/>
                <a:ea typeface="Arial"/>
                <a:cs typeface="Arial"/>
                <a:sym typeface="Arial"/>
              </a:rPr>
              <a:t> [Preprint], (6(17). Available at: https://doi.org/10.32840/2522-4263/2019-6-41.</a:t>
            </a:r>
            <a:endParaRPr sz="1100">
              <a:latin typeface="Arial"/>
              <a:ea typeface="Arial"/>
              <a:cs typeface="Arial"/>
              <a:sym typeface="Arial"/>
            </a:endParaRPr>
          </a:p>
          <a:p>
            <a:pPr marL="457200" lvl="0" indent="-298450" algn="l" rtl="0">
              <a:lnSpc>
                <a:spcPct val="115000"/>
              </a:lnSpc>
              <a:spcBef>
                <a:spcPts val="0"/>
              </a:spcBef>
              <a:spcAft>
                <a:spcPts val="0"/>
              </a:spcAft>
              <a:buSzPts val="1100"/>
              <a:buFont typeface="Arial"/>
              <a:buAutoNum type="arabicPeriod"/>
            </a:pPr>
            <a:r>
              <a:rPr lang="en" sz="1100">
                <a:latin typeface="Arial"/>
                <a:ea typeface="Arial"/>
                <a:cs typeface="Arial"/>
                <a:sym typeface="Arial"/>
              </a:rPr>
              <a:t>Trianasari, N., Butcher, K. and Sparks, B. (2017) “Understanding guest tolerance and the role of cultural familiarity in hotel service failures,” </a:t>
            </a:r>
            <a:r>
              <a:rPr lang="en" sz="1100" i="1">
                <a:latin typeface="Arial"/>
                <a:ea typeface="Arial"/>
                <a:cs typeface="Arial"/>
                <a:sym typeface="Arial"/>
              </a:rPr>
              <a:t>Journal of Hospitality Marketing &amp; Management</a:t>
            </a:r>
            <a:r>
              <a:rPr lang="en" sz="1100">
                <a:latin typeface="Arial"/>
                <a:ea typeface="Arial"/>
                <a:cs typeface="Arial"/>
                <a:sym typeface="Arial"/>
              </a:rPr>
              <a:t>, 27(1), pp. 21–40. Available at: https://doi.org/10.1080/19368623.2017.1329677.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474" name="Google Shape;474;p42"/>
          <p:cNvSpPr txBox="1">
            <a:spLocks noGrp="1"/>
          </p:cNvSpPr>
          <p:nvPr>
            <p:ph type="title"/>
          </p:nvPr>
        </p:nvSpPr>
        <p:spPr>
          <a:xfrm>
            <a:off x="1666450" y="1556700"/>
            <a:ext cx="5811000" cy="157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THANK YOU!</a:t>
            </a:r>
            <a:endParaRPr/>
          </a:p>
        </p:txBody>
      </p:sp>
    </p:spTree>
  </p:cSld>
  <p:clrMapOvr>
    <a:masterClrMapping/>
  </p:clrMapOvr>
</p:sld>
</file>

<file path=ppt/theme/theme1.xml><?xml version="1.0" encoding="utf-8"?>
<a:theme xmlns:a="http://schemas.openxmlformats.org/drawingml/2006/main" name="Business Major for College: Hotel Management by Slidesgo">
  <a:themeElements>
    <a:clrScheme name="Simple Light">
      <a:dk1>
        <a:srgbClr val="000000"/>
      </a:dk1>
      <a:lt1>
        <a:srgbClr val="FFFBF5"/>
      </a:lt1>
      <a:dk2>
        <a:srgbClr val="B96B15"/>
      </a:dk2>
      <a:lt2>
        <a:srgbClr val="F6ECDE"/>
      </a:lt2>
      <a:accent1>
        <a:srgbClr val="FCB293"/>
      </a:accent1>
      <a:accent2>
        <a:srgbClr val="FE4F1C"/>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Business Major for College: Hotel Management by Slidesgo</vt:lpstr>
      <vt:lpstr>The Role And Importance Of Hospitality And Guest Service Within The Hotel Service: Marriott International</vt:lpstr>
      <vt:lpstr>The Role And Importance Of Hospitality And Guest Service Within The Hotel Service</vt:lpstr>
      <vt:lpstr>About Marriott International</vt:lpstr>
      <vt:lpstr>DIFFERENT HOSPITALITY AND GUEST SERVICE FOR MARRIOTT INTERNATIONAL</vt:lpstr>
      <vt:lpstr>DIFFERENT HOSPITALITY AND GUEST SERVICE FOR MARRIOTT INTERNATIONAL</vt:lpstr>
      <vt:lpstr>PowerPoint Presentation</vt:lpstr>
      <vt:lpstr>How The Hospitality And Guest Service Of Marriott International Helped Them</vt:lpstr>
      <vt:lpstr>How The Hospitality And Guest Service Of Marriott International Helped Them</vt:lpstr>
      <vt:lpstr>$22.9</vt:lpstr>
      <vt:lpstr>How Can Marriott International Improve Their Hospitality And Guest Service</vt:lpstr>
      <vt:lpstr>How Can Marriott International Improve Their Hospitality And Guest Service</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And Guest Service Within The Hotel Service: Marriott International</dc:title>
  <cp:lastModifiedBy>jaglu uddin</cp:lastModifiedBy>
  <cp:revision>1</cp:revision>
  <dcterms:modified xsi:type="dcterms:W3CDTF">2023-02-02T21:29:53Z</dcterms:modified>
</cp:coreProperties>
</file>