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864049-9BC5-491E-8DE6-C25875429784}" v="246" dt="2022-03-01T12:20:00.8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3/1/2022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cs typeface="Calibri Light"/>
              </a:rPr>
              <a:t>Anterior Talofibular Ligament </a:t>
            </a:r>
            <a:endParaRPr lang="en-US" dirty="0"/>
          </a:p>
        </p:txBody>
      </p:sp>
      <p:sp>
        <p:nvSpPr>
          <p:cNvPr id="3" name="Subtitle 2"/>
          <p:cNvSpPr>
            <a:spLocks noGrp="1"/>
          </p:cNvSpPr>
          <p:nvPr>
            <p:ph type="subTitle" idx="1"/>
          </p:nvPr>
        </p:nvSpPr>
        <p:spPr/>
        <p:txBody>
          <a:bodyPr vert="horz" lIns="91440" tIns="45720" rIns="91440" bIns="45720" rtlCol="0" anchor="t">
            <a:normAutofit/>
          </a:bodyPr>
          <a:lstStyle/>
          <a:p>
            <a:r>
              <a:rPr lang="en-US" dirty="0" err="1">
                <a:cs typeface="Calibri"/>
              </a:rPr>
              <a:t>Aetiology</a:t>
            </a:r>
            <a:endParaRPr lang="en-US" dirty="0" err="1"/>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D4A76-AF61-4FC0-B70C-6C6878D8A0A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A9B97C8-D49B-4658-8A19-074607B7566F}"/>
              </a:ext>
            </a:extLst>
          </p:cNvPr>
          <p:cNvSpPr>
            <a:spLocks noGrp="1"/>
          </p:cNvSpPr>
          <p:nvPr>
            <p:ph idx="1"/>
          </p:nvPr>
        </p:nvSpPr>
        <p:spPr/>
        <p:txBody>
          <a:bodyPr vert="horz" lIns="91440" tIns="45720" rIns="91440" bIns="45720" rtlCol="0" anchor="t">
            <a:normAutofit/>
          </a:bodyPr>
          <a:lstStyle/>
          <a:p>
            <a:r>
              <a:rPr lang="en-US" dirty="0">
                <a:ea typeface="+mn-lt"/>
                <a:cs typeface="+mn-lt"/>
              </a:rPr>
              <a:t>Acute ankle sprain injury is the most common acute sport trauma, accounting for about 14% of all sport-related injuries. </a:t>
            </a:r>
          </a:p>
          <a:p>
            <a:r>
              <a:rPr lang="en-US" dirty="0">
                <a:ea typeface="+mn-lt"/>
                <a:cs typeface="+mn-lt"/>
              </a:rPr>
              <a:t>Among, 80% are ligamentous sprains caused by explosive inversion or supination. The injury motion often happens at the subtalar joint and tears the anterior talofibular ligament (ATFL) </a:t>
            </a:r>
          </a:p>
          <a:p>
            <a:r>
              <a:rPr lang="en-US" dirty="0">
                <a:cs typeface="Calibri"/>
              </a:rPr>
              <a:t>The </a:t>
            </a:r>
            <a:r>
              <a:rPr lang="en-US" dirty="0" err="1">
                <a:cs typeface="Calibri"/>
              </a:rPr>
              <a:t>aetiology</a:t>
            </a:r>
            <a:r>
              <a:rPr lang="en-US" dirty="0">
                <a:cs typeface="Calibri"/>
              </a:rPr>
              <a:t> of most ankle sprain injuries is incorrect foot positioning at landing. (Fong, D.T. et al 2009)</a:t>
            </a:r>
          </a:p>
          <a:p>
            <a:r>
              <a:rPr lang="en-US" dirty="0">
                <a:ea typeface="+mn-lt"/>
                <a:cs typeface="+mn-lt"/>
              </a:rPr>
              <a:t>Ankle sprains are classified into three grades depending on their severity. Grade I is a partial tear without laxity, Grade II is a partial tear with mild laxity, and Grade III is a complete rupture.</a:t>
            </a:r>
            <a:endParaRPr lang="en-US" dirty="0">
              <a:cs typeface="Calibri"/>
            </a:endParaRPr>
          </a:p>
        </p:txBody>
      </p:sp>
    </p:spTree>
    <p:extLst>
      <p:ext uri="{BB962C8B-B14F-4D97-AF65-F5344CB8AC3E}">
        <p14:creationId xmlns:p14="http://schemas.microsoft.com/office/powerpoint/2010/main" val="35937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ECE3E-AB3B-4466-B0B9-DD9024FFE76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B612ECE-980A-4FDD-A137-92164F049B7D}"/>
              </a:ext>
            </a:extLst>
          </p:cNvPr>
          <p:cNvSpPr>
            <a:spLocks noGrp="1"/>
          </p:cNvSpPr>
          <p:nvPr>
            <p:ph idx="1"/>
          </p:nvPr>
        </p:nvSpPr>
        <p:spPr/>
        <p:txBody>
          <a:bodyPr vert="horz" lIns="91440" tIns="45720" rIns="91440" bIns="45720" rtlCol="0" anchor="t">
            <a:normAutofit/>
          </a:bodyPr>
          <a:lstStyle/>
          <a:p>
            <a:r>
              <a:rPr lang="en-US" dirty="0">
                <a:ea typeface="+mn-lt"/>
                <a:cs typeface="+mn-lt"/>
              </a:rPr>
              <a:t>Pain proximal to the medial and lateral malleoli may indicate a high ankle sprain. </a:t>
            </a:r>
          </a:p>
          <a:p>
            <a:r>
              <a:rPr lang="en-US" dirty="0">
                <a:ea typeface="+mn-lt"/>
                <a:cs typeface="+mn-lt"/>
              </a:rPr>
              <a:t>Patients who had previous ankle sprains are more likely to re-injure the same ankle. </a:t>
            </a:r>
          </a:p>
          <a:p>
            <a:r>
              <a:rPr lang="en-US" dirty="0">
                <a:ea typeface="+mn-lt"/>
                <a:cs typeface="+mn-lt"/>
              </a:rPr>
              <a:t>Diagnosis is made with physical exams. Imaging is usually not needed, but it should be considered to rule out fractures if suspected</a:t>
            </a:r>
            <a:r>
              <a:rPr lang="en-US" b="1" dirty="0">
                <a:ea typeface="+mn-lt"/>
                <a:cs typeface="+mn-lt"/>
              </a:rPr>
              <a:t>. (</a:t>
            </a:r>
            <a:r>
              <a:rPr lang="en-US" dirty="0">
                <a:ea typeface="+mn-lt"/>
                <a:cs typeface="+mn-lt"/>
              </a:rPr>
              <a:t>Brostrom, et al 1996)</a:t>
            </a:r>
          </a:p>
          <a:p>
            <a:r>
              <a:rPr lang="en-US" dirty="0">
                <a:ea typeface="+mn-lt"/>
                <a:cs typeface="+mn-lt"/>
              </a:rPr>
              <a:t>Functional rehabilitation of ATFL may begin when the patient is able to walk without pain or gait deviation on flat surfaces and stairs and when range of motion is full and painless. (Martin DE, et al. 1996)</a:t>
            </a:r>
            <a:endParaRPr lang="en-US" dirty="0">
              <a:cs typeface="Calibri"/>
            </a:endParaRPr>
          </a:p>
        </p:txBody>
      </p:sp>
    </p:spTree>
    <p:extLst>
      <p:ext uri="{BB962C8B-B14F-4D97-AF65-F5344CB8AC3E}">
        <p14:creationId xmlns:p14="http://schemas.microsoft.com/office/powerpoint/2010/main" val="3638183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B025D-65E1-4D0D-97BA-4C3CCF8DC36F}"/>
              </a:ext>
            </a:extLst>
          </p:cNvPr>
          <p:cNvSpPr>
            <a:spLocks noGrp="1"/>
          </p:cNvSpPr>
          <p:nvPr>
            <p:ph type="title"/>
          </p:nvPr>
        </p:nvSpPr>
        <p:spPr/>
        <p:txBody>
          <a:bodyPr/>
          <a:lstStyle/>
          <a:p>
            <a:endParaRPr lang="en-US" dirty="0">
              <a:cs typeface="Calibri Light"/>
            </a:endParaRPr>
          </a:p>
        </p:txBody>
      </p:sp>
      <p:sp>
        <p:nvSpPr>
          <p:cNvPr id="3" name="Content Placeholder 2">
            <a:extLst>
              <a:ext uri="{FF2B5EF4-FFF2-40B4-BE49-F238E27FC236}">
                <a16:creationId xmlns:a16="http://schemas.microsoft.com/office/drawing/2014/main" id="{3355E784-4019-4243-972B-F9B0F8171F24}"/>
              </a:ext>
            </a:extLst>
          </p:cNvPr>
          <p:cNvSpPr>
            <a:spLocks noGrp="1"/>
          </p:cNvSpPr>
          <p:nvPr>
            <p:ph idx="1"/>
          </p:nvPr>
        </p:nvSpPr>
        <p:spPr/>
        <p:txBody>
          <a:bodyPr vert="horz" lIns="91440" tIns="45720" rIns="91440" bIns="45720" rtlCol="0" anchor="t">
            <a:normAutofit/>
          </a:bodyPr>
          <a:lstStyle/>
          <a:p>
            <a:pPr marL="0" indent="0">
              <a:buNone/>
            </a:pPr>
            <a:r>
              <a:rPr lang="en-US" dirty="0">
                <a:ea typeface="+mn-lt"/>
                <a:cs typeface="+mn-lt"/>
              </a:rPr>
              <a:t>Fong, D.T., Chan, YY., Mok, KM. </a:t>
            </a:r>
            <a:r>
              <a:rPr lang="en-US" i="1" dirty="0">
                <a:ea typeface="+mn-lt"/>
                <a:cs typeface="+mn-lt"/>
              </a:rPr>
              <a:t>et al.</a:t>
            </a:r>
            <a:r>
              <a:rPr lang="en-US" dirty="0">
                <a:ea typeface="+mn-lt"/>
                <a:cs typeface="+mn-lt"/>
              </a:rPr>
              <a:t> Understanding acute ankle ligamentous sprain injury in sports. </a:t>
            </a:r>
            <a:r>
              <a:rPr lang="en-US" i="1" dirty="0">
                <a:ea typeface="+mn-lt"/>
                <a:cs typeface="+mn-lt"/>
              </a:rPr>
              <a:t>BMC Sports Sci Med </a:t>
            </a:r>
            <a:r>
              <a:rPr lang="en-US" i="1" dirty="0" err="1">
                <a:ea typeface="+mn-lt"/>
                <a:cs typeface="+mn-lt"/>
              </a:rPr>
              <a:t>Rehabil</a:t>
            </a:r>
            <a:r>
              <a:rPr lang="en-US" dirty="0">
                <a:ea typeface="+mn-lt"/>
                <a:cs typeface="+mn-lt"/>
              </a:rPr>
              <a:t> </a:t>
            </a:r>
            <a:r>
              <a:rPr lang="en-US" b="1" dirty="0">
                <a:ea typeface="+mn-lt"/>
                <a:cs typeface="+mn-lt"/>
              </a:rPr>
              <a:t>1, </a:t>
            </a:r>
            <a:r>
              <a:rPr lang="en-US" dirty="0">
                <a:ea typeface="+mn-lt"/>
                <a:cs typeface="+mn-lt"/>
              </a:rPr>
              <a:t>14 (2009)</a:t>
            </a:r>
          </a:p>
          <a:p>
            <a:pPr marL="0" indent="0">
              <a:buNone/>
            </a:pPr>
            <a:r>
              <a:rPr lang="en-US" dirty="0">
                <a:ea typeface="+mn-lt"/>
                <a:cs typeface="+mn-lt"/>
              </a:rPr>
              <a:t>Brostrom, et al. Sprained ankles: a pathologic, </a:t>
            </a:r>
            <a:r>
              <a:rPr lang="en-US" dirty="0" err="1">
                <a:ea typeface="+mn-lt"/>
                <a:cs typeface="+mn-lt"/>
              </a:rPr>
              <a:t>arthrographic</a:t>
            </a:r>
            <a:r>
              <a:rPr lang="en-US" dirty="0">
                <a:ea typeface="+mn-lt"/>
                <a:cs typeface="+mn-lt"/>
              </a:rPr>
              <a:t>, and clinical study. Dissertation. Stockholm: </a:t>
            </a:r>
            <a:r>
              <a:rPr lang="en-US" dirty="0" err="1">
                <a:ea typeface="+mn-lt"/>
                <a:cs typeface="+mn-lt"/>
              </a:rPr>
              <a:t>Karolinskalnstitute</a:t>
            </a:r>
            <a:r>
              <a:rPr lang="en-US" dirty="0">
                <a:ea typeface="+mn-lt"/>
                <a:cs typeface="+mn-lt"/>
              </a:rPr>
              <a:t>, 1996</a:t>
            </a:r>
          </a:p>
          <a:p>
            <a:pPr marL="0" indent="0">
              <a:buNone/>
            </a:pPr>
            <a:r>
              <a:rPr lang="en-US" dirty="0">
                <a:ea typeface="+mn-lt"/>
                <a:cs typeface="+mn-lt"/>
              </a:rPr>
              <a:t>Martin DE, et al. Retrospective evaluation of graded stress examination of the ankle. Clin Ort hop 1996</a:t>
            </a:r>
            <a:endParaRPr lang="en-US" dirty="0"/>
          </a:p>
        </p:txBody>
      </p:sp>
    </p:spTree>
    <p:extLst>
      <p:ext uri="{BB962C8B-B14F-4D97-AF65-F5344CB8AC3E}">
        <p14:creationId xmlns:p14="http://schemas.microsoft.com/office/powerpoint/2010/main" val="405269825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Anterior Talofibular Ligament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89</cp:revision>
  <dcterms:created xsi:type="dcterms:W3CDTF">2022-03-01T11:47:44Z</dcterms:created>
  <dcterms:modified xsi:type="dcterms:W3CDTF">2022-03-01T12:22:29Z</dcterms:modified>
</cp:coreProperties>
</file>