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Lst>
  <p:notesMasterIdLst>
    <p:notesMasterId r:id="rId33"/>
  </p:notesMasterIdLst>
  <p:sldIdLst>
    <p:sldId id="400" r:id="rId3"/>
    <p:sldId id="404" r:id="rId4"/>
    <p:sldId id="303" r:id="rId5"/>
    <p:sldId id="287" r:id="rId6"/>
    <p:sldId id="308" r:id="rId7"/>
    <p:sldId id="309" r:id="rId8"/>
    <p:sldId id="310" r:id="rId9"/>
    <p:sldId id="304" r:id="rId10"/>
    <p:sldId id="277" r:id="rId11"/>
    <p:sldId id="402" r:id="rId12"/>
    <p:sldId id="401" r:id="rId13"/>
    <p:sldId id="403" r:id="rId14"/>
    <p:sldId id="276" r:id="rId15"/>
    <p:sldId id="314" r:id="rId16"/>
    <p:sldId id="278" r:id="rId17"/>
    <p:sldId id="275" r:id="rId18"/>
    <p:sldId id="279" r:id="rId19"/>
    <p:sldId id="398" r:id="rId20"/>
    <p:sldId id="381" r:id="rId21"/>
    <p:sldId id="380" r:id="rId22"/>
    <p:sldId id="377" r:id="rId23"/>
    <p:sldId id="384" r:id="rId24"/>
    <p:sldId id="378" r:id="rId25"/>
    <p:sldId id="385" r:id="rId26"/>
    <p:sldId id="383" r:id="rId27"/>
    <p:sldId id="386" r:id="rId28"/>
    <p:sldId id="280" r:id="rId29"/>
    <p:sldId id="319" r:id="rId30"/>
    <p:sldId id="292" r:id="rId31"/>
    <p:sldId id="399"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0" autoAdjust="0"/>
    <p:restoredTop sz="81120" autoAdjust="0"/>
  </p:normalViewPr>
  <p:slideViewPr>
    <p:cSldViewPr snapToGrid="0">
      <p:cViewPr>
        <p:scale>
          <a:sx n="90" d="100"/>
          <a:sy n="90" d="100"/>
        </p:scale>
        <p:origin x="48" y="-1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4BC527-724F-4C67-A0CC-C3F2E9423E4C}" type="datetimeFigureOut">
              <a:rPr lang="en-GB" smtClean="0"/>
              <a:t>01/11/2023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08E2569-F175-4423-B70A-FBCED7FE72A5}" type="slidenum">
              <a:rPr lang="en-GB" smtClean="0"/>
              <a:t>‹#›</a:t>
            </a:fld>
            <a:endParaRPr lang="en-GB"/>
          </a:p>
        </p:txBody>
      </p:sp>
    </p:spTree>
    <p:extLst>
      <p:ext uri="{BB962C8B-B14F-4D97-AF65-F5344CB8AC3E}">
        <p14:creationId xmlns:p14="http://schemas.microsoft.com/office/powerpoint/2010/main" val="933464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31313"/>
                </a:solidFill>
                <a:effectLst/>
                <a:latin typeface="Roboto" panose="02000000000000000000" pitchFamily="2" charset="0"/>
              </a:rPr>
              <a:t>Appearances. Assumptions. Judgement. Prejudice. Biases. We. And they. Us and them. </a:t>
            </a:r>
            <a:r>
              <a:rPr lang="en-GB" b="0" i="0" dirty="0" err="1">
                <a:solidFill>
                  <a:srgbClr val="131313"/>
                </a:solidFill>
                <a:effectLst/>
                <a:latin typeface="Roboto" panose="02000000000000000000" pitchFamily="2" charset="0"/>
              </a:rPr>
              <a:t>Wermers</a:t>
            </a:r>
            <a:r>
              <a:rPr lang="en-GB" b="0" i="0" dirty="0">
                <a:solidFill>
                  <a:srgbClr val="131313"/>
                </a:solidFill>
                <a:effectLst/>
                <a:latin typeface="Roboto" panose="02000000000000000000" pitchFamily="2" charset="0"/>
              </a:rPr>
              <a:t>' personal experience opens his eyes to the possibility of connection  </a:t>
            </a:r>
            <a:endParaRPr lang="en-GB" dirty="0"/>
          </a:p>
        </p:txBody>
      </p:sp>
      <p:sp>
        <p:nvSpPr>
          <p:cNvPr id="4" name="Slide Number Placeholder 3"/>
          <p:cNvSpPr>
            <a:spLocks noGrp="1"/>
          </p:cNvSpPr>
          <p:nvPr>
            <p:ph type="sldNum" sz="quarter" idx="5"/>
          </p:nvPr>
        </p:nvSpPr>
        <p:spPr/>
        <p:txBody>
          <a:bodyPr/>
          <a:lstStyle/>
          <a:p>
            <a:fld id="{408E2569-F175-4423-B70A-FBCED7FE72A5}" type="slidenum">
              <a:rPr lang="en-GB" smtClean="0"/>
              <a:t>11</a:t>
            </a:fld>
            <a:endParaRPr lang="en-GB"/>
          </a:p>
        </p:txBody>
      </p:sp>
    </p:spTree>
    <p:extLst>
      <p:ext uri="{BB962C8B-B14F-4D97-AF65-F5344CB8AC3E}">
        <p14:creationId xmlns:p14="http://schemas.microsoft.com/office/powerpoint/2010/main" val="27849092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183370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9949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01387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670623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24440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03523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4294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614984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553289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511324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487714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8595382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D9FD59B-69A4-4F5B-BEE6-624C9DA8F355}" type="datetimeFigureOut">
              <a:rPr lang="en-GB" smtClean="0"/>
              <a:t>01/11/2023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605C90FA-2749-476A-A0B2-505806694040}" type="slidenum">
              <a:rPr lang="en-GB" smtClean="0"/>
              <a:t>‹#›</a:t>
            </a:fld>
            <a:endParaRPr lang="en-GB"/>
          </a:p>
        </p:txBody>
      </p:sp>
    </p:spTree>
    <p:extLst>
      <p:ext uri="{BB962C8B-B14F-4D97-AF65-F5344CB8AC3E}">
        <p14:creationId xmlns:p14="http://schemas.microsoft.com/office/powerpoint/2010/main" val="4441118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D9FD59B-69A4-4F5B-BEE6-624C9DA8F355}" type="datetimeFigureOut">
              <a:rPr lang="en-GB" smtClean="0"/>
              <a:t>01/11/2023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605C90FA-2749-476A-A0B2-505806694040}" type="slidenum">
              <a:rPr lang="en-GB" smtClean="0"/>
              <a:t>‹#›</a:t>
            </a:fld>
            <a:endParaRPr lang="en-GB"/>
          </a:p>
        </p:txBody>
      </p:sp>
    </p:spTree>
    <p:extLst>
      <p:ext uri="{BB962C8B-B14F-4D97-AF65-F5344CB8AC3E}">
        <p14:creationId xmlns:p14="http://schemas.microsoft.com/office/powerpoint/2010/main" val="31617356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D9FD59B-69A4-4F5B-BEE6-624C9DA8F355}" type="datetimeFigureOut">
              <a:rPr lang="en-GB" smtClean="0"/>
              <a:t>01/11/2023</a:t>
            </a:fld>
            <a:endParaRPr lang="en-GB"/>
          </a:p>
        </p:txBody>
      </p:sp>
      <p:sp>
        <p:nvSpPr>
          <p:cNvPr id="6" name="Slide Number Placeholder 5"/>
          <p:cNvSpPr>
            <a:spLocks noGrp="1"/>
          </p:cNvSpPr>
          <p:nvPr>
            <p:ph type="sldNum" sz="quarter" idx="12"/>
          </p:nvPr>
        </p:nvSpPr>
        <p:spPr/>
        <p:txBody>
          <a:bodyPr/>
          <a:lstStyle/>
          <a:p>
            <a:fld id="{605C90FA-2749-476A-A0B2-505806694040}" type="slidenum">
              <a:rPr lang="en-GB" smtClean="0"/>
              <a:t>‹#›</a:t>
            </a:fld>
            <a:endParaRPr lang="en-GB"/>
          </a:p>
        </p:txBody>
      </p:sp>
    </p:spTree>
    <p:extLst>
      <p:ext uri="{BB962C8B-B14F-4D97-AF65-F5344CB8AC3E}">
        <p14:creationId xmlns:p14="http://schemas.microsoft.com/office/powerpoint/2010/main" val="34088492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D9FD59B-69A4-4F5B-BEE6-624C9DA8F355}" type="datetimeFigureOut">
              <a:rPr lang="en-GB" smtClean="0"/>
              <a:t>01/11/2023</a:t>
            </a:fld>
            <a:endParaRPr lang="en-GB"/>
          </a:p>
        </p:txBody>
      </p:sp>
      <p:sp>
        <p:nvSpPr>
          <p:cNvPr id="7" name="Slide Number Placeholder 6"/>
          <p:cNvSpPr>
            <a:spLocks noGrp="1"/>
          </p:cNvSpPr>
          <p:nvPr>
            <p:ph type="sldNum" sz="quarter" idx="12"/>
          </p:nvPr>
        </p:nvSpPr>
        <p:spPr/>
        <p:txBody>
          <a:bodyPr/>
          <a:lstStyle/>
          <a:p>
            <a:fld id="{605C90FA-2749-476A-A0B2-505806694040}" type="slidenum">
              <a:rPr lang="en-GB" smtClean="0"/>
              <a:t>‹#›</a:t>
            </a:fld>
            <a:endParaRPr lang="en-GB"/>
          </a:p>
        </p:txBody>
      </p:sp>
    </p:spTree>
    <p:extLst>
      <p:ext uri="{BB962C8B-B14F-4D97-AF65-F5344CB8AC3E}">
        <p14:creationId xmlns:p14="http://schemas.microsoft.com/office/powerpoint/2010/main" val="40541803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D9FD59B-69A4-4F5B-BEE6-624C9DA8F355}" type="datetimeFigureOut">
              <a:rPr lang="en-GB" smtClean="0"/>
              <a:t>01/11/2023</a:t>
            </a:fld>
            <a:endParaRPr lang="en-GB"/>
          </a:p>
        </p:txBody>
      </p:sp>
      <p:sp>
        <p:nvSpPr>
          <p:cNvPr id="9" name="Slide Number Placeholder 8"/>
          <p:cNvSpPr>
            <a:spLocks noGrp="1"/>
          </p:cNvSpPr>
          <p:nvPr>
            <p:ph type="sldNum" sz="quarter" idx="12"/>
          </p:nvPr>
        </p:nvSpPr>
        <p:spPr/>
        <p:txBody>
          <a:bodyPr/>
          <a:lstStyle/>
          <a:p>
            <a:fld id="{605C90FA-2749-476A-A0B2-505806694040}" type="slidenum">
              <a:rPr lang="en-GB" smtClean="0"/>
              <a:t>‹#›</a:t>
            </a:fld>
            <a:endParaRPr lang="en-GB"/>
          </a:p>
        </p:txBody>
      </p:sp>
    </p:spTree>
    <p:extLst>
      <p:ext uri="{BB962C8B-B14F-4D97-AF65-F5344CB8AC3E}">
        <p14:creationId xmlns:p14="http://schemas.microsoft.com/office/powerpoint/2010/main" val="11609057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D9FD59B-69A4-4F5B-BEE6-624C9DA8F355}" type="datetimeFigureOut">
              <a:rPr lang="en-GB" smtClean="0"/>
              <a:t>01/11/2023</a:t>
            </a:fld>
            <a:endParaRPr lang="en-GB"/>
          </a:p>
        </p:txBody>
      </p:sp>
      <p:sp>
        <p:nvSpPr>
          <p:cNvPr id="5" name="Slide Number Placeholder 4"/>
          <p:cNvSpPr>
            <a:spLocks noGrp="1"/>
          </p:cNvSpPr>
          <p:nvPr>
            <p:ph type="sldNum" sz="quarter" idx="12"/>
          </p:nvPr>
        </p:nvSpPr>
        <p:spPr/>
        <p:txBody>
          <a:bodyPr/>
          <a:lstStyle/>
          <a:p>
            <a:fld id="{605C90FA-2749-476A-A0B2-505806694040}" type="slidenum">
              <a:rPr lang="en-GB" smtClean="0"/>
              <a:t>‹#›</a:t>
            </a:fld>
            <a:endParaRPr lang="en-GB"/>
          </a:p>
        </p:txBody>
      </p:sp>
    </p:spTree>
    <p:extLst>
      <p:ext uri="{BB962C8B-B14F-4D97-AF65-F5344CB8AC3E}">
        <p14:creationId xmlns:p14="http://schemas.microsoft.com/office/powerpoint/2010/main" val="8028777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D9FD59B-69A4-4F5B-BEE6-624C9DA8F355}" type="datetimeFigureOut">
              <a:rPr lang="en-GB" smtClean="0"/>
              <a:t>01/11/2023</a:t>
            </a:fld>
            <a:endParaRPr lang="en-GB"/>
          </a:p>
        </p:txBody>
      </p:sp>
      <p:sp>
        <p:nvSpPr>
          <p:cNvPr id="4" name="Slide Number Placeholder 3"/>
          <p:cNvSpPr>
            <a:spLocks noGrp="1"/>
          </p:cNvSpPr>
          <p:nvPr>
            <p:ph type="sldNum" sz="quarter" idx="12"/>
          </p:nvPr>
        </p:nvSpPr>
        <p:spPr/>
        <p:txBody>
          <a:bodyPr/>
          <a:lstStyle/>
          <a:p>
            <a:fld id="{605C90FA-2749-476A-A0B2-505806694040}" type="slidenum">
              <a:rPr lang="en-GB" smtClean="0"/>
              <a:t>‹#›</a:t>
            </a:fld>
            <a:endParaRPr lang="en-GB"/>
          </a:p>
        </p:txBody>
      </p:sp>
    </p:spTree>
    <p:extLst>
      <p:ext uri="{BB962C8B-B14F-4D97-AF65-F5344CB8AC3E}">
        <p14:creationId xmlns:p14="http://schemas.microsoft.com/office/powerpoint/2010/main" val="334155099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D9FD59B-69A4-4F5B-BEE6-624C9DA8F355}" type="datetimeFigureOut">
              <a:rPr lang="en-GB" smtClean="0"/>
              <a:t>01/11/2023</a:t>
            </a:fld>
            <a:endParaRPr lang="en-GB"/>
          </a:p>
        </p:txBody>
      </p:sp>
      <p:sp>
        <p:nvSpPr>
          <p:cNvPr id="7" name="Slide Number Placeholder 6"/>
          <p:cNvSpPr>
            <a:spLocks noGrp="1"/>
          </p:cNvSpPr>
          <p:nvPr>
            <p:ph type="sldNum" sz="quarter" idx="12"/>
          </p:nvPr>
        </p:nvSpPr>
        <p:spPr/>
        <p:txBody>
          <a:bodyPr/>
          <a:lstStyle/>
          <a:p>
            <a:fld id="{605C90FA-2749-476A-A0B2-505806694040}" type="slidenum">
              <a:rPr lang="en-GB" smtClean="0"/>
              <a:t>‹#›</a:t>
            </a:fld>
            <a:endParaRPr lang="en-GB"/>
          </a:p>
        </p:txBody>
      </p:sp>
    </p:spTree>
    <p:extLst>
      <p:ext uri="{BB962C8B-B14F-4D97-AF65-F5344CB8AC3E}">
        <p14:creationId xmlns:p14="http://schemas.microsoft.com/office/powerpoint/2010/main" val="257233990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D9FD59B-69A4-4F5B-BEE6-624C9DA8F355}" type="datetimeFigureOut">
              <a:rPr lang="en-GB" smtClean="0"/>
              <a:t>01/11/2023</a:t>
            </a:fld>
            <a:endParaRPr lang="en-GB"/>
          </a:p>
        </p:txBody>
      </p:sp>
      <p:sp>
        <p:nvSpPr>
          <p:cNvPr id="7" name="Slide Number Placeholder 6"/>
          <p:cNvSpPr>
            <a:spLocks noGrp="1"/>
          </p:cNvSpPr>
          <p:nvPr>
            <p:ph type="sldNum" sz="quarter" idx="12"/>
          </p:nvPr>
        </p:nvSpPr>
        <p:spPr/>
        <p:txBody>
          <a:bodyPr/>
          <a:lstStyle/>
          <a:p>
            <a:fld id="{605C90FA-2749-476A-A0B2-505806694040}" type="slidenum">
              <a:rPr lang="en-GB" smtClean="0"/>
              <a:t>‹#›</a:t>
            </a:fld>
            <a:endParaRPr lang="en-GB"/>
          </a:p>
        </p:txBody>
      </p:sp>
    </p:spTree>
    <p:extLst>
      <p:ext uri="{BB962C8B-B14F-4D97-AF65-F5344CB8AC3E}">
        <p14:creationId xmlns:p14="http://schemas.microsoft.com/office/powerpoint/2010/main" val="41569437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D9FD59B-69A4-4F5B-BEE6-624C9DA8F355}" type="datetimeFigureOut">
              <a:rPr lang="en-GB" smtClean="0"/>
              <a:t>01/11/2023</a:t>
            </a:fld>
            <a:endParaRPr lang="en-GB"/>
          </a:p>
        </p:txBody>
      </p:sp>
      <p:sp>
        <p:nvSpPr>
          <p:cNvPr id="6" name="Slide Number Placeholder 5"/>
          <p:cNvSpPr>
            <a:spLocks noGrp="1"/>
          </p:cNvSpPr>
          <p:nvPr>
            <p:ph type="sldNum" sz="quarter" idx="12"/>
          </p:nvPr>
        </p:nvSpPr>
        <p:spPr/>
        <p:txBody>
          <a:bodyPr/>
          <a:lstStyle/>
          <a:p>
            <a:fld id="{605C90FA-2749-476A-A0B2-505806694040}" type="slidenum">
              <a:rPr lang="en-GB" smtClean="0"/>
              <a:t>‹#›</a:t>
            </a:fld>
            <a:endParaRPr lang="en-GB"/>
          </a:p>
        </p:txBody>
      </p:sp>
    </p:spTree>
    <p:extLst>
      <p:ext uri="{BB962C8B-B14F-4D97-AF65-F5344CB8AC3E}">
        <p14:creationId xmlns:p14="http://schemas.microsoft.com/office/powerpoint/2010/main" val="339239620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D9FD59B-69A4-4F5B-BEE6-624C9DA8F355}" type="datetimeFigureOut">
              <a:rPr lang="en-GB" smtClean="0"/>
              <a:t>01/11/2023</a:t>
            </a:fld>
            <a:endParaRPr lang="en-GB"/>
          </a:p>
        </p:txBody>
      </p:sp>
      <p:sp>
        <p:nvSpPr>
          <p:cNvPr id="6" name="Slide Number Placeholder 5"/>
          <p:cNvSpPr>
            <a:spLocks noGrp="1"/>
          </p:cNvSpPr>
          <p:nvPr>
            <p:ph type="sldNum" sz="quarter" idx="12"/>
          </p:nvPr>
        </p:nvSpPr>
        <p:spPr/>
        <p:txBody>
          <a:bodyPr/>
          <a:lstStyle/>
          <a:p>
            <a:fld id="{605C90FA-2749-476A-A0B2-505806694040}" type="slidenum">
              <a:rPr lang="en-GB" smtClean="0"/>
              <a:t>‹#›</a:t>
            </a:fld>
            <a:endParaRPr lang="en-GB"/>
          </a:p>
        </p:txBody>
      </p:sp>
    </p:spTree>
    <p:extLst>
      <p:ext uri="{BB962C8B-B14F-4D97-AF65-F5344CB8AC3E}">
        <p14:creationId xmlns:p14="http://schemas.microsoft.com/office/powerpoint/2010/main" val="24993828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2.jp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345560049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D9FD59B-69A4-4F5B-BEE6-624C9DA8F355}" type="datetimeFigureOut">
              <a:rPr lang="en-GB" smtClean="0"/>
              <a:t>01/11/2023</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605C90FA-2749-476A-A0B2-505806694040}" type="slidenum">
              <a:rPr lang="en-GB" smtClean="0"/>
              <a:t>‹#›</a:t>
            </a:fld>
            <a:endParaRPr lang="en-GB"/>
          </a:p>
        </p:txBody>
      </p:sp>
    </p:spTree>
    <p:extLst>
      <p:ext uri="{BB962C8B-B14F-4D97-AF65-F5344CB8AC3E}">
        <p14:creationId xmlns:p14="http://schemas.microsoft.com/office/powerpoint/2010/main" val="4014196497"/>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ideo" Target="https://www.youtube.com/embed/i6lRmEdP4fA?start=7&amp;feature=oembed" TargetMode="External"/><Relationship Id="rId4" Type="http://schemas.openxmlformats.org/officeDocument/2006/relationships/image" Target="../media/image4.jpeg"/></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tmp"/><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7.tmp"/><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8.tmp"/><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1E18E-7C58-4423-9481-A660D0E6045D}"/>
              </a:ext>
            </a:extLst>
          </p:cNvPr>
          <p:cNvSpPr>
            <a:spLocks noGrp="1"/>
          </p:cNvSpPr>
          <p:nvPr>
            <p:ph type="ctrTitle"/>
          </p:nvPr>
        </p:nvSpPr>
        <p:spPr/>
        <p:txBody>
          <a:bodyPr/>
          <a:lstStyle/>
          <a:p>
            <a:r>
              <a:rPr lang="en-GB" sz="4400" b="1" dirty="0"/>
              <a:t>Improve your Critical Thinking Skills</a:t>
            </a:r>
            <a:endParaRPr lang="en-GB" dirty="0"/>
          </a:p>
        </p:txBody>
      </p:sp>
      <p:sp>
        <p:nvSpPr>
          <p:cNvPr id="5" name="Subtitle 4">
            <a:extLst>
              <a:ext uri="{FF2B5EF4-FFF2-40B4-BE49-F238E27FC236}">
                <a16:creationId xmlns:a16="http://schemas.microsoft.com/office/drawing/2014/main" id="{0908F538-ED5A-4D48-B066-AE5E96730E93}"/>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0616176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1B0A8-EDC9-4A4F-97E8-3A21DD85A3B7}"/>
              </a:ext>
            </a:extLst>
          </p:cNvPr>
          <p:cNvSpPr>
            <a:spLocks noGrp="1"/>
          </p:cNvSpPr>
          <p:nvPr>
            <p:ph type="title"/>
          </p:nvPr>
        </p:nvSpPr>
        <p:spPr/>
        <p:txBody>
          <a:bodyPr/>
          <a:lstStyle/>
          <a:p>
            <a:r>
              <a:rPr lang="en-GB" dirty="0"/>
              <a:t>Session objectives </a:t>
            </a:r>
          </a:p>
        </p:txBody>
      </p:sp>
      <p:sp>
        <p:nvSpPr>
          <p:cNvPr id="3" name="Content Placeholder 2">
            <a:extLst>
              <a:ext uri="{FF2B5EF4-FFF2-40B4-BE49-F238E27FC236}">
                <a16:creationId xmlns:a16="http://schemas.microsoft.com/office/drawing/2014/main" id="{AEA8DE46-6185-4FCF-8057-0B5FA9A58207}"/>
              </a:ext>
            </a:extLst>
          </p:cNvPr>
          <p:cNvSpPr>
            <a:spLocks noGrp="1"/>
          </p:cNvSpPr>
          <p:nvPr>
            <p:ph idx="1"/>
          </p:nvPr>
        </p:nvSpPr>
        <p:spPr/>
        <p:txBody>
          <a:bodyPr/>
          <a:lstStyle/>
          <a:p>
            <a:r>
              <a:rPr lang="en-GB" dirty="0"/>
              <a:t>Critical thinking</a:t>
            </a:r>
          </a:p>
          <a:p>
            <a:r>
              <a:rPr lang="en-GB" dirty="0"/>
              <a:t>Unconscious Bias</a:t>
            </a:r>
          </a:p>
          <a:p>
            <a:r>
              <a:rPr lang="en-GB" dirty="0"/>
              <a:t>Research skills and analysing data </a:t>
            </a:r>
          </a:p>
          <a:p>
            <a:r>
              <a:rPr lang="en-GB"/>
              <a:t>Transferrable skills.   </a:t>
            </a:r>
            <a:endParaRPr lang="en-GB" dirty="0"/>
          </a:p>
          <a:p>
            <a:endParaRPr lang="en-GB" dirty="0"/>
          </a:p>
        </p:txBody>
      </p:sp>
    </p:spTree>
    <p:extLst>
      <p:ext uri="{BB962C8B-B14F-4D97-AF65-F5344CB8AC3E}">
        <p14:creationId xmlns:p14="http://schemas.microsoft.com/office/powerpoint/2010/main" val="1937583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A9348-E012-42EC-B870-DF66506CE891}"/>
              </a:ext>
            </a:extLst>
          </p:cNvPr>
          <p:cNvSpPr>
            <a:spLocks noGrp="1"/>
          </p:cNvSpPr>
          <p:nvPr>
            <p:ph type="title"/>
          </p:nvPr>
        </p:nvSpPr>
        <p:spPr/>
        <p:txBody>
          <a:bodyPr/>
          <a:lstStyle/>
          <a:p>
            <a:r>
              <a:rPr lang="en-GB" sz="4000" b="1" dirty="0"/>
              <a:t> Thinking Outside the Box!</a:t>
            </a:r>
          </a:p>
        </p:txBody>
      </p:sp>
      <p:sp>
        <p:nvSpPr>
          <p:cNvPr id="3" name="Content Placeholder 2">
            <a:extLst>
              <a:ext uri="{FF2B5EF4-FFF2-40B4-BE49-F238E27FC236}">
                <a16:creationId xmlns:a16="http://schemas.microsoft.com/office/drawing/2014/main" id="{934AA70B-8D5C-4A78-BF4F-AFE805105169}"/>
              </a:ext>
            </a:extLst>
          </p:cNvPr>
          <p:cNvSpPr>
            <a:spLocks noGrp="1"/>
          </p:cNvSpPr>
          <p:nvPr>
            <p:ph idx="1"/>
          </p:nvPr>
        </p:nvSpPr>
        <p:spPr>
          <a:xfrm>
            <a:off x="838200" y="1441312"/>
            <a:ext cx="10515600" cy="4351338"/>
          </a:xfrm>
        </p:spPr>
        <p:txBody>
          <a:bodyPr/>
          <a:lstStyle/>
          <a:p>
            <a:pPr>
              <a:lnSpc>
                <a:spcPct val="107000"/>
              </a:lnSpc>
              <a:spcAft>
                <a:spcPts val="800"/>
              </a:spcAft>
            </a:pPr>
            <a:r>
              <a:rPr lang="en-GB" sz="2400" dirty="0">
                <a:effectLst/>
                <a:ea typeface="Calibri" panose="020F0502020204030204" pitchFamily="34" charset="0"/>
                <a:cs typeface="Times New Roman" panose="02020603050405020304" pitchFamily="18" charset="0"/>
              </a:rPr>
              <a:t>One of the key purposes of education is to train people to be able to think critically, outside of their own implicit biases and individual judgments</a:t>
            </a:r>
            <a:r>
              <a:rPr lang="en-GB" sz="2400" dirty="0">
                <a:ea typeface="Calibri" panose="020F0502020204030204" pitchFamily="34" charset="0"/>
                <a:cs typeface="Times New Roman" panose="02020603050405020304" pitchFamily="18" charset="0"/>
              </a:rPr>
              <a:t>. T</a:t>
            </a:r>
            <a:r>
              <a:rPr lang="en-GB" sz="2400" dirty="0">
                <a:effectLst/>
                <a:ea typeface="Calibri" panose="020F0502020204030204" pitchFamily="34" charset="0"/>
                <a:cs typeface="Times New Roman" panose="02020603050405020304" pitchFamily="18" charset="0"/>
              </a:rPr>
              <a:t>o be able to question one’s own beliefs and the beliefs of others in order to challenge assumptions (whether individual or societal); to step outside of their own self-selected narrative, so to speak. </a:t>
            </a:r>
          </a:p>
          <a:p>
            <a:pPr>
              <a:lnSpc>
                <a:spcPct val="107000"/>
              </a:lnSpc>
              <a:spcAft>
                <a:spcPts val="800"/>
              </a:spcAft>
            </a:pPr>
            <a:r>
              <a:rPr lang="en-GB" sz="2400" dirty="0"/>
              <a:t>The world is constantly changing; this is unavoidable. To accept change we need to think outside of the box in relation to how we see the world…</a:t>
            </a:r>
          </a:p>
          <a:p>
            <a:pPr>
              <a:lnSpc>
                <a:spcPct val="107000"/>
              </a:lnSpc>
              <a:spcAft>
                <a:spcPts val="800"/>
              </a:spcAft>
            </a:pPr>
            <a:endParaRPr lang="en-GB" sz="2400" dirty="0">
              <a:effectLst/>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657569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83578-47A5-4CAF-A15B-99BAB895B109}"/>
              </a:ext>
            </a:extLst>
          </p:cNvPr>
          <p:cNvSpPr>
            <a:spLocks noGrp="1"/>
          </p:cNvSpPr>
          <p:nvPr>
            <p:ph type="title"/>
          </p:nvPr>
        </p:nvSpPr>
        <p:spPr/>
        <p:txBody>
          <a:bodyPr/>
          <a:lstStyle/>
          <a:p>
            <a:r>
              <a:rPr lang="en-GB" sz="4000" b="1" dirty="0"/>
              <a:t>Staying ahead of the curve!</a:t>
            </a:r>
          </a:p>
        </p:txBody>
      </p:sp>
      <p:sp>
        <p:nvSpPr>
          <p:cNvPr id="3" name="Content Placeholder 2">
            <a:extLst>
              <a:ext uri="{FF2B5EF4-FFF2-40B4-BE49-F238E27FC236}">
                <a16:creationId xmlns:a16="http://schemas.microsoft.com/office/drawing/2014/main" id="{0A2EBFB4-8677-436C-9B3C-2CC63F41CF02}"/>
              </a:ext>
            </a:extLst>
          </p:cNvPr>
          <p:cNvSpPr>
            <a:spLocks noGrp="1"/>
          </p:cNvSpPr>
          <p:nvPr>
            <p:ph idx="1"/>
          </p:nvPr>
        </p:nvSpPr>
        <p:spPr>
          <a:xfrm>
            <a:off x="838200" y="1506536"/>
            <a:ext cx="10515600" cy="4351338"/>
          </a:xfrm>
        </p:spPr>
        <p:txBody>
          <a:bodyPr/>
          <a:lstStyle/>
          <a:p>
            <a:pPr marL="0" indent="0" fontAlgn="base">
              <a:buNone/>
            </a:pPr>
            <a:r>
              <a:rPr lang="en-GB" sz="2400" dirty="0"/>
              <a:t>Having people on board who can think critically allows employers to stay ahead of the curve. Employers value critical thinking skills highly because it leads to more inventive ideas and solutions and is key to business growth and innovation.</a:t>
            </a:r>
          </a:p>
          <a:p>
            <a:pPr marL="0" indent="0" algn="l" fontAlgn="base">
              <a:buNone/>
            </a:pPr>
            <a:endParaRPr lang="en-GB" sz="2400" dirty="0"/>
          </a:p>
          <a:p>
            <a:pPr marL="0" indent="0" fontAlgn="base">
              <a:buNone/>
            </a:pPr>
            <a:r>
              <a:rPr lang="en-GB" sz="2400" dirty="0"/>
              <a:t>The key to developing critical thinking is to take a conscious, structured approach to examining information.</a:t>
            </a:r>
          </a:p>
          <a:p>
            <a:pPr marL="0" indent="0" fontAlgn="base">
              <a:buNone/>
            </a:pPr>
            <a:endParaRPr lang="en-GB" sz="2400" dirty="0"/>
          </a:p>
          <a:p>
            <a:pPr marL="0" indent="0">
              <a:buNone/>
            </a:pPr>
            <a:r>
              <a:rPr lang="en-GB" dirty="0"/>
              <a:t>Removes Bias </a:t>
            </a:r>
          </a:p>
        </p:txBody>
      </p:sp>
    </p:spTree>
    <p:extLst>
      <p:ext uri="{BB962C8B-B14F-4D97-AF65-F5344CB8AC3E}">
        <p14:creationId xmlns:p14="http://schemas.microsoft.com/office/powerpoint/2010/main" val="19614749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1812E-922A-4437-9B9A-30894EB292C6}"/>
              </a:ext>
            </a:extLst>
          </p:cNvPr>
          <p:cNvSpPr>
            <a:spLocks noGrp="1"/>
          </p:cNvSpPr>
          <p:nvPr>
            <p:ph type="title"/>
          </p:nvPr>
        </p:nvSpPr>
        <p:spPr/>
        <p:txBody>
          <a:bodyPr/>
          <a:lstStyle/>
          <a:p>
            <a:r>
              <a:rPr lang="en-GB" sz="4000" b="1" dirty="0"/>
              <a:t>Critical Thinking  </a:t>
            </a:r>
          </a:p>
        </p:txBody>
      </p:sp>
      <p:sp>
        <p:nvSpPr>
          <p:cNvPr id="3" name="Content Placeholder 2">
            <a:extLst>
              <a:ext uri="{FF2B5EF4-FFF2-40B4-BE49-F238E27FC236}">
                <a16:creationId xmlns:a16="http://schemas.microsoft.com/office/drawing/2014/main" id="{57D853FF-E9B5-479E-893F-AAB5E7782625}"/>
              </a:ext>
            </a:extLst>
          </p:cNvPr>
          <p:cNvSpPr>
            <a:spLocks noGrp="1"/>
          </p:cNvSpPr>
          <p:nvPr>
            <p:ph idx="1"/>
          </p:nvPr>
        </p:nvSpPr>
        <p:spPr/>
        <p:txBody>
          <a:bodyPr/>
          <a:lstStyle/>
          <a:p>
            <a:r>
              <a:rPr lang="en-GB" sz="2400" dirty="0"/>
              <a:t>Critical thinking gives you the tools to use scepticism and doubt constructively so that you can analyse what is before you. It helps you to make better and more informed decisions about whether something is likely to be true, effective or productive (Cottrell, 2017).</a:t>
            </a:r>
          </a:p>
          <a:p>
            <a:r>
              <a:rPr lang="en-GB" sz="2400" dirty="0"/>
              <a:t>Critical thinking skills involve trying to grasp a situation as objectively as possible: setting aside our own immediate feelings and preferences and trying to identify the relevant facts (Chatfield, 2018).</a:t>
            </a:r>
          </a:p>
          <a:p>
            <a:pPr marL="0" indent="0">
              <a:buNone/>
            </a:pPr>
            <a:endParaRPr lang="en-GB" sz="2400" dirty="0"/>
          </a:p>
          <a:p>
            <a:pPr marL="0" indent="0">
              <a:buNone/>
            </a:pPr>
            <a:endParaRPr lang="en-GB" dirty="0"/>
          </a:p>
        </p:txBody>
      </p:sp>
    </p:spTree>
    <p:extLst>
      <p:ext uri="{BB962C8B-B14F-4D97-AF65-F5344CB8AC3E}">
        <p14:creationId xmlns:p14="http://schemas.microsoft.com/office/powerpoint/2010/main" val="22006167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A46C5-AFEC-4E36-956C-69A043C60004}"/>
              </a:ext>
            </a:extLst>
          </p:cNvPr>
          <p:cNvSpPr>
            <a:spLocks noGrp="1"/>
          </p:cNvSpPr>
          <p:nvPr>
            <p:ph type="title"/>
          </p:nvPr>
        </p:nvSpPr>
        <p:spPr/>
        <p:txBody>
          <a:bodyPr/>
          <a:lstStyle/>
          <a:p>
            <a:r>
              <a:rPr lang="en-GB" sz="4000" b="1" dirty="0"/>
              <a:t>Definition - Objectively</a:t>
            </a:r>
            <a:endParaRPr lang="en-GB" dirty="0"/>
          </a:p>
        </p:txBody>
      </p:sp>
      <p:sp>
        <p:nvSpPr>
          <p:cNvPr id="3" name="Content Placeholder 2">
            <a:extLst>
              <a:ext uri="{FF2B5EF4-FFF2-40B4-BE49-F238E27FC236}">
                <a16:creationId xmlns:a16="http://schemas.microsoft.com/office/drawing/2014/main" id="{0DAFA7C3-42C8-4A15-89B8-65BDB915DE02}"/>
              </a:ext>
            </a:extLst>
          </p:cNvPr>
          <p:cNvSpPr>
            <a:spLocks noGrp="1"/>
          </p:cNvSpPr>
          <p:nvPr>
            <p:ph idx="1"/>
          </p:nvPr>
        </p:nvSpPr>
        <p:spPr>
          <a:xfrm>
            <a:off x="838200" y="1431729"/>
            <a:ext cx="10515600" cy="4351338"/>
          </a:xfrm>
        </p:spPr>
        <p:txBody>
          <a:bodyPr/>
          <a:lstStyle/>
          <a:p>
            <a:endParaRPr lang="en-GB" sz="2400" dirty="0"/>
          </a:p>
          <a:p>
            <a:r>
              <a:rPr lang="en-GB" sz="2400" dirty="0"/>
              <a:t>Trying to understand something from a more neutral perspective, rather than relying on a single opinion or first piece of information that has come to hand (Chatfield, 2018).</a:t>
            </a:r>
          </a:p>
          <a:p>
            <a:endParaRPr lang="en-GB" dirty="0"/>
          </a:p>
        </p:txBody>
      </p:sp>
    </p:spTree>
    <p:extLst>
      <p:ext uri="{BB962C8B-B14F-4D97-AF65-F5344CB8AC3E}">
        <p14:creationId xmlns:p14="http://schemas.microsoft.com/office/powerpoint/2010/main" val="26531329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2339C-2BC2-419C-B2CE-A3EB5804140B}"/>
              </a:ext>
            </a:extLst>
          </p:cNvPr>
          <p:cNvSpPr>
            <a:spLocks noGrp="1"/>
          </p:cNvSpPr>
          <p:nvPr>
            <p:ph type="title"/>
          </p:nvPr>
        </p:nvSpPr>
        <p:spPr/>
        <p:txBody>
          <a:bodyPr/>
          <a:lstStyle/>
          <a:p>
            <a:r>
              <a:rPr lang="en-GB" sz="4000" b="1" dirty="0"/>
              <a:t>Definition – Scepticism </a:t>
            </a:r>
            <a:br>
              <a:rPr lang="en-GB" dirty="0"/>
            </a:br>
            <a:endParaRPr lang="en-GB" b="1" dirty="0"/>
          </a:p>
        </p:txBody>
      </p:sp>
      <p:sp>
        <p:nvSpPr>
          <p:cNvPr id="3" name="Content Placeholder 2">
            <a:extLst>
              <a:ext uri="{FF2B5EF4-FFF2-40B4-BE49-F238E27FC236}">
                <a16:creationId xmlns:a16="http://schemas.microsoft.com/office/drawing/2014/main" id="{418C2F4B-F53E-43EF-9A0C-72F40A6A858B}"/>
              </a:ext>
            </a:extLst>
          </p:cNvPr>
          <p:cNvSpPr>
            <a:spLocks noGrp="1"/>
          </p:cNvSpPr>
          <p:nvPr>
            <p:ph idx="1"/>
          </p:nvPr>
        </p:nvSpPr>
        <p:spPr>
          <a:xfrm>
            <a:off x="838200" y="1253331"/>
            <a:ext cx="10515600" cy="4351338"/>
          </a:xfrm>
        </p:spPr>
        <p:txBody>
          <a:bodyPr/>
          <a:lstStyle/>
          <a:p>
            <a:pPr marL="0" indent="0">
              <a:buNone/>
            </a:pPr>
            <a:endParaRPr lang="en-GB" sz="2400" dirty="0"/>
          </a:p>
          <a:p>
            <a:pPr marL="0" indent="0">
              <a:buNone/>
            </a:pPr>
            <a:r>
              <a:rPr lang="en-GB" sz="2400" dirty="0"/>
              <a:t>Refusing to take things at face value:</a:t>
            </a:r>
          </a:p>
          <a:p>
            <a:pPr lvl="0"/>
            <a:r>
              <a:rPr lang="en-GB" sz="2400" dirty="0"/>
              <a:t>Why should I trust this claim?</a:t>
            </a:r>
          </a:p>
          <a:p>
            <a:pPr lvl="0"/>
            <a:r>
              <a:rPr lang="en-GB" sz="2400" dirty="0"/>
              <a:t>Why does the person making this claim believe it – or want me to believe it?</a:t>
            </a:r>
          </a:p>
          <a:p>
            <a:pPr lvl="0"/>
            <a:r>
              <a:rPr lang="en-GB" sz="2400" dirty="0"/>
              <a:t>What else has been said, written or reported about this?</a:t>
            </a:r>
          </a:p>
          <a:p>
            <a:pPr lvl="0"/>
            <a:r>
              <a:rPr lang="en-GB" sz="2400" dirty="0"/>
              <a:t>Do I know enough to answer all of the above questions confidently?</a:t>
            </a:r>
          </a:p>
          <a:p>
            <a:pPr marL="0" lvl="0" indent="0" algn="r">
              <a:buNone/>
            </a:pPr>
            <a:r>
              <a:rPr lang="en-GB" sz="2400" dirty="0"/>
              <a:t>(Chatfield, 2018)</a:t>
            </a:r>
          </a:p>
          <a:p>
            <a:endParaRPr lang="en-GB" dirty="0"/>
          </a:p>
        </p:txBody>
      </p:sp>
    </p:spTree>
    <p:extLst>
      <p:ext uri="{BB962C8B-B14F-4D97-AF65-F5344CB8AC3E}">
        <p14:creationId xmlns:p14="http://schemas.microsoft.com/office/powerpoint/2010/main" val="33411809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746FD-3FCA-4C99-8B1D-489D2DDA681B}"/>
              </a:ext>
            </a:extLst>
          </p:cNvPr>
          <p:cNvSpPr>
            <a:spLocks noGrp="1"/>
          </p:cNvSpPr>
          <p:nvPr>
            <p:ph type="title"/>
          </p:nvPr>
        </p:nvSpPr>
        <p:spPr/>
        <p:txBody>
          <a:bodyPr/>
          <a:lstStyle/>
          <a:p>
            <a:r>
              <a:rPr lang="en-GB" sz="4000" b="1" dirty="0">
                <a:effectLst/>
                <a:ea typeface="Calibri" panose="020F0502020204030204" pitchFamily="34" charset="0"/>
                <a:cs typeface="Times New Roman" panose="02020603050405020304" pitchFamily="18" charset="0"/>
              </a:rPr>
              <a:t>Why you need to think critically? </a:t>
            </a:r>
            <a:br>
              <a:rPr lang="en-GB" sz="4000" b="1" dirty="0">
                <a:effectLst/>
                <a:ea typeface="Calibri" panose="020F0502020204030204" pitchFamily="34" charset="0"/>
                <a:cs typeface="Times New Roman" panose="02020603050405020304" pitchFamily="18" charset="0"/>
              </a:rPr>
            </a:br>
            <a:endParaRPr lang="en-GB" sz="4000" b="1" dirty="0"/>
          </a:p>
        </p:txBody>
      </p:sp>
      <p:sp>
        <p:nvSpPr>
          <p:cNvPr id="3" name="Content Placeholder 2">
            <a:extLst>
              <a:ext uri="{FF2B5EF4-FFF2-40B4-BE49-F238E27FC236}">
                <a16:creationId xmlns:a16="http://schemas.microsoft.com/office/drawing/2014/main" id="{1D338E85-82B8-4238-A714-BEF34BBCD81F}"/>
              </a:ext>
            </a:extLst>
          </p:cNvPr>
          <p:cNvSpPr>
            <a:spLocks noGrp="1"/>
          </p:cNvSpPr>
          <p:nvPr>
            <p:ph idx="1"/>
          </p:nvPr>
        </p:nvSpPr>
        <p:spPr>
          <a:xfrm>
            <a:off x="1108213" y="1470992"/>
            <a:ext cx="9975573" cy="4373217"/>
          </a:xfrm>
        </p:spPr>
        <p:txBody>
          <a:bodyPr/>
          <a:lstStyle/>
          <a:p>
            <a:pPr marL="0" indent="0">
              <a:lnSpc>
                <a:spcPct val="107000"/>
              </a:lnSpc>
              <a:spcAft>
                <a:spcPts val="800"/>
              </a:spcAft>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Critical and analytical thinking consistently appear in the top skills for the future of work. </a:t>
            </a:r>
          </a:p>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Individuals who engage in critical thinking </a:t>
            </a:r>
            <a:r>
              <a:rPr lang="en-GB" sz="2400" dirty="0">
                <a:effectLst/>
                <a:ea typeface="Calibri" panose="020F0502020204030204" pitchFamily="34" charset="0"/>
                <a:cs typeface="Times New Roman" panose="02020603050405020304" pitchFamily="18" charset="0"/>
              </a:rPr>
              <a:t>question not only their own beliefs but the beliefs of others in order to challenge assumptions. </a:t>
            </a:r>
            <a:r>
              <a:rPr lang="en-GB" sz="2400" dirty="0">
                <a:ea typeface="Calibri" panose="020F0502020204030204" pitchFamily="34" charset="0"/>
                <a:cs typeface="Times New Roman" panose="02020603050405020304" pitchFamily="18" charset="0"/>
              </a:rPr>
              <a:t>Critical thinkers</a:t>
            </a:r>
            <a:r>
              <a:rPr lang="en-GB" sz="2400" dirty="0">
                <a:effectLst/>
                <a:ea typeface="Calibri" panose="020F0502020204030204" pitchFamily="34" charset="0"/>
                <a:cs typeface="Times New Roman" panose="02020603050405020304" pitchFamily="18" charset="0"/>
              </a:rPr>
              <a:t> </a:t>
            </a:r>
            <a:r>
              <a:rPr lang="en-GB" sz="2400" dirty="0">
                <a:effectLst/>
                <a:latin typeface="Calibri" panose="020F0502020204030204" pitchFamily="34" charset="0"/>
                <a:ea typeface="Calibri" panose="020F0502020204030204" pitchFamily="34" charset="0"/>
                <a:cs typeface="Times New Roman" panose="02020603050405020304" pitchFamily="18" charset="0"/>
              </a:rPr>
              <a:t>are reflective, independent and competent. </a:t>
            </a:r>
          </a:p>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If you practice critical thinking, you logically connect ideas, scrutinise and evaluate arguments, find inconsistencies and errors in your work and the work of others, solve complex problems and engage in reflection. </a:t>
            </a:r>
            <a:endParaRPr lang="en-GB" dirty="0"/>
          </a:p>
        </p:txBody>
      </p:sp>
    </p:spTree>
    <p:extLst>
      <p:ext uri="{BB962C8B-B14F-4D97-AF65-F5344CB8AC3E}">
        <p14:creationId xmlns:p14="http://schemas.microsoft.com/office/powerpoint/2010/main" val="11540184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C5CD5-2742-4F02-92F3-1DE4EED27ACE}"/>
              </a:ext>
            </a:extLst>
          </p:cNvPr>
          <p:cNvSpPr>
            <a:spLocks noGrp="1"/>
          </p:cNvSpPr>
          <p:nvPr>
            <p:ph type="title"/>
          </p:nvPr>
        </p:nvSpPr>
        <p:spPr/>
        <p:txBody>
          <a:bodyPr/>
          <a:lstStyle/>
          <a:p>
            <a:r>
              <a:rPr lang="en-GB" sz="4000" b="1" dirty="0"/>
              <a:t>The truth…the whole truth…</a:t>
            </a:r>
          </a:p>
        </p:txBody>
      </p:sp>
      <p:sp>
        <p:nvSpPr>
          <p:cNvPr id="3" name="Content Placeholder 2">
            <a:extLst>
              <a:ext uri="{FF2B5EF4-FFF2-40B4-BE49-F238E27FC236}">
                <a16:creationId xmlns:a16="http://schemas.microsoft.com/office/drawing/2014/main" id="{8254E200-F442-4167-B323-041BAEC75018}"/>
              </a:ext>
            </a:extLst>
          </p:cNvPr>
          <p:cNvSpPr>
            <a:spLocks noGrp="1"/>
          </p:cNvSpPr>
          <p:nvPr>
            <p:ph idx="1"/>
          </p:nvPr>
        </p:nvSpPr>
        <p:spPr>
          <a:xfrm>
            <a:off x="599662" y="1690689"/>
            <a:ext cx="10515600" cy="4351338"/>
          </a:xfrm>
        </p:spPr>
        <p:txBody>
          <a:bodyPr/>
          <a:lstStyle/>
          <a:p>
            <a:pPr marL="0" indent="0" algn="l" fontAlgn="base">
              <a:buNone/>
            </a:pPr>
            <a:r>
              <a:rPr lang="en-GB" sz="2400" dirty="0"/>
              <a:t>It’s not about being negative or criticising but about looking beyond face value and asking yourself questions such as:</a:t>
            </a:r>
          </a:p>
          <a:p>
            <a:pPr marL="0" indent="0" algn="l" fontAlgn="base">
              <a:buNone/>
            </a:pPr>
            <a:endParaRPr lang="en-GB" sz="2400" dirty="0"/>
          </a:p>
          <a:p>
            <a:pPr algn="l" fontAlgn="base">
              <a:buFont typeface="Arial" panose="020B0604020202020204" pitchFamily="34" charset="0"/>
              <a:buChar char="•"/>
            </a:pPr>
            <a:r>
              <a:rPr lang="en-GB" sz="2400" dirty="0"/>
              <a:t>‘What else do I need to know?’</a:t>
            </a:r>
          </a:p>
          <a:p>
            <a:pPr marL="0" indent="0" algn="l" fontAlgn="base">
              <a:buNone/>
            </a:pPr>
            <a:endParaRPr lang="en-GB" sz="2400" dirty="0"/>
          </a:p>
          <a:p>
            <a:pPr algn="l" fontAlgn="base">
              <a:buFont typeface="Arial" panose="020B0604020202020204" pitchFamily="34" charset="0"/>
              <a:buChar char="•"/>
            </a:pPr>
            <a:r>
              <a:rPr lang="en-GB" sz="2400" dirty="0"/>
              <a:t>‘What does this really mean?’</a:t>
            </a:r>
          </a:p>
          <a:p>
            <a:pPr marL="0" indent="0" algn="l" fontAlgn="base">
              <a:buNone/>
            </a:pPr>
            <a:endParaRPr lang="en-GB" sz="2400" dirty="0"/>
          </a:p>
          <a:p>
            <a:pPr algn="l" fontAlgn="base">
              <a:buFont typeface="Arial" panose="020B0604020202020204" pitchFamily="34" charset="0"/>
              <a:buChar char="•"/>
            </a:pPr>
            <a:r>
              <a:rPr lang="en-GB" sz="2400" dirty="0"/>
              <a:t>‘How can I look at this differently?’</a:t>
            </a:r>
            <a:endParaRPr lang="en-GB" b="0" i="0" dirty="0">
              <a:solidFill>
                <a:srgbClr val="313537"/>
              </a:solidFill>
              <a:effectLst/>
              <a:latin typeface="merriweather" panose="00000500000000000000" pitchFamily="2" charset="0"/>
            </a:endParaRPr>
          </a:p>
        </p:txBody>
      </p:sp>
    </p:spTree>
    <p:extLst>
      <p:ext uri="{BB962C8B-B14F-4D97-AF65-F5344CB8AC3E}">
        <p14:creationId xmlns:p14="http://schemas.microsoft.com/office/powerpoint/2010/main" val="33759183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62D5E-F29B-4DCD-890D-3EA7C9A6C6EA}"/>
              </a:ext>
            </a:extLst>
          </p:cNvPr>
          <p:cNvSpPr>
            <a:spLocks noGrp="1"/>
          </p:cNvSpPr>
          <p:nvPr>
            <p:ph type="title"/>
          </p:nvPr>
        </p:nvSpPr>
        <p:spPr/>
        <p:txBody>
          <a:bodyPr/>
          <a:lstStyle/>
          <a:p>
            <a:r>
              <a:rPr lang="en-GB" dirty="0"/>
              <a:t>Unconscious Bias.. </a:t>
            </a:r>
          </a:p>
        </p:txBody>
      </p:sp>
      <p:sp>
        <p:nvSpPr>
          <p:cNvPr id="3" name="Content Placeholder 2">
            <a:extLst>
              <a:ext uri="{FF2B5EF4-FFF2-40B4-BE49-F238E27FC236}">
                <a16:creationId xmlns:a16="http://schemas.microsoft.com/office/drawing/2014/main" id="{64DEE611-1E3D-4195-B53E-79CC509B982E}"/>
              </a:ext>
            </a:extLst>
          </p:cNvPr>
          <p:cNvSpPr>
            <a:spLocks noGrp="1"/>
          </p:cNvSpPr>
          <p:nvPr>
            <p:ph idx="1"/>
          </p:nvPr>
        </p:nvSpPr>
        <p:spPr>
          <a:xfrm>
            <a:off x="760228" y="1393234"/>
            <a:ext cx="10515600" cy="4351338"/>
          </a:xfrm>
        </p:spPr>
        <p:txBody>
          <a:bodyPr/>
          <a:lstStyle/>
          <a:p>
            <a:r>
              <a:rPr lang="en-GB" b="0" i="0" dirty="0">
                <a:solidFill>
                  <a:srgbClr val="000000"/>
                </a:solidFill>
                <a:effectLst/>
                <a:latin typeface="Arial" panose="020B0604020202020204" pitchFamily="34" charset="0"/>
              </a:rPr>
              <a:t>Implicit or unconscious bias happens by our brains making incredibly quick judgments and assessments of people and situations without us realising. </a:t>
            </a:r>
          </a:p>
          <a:p>
            <a:r>
              <a:rPr lang="en-GB" b="0" i="0" dirty="0">
                <a:solidFill>
                  <a:srgbClr val="000000"/>
                </a:solidFill>
                <a:effectLst/>
                <a:latin typeface="Arial" panose="020B0604020202020204" pitchFamily="34" charset="0"/>
              </a:rPr>
              <a:t>Our biases are influenced by our </a:t>
            </a:r>
            <a:r>
              <a:rPr lang="en-GB" b="1" i="0" dirty="0">
                <a:solidFill>
                  <a:srgbClr val="000000"/>
                </a:solidFill>
                <a:effectLst/>
                <a:latin typeface="Arial" panose="020B0604020202020204" pitchFamily="34" charset="0"/>
              </a:rPr>
              <a:t>background</a:t>
            </a:r>
            <a:r>
              <a:rPr lang="en-GB" b="0" i="0" dirty="0">
                <a:solidFill>
                  <a:srgbClr val="000000"/>
                </a:solidFill>
                <a:effectLst/>
                <a:latin typeface="Arial" panose="020B0604020202020204" pitchFamily="34" charset="0"/>
              </a:rPr>
              <a:t>, </a:t>
            </a:r>
            <a:r>
              <a:rPr lang="en-GB" b="1" i="0" dirty="0">
                <a:solidFill>
                  <a:srgbClr val="000000"/>
                </a:solidFill>
                <a:effectLst/>
                <a:latin typeface="Arial" panose="020B0604020202020204" pitchFamily="34" charset="0"/>
              </a:rPr>
              <a:t>cultural environment</a:t>
            </a:r>
            <a:r>
              <a:rPr lang="en-GB" b="0" i="0" dirty="0">
                <a:solidFill>
                  <a:srgbClr val="000000"/>
                </a:solidFill>
                <a:effectLst/>
                <a:latin typeface="Arial" panose="020B0604020202020204" pitchFamily="34" charset="0"/>
              </a:rPr>
              <a:t> and </a:t>
            </a:r>
            <a:r>
              <a:rPr lang="en-GB" b="1" i="0" dirty="0">
                <a:solidFill>
                  <a:srgbClr val="000000"/>
                </a:solidFill>
                <a:effectLst/>
                <a:latin typeface="Arial" panose="020B0604020202020204" pitchFamily="34" charset="0"/>
              </a:rPr>
              <a:t>personal experiences</a:t>
            </a:r>
            <a:r>
              <a:rPr lang="en-GB" b="0" i="0" dirty="0">
                <a:solidFill>
                  <a:srgbClr val="000000"/>
                </a:solidFill>
                <a:effectLst/>
                <a:latin typeface="Arial" panose="020B0604020202020204" pitchFamily="34" charset="0"/>
              </a:rPr>
              <a:t>. </a:t>
            </a:r>
          </a:p>
          <a:p>
            <a:r>
              <a:rPr lang="en-GB" b="0" i="0" dirty="0">
                <a:solidFill>
                  <a:srgbClr val="000000"/>
                </a:solidFill>
                <a:effectLst/>
                <a:latin typeface="Arial" panose="020B0604020202020204" pitchFamily="34" charset="0"/>
              </a:rPr>
              <a:t>We may not even be aware of these views and opinions, or be aware of their full impact and implications.</a:t>
            </a:r>
            <a:endParaRPr lang="en-GB" dirty="0"/>
          </a:p>
        </p:txBody>
      </p:sp>
    </p:spTree>
    <p:extLst>
      <p:ext uri="{BB962C8B-B14F-4D97-AF65-F5344CB8AC3E}">
        <p14:creationId xmlns:p14="http://schemas.microsoft.com/office/powerpoint/2010/main" val="3415965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84F98-3247-4EEA-A319-87EEFA3EF72F}"/>
              </a:ext>
            </a:extLst>
          </p:cNvPr>
          <p:cNvSpPr>
            <a:spLocks noGrp="1"/>
          </p:cNvSpPr>
          <p:nvPr>
            <p:ph type="title"/>
          </p:nvPr>
        </p:nvSpPr>
        <p:spPr/>
        <p:txBody>
          <a:bodyPr/>
          <a:lstStyle/>
          <a:p>
            <a:endParaRPr lang="en-GB"/>
          </a:p>
        </p:txBody>
      </p:sp>
      <p:pic>
        <p:nvPicPr>
          <p:cNvPr id="4" name="Online Media 3" title="Finding and Removing the Bias Within Us | Anthony Wermers | TEDxYouth@Conejo">
            <a:hlinkClick r:id="" action="ppaction://media"/>
            <a:extLst>
              <a:ext uri="{FF2B5EF4-FFF2-40B4-BE49-F238E27FC236}">
                <a16:creationId xmlns:a16="http://schemas.microsoft.com/office/drawing/2014/main" id="{720852EA-6B70-4F5A-9025-6EDD81D8C06A}"/>
              </a:ext>
            </a:extLst>
          </p:cNvPr>
          <p:cNvPicPr>
            <a:picLocks noGrp="1" noRot="1" noChangeAspect="1"/>
          </p:cNvPicPr>
          <p:nvPr>
            <p:ph idx="1"/>
            <a:videoFile r:link="rId1"/>
          </p:nvPr>
        </p:nvPicPr>
        <p:blipFill>
          <a:blip r:embed="rId4"/>
          <a:stretch>
            <a:fillRect/>
          </a:stretch>
        </p:blipFill>
        <p:spPr>
          <a:xfrm>
            <a:off x="965200" y="751040"/>
            <a:ext cx="9486900" cy="5133823"/>
          </a:xfrm>
          <a:prstGeom prst="rect">
            <a:avLst/>
          </a:prstGeom>
        </p:spPr>
      </p:pic>
    </p:spTree>
    <p:extLst>
      <p:ext uri="{BB962C8B-B14F-4D97-AF65-F5344CB8AC3E}">
        <p14:creationId xmlns:p14="http://schemas.microsoft.com/office/powerpoint/2010/main" val="1308190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FAF9F342-C2D7-4FF0-AC7A-180F53B44856}"/>
              </a:ext>
            </a:extLst>
          </p:cNvPr>
          <p:cNvPicPr>
            <a:picLocks noGrp="1" noChangeAspect="1"/>
          </p:cNvPicPr>
          <p:nvPr>
            <p:ph idx="4294967295"/>
          </p:nvPr>
        </p:nvPicPr>
        <p:blipFill>
          <a:blip r:embed="rId2"/>
          <a:stretch>
            <a:fillRect/>
          </a:stretch>
        </p:blipFill>
        <p:spPr>
          <a:xfrm>
            <a:off x="2062716" y="269358"/>
            <a:ext cx="5513499" cy="5809054"/>
          </a:xfrm>
          <a:prstGeom prst="rect">
            <a:avLst/>
          </a:prstGeom>
        </p:spPr>
      </p:pic>
    </p:spTree>
    <p:extLst>
      <p:ext uri="{BB962C8B-B14F-4D97-AF65-F5344CB8AC3E}">
        <p14:creationId xmlns:p14="http://schemas.microsoft.com/office/powerpoint/2010/main" val="12964195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8FCA1-F579-497C-8711-6E9A641EBB57}"/>
              </a:ext>
            </a:extLst>
          </p:cNvPr>
          <p:cNvSpPr>
            <a:spLocks noGrp="1"/>
          </p:cNvSpPr>
          <p:nvPr>
            <p:ph type="title"/>
          </p:nvPr>
        </p:nvSpPr>
        <p:spPr/>
        <p:txBody>
          <a:bodyPr/>
          <a:lstStyle/>
          <a:p>
            <a:r>
              <a:rPr lang="en-GB" sz="4000" b="1" dirty="0"/>
              <a:t>Logical thinking!</a:t>
            </a:r>
          </a:p>
        </p:txBody>
      </p:sp>
      <p:sp>
        <p:nvSpPr>
          <p:cNvPr id="3" name="Content Placeholder 2">
            <a:extLst>
              <a:ext uri="{FF2B5EF4-FFF2-40B4-BE49-F238E27FC236}">
                <a16:creationId xmlns:a16="http://schemas.microsoft.com/office/drawing/2014/main" id="{C02B25F4-E46D-4645-955B-52791399EF48}"/>
              </a:ext>
            </a:extLst>
          </p:cNvPr>
          <p:cNvSpPr>
            <a:spLocks noGrp="1"/>
          </p:cNvSpPr>
          <p:nvPr>
            <p:ph idx="1"/>
          </p:nvPr>
        </p:nvSpPr>
        <p:spPr>
          <a:xfrm>
            <a:off x="665922" y="1425646"/>
            <a:ext cx="10515600" cy="4351338"/>
          </a:xfrm>
        </p:spPr>
        <p:txBody>
          <a:bodyPr/>
          <a:lstStyle/>
          <a:p>
            <a:pPr marL="0" indent="0">
              <a:buNone/>
            </a:pPr>
            <a:endParaRPr lang="en-GB" sz="2400" dirty="0"/>
          </a:p>
          <a:p>
            <a:r>
              <a:rPr lang="en-GB" sz="2400" dirty="0"/>
              <a:t>Critical thinking is open-minded scepticism, combining logic and creativity, which together enable you to solve a problem or make a decision effectively.</a:t>
            </a:r>
          </a:p>
          <a:p>
            <a:pPr algn="l" fontAlgn="base"/>
            <a:r>
              <a:rPr lang="en-GB" sz="2400" dirty="0"/>
              <a:t>So, essentially, critical thinking provides the path to solve the problem. </a:t>
            </a:r>
          </a:p>
          <a:p>
            <a:pPr algn="l" fontAlgn="base"/>
            <a:r>
              <a:rPr lang="en-GB" sz="2400" dirty="0"/>
              <a:t>When you think critically about a situation or piece of information, you’re analysing it thoroughly and objectively, examining it from different perspectives to reach a logical conclusion or decision. </a:t>
            </a:r>
          </a:p>
          <a:p>
            <a:endParaRPr lang="en-GB" dirty="0"/>
          </a:p>
        </p:txBody>
      </p:sp>
    </p:spTree>
    <p:extLst>
      <p:ext uri="{BB962C8B-B14F-4D97-AF65-F5344CB8AC3E}">
        <p14:creationId xmlns:p14="http://schemas.microsoft.com/office/powerpoint/2010/main" val="11794047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2FA3F-500F-452B-B508-FEDF18605F95}"/>
              </a:ext>
            </a:extLst>
          </p:cNvPr>
          <p:cNvSpPr>
            <a:spLocks noGrp="1"/>
          </p:cNvSpPr>
          <p:nvPr>
            <p:ph type="title"/>
          </p:nvPr>
        </p:nvSpPr>
        <p:spPr/>
        <p:txBody>
          <a:bodyPr/>
          <a:lstStyle/>
          <a:p>
            <a:r>
              <a:rPr lang="en-GB" sz="4000" b="1" dirty="0"/>
              <a:t>Critical Thinking: Skills and Attributes</a:t>
            </a:r>
          </a:p>
        </p:txBody>
      </p:sp>
      <p:sp>
        <p:nvSpPr>
          <p:cNvPr id="3" name="Content Placeholder 2">
            <a:extLst>
              <a:ext uri="{FF2B5EF4-FFF2-40B4-BE49-F238E27FC236}">
                <a16:creationId xmlns:a16="http://schemas.microsoft.com/office/drawing/2014/main" id="{B4A8302A-B849-47E8-8127-A0221D6EE804}"/>
              </a:ext>
            </a:extLst>
          </p:cNvPr>
          <p:cNvSpPr>
            <a:spLocks noGrp="1"/>
          </p:cNvSpPr>
          <p:nvPr>
            <p:ph idx="1"/>
          </p:nvPr>
        </p:nvSpPr>
        <p:spPr>
          <a:xfrm>
            <a:off x="944217" y="1253331"/>
            <a:ext cx="10515600" cy="4351338"/>
          </a:xfrm>
        </p:spPr>
        <p:txBody>
          <a:bodyPr/>
          <a:lstStyle/>
          <a:p>
            <a:pPr marL="0" indent="0">
              <a:buNone/>
            </a:pPr>
            <a:r>
              <a:rPr lang="en-GB" sz="2400" dirty="0"/>
              <a:t>Attributes are the qualities that you already have. Whereas skills are something you’ve learnt through life experience, education or employment. </a:t>
            </a:r>
          </a:p>
          <a:p>
            <a:pPr marL="0" indent="0">
              <a:buNone/>
            </a:pPr>
            <a:r>
              <a:rPr lang="en-GB" sz="2400" dirty="0"/>
              <a:t>There are four key skills and attributes you need to think critically:</a:t>
            </a:r>
          </a:p>
          <a:p>
            <a:pPr marL="0" indent="0">
              <a:buNone/>
            </a:pPr>
            <a:endParaRPr lang="en-GB" sz="2400" dirty="0"/>
          </a:p>
          <a:p>
            <a:r>
              <a:rPr lang="en-GB" dirty="0"/>
              <a:t>Open-Mindedness</a:t>
            </a:r>
          </a:p>
          <a:p>
            <a:r>
              <a:rPr lang="en-GB" dirty="0"/>
              <a:t>Research Skills </a:t>
            </a:r>
          </a:p>
          <a:p>
            <a:r>
              <a:rPr lang="en-GB" dirty="0"/>
              <a:t>Analytical Skills</a:t>
            </a:r>
          </a:p>
          <a:p>
            <a:r>
              <a:rPr lang="en-GB" dirty="0"/>
              <a:t>Creative Mindset</a:t>
            </a:r>
          </a:p>
          <a:p>
            <a:endParaRPr lang="en-GB" dirty="0"/>
          </a:p>
          <a:p>
            <a:endParaRPr lang="en-GB" dirty="0"/>
          </a:p>
        </p:txBody>
      </p:sp>
    </p:spTree>
    <p:extLst>
      <p:ext uri="{BB962C8B-B14F-4D97-AF65-F5344CB8AC3E}">
        <p14:creationId xmlns:p14="http://schemas.microsoft.com/office/powerpoint/2010/main" val="1309131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77A3B-1B02-4D81-9F6E-C9863A99E35E}"/>
              </a:ext>
            </a:extLst>
          </p:cNvPr>
          <p:cNvSpPr>
            <a:spLocks noGrp="1"/>
          </p:cNvSpPr>
          <p:nvPr>
            <p:ph type="title"/>
          </p:nvPr>
        </p:nvSpPr>
        <p:spPr/>
        <p:txBody>
          <a:bodyPr/>
          <a:lstStyle/>
          <a:p>
            <a:r>
              <a:rPr lang="en-GB" sz="4000" b="1" dirty="0"/>
              <a:t>1) Open-mindedness</a:t>
            </a:r>
          </a:p>
        </p:txBody>
      </p:sp>
      <p:sp>
        <p:nvSpPr>
          <p:cNvPr id="3" name="Content Placeholder 2">
            <a:extLst>
              <a:ext uri="{FF2B5EF4-FFF2-40B4-BE49-F238E27FC236}">
                <a16:creationId xmlns:a16="http://schemas.microsoft.com/office/drawing/2014/main" id="{5E422110-5198-42BD-B842-4341BB595A3A}"/>
              </a:ext>
            </a:extLst>
          </p:cNvPr>
          <p:cNvSpPr>
            <a:spLocks noGrp="1"/>
          </p:cNvSpPr>
          <p:nvPr>
            <p:ph idx="1"/>
          </p:nvPr>
        </p:nvSpPr>
        <p:spPr>
          <a:xfrm>
            <a:off x="838200" y="1401556"/>
            <a:ext cx="10515600" cy="4351338"/>
          </a:xfrm>
        </p:spPr>
        <p:txBody>
          <a:bodyPr/>
          <a:lstStyle/>
          <a:p>
            <a:endParaRPr lang="en-GB" sz="2400" dirty="0"/>
          </a:p>
          <a:p>
            <a:r>
              <a:rPr lang="en-GB" sz="2400" dirty="0"/>
              <a:t>To think critically about something you need to look at it from different perspectives and be open to different concepts, opinions and interpretations.</a:t>
            </a:r>
          </a:p>
          <a:p>
            <a:pPr algn="l" fontAlgn="base"/>
            <a:r>
              <a:rPr lang="en-GB" sz="2400" dirty="0"/>
              <a:t>Open-mindedness starts with acknowledging and letting go of your own ingrained beliefs, behaviours and values and considering the information, problem or situation as objectively as you can.</a:t>
            </a:r>
          </a:p>
          <a:p>
            <a:pPr algn="l" fontAlgn="base"/>
            <a:r>
              <a:rPr lang="en-GB" sz="2400" dirty="0"/>
              <a:t>Be aware of your biases and actively seek out different opinions and approaches, without passing any judgement on them.</a:t>
            </a:r>
          </a:p>
          <a:p>
            <a:endParaRPr lang="en-GB" dirty="0"/>
          </a:p>
        </p:txBody>
      </p:sp>
    </p:spTree>
    <p:extLst>
      <p:ext uri="{BB962C8B-B14F-4D97-AF65-F5344CB8AC3E}">
        <p14:creationId xmlns:p14="http://schemas.microsoft.com/office/powerpoint/2010/main" val="4909500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0C27A-8181-4427-A2E9-7CA473FE394C}"/>
              </a:ext>
            </a:extLst>
          </p:cNvPr>
          <p:cNvSpPr>
            <a:spLocks noGrp="1"/>
          </p:cNvSpPr>
          <p:nvPr>
            <p:ph type="title"/>
          </p:nvPr>
        </p:nvSpPr>
        <p:spPr/>
        <p:txBody>
          <a:bodyPr/>
          <a:lstStyle/>
          <a:p>
            <a:r>
              <a:rPr lang="en-GB" sz="4000" b="1" dirty="0"/>
              <a:t>2) Research Skills</a:t>
            </a:r>
          </a:p>
        </p:txBody>
      </p:sp>
      <p:sp>
        <p:nvSpPr>
          <p:cNvPr id="3" name="Content Placeholder 2">
            <a:extLst>
              <a:ext uri="{FF2B5EF4-FFF2-40B4-BE49-F238E27FC236}">
                <a16:creationId xmlns:a16="http://schemas.microsoft.com/office/drawing/2014/main" id="{8BA5E315-D114-41C9-BD55-201B7B0A6EB2}"/>
              </a:ext>
            </a:extLst>
          </p:cNvPr>
          <p:cNvSpPr>
            <a:spLocks noGrp="1"/>
          </p:cNvSpPr>
          <p:nvPr>
            <p:ph idx="1"/>
          </p:nvPr>
        </p:nvSpPr>
        <p:spPr>
          <a:xfrm>
            <a:off x="838200" y="1560581"/>
            <a:ext cx="10515600" cy="4351338"/>
          </a:xfrm>
        </p:spPr>
        <p:txBody>
          <a:bodyPr/>
          <a:lstStyle/>
          <a:p>
            <a:pPr algn="l" fontAlgn="base"/>
            <a:r>
              <a:rPr lang="en-GB" sz="2400" dirty="0"/>
              <a:t>Research skills play an important part in critical thinking as they allow you to get under the skin of a topic or issue. This is about your ability to investigate and draw out all the relevant information you need to make an informed decision, solve a problem or, potentially, come up with a new idea. </a:t>
            </a:r>
          </a:p>
          <a:p>
            <a:r>
              <a:rPr lang="en-GB" sz="2400" dirty="0"/>
              <a:t>For your research to be effective it needs to be targeted, so always have a clear objective in mind to help guide you to the most useful pieces of information. Keep assessing the quality of the information you find as you go along, asking yourself whether it’s relevant and reliable. </a:t>
            </a:r>
          </a:p>
          <a:p>
            <a:pPr marL="0" indent="0">
              <a:buNone/>
            </a:pPr>
            <a:endParaRPr lang="en-GB" sz="2400" dirty="0"/>
          </a:p>
          <a:p>
            <a:endParaRPr lang="en-GB" dirty="0"/>
          </a:p>
        </p:txBody>
      </p:sp>
    </p:spTree>
    <p:extLst>
      <p:ext uri="{BB962C8B-B14F-4D97-AF65-F5344CB8AC3E}">
        <p14:creationId xmlns:p14="http://schemas.microsoft.com/office/powerpoint/2010/main" val="12755204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D745E-5DE3-4A4B-BC44-B1907DE28F92}"/>
              </a:ext>
            </a:extLst>
          </p:cNvPr>
          <p:cNvSpPr>
            <a:spLocks noGrp="1"/>
          </p:cNvSpPr>
          <p:nvPr>
            <p:ph type="title"/>
          </p:nvPr>
        </p:nvSpPr>
        <p:spPr/>
        <p:txBody>
          <a:bodyPr/>
          <a:lstStyle/>
          <a:p>
            <a:r>
              <a:rPr lang="en-GB" sz="4000" b="1" dirty="0"/>
              <a:t>3) Analytical Skills - the ability to analyse data</a:t>
            </a:r>
          </a:p>
        </p:txBody>
      </p:sp>
      <p:sp>
        <p:nvSpPr>
          <p:cNvPr id="3" name="Content Placeholder 2">
            <a:extLst>
              <a:ext uri="{FF2B5EF4-FFF2-40B4-BE49-F238E27FC236}">
                <a16:creationId xmlns:a16="http://schemas.microsoft.com/office/drawing/2014/main" id="{D804F32B-9075-4739-8A23-EB0972B9DF4C}"/>
              </a:ext>
            </a:extLst>
          </p:cNvPr>
          <p:cNvSpPr>
            <a:spLocks noGrp="1"/>
          </p:cNvSpPr>
          <p:nvPr>
            <p:ph idx="1"/>
          </p:nvPr>
        </p:nvSpPr>
        <p:spPr>
          <a:xfrm>
            <a:off x="742122" y="1414808"/>
            <a:ext cx="10611678" cy="4548670"/>
          </a:xfrm>
        </p:spPr>
        <p:txBody>
          <a:bodyPr/>
          <a:lstStyle/>
          <a:p>
            <a:pPr marL="0" indent="0">
              <a:buNone/>
            </a:pPr>
            <a:r>
              <a:rPr lang="en-GB" sz="2400" dirty="0"/>
              <a:t>Analytical skills and research skills go hand in hand: as you work on collating relevant information, you also need to be able to evaluate, interpret and synthesise your findings.</a:t>
            </a:r>
          </a:p>
          <a:p>
            <a:pPr marL="0" indent="0" algn="l" fontAlgn="base">
              <a:buNone/>
            </a:pPr>
            <a:r>
              <a:rPr lang="en-GB" sz="2400" dirty="0"/>
              <a:t>Analytical thinkers never assume, they will question the significance of the information: </a:t>
            </a:r>
          </a:p>
          <a:p>
            <a:pPr algn="l" fontAlgn="base">
              <a:buFont typeface="Arial" panose="020B0604020202020204" pitchFamily="34" charset="0"/>
              <a:buChar char="•"/>
            </a:pPr>
            <a:r>
              <a:rPr lang="en-GB" sz="2400" dirty="0"/>
              <a:t>How important is it?</a:t>
            </a:r>
          </a:p>
          <a:p>
            <a:pPr algn="l" fontAlgn="base">
              <a:buFont typeface="Arial" panose="020B0604020202020204" pitchFamily="34" charset="0"/>
              <a:buChar char="•"/>
            </a:pPr>
            <a:r>
              <a:rPr lang="en-GB" sz="2400" dirty="0"/>
              <a:t>What impact does it have?</a:t>
            </a:r>
          </a:p>
          <a:p>
            <a:pPr algn="l" fontAlgn="base">
              <a:buFont typeface="Arial" panose="020B0604020202020204" pitchFamily="34" charset="0"/>
              <a:buChar char="•"/>
            </a:pPr>
            <a:r>
              <a:rPr lang="en-GB" sz="2400" dirty="0"/>
              <a:t>How do different pieces of information relate to one another?</a:t>
            </a:r>
          </a:p>
          <a:p>
            <a:pPr algn="l" fontAlgn="base">
              <a:buFont typeface="Arial" panose="020B0604020202020204" pitchFamily="34" charset="0"/>
              <a:buChar char="•"/>
            </a:pPr>
            <a:r>
              <a:rPr lang="en-GB" sz="2400" dirty="0"/>
              <a:t>What conclusions can I draw from my findings? </a:t>
            </a:r>
          </a:p>
          <a:p>
            <a:pPr algn="l" fontAlgn="base">
              <a:buFont typeface="Arial" panose="020B0604020202020204" pitchFamily="34" charset="0"/>
              <a:buChar char="•"/>
            </a:pPr>
            <a:r>
              <a:rPr lang="en-GB" sz="2400" dirty="0"/>
              <a:t>Are there any patterns in my findings?</a:t>
            </a:r>
            <a:br>
              <a:rPr lang="en-GB" sz="2400" dirty="0"/>
            </a:br>
            <a:endParaRPr lang="en-GB" sz="2400" dirty="0"/>
          </a:p>
          <a:p>
            <a:endParaRPr lang="en-GB" sz="2400" dirty="0"/>
          </a:p>
          <a:p>
            <a:endParaRPr lang="en-GB" dirty="0"/>
          </a:p>
        </p:txBody>
      </p:sp>
    </p:spTree>
    <p:extLst>
      <p:ext uri="{BB962C8B-B14F-4D97-AF65-F5344CB8AC3E}">
        <p14:creationId xmlns:p14="http://schemas.microsoft.com/office/powerpoint/2010/main" val="6069257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71D9E-EB82-AA3C-8DAE-9443E220742D}"/>
              </a:ext>
            </a:extLst>
          </p:cNvPr>
          <p:cNvSpPr>
            <a:spLocks noGrp="1"/>
          </p:cNvSpPr>
          <p:nvPr>
            <p:ph type="title"/>
          </p:nvPr>
        </p:nvSpPr>
        <p:spPr/>
        <p:txBody>
          <a:bodyPr/>
          <a:lstStyle/>
          <a:p>
            <a:r>
              <a:rPr lang="en-GB" sz="4000" b="1" dirty="0"/>
              <a:t>There are Two Kinds of Data</a:t>
            </a:r>
          </a:p>
        </p:txBody>
      </p:sp>
      <p:sp>
        <p:nvSpPr>
          <p:cNvPr id="3" name="Content Placeholder 2">
            <a:extLst>
              <a:ext uri="{FF2B5EF4-FFF2-40B4-BE49-F238E27FC236}">
                <a16:creationId xmlns:a16="http://schemas.microsoft.com/office/drawing/2014/main" id="{D34BC509-0959-7702-8DD2-DB86E740610D}"/>
              </a:ext>
            </a:extLst>
          </p:cNvPr>
          <p:cNvSpPr>
            <a:spLocks noGrp="1"/>
          </p:cNvSpPr>
          <p:nvPr>
            <p:ph idx="1"/>
          </p:nvPr>
        </p:nvSpPr>
        <p:spPr/>
        <p:txBody>
          <a:bodyPr/>
          <a:lstStyle/>
          <a:p>
            <a:pPr eaLnBrk="1" hangingPunct="1">
              <a:lnSpc>
                <a:spcPct val="110000"/>
              </a:lnSpc>
            </a:pPr>
            <a:r>
              <a:rPr lang="en-GB" sz="2400" b="1" dirty="0"/>
              <a:t>Qualitative</a:t>
            </a:r>
            <a:r>
              <a:rPr lang="en-GB" sz="2400" dirty="0"/>
              <a:t> data uses words or images to describe something.</a:t>
            </a:r>
          </a:p>
          <a:p>
            <a:pPr marL="457200" lvl="1" indent="0" eaLnBrk="1" hangingPunct="1">
              <a:lnSpc>
                <a:spcPct val="110000"/>
              </a:lnSpc>
              <a:buNone/>
            </a:pPr>
            <a:r>
              <a:rPr lang="en-US" sz="2400" dirty="0"/>
              <a:t>Not in numerical form – For example:</a:t>
            </a:r>
          </a:p>
          <a:p>
            <a:pPr lvl="1" eaLnBrk="1" hangingPunct="1">
              <a:lnSpc>
                <a:spcPct val="110000"/>
              </a:lnSpc>
            </a:pPr>
            <a:r>
              <a:rPr lang="en-US" sz="2400" dirty="0"/>
              <a:t> Open-ended questionnaires ‘What did you think of our service?’</a:t>
            </a:r>
            <a:endParaRPr lang="en-GB" sz="2400" dirty="0"/>
          </a:p>
          <a:p>
            <a:pPr eaLnBrk="1" hangingPunct="1">
              <a:lnSpc>
                <a:spcPct val="110000"/>
              </a:lnSpc>
            </a:pPr>
            <a:r>
              <a:rPr lang="en-GB" sz="2400" b="1" dirty="0"/>
              <a:t>Quantitative</a:t>
            </a:r>
            <a:r>
              <a:rPr lang="en-GB" sz="2400" dirty="0"/>
              <a:t> data uses numbers, or categories, that can be labelled with a number.</a:t>
            </a:r>
          </a:p>
          <a:p>
            <a:pPr lvl="1" eaLnBrk="1" hangingPunct="1">
              <a:lnSpc>
                <a:spcPct val="110000"/>
              </a:lnSpc>
            </a:pPr>
            <a:r>
              <a:rPr lang="en-US" sz="2400" dirty="0"/>
              <a:t>This type of data can be used to construct graphs and tables of raw data.</a:t>
            </a:r>
            <a:endParaRPr lang="en-GB" dirty="0"/>
          </a:p>
        </p:txBody>
      </p:sp>
    </p:spTree>
    <p:extLst>
      <p:ext uri="{BB962C8B-B14F-4D97-AF65-F5344CB8AC3E}">
        <p14:creationId xmlns:p14="http://schemas.microsoft.com/office/powerpoint/2010/main" val="27397392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38C3F-7D3F-4182-A9A1-869C148B4E14}"/>
              </a:ext>
            </a:extLst>
          </p:cNvPr>
          <p:cNvSpPr>
            <a:spLocks noGrp="1"/>
          </p:cNvSpPr>
          <p:nvPr>
            <p:ph type="title"/>
          </p:nvPr>
        </p:nvSpPr>
        <p:spPr/>
        <p:txBody>
          <a:bodyPr/>
          <a:lstStyle/>
          <a:p>
            <a:r>
              <a:rPr lang="en-GB" sz="4000" b="1" dirty="0"/>
              <a:t>Types of Data: Categorical (Qualitative)</a:t>
            </a:r>
          </a:p>
        </p:txBody>
      </p:sp>
      <p:sp>
        <p:nvSpPr>
          <p:cNvPr id="3" name="Content Placeholder 2">
            <a:extLst>
              <a:ext uri="{FF2B5EF4-FFF2-40B4-BE49-F238E27FC236}">
                <a16:creationId xmlns:a16="http://schemas.microsoft.com/office/drawing/2014/main" id="{68F2A208-4BF3-44C9-B9C4-E738D25C8F89}"/>
              </a:ext>
            </a:extLst>
          </p:cNvPr>
          <p:cNvSpPr>
            <a:spLocks noGrp="1"/>
          </p:cNvSpPr>
          <p:nvPr>
            <p:ph idx="1"/>
          </p:nvPr>
        </p:nvSpPr>
        <p:spPr/>
        <p:txBody>
          <a:bodyPr/>
          <a:lstStyle/>
          <a:p>
            <a:pPr marL="0" indent="0">
              <a:buNone/>
            </a:pPr>
            <a:r>
              <a:rPr lang="en-GB" dirty="0"/>
              <a:t>Types of qualitative data:</a:t>
            </a:r>
          </a:p>
          <a:p>
            <a:pPr lvl="1">
              <a:lnSpc>
                <a:spcPct val="150000"/>
              </a:lnSpc>
            </a:pPr>
            <a:r>
              <a:rPr lang="en-GB" dirty="0"/>
              <a:t>Review responses-  e.g. Written feedback</a:t>
            </a:r>
          </a:p>
          <a:p>
            <a:pPr lvl="1">
              <a:lnSpc>
                <a:spcPct val="150000"/>
              </a:lnSpc>
            </a:pPr>
            <a:r>
              <a:rPr lang="en-GB" dirty="0"/>
              <a:t>Case study </a:t>
            </a:r>
          </a:p>
          <a:p>
            <a:endParaRPr lang="en-GB" dirty="0"/>
          </a:p>
        </p:txBody>
      </p:sp>
    </p:spTree>
    <p:extLst>
      <p:ext uri="{BB962C8B-B14F-4D97-AF65-F5344CB8AC3E}">
        <p14:creationId xmlns:p14="http://schemas.microsoft.com/office/powerpoint/2010/main" val="11239218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279EE-7C1F-4D37-A6FF-6ED7DFDF287F}"/>
              </a:ext>
            </a:extLst>
          </p:cNvPr>
          <p:cNvSpPr>
            <a:spLocks noGrp="1"/>
          </p:cNvSpPr>
          <p:nvPr>
            <p:ph type="title"/>
          </p:nvPr>
        </p:nvSpPr>
        <p:spPr/>
        <p:txBody>
          <a:bodyPr/>
          <a:lstStyle/>
          <a:p>
            <a:r>
              <a:rPr lang="en-GB" sz="4000" b="1" dirty="0"/>
              <a:t>Types of Data: Numerical (Quantitative)</a:t>
            </a:r>
          </a:p>
        </p:txBody>
      </p:sp>
      <p:sp>
        <p:nvSpPr>
          <p:cNvPr id="3" name="Content Placeholder 2">
            <a:extLst>
              <a:ext uri="{FF2B5EF4-FFF2-40B4-BE49-F238E27FC236}">
                <a16:creationId xmlns:a16="http://schemas.microsoft.com/office/drawing/2014/main" id="{B50F0A62-77B5-47C4-AB99-B40B84FC4A1B}"/>
              </a:ext>
            </a:extLst>
          </p:cNvPr>
          <p:cNvSpPr>
            <a:spLocks noGrp="1"/>
          </p:cNvSpPr>
          <p:nvPr>
            <p:ph idx="1"/>
          </p:nvPr>
        </p:nvSpPr>
        <p:spPr>
          <a:xfrm>
            <a:off x="838200" y="1534077"/>
            <a:ext cx="10515600" cy="4351338"/>
          </a:xfrm>
        </p:spPr>
        <p:txBody>
          <a:bodyPr/>
          <a:lstStyle/>
          <a:p>
            <a:pPr marL="0" indent="0">
              <a:buNone/>
            </a:pPr>
            <a:r>
              <a:rPr lang="en-GB" dirty="0"/>
              <a:t>Types of Quantitative Data:</a:t>
            </a:r>
          </a:p>
          <a:p>
            <a:pPr lvl="1">
              <a:lnSpc>
                <a:spcPct val="150000"/>
              </a:lnSpc>
            </a:pPr>
            <a:r>
              <a:rPr lang="en-GB" dirty="0"/>
              <a:t>Records - e.g. Hotel Room Occupancy</a:t>
            </a:r>
          </a:p>
          <a:p>
            <a:pPr lvl="1">
              <a:lnSpc>
                <a:spcPct val="150000"/>
              </a:lnSpc>
            </a:pPr>
            <a:r>
              <a:rPr lang="en-GB" dirty="0"/>
              <a:t>Results from studies – e.g. Good Hotel Guide/Government Website</a:t>
            </a:r>
          </a:p>
          <a:p>
            <a:pPr lvl="1">
              <a:lnSpc>
                <a:spcPct val="150000"/>
              </a:lnSpc>
            </a:pPr>
            <a:r>
              <a:rPr lang="en-GB" dirty="0"/>
              <a:t>Statistics from secondary sources – e.g. Books and Articles</a:t>
            </a:r>
          </a:p>
          <a:p>
            <a:pPr lvl="1">
              <a:lnSpc>
                <a:spcPct val="150000"/>
              </a:lnSpc>
            </a:pPr>
            <a:r>
              <a:rPr lang="en-GB" dirty="0"/>
              <a:t>Analysis – e.g. Seasonal Trends</a:t>
            </a:r>
          </a:p>
          <a:p>
            <a:endParaRPr lang="en-GB" dirty="0"/>
          </a:p>
        </p:txBody>
      </p:sp>
    </p:spTree>
    <p:extLst>
      <p:ext uri="{BB962C8B-B14F-4D97-AF65-F5344CB8AC3E}">
        <p14:creationId xmlns:p14="http://schemas.microsoft.com/office/powerpoint/2010/main" val="12574585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8D3CC30-0066-48D0-9EF5-875231CC9ED6}"/>
              </a:ext>
            </a:extLst>
          </p:cNvPr>
          <p:cNvSpPr txBox="1"/>
          <p:nvPr/>
        </p:nvSpPr>
        <p:spPr>
          <a:xfrm>
            <a:off x="2975675" y="213215"/>
            <a:ext cx="7935131" cy="407035"/>
          </a:xfrm>
          <a:prstGeom prst="rect">
            <a:avLst/>
          </a:prstGeom>
          <a:noFill/>
        </p:spPr>
        <p:txBody>
          <a:bodyPr wrap="square">
            <a:spAutoFit/>
          </a:bodyPr>
          <a:lstStyle/>
          <a:p>
            <a:pPr marL="0" marR="0" lvl="0" indent="0" algn="l" defTabSz="457200" rtl="0" eaLnBrk="1" fontAlgn="auto" latinLnBrk="0" hangingPunct="1">
              <a:lnSpc>
                <a:spcPct val="107000"/>
              </a:lnSpc>
              <a:spcBef>
                <a:spcPts val="0"/>
              </a:spcBef>
              <a:spcAft>
                <a:spcPts val="80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What information can we take from this chart  (Source: Statista, 2021) </a:t>
            </a:r>
          </a:p>
        </p:txBody>
      </p:sp>
      <p:pic>
        <p:nvPicPr>
          <p:cNvPr id="4" name="Picture 3" descr="Chart, bar chart&#10;&#10;Description automatically generated">
            <a:extLst>
              <a:ext uri="{FF2B5EF4-FFF2-40B4-BE49-F238E27FC236}">
                <a16:creationId xmlns:a16="http://schemas.microsoft.com/office/drawing/2014/main" id="{B7D9E868-DE15-41D7-B994-CB622DB5082C}"/>
              </a:ext>
            </a:extLst>
          </p:cNvPr>
          <p:cNvPicPr/>
          <p:nvPr/>
        </p:nvPicPr>
        <p:blipFill>
          <a:blip r:embed="rId2">
            <a:extLst>
              <a:ext uri="{28A0092B-C50C-407E-A947-70E740481C1C}">
                <a14:useLocalDpi xmlns:a14="http://schemas.microsoft.com/office/drawing/2010/main" val="0"/>
              </a:ext>
            </a:extLst>
          </a:blip>
          <a:stretch>
            <a:fillRect/>
          </a:stretch>
        </p:blipFill>
        <p:spPr>
          <a:xfrm>
            <a:off x="1611824" y="949571"/>
            <a:ext cx="8957703" cy="4958862"/>
          </a:xfrm>
          <a:prstGeom prst="rect">
            <a:avLst/>
          </a:prstGeom>
        </p:spPr>
      </p:pic>
    </p:spTree>
    <p:extLst>
      <p:ext uri="{BB962C8B-B14F-4D97-AF65-F5344CB8AC3E}">
        <p14:creationId xmlns:p14="http://schemas.microsoft.com/office/powerpoint/2010/main" val="16438189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0A21A-3D13-4011-B32B-46C404D63424}"/>
              </a:ext>
            </a:extLst>
          </p:cNvPr>
          <p:cNvSpPr>
            <a:spLocks noGrp="1"/>
          </p:cNvSpPr>
          <p:nvPr>
            <p:ph type="title"/>
          </p:nvPr>
        </p:nvSpPr>
        <p:spPr/>
        <p:txBody>
          <a:bodyPr/>
          <a:lstStyle/>
          <a:p>
            <a:r>
              <a:rPr lang="en-GB" sz="4000" b="1" dirty="0"/>
              <a:t>Answers</a:t>
            </a:r>
          </a:p>
        </p:txBody>
      </p:sp>
      <p:sp>
        <p:nvSpPr>
          <p:cNvPr id="3" name="Content Placeholder 2">
            <a:extLst>
              <a:ext uri="{FF2B5EF4-FFF2-40B4-BE49-F238E27FC236}">
                <a16:creationId xmlns:a16="http://schemas.microsoft.com/office/drawing/2014/main" id="{69730572-01B8-4D8F-8B66-57EC43AD9997}"/>
              </a:ext>
            </a:extLst>
          </p:cNvPr>
          <p:cNvSpPr>
            <a:spLocks noGrp="1"/>
          </p:cNvSpPr>
          <p:nvPr>
            <p:ph idx="1"/>
          </p:nvPr>
        </p:nvSpPr>
        <p:spPr>
          <a:xfrm>
            <a:off x="626165" y="1253331"/>
            <a:ext cx="10515600" cy="4351338"/>
          </a:xfrm>
        </p:spPr>
        <p:txBody>
          <a:bodyPr/>
          <a:lstStyle/>
          <a:p>
            <a:r>
              <a:rPr lang="en-GB" sz="2400" dirty="0"/>
              <a:t>Premier Inn is most popular for millennials (generation y)</a:t>
            </a:r>
          </a:p>
          <a:p>
            <a:r>
              <a:rPr lang="en-GB" sz="2400" dirty="0"/>
              <a:t>Four Seasons are the least popular </a:t>
            </a:r>
          </a:p>
          <a:p>
            <a:r>
              <a:rPr lang="en-GB" sz="2400" dirty="0"/>
              <a:t>Having this information to hand suggests to Four Seasons that they may need to look at ways to increase this target market.</a:t>
            </a:r>
          </a:p>
          <a:p>
            <a:r>
              <a:rPr lang="en-GB" sz="2400" dirty="0"/>
              <a:t>Alternatively this information may suggest that Four Seasons market their hotel to attract different target audiences. For example: generation Z or baby boomers (generation X)  </a:t>
            </a:r>
          </a:p>
          <a:p>
            <a:pPr marL="0" indent="0">
              <a:buNone/>
            </a:pPr>
            <a:r>
              <a:rPr lang="en-GB" sz="2400" dirty="0"/>
              <a:t>During your analysis did you have anything different?</a:t>
            </a:r>
          </a:p>
          <a:p>
            <a:endParaRPr lang="en-GB" sz="2400" dirty="0"/>
          </a:p>
          <a:p>
            <a:endParaRPr lang="en-GB" dirty="0"/>
          </a:p>
        </p:txBody>
      </p:sp>
    </p:spTree>
    <p:extLst>
      <p:ext uri="{BB962C8B-B14F-4D97-AF65-F5344CB8AC3E}">
        <p14:creationId xmlns:p14="http://schemas.microsoft.com/office/powerpoint/2010/main" val="25717484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64DEAC8-4132-4AB6-9195-E4581F1BACEA}"/>
              </a:ext>
            </a:extLst>
          </p:cNvPr>
          <p:cNvSpPr txBox="1"/>
          <p:nvPr/>
        </p:nvSpPr>
        <p:spPr>
          <a:xfrm>
            <a:off x="2368063" y="719591"/>
            <a:ext cx="6351563" cy="532903"/>
          </a:xfrm>
          <a:prstGeom prst="rect">
            <a:avLst/>
          </a:prstGeom>
          <a:noFill/>
        </p:spPr>
        <p:txBody>
          <a:bodyPr wrap="square">
            <a:spAutoFit/>
          </a:bodyPr>
          <a:lstStyle/>
          <a:p>
            <a:pPr marL="0" marR="0" lvl="0" indent="0" algn="l" defTabSz="457200" rtl="0" eaLnBrk="1" fontAlgn="auto" latinLnBrk="0" hangingPunct="1">
              <a:lnSpc>
                <a:spcPct val="107000"/>
              </a:lnSpc>
              <a:spcBef>
                <a:spcPts val="0"/>
              </a:spcBef>
              <a:spcAft>
                <a:spcPts val="80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Which month has the highest snowfall?</a:t>
            </a:r>
            <a:endParaRPr kumimoji="0" lang="en-GB" sz="20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p:txBody>
      </p:sp>
      <p:pic>
        <p:nvPicPr>
          <p:cNvPr id="6" name="Picture 5" descr="Table&#10;&#10;Description automatically generated">
            <a:extLst>
              <a:ext uri="{FF2B5EF4-FFF2-40B4-BE49-F238E27FC236}">
                <a16:creationId xmlns:a16="http://schemas.microsoft.com/office/drawing/2014/main" id="{EF1985D6-5253-4407-BC87-11EC121C37AF}"/>
              </a:ext>
            </a:extLst>
          </p:cNvPr>
          <p:cNvPicPr/>
          <p:nvPr/>
        </p:nvPicPr>
        <p:blipFill>
          <a:blip r:embed="rId2">
            <a:extLst>
              <a:ext uri="{28A0092B-C50C-407E-A947-70E740481C1C}">
                <a14:useLocalDpi xmlns:a14="http://schemas.microsoft.com/office/drawing/2010/main" val="0"/>
              </a:ext>
            </a:extLst>
          </a:blip>
          <a:stretch>
            <a:fillRect/>
          </a:stretch>
        </p:blipFill>
        <p:spPr>
          <a:xfrm>
            <a:off x="1763151" y="1561514"/>
            <a:ext cx="8581292" cy="4576896"/>
          </a:xfrm>
          <a:prstGeom prst="rect">
            <a:avLst/>
          </a:prstGeom>
        </p:spPr>
      </p:pic>
    </p:spTree>
    <p:extLst>
      <p:ext uri="{BB962C8B-B14F-4D97-AF65-F5344CB8AC3E}">
        <p14:creationId xmlns:p14="http://schemas.microsoft.com/office/powerpoint/2010/main" val="18356233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8AD45-30B9-4D80-AD26-F492A08AA8CA}"/>
              </a:ext>
            </a:extLst>
          </p:cNvPr>
          <p:cNvSpPr>
            <a:spLocks noGrp="1"/>
          </p:cNvSpPr>
          <p:nvPr>
            <p:ph type="title"/>
          </p:nvPr>
        </p:nvSpPr>
        <p:spPr/>
        <p:txBody>
          <a:bodyPr/>
          <a:lstStyle/>
          <a:p>
            <a:r>
              <a:rPr lang="en-GB" dirty="0"/>
              <a:t>Answer: January</a:t>
            </a:r>
          </a:p>
        </p:txBody>
      </p:sp>
    </p:spTree>
    <p:extLst>
      <p:ext uri="{BB962C8B-B14F-4D97-AF65-F5344CB8AC3E}">
        <p14:creationId xmlns:p14="http://schemas.microsoft.com/office/powerpoint/2010/main" val="26284877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5C3CAC3-DAE9-4D15-B2AD-EF14C4993DB0}"/>
              </a:ext>
            </a:extLst>
          </p:cNvPr>
          <p:cNvSpPr txBox="1"/>
          <p:nvPr/>
        </p:nvSpPr>
        <p:spPr>
          <a:xfrm>
            <a:off x="2202232" y="511403"/>
            <a:ext cx="7734249" cy="1758110"/>
          </a:xfrm>
          <a:prstGeom prst="rect">
            <a:avLst/>
          </a:prstGeom>
          <a:noFill/>
        </p:spPr>
        <p:txBody>
          <a:bodyPr wrap="square">
            <a:spAutoFit/>
          </a:bodyPr>
          <a:lstStyle/>
          <a:p>
            <a:pPr marL="0" marR="0" lvl="0" indent="0" algn="l" defTabSz="457200" rtl="0" eaLnBrk="1" fontAlgn="auto" latinLnBrk="0" hangingPunct="1">
              <a:lnSpc>
                <a:spcPct val="107000"/>
              </a:lnSpc>
              <a:spcBef>
                <a:spcPts val="0"/>
              </a:spcBef>
              <a:spcAft>
                <a:spcPts val="80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Mr and Mrs Khan and their four children want to go on holiday next year. They want to go for one week in June. </a:t>
            </a: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457200" rtl="0" eaLnBrk="1" fontAlgn="auto" latinLnBrk="0" hangingPunct="1">
              <a:lnSpc>
                <a:spcPct val="107000"/>
              </a:lnSpc>
              <a:spcBef>
                <a:spcPts val="0"/>
              </a:spcBef>
              <a:spcAft>
                <a:spcPts val="80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The table below shows combined prices for the flights and hotel. How much will it cost for the family to go full board?</a:t>
            </a: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descr="Table&#10;&#10;Description automatically generated">
            <a:extLst>
              <a:ext uri="{FF2B5EF4-FFF2-40B4-BE49-F238E27FC236}">
                <a16:creationId xmlns:a16="http://schemas.microsoft.com/office/drawing/2014/main" id="{E8A196FF-E6B9-4406-8B90-78F293634571}"/>
              </a:ext>
            </a:extLst>
          </p:cNvPr>
          <p:cNvPicPr/>
          <p:nvPr/>
        </p:nvPicPr>
        <p:blipFill>
          <a:blip r:embed="rId2">
            <a:extLst>
              <a:ext uri="{28A0092B-C50C-407E-A947-70E740481C1C}">
                <a14:useLocalDpi xmlns:a14="http://schemas.microsoft.com/office/drawing/2010/main" val="0"/>
              </a:ext>
            </a:extLst>
          </a:blip>
          <a:stretch>
            <a:fillRect/>
          </a:stretch>
        </p:blipFill>
        <p:spPr>
          <a:xfrm>
            <a:off x="2269589" y="2357754"/>
            <a:ext cx="7734249" cy="3395932"/>
          </a:xfrm>
          <a:prstGeom prst="rect">
            <a:avLst/>
          </a:prstGeom>
        </p:spPr>
      </p:pic>
    </p:spTree>
    <p:extLst>
      <p:ext uri="{BB962C8B-B14F-4D97-AF65-F5344CB8AC3E}">
        <p14:creationId xmlns:p14="http://schemas.microsoft.com/office/powerpoint/2010/main" val="39558586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8AD45-30B9-4D80-AD26-F492A08AA8CA}"/>
              </a:ext>
            </a:extLst>
          </p:cNvPr>
          <p:cNvSpPr>
            <a:spLocks noGrp="1"/>
          </p:cNvSpPr>
          <p:nvPr>
            <p:ph type="title"/>
          </p:nvPr>
        </p:nvSpPr>
        <p:spPr>
          <a:xfrm>
            <a:off x="755374" y="365126"/>
            <a:ext cx="10598425" cy="3597274"/>
          </a:xfrm>
        </p:spPr>
        <p:txBody>
          <a:bodyPr/>
          <a:lstStyle/>
          <a:p>
            <a:r>
              <a:rPr lang="en-GB" sz="3200" b="1" dirty="0"/>
              <a:t>Answer: £1200</a:t>
            </a:r>
            <a:br>
              <a:rPr lang="en-GB" sz="3200" dirty="0"/>
            </a:br>
            <a:br>
              <a:rPr lang="en-GB" sz="3200" dirty="0"/>
            </a:br>
            <a:r>
              <a:rPr lang="en-GB" sz="3200" dirty="0"/>
              <a:t>2 adults full board for 7 nights in June = 600. 4 children full board are half adult price = 4 x 150 = 600 </a:t>
            </a:r>
          </a:p>
        </p:txBody>
      </p:sp>
    </p:spTree>
    <p:extLst>
      <p:ext uri="{BB962C8B-B14F-4D97-AF65-F5344CB8AC3E}">
        <p14:creationId xmlns:p14="http://schemas.microsoft.com/office/powerpoint/2010/main" val="22886601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1112C-4A8A-486F-81AF-70CE153877EC}"/>
              </a:ext>
            </a:extLst>
          </p:cNvPr>
          <p:cNvSpPr>
            <a:spLocks noGrp="1"/>
          </p:cNvSpPr>
          <p:nvPr>
            <p:ph type="title"/>
          </p:nvPr>
        </p:nvSpPr>
        <p:spPr/>
        <p:txBody>
          <a:bodyPr/>
          <a:lstStyle/>
          <a:p>
            <a:r>
              <a:rPr lang="en-GB" sz="4000" b="1" dirty="0"/>
              <a:t>4) Creative Mindset</a:t>
            </a:r>
          </a:p>
        </p:txBody>
      </p:sp>
      <p:sp>
        <p:nvSpPr>
          <p:cNvPr id="3" name="Content Placeholder 2">
            <a:extLst>
              <a:ext uri="{FF2B5EF4-FFF2-40B4-BE49-F238E27FC236}">
                <a16:creationId xmlns:a16="http://schemas.microsoft.com/office/drawing/2014/main" id="{1E73DE80-5CAA-46E2-B16C-D83E5F87866F}"/>
              </a:ext>
            </a:extLst>
          </p:cNvPr>
          <p:cNvSpPr>
            <a:spLocks noGrp="1"/>
          </p:cNvSpPr>
          <p:nvPr>
            <p:ph idx="1"/>
          </p:nvPr>
        </p:nvSpPr>
        <p:spPr>
          <a:xfrm>
            <a:off x="838200" y="1441312"/>
            <a:ext cx="10515600" cy="4351338"/>
          </a:xfrm>
        </p:spPr>
        <p:txBody>
          <a:bodyPr/>
          <a:lstStyle/>
          <a:p>
            <a:pPr marL="0" indent="0" algn="l" fontAlgn="base">
              <a:buNone/>
            </a:pPr>
            <a:r>
              <a:rPr lang="en-GB" sz="2400" dirty="0"/>
              <a:t>The final element of critical thinking requires a creative mindset, especially when it comes to problem solving. </a:t>
            </a:r>
          </a:p>
          <a:p>
            <a:pPr algn="l" fontAlgn="base"/>
            <a:r>
              <a:rPr lang="en-GB" sz="2400" dirty="0"/>
              <a:t>Using the knowledge you’ve gained from your research and analysis as a foundation, take a step back and brainstorm as many different ideas or solutions (depending on your objective) as you can think of. </a:t>
            </a:r>
          </a:p>
          <a:p>
            <a:pPr algn="l" fontAlgn="base"/>
            <a:r>
              <a:rPr lang="en-GB" sz="2400" dirty="0"/>
              <a:t>Talk to other people, approach it from different angles; don’t limit yourself when doing this. Keep going until you can’t think of any more ideas. Then narrow down the best options.</a:t>
            </a:r>
          </a:p>
          <a:p>
            <a:pPr algn="l" fontAlgn="base"/>
            <a:r>
              <a:rPr lang="en-GB" sz="2400" dirty="0"/>
              <a:t>This type of unrestricted brainstorming helps you to avoid standard one-size-fits-all responses and solutions or repeating the same mistakes. Instead, it helps you come up with something new. </a:t>
            </a:r>
          </a:p>
          <a:p>
            <a:pPr algn="l" fontAlgn="base"/>
            <a:endParaRPr lang="en-GB" sz="2400" dirty="0"/>
          </a:p>
          <a:p>
            <a:endParaRPr lang="en-GB" dirty="0"/>
          </a:p>
        </p:txBody>
      </p:sp>
    </p:spTree>
    <p:extLst>
      <p:ext uri="{BB962C8B-B14F-4D97-AF65-F5344CB8AC3E}">
        <p14:creationId xmlns:p14="http://schemas.microsoft.com/office/powerpoint/2010/main" val="36574189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F6989-80CE-4187-894B-8AEA29F7E3CF}"/>
              </a:ext>
            </a:extLst>
          </p:cNvPr>
          <p:cNvSpPr>
            <a:spLocks noGrp="1"/>
          </p:cNvSpPr>
          <p:nvPr>
            <p:ph type="title"/>
          </p:nvPr>
        </p:nvSpPr>
        <p:spPr/>
        <p:txBody>
          <a:bodyPr/>
          <a:lstStyle/>
          <a:p>
            <a:r>
              <a:rPr lang="en-US" altLang="en-US" sz="4000" dirty="0">
                <a:latin typeface="+mn-lt"/>
              </a:rPr>
              <a:t>Looking at information with a questioning mind..</a:t>
            </a:r>
            <a:br>
              <a:rPr lang="en-US" altLang="en-US" sz="4400" dirty="0">
                <a:latin typeface="+mn-lt"/>
              </a:rPr>
            </a:br>
            <a:endParaRPr lang="en-GB" dirty="0"/>
          </a:p>
        </p:txBody>
      </p:sp>
      <p:sp>
        <p:nvSpPr>
          <p:cNvPr id="3" name="Content Placeholder 2">
            <a:extLst>
              <a:ext uri="{FF2B5EF4-FFF2-40B4-BE49-F238E27FC236}">
                <a16:creationId xmlns:a16="http://schemas.microsoft.com/office/drawing/2014/main" id="{77BBA9BC-640D-4E8B-A8DC-D51ACF5A2387}"/>
              </a:ext>
            </a:extLst>
          </p:cNvPr>
          <p:cNvSpPr>
            <a:spLocks noGrp="1"/>
          </p:cNvSpPr>
          <p:nvPr>
            <p:ph idx="1"/>
          </p:nvPr>
        </p:nvSpPr>
        <p:spPr/>
        <p:txBody>
          <a:bodyPr/>
          <a:lstStyle/>
          <a:p>
            <a:r>
              <a:rPr lang="en-GB" sz="2400" dirty="0"/>
              <a:t>Critical thinking is about being open-minded but also sceptical, and that means asking questions. The focus isn't a negative one - you're not criticising; it's also not just about what's critical or most important.</a:t>
            </a:r>
          </a:p>
          <a:p>
            <a:r>
              <a:rPr lang="en-GB" sz="2400" b="0" i="0" dirty="0">
                <a:effectLst/>
              </a:rPr>
              <a:t>If you can develop your ability to think critically, you can develop both your problem-solving and decision-making skills.</a:t>
            </a:r>
            <a:endParaRPr lang="en-GB" sz="2400" dirty="0"/>
          </a:p>
        </p:txBody>
      </p:sp>
    </p:spTree>
    <p:extLst>
      <p:ext uri="{BB962C8B-B14F-4D97-AF65-F5344CB8AC3E}">
        <p14:creationId xmlns:p14="http://schemas.microsoft.com/office/powerpoint/2010/main" val="7166479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9D934-3058-4B96-A443-09D7C7E68F45}"/>
              </a:ext>
            </a:extLst>
          </p:cNvPr>
          <p:cNvSpPr>
            <a:spLocks noGrp="1"/>
          </p:cNvSpPr>
          <p:nvPr>
            <p:ph type="title"/>
          </p:nvPr>
        </p:nvSpPr>
        <p:spPr>
          <a:xfrm>
            <a:off x="838200" y="365126"/>
            <a:ext cx="10515600" cy="1089437"/>
          </a:xfrm>
        </p:spPr>
        <p:txBody>
          <a:bodyPr/>
          <a:lstStyle/>
          <a:p>
            <a:r>
              <a:rPr lang="en-GB" sz="4000" b="1" dirty="0"/>
              <a:t>How can I gain and convey evidence of these skills to future employers?</a:t>
            </a:r>
          </a:p>
        </p:txBody>
      </p:sp>
      <p:sp>
        <p:nvSpPr>
          <p:cNvPr id="3" name="Content Placeholder 2">
            <a:extLst>
              <a:ext uri="{FF2B5EF4-FFF2-40B4-BE49-F238E27FC236}">
                <a16:creationId xmlns:a16="http://schemas.microsoft.com/office/drawing/2014/main" id="{27E69E04-BCEE-4702-B73D-4B1263B9B86A}"/>
              </a:ext>
            </a:extLst>
          </p:cNvPr>
          <p:cNvSpPr>
            <a:spLocks noGrp="1"/>
          </p:cNvSpPr>
          <p:nvPr>
            <p:ph idx="1"/>
          </p:nvPr>
        </p:nvSpPr>
        <p:spPr>
          <a:xfrm>
            <a:off x="838200" y="1454563"/>
            <a:ext cx="10515600" cy="4747453"/>
          </a:xfrm>
        </p:spPr>
        <p:txBody>
          <a:bodyPr/>
          <a:lstStyle/>
          <a:p>
            <a:pPr marL="0" indent="0">
              <a:buNone/>
            </a:pPr>
            <a:endParaRPr lang="en-GB" sz="2400" dirty="0"/>
          </a:p>
          <a:p>
            <a:pPr marL="0" indent="0">
              <a:buNone/>
            </a:pPr>
            <a:r>
              <a:rPr lang="en-GB" sz="2400" dirty="0"/>
              <a:t>Simply stating I have critical thinking and problem-solving skills on your CV or during an interview is unlikely to impress a hiring manager. </a:t>
            </a:r>
          </a:p>
          <a:p>
            <a:pPr marL="0" indent="0">
              <a:buNone/>
            </a:pPr>
            <a:r>
              <a:rPr lang="en-GB" sz="2400" dirty="0"/>
              <a:t>Instead, talk about instances in which you applied your research skills and out-of-the-box thinking to come up with a new idea or solution.</a:t>
            </a:r>
          </a:p>
          <a:p>
            <a:pPr marL="0" indent="0" fontAlgn="base">
              <a:buNone/>
            </a:pPr>
            <a:r>
              <a:rPr lang="en-GB" sz="2400" dirty="0"/>
              <a:t>You may have achieved this through:</a:t>
            </a:r>
          </a:p>
          <a:p>
            <a:pPr fontAlgn="base"/>
            <a:r>
              <a:rPr lang="en-GB" sz="2400" dirty="0"/>
              <a:t>Researching for a course assignment, essay or project</a:t>
            </a:r>
          </a:p>
          <a:p>
            <a:pPr fontAlgn="base"/>
            <a:r>
              <a:rPr lang="en-GB" sz="2400" dirty="0"/>
              <a:t>Working in a customer-facing role and resolving complaints</a:t>
            </a:r>
          </a:p>
          <a:p>
            <a:pPr fontAlgn="base"/>
            <a:r>
              <a:rPr lang="en-GB" sz="2400" dirty="0"/>
              <a:t>Analysing, interpreting and evaluating data for a project</a:t>
            </a:r>
          </a:p>
          <a:p>
            <a:pPr fontAlgn="base"/>
            <a:r>
              <a:rPr lang="en-GB" sz="2400" dirty="0"/>
              <a:t>Solving problems generally with a logical and can-do attitude</a:t>
            </a:r>
          </a:p>
          <a:p>
            <a:pPr fontAlgn="base"/>
            <a:endParaRPr lang="en-GB" sz="2400" dirty="0"/>
          </a:p>
          <a:p>
            <a:pPr marL="0" indent="0">
              <a:buNone/>
            </a:pPr>
            <a:endParaRPr lang="en-GB" dirty="0"/>
          </a:p>
        </p:txBody>
      </p:sp>
    </p:spTree>
    <p:extLst>
      <p:ext uri="{BB962C8B-B14F-4D97-AF65-F5344CB8AC3E}">
        <p14:creationId xmlns:p14="http://schemas.microsoft.com/office/powerpoint/2010/main" val="74290503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D58CF-09BE-44C9-185D-43CD4402E475}"/>
              </a:ext>
            </a:extLst>
          </p:cNvPr>
          <p:cNvSpPr>
            <a:spLocks noGrp="1"/>
          </p:cNvSpPr>
          <p:nvPr>
            <p:ph type="title"/>
          </p:nvPr>
        </p:nvSpPr>
        <p:spPr>
          <a:xfrm>
            <a:off x="648929" y="629266"/>
            <a:ext cx="3505495" cy="1622321"/>
          </a:xfrm>
        </p:spPr>
        <p:txBody>
          <a:bodyPr>
            <a:normAutofit/>
          </a:bodyPr>
          <a:lstStyle/>
          <a:p>
            <a:r>
              <a:rPr lang="en-GB" sz="3700" b="1"/>
              <a:t>Become a Lifelong Learner!</a:t>
            </a:r>
          </a:p>
        </p:txBody>
      </p:sp>
      <p:sp>
        <p:nvSpPr>
          <p:cNvPr id="3" name="Content Placeholder 2">
            <a:extLst>
              <a:ext uri="{FF2B5EF4-FFF2-40B4-BE49-F238E27FC236}">
                <a16:creationId xmlns:a16="http://schemas.microsoft.com/office/drawing/2014/main" id="{117340BE-3606-7659-394F-D9CC9BA19B30}"/>
              </a:ext>
            </a:extLst>
          </p:cNvPr>
          <p:cNvSpPr>
            <a:spLocks noGrp="1"/>
          </p:cNvSpPr>
          <p:nvPr>
            <p:ph idx="1"/>
          </p:nvPr>
        </p:nvSpPr>
        <p:spPr>
          <a:xfrm>
            <a:off x="648929" y="2107096"/>
            <a:ext cx="3505494" cy="3785419"/>
          </a:xfrm>
        </p:spPr>
        <p:txBody>
          <a:bodyPr>
            <a:normAutofit/>
          </a:bodyPr>
          <a:lstStyle/>
          <a:p>
            <a:r>
              <a:rPr lang="en-GB" sz="2400" dirty="0"/>
              <a:t>Improve your Critical Thinking Skills!</a:t>
            </a:r>
          </a:p>
          <a:p>
            <a:r>
              <a:rPr lang="en-GB" sz="2400" dirty="0"/>
              <a:t>Remove Bias </a:t>
            </a:r>
          </a:p>
          <a:p>
            <a:r>
              <a:rPr lang="en-GB" sz="2400" dirty="0"/>
              <a:t>Promote Brand You!</a:t>
            </a:r>
          </a:p>
          <a:p>
            <a:r>
              <a:rPr lang="en-GB" sz="2400" dirty="0"/>
              <a:t>Stay Relevant!</a:t>
            </a:r>
          </a:p>
          <a:p>
            <a:endParaRPr lang="en-GB" sz="2400" dirty="0"/>
          </a:p>
          <a:p>
            <a:endParaRPr lang="en-GB" sz="2000" dirty="0"/>
          </a:p>
        </p:txBody>
      </p:sp>
      <p:sp>
        <p:nvSpPr>
          <p:cNvPr id="14" name="Rectangle 9">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Graduating senior woman and husband">
            <a:extLst>
              <a:ext uri="{FF2B5EF4-FFF2-40B4-BE49-F238E27FC236}">
                <a16:creationId xmlns:a16="http://schemas.microsoft.com/office/drawing/2014/main" id="{5AF7918A-2A6F-93B6-49E5-07E355FF8AC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05862" y="1418425"/>
            <a:ext cx="6019331" cy="4017903"/>
          </a:xfrm>
          <a:prstGeom prst="rect">
            <a:avLst/>
          </a:prstGeom>
          <a:effectLst/>
        </p:spPr>
      </p:pic>
    </p:spTree>
    <p:extLst>
      <p:ext uri="{BB962C8B-B14F-4D97-AF65-F5344CB8AC3E}">
        <p14:creationId xmlns:p14="http://schemas.microsoft.com/office/powerpoint/2010/main" val="317530831"/>
      </p:ext>
    </p:extLst>
  </p:cSld>
  <p:clrMapOvr>
    <a:masterClrMapping/>
  </p:clrMapOvr>
</p:sld>
</file>

<file path=ppt/theme/theme1.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95B19B56-67DE-41D4-A8AB-58A7788ACA29}" vid="{AC90CD25-97E4-450A-95ED-FC3CB2D79BD7}"/>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1682</Words>
  <Application>Microsoft Office PowerPoint</Application>
  <PresentationFormat>Widescreen</PresentationFormat>
  <Paragraphs>126</Paragraphs>
  <Slides>30</Slides>
  <Notes>1</Notes>
  <HiddenSlides>0</HiddenSlides>
  <MMClips>1</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30</vt:i4>
      </vt:variant>
    </vt:vector>
  </HeadingPairs>
  <TitlesOfParts>
    <vt:vector size="38" baseType="lpstr">
      <vt:lpstr>Myriad Pro</vt:lpstr>
      <vt:lpstr>Arial</vt:lpstr>
      <vt:lpstr>Calibri</vt:lpstr>
      <vt:lpstr>Calibri Light</vt:lpstr>
      <vt:lpstr>merriweather</vt:lpstr>
      <vt:lpstr>Roboto</vt:lpstr>
      <vt:lpstr>Text 1</vt:lpstr>
      <vt:lpstr>UWTSD</vt:lpstr>
      <vt:lpstr>Improve your Critical Thinking Skills</vt:lpstr>
      <vt:lpstr>Session objectives </vt:lpstr>
      <vt:lpstr> Thinking Outside the Box!</vt:lpstr>
      <vt:lpstr>Staying ahead of the curve!</vt:lpstr>
      <vt:lpstr>Critical Thinking  </vt:lpstr>
      <vt:lpstr>Definition - Objectively</vt:lpstr>
      <vt:lpstr>Definition – Scepticism  </vt:lpstr>
      <vt:lpstr>Why you need to think critically?  </vt:lpstr>
      <vt:lpstr>The truth…the whole truth…</vt:lpstr>
      <vt:lpstr>Unconscious Bias.. </vt:lpstr>
      <vt:lpstr>PowerPoint Presentation</vt:lpstr>
      <vt:lpstr>PowerPoint Presentation</vt:lpstr>
      <vt:lpstr>Logical thinking!</vt:lpstr>
      <vt:lpstr>Critical Thinking: Skills and Attributes</vt:lpstr>
      <vt:lpstr>1) Open-mindedness</vt:lpstr>
      <vt:lpstr>2) Research Skills</vt:lpstr>
      <vt:lpstr>3) Analytical Skills - the ability to analyse data</vt:lpstr>
      <vt:lpstr>There are Two Kinds of Data</vt:lpstr>
      <vt:lpstr>Types of Data: Categorical (Qualitative)</vt:lpstr>
      <vt:lpstr>Types of Data: Numerical (Quantitative)</vt:lpstr>
      <vt:lpstr>PowerPoint Presentation</vt:lpstr>
      <vt:lpstr>Answers</vt:lpstr>
      <vt:lpstr>PowerPoint Presentation</vt:lpstr>
      <vt:lpstr>Answer: January</vt:lpstr>
      <vt:lpstr>PowerPoint Presentation</vt:lpstr>
      <vt:lpstr>Answer: £1200  2 adults full board for 7 nights in June = 600. 4 children full board are half adult price = 4 x 150 = 600 </vt:lpstr>
      <vt:lpstr>4) Creative Mindset</vt:lpstr>
      <vt:lpstr>Looking at information with a questioning mind.. </vt:lpstr>
      <vt:lpstr>How can I gain and convey evidence of these skills to future employers?</vt:lpstr>
      <vt:lpstr>Become a Lifelong Learner!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Improve your Critical Thinking Skills</dc:title>
  <dc:creator>Helen Evans (Institute of Management and Health)</dc:creator>
  <cp:lastModifiedBy>Helen Evans (Institute of Management and Health)</cp:lastModifiedBy>
  <cp:revision>3</cp:revision>
  <dcterms:created xsi:type="dcterms:W3CDTF">2023-11-01T15:01:56Z</dcterms:created>
  <dcterms:modified xsi:type="dcterms:W3CDTF">2023-11-01T15:25:32Z</dcterms:modified>
</cp:coreProperties>
</file>