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handoutMasterIdLst>
    <p:handoutMasterId r:id="rId22"/>
  </p:handoutMasterIdLst>
  <p:sldIdLst>
    <p:sldId id="276" r:id="rId2"/>
    <p:sldId id="283" r:id="rId3"/>
    <p:sldId id="265" r:id="rId4"/>
    <p:sldId id="262" r:id="rId5"/>
    <p:sldId id="263" r:id="rId6"/>
    <p:sldId id="266" r:id="rId7"/>
    <p:sldId id="277" r:id="rId8"/>
    <p:sldId id="280" r:id="rId9"/>
    <p:sldId id="271" r:id="rId10"/>
    <p:sldId id="272" r:id="rId11"/>
    <p:sldId id="257" r:id="rId12"/>
    <p:sldId id="281" r:id="rId13"/>
    <p:sldId id="275" r:id="rId14"/>
    <p:sldId id="267" r:id="rId15"/>
    <p:sldId id="268" r:id="rId16"/>
    <p:sldId id="269" r:id="rId17"/>
    <p:sldId id="282" r:id="rId18"/>
    <p:sldId id="273" r:id="rId19"/>
    <p:sldId id="26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85" autoAdjust="0"/>
    <p:restoredTop sz="86456" autoAdjust="0"/>
  </p:normalViewPr>
  <p:slideViewPr>
    <p:cSldViewPr snapToGrid="0">
      <p:cViewPr varScale="1">
        <p:scale>
          <a:sx n="62" d="100"/>
          <a:sy n="62" d="100"/>
        </p:scale>
        <p:origin x="342" y="72"/>
      </p:cViewPr>
      <p:guideLst>
        <p:guide orient="horz" pos="2160"/>
        <p:guide pos="3840"/>
      </p:guideLst>
    </p:cSldViewPr>
  </p:slideViewPr>
  <p:outlineViewPr>
    <p:cViewPr>
      <p:scale>
        <a:sx n="33" d="100"/>
        <a:sy n="33" d="100"/>
      </p:scale>
      <p:origin x="0" y="-13230"/>
    </p:cViewPr>
  </p:outlin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A725A-0394-470A-895A-9EFD1A3FF7EE}"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7C2159FA-ED64-4B30-9DBE-B66A0CBAEFE8}">
      <dgm:prSet/>
      <dgm:spPr/>
      <dgm:t>
        <a:bodyPr/>
        <a:lstStyle/>
        <a:p>
          <a:r>
            <a:rPr lang="en-GB"/>
            <a:t>Damalie has skills within farm environment, she is able to identify if there are any illnesses or bugs within the live stock. Damalie also brings managerial skills in relation to daily tasks. She is also able to research and gather extensive data for projects. She has the knowledge of rearing and tending to administer the correct food for the birds.</a:t>
          </a:r>
          <a:endParaRPr lang="en-US"/>
        </a:p>
      </dgm:t>
    </dgm:pt>
    <dgm:pt modelId="{6E4104F2-C62D-47B1-A4C5-894BC7F8B7C0}" type="parTrans" cxnId="{8F42BC0D-6FBA-4EFF-8023-B4387A44C880}">
      <dgm:prSet/>
      <dgm:spPr/>
      <dgm:t>
        <a:bodyPr/>
        <a:lstStyle/>
        <a:p>
          <a:endParaRPr lang="en-US"/>
        </a:p>
      </dgm:t>
    </dgm:pt>
    <dgm:pt modelId="{DDD746E1-787E-4338-9EFF-4A46FCC2A112}" type="sibTrans" cxnId="{8F42BC0D-6FBA-4EFF-8023-B4387A44C880}">
      <dgm:prSet/>
      <dgm:spPr/>
      <dgm:t>
        <a:bodyPr/>
        <a:lstStyle/>
        <a:p>
          <a:endParaRPr lang="en-US"/>
        </a:p>
      </dgm:t>
    </dgm:pt>
    <dgm:pt modelId="{60D16E9C-7641-4549-BE68-3BB0E0D07C68}">
      <dgm:prSet/>
      <dgm:spPr/>
      <dgm:t>
        <a:bodyPr/>
        <a:lstStyle/>
        <a:p>
          <a:r>
            <a:rPr lang="en-GB"/>
            <a:t>Mustafa has excellent IT skills. He is able to use time management skills in order for projects to be fulfilled. He has the knowledge of numeracy and the ability to work as a team player. </a:t>
          </a:r>
          <a:endParaRPr lang="en-US"/>
        </a:p>
      </dgm:t>
    </dgm:pt>
    <dgm:pt modelId="{FE3192DD-3323-4A35-8257-544EC45CDA15}" type="parTrans" cxnId="{283C598D-9DF3-4146-ACD6-A6231330648F}">
      <dgm:prSet/>
      <dgm:spPr/>
      <dgm:t>
        <a:bodyPr/>
        <a:lstStyle/>
        <a:p>
          <a:endParaRPr lang="en-US"/>
        </a:p>
      </dgm:t>
    </dgm:pt>
    <dgm:pt modelId="{7239423C-4152-4DDF-A8C9-B55A9E4284EF}" type="sibTrans" cxnId="{283C598D-9DF3-4146-ACD6-A6231330648F}">
      <dgm:prSet/>
      <dgm:spPr/>
      <dgm:t>
        <a:bodyPr/>
        <a:lstStyle/>
        <a:p>
          <a:endParaRPr lang="en-US"/>
        </a:p>
      </dgm:t>
    </dgm:pt>
    <dgm:pt modelId="{F4A4A98D-A54D-4115-8CD2-85AA39B9B91F}">
      <dgm:prSet/>
      <dgm:spPr/>
      <dgm:t>
        <a:bodyPr/>
        <a:lstStyle/>
        <a:p>
          <a:r>
            <a:rPr lang="en-GB"/>
            <a:t>Denise has the ability to delegate and tackle customer problems with a positive end results. She has excellent communication skills and written skills. She has good organization skills and a good team player.</a:t>
          </a:r>
          <a:endParaRPr lang="en-US"/>
        </a:p>
      </dgm:t>
    </dgm:pt>
    <dgm:pt modelId="{98033027-120B-4913-B443-5F257A874CE0}" type="parTrans" cxnId="{28B79120-BB95-4D4D-B06F-5989CC5F1DBB}">
      <dgm:prSet/>
      <dgm:spPr/>
      <dgm:t>
        <a:bodyPr/>
        <a:lstStyle/>
        <a:p>
          <a:endParaRPr lang="en-US"/>
        </a:p>
      </dgm:t>
    </dgm:pt>
    <dgm:pt modelId="{43F968AA-BD6A-4217-B007-AE79D38E4FDD}" type="sibTrans" cxnId="{28B79120-BB95-4D4D-B06F-5989CC5F1DBB}">
      <dgm:prSet/>
      <dgm:spPr/>
      <dgm:t>
        <a:bodyPr/>
        <a:lstStyle/>
        <a:p>
          <a:endParaRPr lang="en-US"/>
        </a:p>
      </dgm:t>
    </dgm:pt>
    <dgm:pt modelId="{4F23B128-67C9-4F10-8182-9C89C01234F2}" type="pres">
      <dgm:prSet presAssocID="{757A725A-0394-470A-895A-9EFD1A3FF7EE}" presName="Name0" presStyleCnt="0">
        <dgm:presLayoutVars>
          <dgm:dir/>
          <dgm:resizeHandles val="exact"/>
        </dgm:presLayoutVars>
      </dgm:prSet>
      <dgm:spPr/>
    </dgm:pt>
    <dgm:pt modelId="{8311ABB6-FA6F-48D5-BB26-4B0359107C26}" type="pres">
      <dgm:prSet presAssocID="{7C2159FA-ED64-4B30-9DBE-B66A0CBAEFE8}" presName="node" presStyleLbl="node1" presStyleIdx="0" presStyleCnt="3">
        <dgm:presLayoutVars>
          <dgm:bulletEnabled val="1"/>
        </dgm:presLayoutVars>
      </dgm:prSet>
      <dgm:spPr/>
    </dgm:pt>
    <dgm:pt modelId="{D96D97B7-4E3D-4953-8391-E9245FFD6831}" type="pres">
      <dgm:prSet presAssocID="{DDD746E1-787E-4338-9EFF-4A46FCC2A112}" presName="sibTrans" presStyleLbl="sibTrans1D1" presStyleIdx="0" presStyleCnt="2"/>
      <dgm:spPr/>
    </dgm:pt>
    <dgm:pt modelId="{56F5F023-226F-413E-AFE3-673FAD59FBA5}" type="pres">
      <dgm:prSet presAssocID="{DDD746E1-787E-4338-9EFF-4A46FCC2A112}" presName="connectorText" presStyleLbl="sibTrans1D1" presStyleIdx="0" presStyleCnt="2"/>
      <dgm:spPr/>
    </dgm:pt>
    <dgm:pt modelId="{85641946-BEAD-4717-AF12-6DDC590205EE}" type="pres">
      <dgm:prSet presAssocID="{60D16E9C-7641-4549-BE68-3BB0E0D07C68}" presName="node" presStyleLbl="node1" presStyleIdx="1" presStyleCnt="3">
        <dgm:presLayoutVars>
          <dgm:bulletEnabled val="1"/>
        </dgm:presLayoutVars>
      </dgm:prSet>
      <dgm:spPr/>
    </dgm:pt>
    <dgm:pt modelId="{42E3799B-ABE8-4ACD-84A8-CB07A548B253}" type="pres">
      <dgm:prSet presAssocID="{7239423C-4152-4DDF-A8C9-B55A9E4284EF}" presName="sibTrans" presStyleLbl="sibTrans1D1" presStyleIdx="1" presStyleCnt="2"/>
      <dgm:spPr/>
    </dgm:pt>
    <dgm:pt modelId="{F8146B3A-8B16-41E7-9541-E72B1F022FD1}" type="pres">
      <dgm:prSet presAssocID="{7239423C-4152-4DDF-A8C9-B55A9E4284EF}" presName="connectorText" presStyleLbl="sibTrans1D1" presStyleIdx="1" presStyleCnt="2"/>
      <dgm:spPr/>
    </dgm:pt>
    <dgm:pt modelId="{CAD4F26D-C798-43C4-BAEE-CDE58336C05B}" type="pres">
      <dgm:prSet presAssocID="{F4A4A98D-A54D-4115-8CD2-85AA39B9B91F}" presName="node" presStyleLbl="node1" presStyleIdx="2" presStyleCnt="3">
        <dgm:presLayoutVars>
          <dgm:bulletEnabled val="1"/>
        </dgm:presLayoutVars>
      </dgm:prSet>
      <dgm:spPr/>
    </dgm:pt>
  </dgm:ptLst>
  <dgm:cxnLst>
    <dgm:cxn modelId="{8F42BC0D-6FBA-4EFF-8023-B4387A44C880}" srcId="{757A725A-0394-470A-895A-9EFD1A3FF7EE}" destId="{7C2159FA-ED64-4B30-9DBE-B66A0CBAEFE8}" srcOrd="0" destOrd="0" parTransId="{6E4104F2-C62D-47B1-A4C5-894BC7F8B7C0}" sibTransId="{DDD746E1-787E-4338-9EFF-4A46FCC2A112}"/>
    <dgm:cxn modelId="{28B79120-BB95-4D4D-B06F-5989CC5F1DBB}" srcId="{757A725A-0394-470A-895A-9EFD1A3FF7EE}" destId="{F4A4A98D-A54D-4115-8CD2-85AA39B9B91F}" srcOrd="2" destOrd="0" parTransId="{98033027-120B-4913-B443-5F257A874CE0}" sibTransId="{43F968AA-BD6A-4217-B007-AE79D38E4FDD}"/>
    <dgm:cxn modelId="{B2FDF831-9597-4FA6-8F81-9F246BA44B9E}" type="presOf" srcId="{757A725A-0394-470A-895A-9EFD1A3FF7EE}" destId="{4F23B128-67C9-4F10-8182-9C89C01234F2}" srcOrd="0" destOrd="0" presId="urn:microsoft.com/office/officeart/2016/7/layout/RepeatingBendingProcessNew"/>
    <dgm:cxn modelId="{7F04F976-F0F1-49FA-94A5-8F18C6CB7437}" type="presOf" srcId="{7239423C-4152-4DDF-A8C9-B55A9E4284EF}" destId="{F8146B3A-8B16-41E7-9541-E72B1F022FD1}" srcOrd="1" destOrd="0" presId="urn:microsoft.com/office/officeart/2016/7/layout/RepeatingBendingProcessNew"/>
    <dgm:cxn modelId="{06A0295A-62B6-469B-AE79-098F42C42DC4}" type="presOf" srcId="{60D16E9C-7641-4549-BE68-3BB0E0D07C68}" destId="{85641946-BEAD-4717-AF12-6DDC590205EE}" srcOrd="0" destOrd="0" presId="urn:microsoft.com/office/officeart/2016/7/layout/RepeatingBendingProcessNew"/>
    <dgm:cxn modelId="{283C598D-9DF3-4146-ACD6-A6231330648F}" srcId="{757A725A-0394-470A-895A-9EFD1A3FF7EE}" destId="{60D16E9C-7641-4549-BE68-3BB0E0D07C68}" srcOrd="1" destOrd="0" parTransId="{FE3192DD-3323-4A35-8257-544EC45CDA15}" sibTransId="{7239423C-4152-4DDF-A8C9-B55A9E4284EF}"/>
    <dgm:cxn modelId="{204B36B6-1F82-4ABB-9235-1ECB6CBDA53C}" type="presOf" srcId="{F4A4A98D-A54D-4115-8CD2-85AA39B9B91F}" destId="{CAD4F26D-C798-43C4-BAEE-CDE58336C05B}" srcOrd="0" destOrd="0" presId="urn:microsoft.com/office/officeart/2016/7/layout/RepeatingBendingProcessNew"/>
    <dgm:cxn modelId="{EE9051BB-4BE5-41A3-9C01-DC24F88FD284}" type="presOf" srcId="{7C2159FA-ED64-4B30-9DBE-B66A0CBAEFE8}" destId="{8311ABB6-FA6F-48D5-BB26-4B0359107C26}" srcOrd="0" destOrd="0" presId="urn:microsoft.com/office/officeart/2016/7/layout/RepeatingBendingProcessNew"/>
    <dgm:cxn modelId="{5D38F0D8-01C9-4222-9FDF-9A5E6ADA073E}" type="presOf" srcId="{DDD746E1-787E-4338-9EFF-4A46FCC2A112}" destId="{D96D97B7-4E3D-4953-8391-E9245FFD6831}" srcOrd="0" destOrd="0" presId="urn:microsoft.com/office/officeart/2016/7/layout/RepeatingBendingProcessNew"/>
    <dgm:cxn modelId="{C43D1EDE-5493-40B6-A608-FA0B1273D9DE}" type="presOf" srcId="{DDD746E1-787E-4338-9EFF-4A46FCC2A112}" destId="{56F5F023-226F-413E-AFE3-673FAD59FBA5}" srcOrd="1" destOrd="0" presId="urn:microsoft.com/office/officeart/2016/7/layout/RepeatingBendingProcessNew"/>
    <dgm:cxn modelId="{E1C9B6E8-2BE6-44BB-B913-586F8EBA0BAE}" type="presOf" srcId="{7239423C-4152-4DDF-A8C9-B55A9E4284EF}" destId="{42E3799B-ABE8-4ACD-84A8-CB07A548B253}" srcOrd="0" destOrd="0" presId="urn:microsoft.com/office/officeart/2016/7/layout/RepeatingBendingProcessNew"/>
    <dgm:cxn modelId="{B52267F1-AB07-4EE6-AE00-47D619FD25C3}" type="presParOf" srcId="{4F23B128-67C9-4F10-8182-9C89C01234F2}" destId="{8311ABB6-FA6F-48D5-BB26-4B0359107C26}" srcOrd="0" destOrd="0" presId="urn:microsoft.com/office/officeart/2016/7/layout/RepeatingBendingProcessNew"/>
    <dgm:cxn modelId="{5A5119B6-B7E5-4C02-941B-A6FE6872D23A}" type="presParOf" srcId="{4F23B128-67C9-4F10-8182-9C89C01234F2}" destId="{D96D97B7-4E3D-4953-8391-E9245FFD6831}" srcOrd="1" destOrd="0" presId="urn:microsoft.com/office/officeart/2016/7/layout/RepeatingBendingProcessNew"/>
    <dgm:cxn modelId="{59785CB9-BFC8-4AC8-9F65-D1D578515428}" type="presParOf" srcId="{D96D97B7-4E3D-4953-8391-E9245FFD6831}" destId="{56F5F023-226F-413E-AFE3-673FAD59FBA5}" srcOrd="0" destOrd="0" presId="urn:microsoft.com/office/officeart/2016/7/layout/RepeatingBendingProcessNew"/>
    <dgm:cxn modelId="{2C218E30-1192-40CA-8990-32458B216E54}" type="presParOf" srcId="{4F23B128-67C9-4F10-8182-9C89C01234F2}" destId="{85641946-BEAD-4717-AF12-6DDC590205EE}" srcOrd="2" destOrd="0" presId="urn:microsoft.com/office/officeart/2016/7/layout/RepeatingBendingProcessNew"/>
    <dgm:cxn modelId="{CB1C0A1E-932A-46FF-BAE6-92FA574667DF}" type="presParOf" srcId="{4F23B128-67C9-4F10-8182-9C89C01234F2}" destId="{42E3799B-ABE8-4ACD-84A8-CB07A548B253}" srcOrd="3" destOrd="0" presId="urn:microsoft.com/office/officeart/2016/7/layout/RepeatingBendingProcessNew"/>
    <dgm:cxn modelId="{10F65367-141C-4721-9568-E4629365A38F}" type="presParOf" srcId="{42E3799B-ABE8-4ACD-84A8-CB07A548B253}" destId="{F8146B3A-8B16-41E7-9541-E72B1F022FD1}" srcOrd="0" destOrd="0" presId="urn:microsoft.com/office/officeart/2016/7/layout/RepeatingBendingProcessNew"/>
    <dgm:cxn modelId="{70FCC49F-7141-4E07-B3BE-CB4300B3CCE7}" type="presParOf" srcId="{4F23B128-67C9-4F10-8182-9C89C01234F2}" destId="{CAD4F26D-C798-43C4-BAEE-CDE58336C05B}"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F0297A-374C-44CC-9D7E-DB89BBB02B86}" type="doc">
      <dgm:prSet loTypeId="urn:microsoft.com/office/officeart/2008/layout/LinedList" loCatId="list" qsTypeId="urn:microsoft.com/office/officeart/2005/8/quickstyle/simple4" qsCatId="simple" csTypeId="urn:microsoft.com/office/officeart/2005/8/colors/accent0_2" csCatId="mainScheme" phldr="1"/>
      <dgm:spPr/>
      <dgm:t>
        <a:bodyPr/>
        <a:lstStyle/>
        <a:p>
          <a:endParaRPr lang="en-US"/>
        </a:p>
      </dgm:t>
    </dgm:pt>
    <dgm:pt modelId="{9B823DCA-9635-4114-8FA5-A8E2DF189075}">
      <dgm:prSet/>
      <dgm:spPr/>
      <dgm:t>
        <a:bodyPr/>
        <a:lstStyle/>
        <a:p>
          <a:r>
            <a:rPr lang="en-GB"/>
            <a:t>MDD is a poultry farm of 20 acres in Oxford. This is a prime location as the soil is rich and nutrition to benefit growth. </a:t>
          </a:r>
          <a:endParaRPr lang="en-US"/>
        </a:p>
      </dgm:t>
    </dgm:pt>
    <dgm:pt modelId="{A6028131-B5D7-4706-8909-A3BBF0CE8D01}" type="parTrans" cxnId="{14261447-510E-4219-A68C-EDE64EDDEAAE}">
      <dgm:prSet/>
      <dgm:spPr/>
      <dgm:t>
        <a:bodyPr/>
        <a:lstStyle/>
        <a:p>
          <a:endParaRPr lang="en-US"/>
        </a:p>
      </dgm:t>
    </dgm:pt>
    <dgm:pt modelId="{E4DF260A-6B46-4064-9D00-FED94401C058}" type="sibTrans" cxnId="{14261447-510E-4219-A68C-EDE64EDDEAAE}">
      <dgm:prSet/>
      <dgm:spPr/>
      <dgm:t>
        <a:bodyPr/>
        <a:lstStyle/>
        <a:p>
          <a:endParaRPr lang="en-US"/>
        </a:p>
      </dgm:t>
    </dgm:pt>
    <dgm:pt modelId="{AA59F1DD-5F83-4824-8F76-1CCCF82392D3}">
      <dgm:prSet/>
      <dgm:spPr/>
      <dgm:t>
        <a:bodyPr/>
        <a:lstStyle/>
        <a:p>
          <a:r>
            <a:rPr lang="en-GB"/>
            <a:t>We have eight structures with warehouse where we kept the eggs, slaughtering and packaging.</a:t>
          </a:r>
          <a:endParaRPr lang="en-US"/>
        </a:p>
      </dgm:t>
    </dgm:pt>
    <dgm:pt modelId="{6ACC27C7-A7FA-4C94-9071-FBDDCDBDC6A7}" type="parTrans" cxnId="{61FAAECE-8A22-4E83-B425-D797E3E9E1CE}">
      <dgm:prSet/>
      <dgm:spPr/>
      <dgm:t>
        <a:bodyPr/>
        <a:lstStyle/>
        <a:p>
          <a:endParaRPr lang="en-US"/>
        </a:p>
      </dgm:t>
    </dgm:pt>
    <dgm:pt modelId="{A459553D-59BD-411F-BE67-5C853D71D172}" type="sibTrans" cxnId="{61FAAECE-8A22-4E83-B425-D797E3E9E1CE}">
      <dgm:prSet/>
      <dgm:spPr/>
      <dgm:t>
        <a:bodyPr/>
        <a:lstStyle/>
        <a:p>
          <a:endParaRPr lang="en-US"/>
        </a:p>
      </dgm:t>
    </dgm:pt>
    <dgm:pt modelId="{876F9E02-FD93-440B-B965-C270699D7668}">
      <dgm:prSet/>
      <dgm:spPr/>
      <dgm:t>
        <a:bodyPr/>
        <a:lstStyle/>
        <a:p>
          <a:r>
            <a:rPr lang="en-GB"/>
            <a:t>This is a limited company which make a legal statement signed by all shareholders agreeing to form the company (gov.uk).</a:t>
          </a:r>
          <a:endParaRPr lang="en-US"/>
        </a:p>
      </dgm:t>
    </dgm:pt>
    <dgm:pt modelId="{BFB2AD05-A52E-497C-87A9-392911B51CE4}" type="parTrans" cxnId="{195999FB-D456-4E13-8CEA-9D1FE72A8984}">
      <dgm:prSet/>
      <dgm:spPr/>
      <dgm:t>
        <a:bodyPr/>
        <a:lstStyle/>
        <a:p>
          <a:endParaRPr lang="en-US"/>
        </a:p>
      </dgm:t>
    </dgm:pt>
    <dgm:pt modelId="{4BB14B9A-C941-4351-833C-0D6AADB353AF}" type="sibTrans" cxnId="{195999FB-D456-4E13-8CEA-9D1FE72A8984}">
      <dgm:prSet/>
      <dgm:spPr/>
      <dgm:t>
        <a:bodyPr/>
        <a:lstStyle/>
        <a:p>
          <a:endParaRPr lang="en-US"/>
        </a:p>
      </dgm:t>
    </dgm:pt>
    <dgm:pt modelId="{B0A21451-E82D-4CA4-89CC-C559D2BF2950}">
      <dgm:prSet/>
      <dgm:spPr/>
      <dgm:t>
        <a:bodyPr/>
        <a:lstStyle/>
        <a:p>
          <a:r>
            <a:rPr lang="en-GB" dirty="0"/>
            <a:t>This cost of starting business budget is £50.2 million. </a:t>
          </a:r>
          <a:endParaRPr lang="en-US" dirty="0"/>
        </a:p>
      </dgm:t>
    </dgm:pt>
    <dgm:pt modelId="{FB015606-6603-4DC6-824E-5CC47867C1B3}" type="parTrans" cxnId="{73D66075-CB58-41E1-ACD9-7B35DFA12AD3}">
      <dgm:prSet/>
      <dgm:spPr/>
      <dgm:t>
        <a:bodyPr/>
        <a:lstStyle/>
        <a:p>
          <a:endParaRPr lang="en-US"/>
        </a:p>
      </dgm:t>
    </dgm:pt>
    <dgm:pt modelId="{00345585-0862-45AD-A661-4054AA82EE86}" type="sibTrans" cxnId="{73D66075-CB58-41E1-ACD9-7B35DFA12AD3}">
      <dgm:prSet/>
      <dgm:spPr/>
      <dgm:t>
        <a:bodyPr/>
        <a:lstStyle/>
        <a:p>
          <a:endParaRPr lang="en-US"/>
        </a:p>
      </dgm:t>
    </dgm:pt>
    <dgm:pt modelId="{D37CB712-121B-476C-8020-187FCAC6A4A1}" type="pres">
      <dgm:prSet presAssocID="{7CF0297A-374C-44CC-9D7E-DB89BBB02B86}" presName="vert0" presStyleCnt="0">
        <dgm:presLayoutVars>
          <dgm:dir/>
          <dgm:animOne val="branch"/>
          <dgm:animLvl val="lvl"/>
        </dgm:presLayoutVars>
      </dgm:prSet>
      <dgm:spPr/>
    </dgm:pt>
    <dgm:pt modelId="{DF5F7E86-E3BA-4FCA-A070-470D370DEB77}" type="pres">
      <dgm:prSet presAssocID="{9B823DCA-9635-4114-8FA5-A8E2DF189075}" presName="thickLine" presStyleLbl="alignNode1" presStyleIdx="0" presStyleCnt="4"/>
      <dgm:spPr/>
    </dgm:pt>
    <dgm:pt modelId="{F8306FC6-C5E6-4759-97DA-9061F0AEFCEE}" type="pres">
      <dgm:prSet presAssocID="{9B823DCA-9635-4114-8FA5-A8E2DF189075}" presName="horz1" presStyleCnt="0"/>
      <dgm:spPr/>
    </dgm:pt>
    <dgm:pt modelId="{9F2C06D3-376D-42CA-8543-0E30F9431AA2}" type="pres">
      <dgm:prSet presAssocID="{9B823DCA-9635-4114-8FA5-A8E2DF189075}" presName="tx1" presStyleLbl="revTx" presStyleIdx="0" presStyleCnt="4"/>
      <dgm:spPr/>
    </dgm:pt>
    <dgm:pt modelId="{E70F43B1-21BC-41F0-A1B7-CCE02B3C5BA6}" type="pres">
      <dgm:prSet presAssocID="{9B823DCA-9635-4114-8FA5-A8E2DF189075}" presName="vert1" presStyleCnt="0"/>
      <dgm:spPr/>
    </dgm:pt>
    <dgm:pt modelId="{DBC7EA2E-9253-48E4-A444-27300AD5BDB8}" type="pres">
      <dgm:prSet presAssocID="{AA59F1DD-5F83-4824-8F76-1CCCF82392D3}" presName="thickLine" presStyleLbl="alignNode1" presStyleIdx="1" presStyleCnt="4"/>
      <dgm:spPr/>
    </dgm:pt>
    <dgm:pt modelId="{6EC65EDA-51F8-40C6-A663-2B4756340A59}" type="pres">
      <dgm:prSet presAssocID="{AA59F1DD-5F83-4824-8F76-1CCCF82392D3}" presName="horz1" presStyleCnt="0"/>
      <dgm:spPr/>
    </dgm:pt>
    <dgm:pt modelId="{55056ACA-312F-467B-8FF3-FA9B20309246}" type="pres">
      <dgm:prSet presAssocID="{AA59F1DD-5F83-4824-8F76-1CCCF82392D3}" presName="tx1" presStyleLbl="revTx" presStyleIdx="1" presStyleCnt="4"/>
      <dgm:spPr/>
    </dgm:pt>
    <dgm:pt modelId="{123AC6EE-9B6D-4695-8077-26EDA4D52E96}" type="pres">
      <dgm:prSet presAssocID="{AA59F1DD-5F83-4824-8F76-1CCCF82392D3}" presName="vert1" presStyleCnt="0"/>
      <dgm:spPr/>
    </dgm:pt>
    <dgm:pt modelId="{6F2D23A2-FF3C-4A64-A034-BA6779F09FCA}" type="pres">
      <dgm:prSet presAssocID="{876F9E02-FD93-440B-B965-C270699D7668}" presName="thickLine" presStyleLbl="alignNode1" presStyleIdx="2" presStyleCnt="4"/>
      <dgm:spPr/>
    </dgm:pt>
    <dgm:pt modelId="{B6E64F9A-10E5-4A64-B28F-CEC1C5EC4264}" type="pres">
      <dgm:prSet presAssocID="{876F9E02-FD93-440B-B965-C270699D7668}" presName="horz1" presStyleCnt="0"/>
      <dgm:spPr/>
    </dgm:pt>
    <dgm:pt modelId="{302BD189-C1E5-4316-BE39-D74AF30DC8DB}" type="pres">
      <dgm:prSet presAssocID="{876F9E02-FD93-440B-B965-C270699D7668}" presName="tx1" presStyleLbl="revTx" presStyleIdx="2" presStyleCnt="4"/>
      <dgm:spPr/>
    </dgm:pt>
    <dgm:pt modelId="{A5C21DE9-50E7-43E4-90A4-30A507D04F43}" type="pres">
      <dgm:prSet presAssocID="{876F9E02-FD93-440B-B965-C270699D7668}" presName="vert1" presStyleCnt="0"/>
      <dgm:spPr/>
    </dgm:pt>
    <dgm:pt modelId="{4F0F37F8-B3BB-4014-B74A-78DFBA774069}" type="pres">
      <dgm:prSet presAssocID="{B0A21451-E82D-4CA4-89CC-C559D2BF2950}" presName="thickLine" presStyleLbl="alignNode1" presStyleIdx="3" presStyleCnt="4"/>
      <dgm:spPr/>
    </dgm:pt>
    <dgm:pt modelId="{E5CC95B7-CB11-4055-BD92-DC381B29AA3E}" type="pres">
      <dgm:prSet presAssocID="{B0A21451-E82D-4CA4-89CC-C559D2BF2950}" presName="horz1" presStyleCnt="0"/>
      <dgm:spPr/>
    </dgm:pt>
    <dgm:pt modelId="{580E446F-8EE8-4D44-BCF3-454F52668134}" type="pres">
      <dgm:prSet presAssocID="{B0A21451-E82D-4CA4-89CC-C559D2BF2950}" presName="tx1" presStyleLbl="revTx" presStyleIdx="3" presStyleCnt="4"/>
      <dgm:spPr/>
    </dgm:pt>
    <dgm:pt modelId="{42C3EAD6-5B69-422B-B089-150134E7A9AF}" type="pres">
      <dgm:prSet presAssocID="{B0A21451-E82D-4CA4-89CC-C559D2BF2950}" presName="vert1" presStyleCnt="0"/>
      <dgm:spPr/>
    </dgm:pt>
  </dgm:ptLst>
  <dgm:cxnLst>
    <dgm:cxn modelId="{1E6A0F22-6599-405E-834F-43D374CAC236}" type="presOf" srcId="{AA59F1DD-5F83-4824-8F76-1CCCF82392D3}" destId="{55056ACA-312F-467B-8FF3-FA9B20309246}" srcOrd="0" destOrd="0" presId="urn:microsoft.com/office/officeart/2008/layout/LinedList"/>
    <dgm:cxn modelId="{FC7EAD3A-14D7-41FB-988A-3136A41F79C0}" type="presOf" srcId="{7CF0297A-374C-44CC-9D7E-DB89BBB02B86}" destId="{D37CB712-121B-476C-8020-187FCAC6A4A1}" srcOrd="0" destOrd="0" presId="urn:microsoft.com/office/officeart/2008/layout/LinedList"/>
    <dgm:cxn modelId="{14261447-510E-4219-A68C-EDE64EDDEAAE}" srcId="{7CF0297A-374C-44CC-9D7E-DB89BBB02B86}" destId="{9B823DCA-9635-4114-8FA5-A8E2DF189075}" srcOrd="0" destOrd="0" parTransId="{A6028131-B5D7-4706-8909-A3BBF0CE8D01}" sibTransId="{E4DF260A-6B46-4064-9D00-FED94401C058}"/>
    <dgm:cxn modelId="{73D66075-CB58-41E1-ACD9-7B35DFA12AD3}" srcId="{7CF0297A-374C-44CC-9D7E-DB89BBB02B86}" destId="{B0A21451-E82D-4CA4-89CC-C559D2BF2950}" srcOrd="3" destOrd="0" parTransId="{FB015606-6603-4DC6-824E-5CC47867C1B3}" sibTransId="{00345585-0862-45AD-A661-4054AA82EE86}"/>
    <dgm:cxn modelId="{DBC628AC-6FB7-4C53-8AF6-54DE6D70768F}" type="presOf" srcId="{B0A21451-E82D-4CA4-89CC-C559D2BF2950}" destId="{580E446F-8EE8-4D44-BCF3-454F52668134}" srcOrd="0" destOrd="0" presId="urn:microsoft.com/office/officeart/2008/layout/LinedList"/>
    <dgm:cxn modelId="{61FAAECE-8A22-4E83-B425-D797E3E9E1CE}" srcId="{7CF0297A-374C-44CC-9D7E-DB89BBB02B86}" destId="{AA59F1DD-5F83-4824-8F76-1CCCF82392D3}" srcOrd="1" destOrd="0" parTransId="{6ACC27C7-A7FA-4C94-9071-FBDDCDBDC6A7}" sibTransId="{A459553D-59BD-411F-BE67-5C853D71D172}"/>
    <dgm:cxn modelId="{77FF31D2-FFB9-4A15-8A23-A7122CEB2F50}" type="presOf" srcId="{876F9E02-FD93-440B-B965-C270699D7668}" destId="{302BD189-C1E5-4316-BE39-D74AF30DC8DB}" srcOrd="0" destOrd="0" presId="urn:microsoft.com/office/officeart/2008/layout/LinedList"/>
    <dgm:cxn modelId="{635E30E1-6766-4A22-BEA5-332440797E7C}" type="presOf" srcId="{9B823DCA-9635-4114-8FA5-A8E2DF189075}" destId="{9F2C06D3-376D-42CA-8543-0E30F9431AA2}" srcOrd="0" destOrd="0" presId="urn:microsoft.com/office/officeart/2008/layout/LinedList"/>
    <dgm:cxn modelId="{195999FB-D456-4E13-8CEA-9D1FE72A8984}" srcId="{7CF0297A-374C-44CC-9D7E-DB89BBB02B86}" destId="{876F9E02-FD93-440B-B965-C270699D7668}" srcOrd="2" destOrd="0" parTransId="{BFB2AD05-A52E-497C-87A9-392911B51CE4}" sibTransId="{4BB14B9A-C941-4351-833C-0D6AADB353AF}"/>
    <dgm:cxn modelId="{D5193214-F9D5-4360-8B02-70A155C0DF20}" type="presParOf" srcId="{D37CB712-121B-476C-8020-187FCAC6A4A1}" destId="{DF5F7E86-E3BA-4FCA-A070-470D370DEB77}" srcOrd="0" destOrd="0" presId="urn:microsoft.com/office/officeart/2008/layout/LinedList"/>
    <dgm:cxn modelId="{B8A5B76E-7884-4093-B5A4-3ABBCC54F891}" type="presParOf" srcId="{D37CB712-121B-476C-8020-187FCAC6A4A1}" destId="{F8306FC6-C5E6-4759-97DA-9061F0AEFCEE}" srcOrd="1" destOrd="0" presId="urn:microsoft.com/office/officeart/2008/layout/LinedList"/>
    <dgm:cxn modelId="{9F3E9F44-2CBB-4601-B569-3D443586D84C}" type="presParOf" srcId="{F8306FC6-C5E6-4759-97DA-9061F0AEFCEE}" destId="{9F2C06D3-376D-42CA-8543-0E30F9431AA2}" srcOrd="0" destOrd="0" presId="urn:microsoft.com/office/officeart/2008/layout/LinedList"/>
    <dgm:cxn modelId="{BB453565-2774-463E-9C4F-ED63D83FD5F6}" type="presParOf" srcId="{F8306FC6-C5E6-4759-97DA-9061F0AEFCEE}" destId="{E70F43B1-21BC-41F0-A1B7-CCE02B3C5BA6}" srcOrd="1" destOrd="0" presId="urn:microsoft.com/office/officeart/2008/layout/LinedList"/>
    <dgm:cxn modelId="{7B0C331B-2EC9-4FA1-B361-7826A1575FB0}" type="presParOf" srcId="{D37CB712-121B-476C-8020-187FCAC6A4A1}" destId="{DBC7EA2E-9253-48E4-A444-27300AD5BDB8}" srcOrd="2" destOrd="0" presId="urn:microsoft.com/office/officeart/2008/layout/LinedList"/>
    <dgm:cxn modelId="{7685746F-691A-464E-98E1-2F345E1AEC79}" type="presParOf" srcId="{D37CB712-121B-476C-8020-187FCAC6A4A1}" destId="{6EC65EDA-51F8-40C6-A663-2B4756340A59}" srcOrd="3" destOrd="0" presId="urn:microsoft.com/office/officeart/2008/layout/LinedList"/>
    <dgm:cxn modelId="{0A43FE6F-371A-4711-AF5F-21B20C48024F}" type="presParOf" srcId="{6EC65EDA-51F8-40C6-A663-2B4756340A59}" destId="{55056ACA-312F-467B-8FF3-FA9B20309246}" srcOrd="0" destOrd="0" presId="urn:microsoft.com/office/officeart/2008/layout/LinedList"/>
    <dgm:cxn modelId="{59988234-EA85-4ECD-A365-797931498D1D}" type="presParOf" srcId="{6EC65EDA-51F8-40C6-A663-2B4756340A59}" destId="{123AC6EE-9B6D-4695-8077-26EDA4D52E96}" srcOrd="1" destOrd="0" presId="urn:microsoft.com/office/officeart/2008/layout/LinedList"/>
    <dgm:cxn modelId="{1D451A50-0031-4008-8DDE-12F281966DC6}" type="presParOf" srcId="{D37CB712-121B-476C-8020-187FCAC6A4A1}" destId="{6F2D23A2-FF3C-4A64-A034-BA6779F09FCA}" srcOrd="4" destOrd="0" presId="urn:microsoft.com/office/officeart/2008/layout/LinedList"/>
    <dgm:cxn modelId="{55F4A123-6FF4-4FB7-B2CE-AE33EF3B2857}" type="presParOf" srcId="{D37CB712-121B-476C-8020-187FCAC6A4A1}" destId="{B6E64F9A-10E5-4A64-B28F-CEC1C5EC4264}" srcOrd="5" destOrd="0" presId="urn:microsoft.com/office/officeart/2008/layout/LinedList"/>
    <dgm:cxn modelId="{35FE750C-4DAE-4BC1-9793-E825C5110D3F}" type="presParOf" srcId="{B6E64F9A-10E5-4A64-B28F-CEC1C5EC4264}" destId="{302BD189-C1E5-4316-BE39-D74AF30DC8DB}" srcOrd="0" destOrd="0" presId="urn:microsoft.com/office/officeart/2008/layout/LinedList"/>
    <dgm:cxn modelId="{B10840D6-49AD-4B39-A94D-E8DAA8B649C5}" type="presParOf" srcId="{B6E64F9A-10E5-4A64-B28F-CEC1C5EC4264}" destId="{A5C21DE9-50E7-43E4-90A4-30A507D04F43}" srcOrd="1" destOrd="0" presId="urn:microsoft.com/office/officeart/2008/layout/LinedList"/>
    <dgm:cxn modelId="{E39ACAEB-D2F0-46AF-BA51-52809B6E6CC4}" type="presParOf" srcId="{D37CB712-121B-476C-8020-187FCAC6A4A1}" destId="{4F0F37F8-B3BB-4014-B74A-78DFBA774069}" srcOrd="6" destOrd="0" presId="urn:microsoft.com/office/officeart/2008/layout/LinedList"/>
    <dgm:cxn modelId="{3A923AC2-6BB8-40E8-8B27-360D9F6A2B10}" type="presParOf" srcId="{D37CB712-121B-476C-8020-187FCAC6A4A1}" destId="{E5CC95B7-CB11-4055-BD92-DC381B29AA3E}" srcOrd="7" destOrd="0" presId="urn:microsoft.com/office/officeart/2008/layout/LinedList"/>
    <dgm:cxn modelId="{6AD2FBE3-CDE4-4642-A470-CB7DA31F7814}" type="presParOf" srcId="{E5CC95B7-CB11-4055-BD92-DC381B29AA3E}" destId="{580E446F-8EE8-4D44-BCF3-454F52668134}" srcOrd="0" destOrd="0" presId="urn:microsoft.com/office/officeart/2008/layout/LinedList"/>
    <dgm:cxn modelId="{B0DECAC8-04FA-4B84-ADD3-538AA85DEA06}" type="presParOf" srcId="{E5CC95B7-CB11-4055-BD92-DC381B29AA3E}" destId="{42C3EAD6-5B69-422B-B089-150134E7A9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93DB3D-73B6-4A86-A33B-33431A4C0C03}"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C8517B21-DE00-4BF9-8795-AB7F210BBED7}">
      <dgm:prSet/>
      <dgm:spPr/>
      <dgm:t>
        <a:bodyPr/>
        <a:lstStyle/>
        <a:p>
          <a:r>
            <a:rPr lang="en-GB" b="1" dirty="0"/>
            <a:t>Project</a:t>
          </a:r>
          <a:r>
            <a:rPr lang="en-GB" dirty="0"/>
            <a:t>: Production of free-range chicken, broiler chicken layer and fruit orchards.</a:t>
          </a:r>
          <a:endParaRPr lang="en-US" dirty="0"/>
        </a:p>
      </dgm:t>
    </dgm:pt>
    <dgm:pt modelId="{20F4232E-F68F-418F-A0DC-70A682C73BAE}" type="parTrans" cxnId="{840B1027-9141-4B1E-AD32-B3C75A3B3DF0}">
      <dgm:prSet/>
      <dgm:spPr/>
      <dgm:t>
        <a:bodyPr/>
        <a:lstStyle/>
        <a:p>
          <a:endParaRPr lang="en-US"/>
        </a:p>
      </dgm:t>
    </dgm:pt>
    <dgm:pt modelId="{DB28CA15-8C91-4025-B682-BBE0DD94A086}" type="sibTrans" cxnId="{840B1027-9141-4B1E-AD32-B3C75A3B3DF0}">
      <dgm:prSet/>
      <dgm:spPr/>
      <dgm:t>
        <a:bodyPr/>
        <a:lstStyle/>
        <a:p>
          <a:endParaRPr lang="en-US"/>
        </a:p>
      </dgm:t>
    </dgm:pt>
    <dgm:pt modelId="{E46B8893-8084-42E3-8A8B-37823C97E761}">
      <dgm:prSet/>
      <dgm:spPr/>
      <dgm:t>
        <a:bodyPr/>
        <a:lstStyle/>
        <a:p>
          <a:r>
            <a:rPr lang="en-GB" b="1" dirty="0"/>
            <a:t>Start-up capita</a:t>
          </a:r>
          <a:r>
            <a:rPr lang="en-GB" b="1" i="1" dirty="0"/>
            <a:t>l</a:t>
          </a:r>
          <a:r>
            <a:rPr lang="en-GB" i="1" dirty="0"/>
            <a:t>: £50.2 Million wit</a:t>
          </a:r>
          <a:r>
            <a:rPr lang="en-GB" dirty="0"/>
            <a:t>h another emergency fund of £30,000,000;</a:t>
          </a:r>
          <a:endParaRPr lang="en-US" dirty="0"/>
        </a:p>
      </dgm:t>
    </dgm:pt>
    <dgm:pt modelId="{0350A9EC-7818-4B02-903D-225D08FE162A}" type="parTrans" cxnId="{E944843F-F6FE-4223-A0BA-09C81AEA1F1A}">
      <dgm:prSet/>
      <dgm:spPr/>
      <dgm:t>
        <a:bodyPr/>
        <a:lstStyle/>
        <a:p>
          <a:endParaRPr lang="en-US"/>
        </a:p>
      </dgm:t>
    </dgm:pt>
    <dgm:pt modelId="{8F557D97-0CBD-471A-90E2-409A44636698}" type="sibTrans" cxnId="{E944843F-F6FE-4223-A0BA-09C81AEA1F1A}">
      <dgm:prSet/>
      <dgm:spPr/>
      <dgm:t>
        <a:bodyPr/>
        <a:lstStyle/>
        <a:p>
          <a:endParaRPr lang="en-US"/>
        </a:p>
      </dgm:t>
    </dgm:pt>
    <dgm:pt modelId="{EFC982BF-D1D6-47A0-AAE1-5BB7DAE49310}">
      <dgm:prSet/>
      <dgm:spPr/>
      <dgm:t>
        <a:bodyPr/>
        <a:lstStyle/>
        <a:p>
          <a:r>
            <a:rPr lang="en-GB">
              <a:latin typeface="Arial Narrow" panose="020B0606020202030204" pitchFamily="34" charset="0"/>
            </a:rPr>
            <a:t>An ongoing farm supplying directly to the consumer</a:t>
          </a:r>
        </a:p>
      </dgm:t>
    </dgm:pt>
    <dgm:pt modelId="{2CBFF850-45B8-4646-9A41-D981AEBC3BA1}" type="parTrans" cxnId="{702917EF-BFF7-44A7-AA8E-A44F49889BF1}">
      <dgm:prSet/>
      <dgm:spPr/>
      <dgm:t>
        <a:bodyPr/>
        <a:lstStyle/>
        <a:p>
          <a:endParaRPr lang="en-US"/>
        </a:p>
      </dgm:t>
    </dgm:pt>
    <dgm:pt modelId="{2AAEC819-9FBD-4994-AF8C-8491532CD7A0}" type="sibTrans" cxnId="{702917EF-BFF7-44A7-AA8E-A44F49889BF1}">
      <dgm:prSet/>
      <dgm:spPr/>
      <dgm:t>
        <a:bodyPr/>
        <a:lstStyle/>
        <a:p>
          <a:endParaRPr lang="en-US"/>
        </a:p>
      </dgm:t>
    </dgm:pt>
    <dgm:pt modelId="{1C419EC6-C930-45F4-BC3C-51C73D230DCF}">
      <dgm:prSet/>
      <dgm:spPr/>
      <dgm:t>
        <a:bodyPr/>
        <a:lstStyle/>
        <a:p>
          <a:r>
            <a:rPr lang="en-GB">
              <a:latin typeface="Arial Narrow" panose="020B0606020202030204" pitchFamily="34" charset="0"/>
            </a:rPr>
            <a:t>Executing a schedule to reflect supply and demand</a:t>
          </a:r>
        </a:p>
      </dgm:t>
    </dgm:pt>
    <dgm:pt modelId="{82C41959-EC89-44FF-A921-6F0FC6FDFF56}" type="parTrans" cxnId="{8B5A9013-AC0B-4926-9036-9E86B60872C9}">
      <dgm:prSet/>
      <dgm:spPr/>
      <dgm:t>
        <a:bodyPr/>
        <a:lstStyle/>
        <a:p>
          <a:endParaRPr lang="en-US"/>
        </a:p>
      </dgm:t>
    </dgm:pt>
    <dgm:pt modelId="{72FA69A2-04F4-4D4B-B3EF-CA9B10830522}" type="sibTrans" cxnId="{8B5A9013-AC0B-4926-9036-9E86B60872C9}">
      <dgm:prSet/>
      <dgm:spPr/>
      <dgm:t>
        <a:bodyPr/>
        <a:lstStyle/>
        <a:p>
          <a:endParaRPr lang="en-US"/>
        </a:p>
      </dgm:t>
    </dgm:pt>
    <dgm:pt modelId="{4DD6EC10-ADEA-43EC-9900-A2BBA7A1E888}">
      <dgm:prSet/>
      <dgm:spPr/>
      <dgm:t>
        <a:bodyPr/>
        <a:lstStyle/>
        <a:p>
          <a:r>
            <a:rPr lang="en-GB">
              <a:latin typeface="Arial Narrow" panose="020B0606020202030204" pitchFamily="34" charset="0"/>
            </a:rPr>
            <a:t>To action a complete risk assessment</a:t>
          </a:r>
        </a:p>
      </dgm:t>
    </dgm:pt>
    <dgm:pt modelId="{A8E980A0-ADAF-4A82-ADFC-6BBB41658AC3}" type="parTrans" cxnId="{051090ED-0381-42C0-BA27-C83EB0D5D96D}">
      <dgm:prSet/>
      <dgm:spPr/>
      <dgm:t>
        <a:bodyPr/>
        <a:lstStyle/>
        <a:p>
          <a:endParaRPr lang="en-US"/>
        </a:p>
      </dgm:t>
    </dgm:pt>
    <dgm:pt modelId="{3E7BFDB2-F45C-4193-80B0-A360EF5301D3}" type="sibTrans" cxnId="{051090ED-0381-42C0-BA27-C83EB0D5D96D}">
      <dgm:prSet/>
      <dgm:spPr/>
      <dgm:t>
        <a:bodyPr/>
        <a:lstStyle/>
        <a:p>
          <a:endParaRPr lang="en-US"/>
        </a:p>
      </dgm:t>
    </dgm:pt>
    <dgm:pt modelId="{E729B3D0-1FCE-4024-90E8-6DC99AAD0369}" type="pres">
      <dgm:prSet presAssocID="{9393DB3D-73B6-4A86-A33B-33431A4C0C03}" presName="Name0" presStyleCnt="0">
        <dgm:presLayoutVars>
          <dgm:dir/>
          <dgm:resizeHandles val="exact"/>
        </dgm:presLayoutVars>
      </dgm:prSet>
      <dgm:spPr/>
    </dgm:pt>
    <dgm:pt modelId="{1DF13575-170A-40F3-A450-F7225AAFACA5}" type="pres">
      <dgm:prSet presAssocID="{EFC982BF-D1D6-47A0-AAE1-5BB7DAE49310}" presName="node" presStyleLbl="node1" presStyleIdx="0" presStyleCnt="5">
        <dgm:presLayoutVars>
          <dgm:bulletEnabled val="1"/>
        </dgm:presLayoutVars>
      </dgm:prSet>
      <dgm:spPr/>
    </dgm:pt>
    <dgm:pt modelId="{57CB2AE7-D100-4E8A-8B82-F1F738D07435}" type="pres">
      <dgm:prSet presAssocID="{2AAEC819-9FBD-4994-AF8C-8491532CD7A0}" presName="sibTrans" presStyleLbl="sibTrans1D1" presStyleIdx="0" presStyleCnt="4"/>
      <dgm:spPr/>
    </dgm:pt>
    <dgm:pt modelId="{770B9E7A-6DFC-42AA-A488-392936E60F0D}" type="pres">
      <dgm:prSet presAssocID="{2AAEC819-9FBD-4994-AF8C-8491532CD7A0}" presName="connectorText" presStyleLbl="sibTrans1D1" presStyleIdx="0" presStyleCnt="4"/>
      <dgm:spPr/>
    </dgm:pt>
    <dgm:pt modelId="{466132E9-6777-4B56-9993-B11F5C1092EB}" type="pres">
      <dgm:prSet presAssocID="{C8517B21-DE00-4BF9-8795-AB7F210BBED7}" presName="node" presStyleLbl="node1" presStyleIdx="1" presStyleCnt="5">
        <dgm:presLayoutVars>
          <dgm:bulletEnabled val="1"/>
        </dgm:presLayoutVars>
      </dgm:prSet>
      <dgm:spPr/>
    </dgm:pt>
    <dgm:pt modelId="{583D275F-3B80-4A6D-BB5A-9E8B233A3E3B}" type="pres">
      <dgm:prSet presAssocID="{DB28CA15-8C91-4025-B682-BBE0DD94A086}" presName="sibTrans" presStyleLbl="sibTrans1D1" presStyleIdx="1" presStyleCnt="4"/>
      <dgm:spPr/>
    </dgm:pt>
    <dgm:pt modelId="{CEC4E9F1-0DEA-4BC2-9DF9-9E037FC47102}" type="pres">
      <dgm:prSet presAssocID="{DB28CA15-8C91-4025-B682-BBE0DD94A086}" presName="connectorText" presStyleLbl="sibTrans1D1" presStyleIdx="1" presStyleCnt="4"/>
      <dgm:spPr/>
    </dgm:pt>
    <dgm:pt modelId="{0A420F51-FC94-4FB5-89B0-A780BE8C77E5}" type="pres">
      <dgm:prSet presAssocID="{E46B8893-8084-42E3-8A8B-37823C97E761}" presName="node" presStyleLbl="node1" presStyleIdx="2" presStyleCnt="5">
        <dgm:presLayoutVars>
          <dgm:bulletEnabled val="1"/>
        </dgm:presLayoutVars>
      </dgm:prSet>
      <dgm:spPr/>
    </dgm:pt>
    <dgm:pt modelId="{77DB7927-C953-4FE3-BF9A-B9A11DF868E4}" type="pres">
      <dgm:prSet presAssocID="{8F557D97-0CBD-471A-90E2-409A44636698}" presName="sibTrans" presStyleLbl="sibTrans1D1" presStyleIdx="2" presStyleCnt="4"/>
      <dgm:spPr/>
    </dgm:pt>
    <dgm:pt modelId="{6F5D6455-232D-4E3C-8FA5-00CC3E55147B}" type="pres">
      <dgm:prSet presAssocID="{8F557D97-0CBD-471A-90E2-409A44636698}" presName="connectorText" presStyleLbl="sibTrans1D1" presStyleIdx="2" presStyleCnt="4"/>
      <dgm:spPr/>
    </dgm:pt>
    <dgm:pt modelId="{7BE40C5D-084D-45FE-818E-9B10D40C1A62}" type="pres">
      <dgm:prSet presAssocID="{1C419EC6-C930-45F4-BC3C-51C73D230DCF}" presName="node" presStyleLbl="node1" presStyleIdx="3" presStyleCnt="5">
        <dgm:presLayoutVars>
          <dgm:bulletEnabled val="1"/>
        </dgm:presLayoutVars>
      </dgm:prSet>
      <dgm:spPr/>
    </dgm:pt>
    <dgm:pt modelId="{5143C19E-3B31-4EA1-BD93-EFB0C3EEB125}" type="pres">
      <dgm:prSet presAssocID="{72FA69A2-04F4-4D4B-B3EF-CA9B10830522}" presName="sibTrans" presStyleLbl="sibTrans1D1" presStyleIdx="3" presStyleCnt="4"/>
      <dgm:spPr/>
    </dgm:pt>
    <dgm:pt modelId="{113A7DA0-7658-4A7B-9B33-49DAA60DD387}" type="pres">
      <dgm:prSet presAssocID="{72FA69A2-04F4-4D4B-B3EF-CA9B10830522}" presName="connectorText" presStyleLbl="sibTrans1D1" presStyleIdx="3" presStyleCnt="4"/>
      <dgm:spPr/>
    </dgm:pt>
    <dgm:pt modelId="{4F124520-A2E4-4961-BA2D-9DDECB0BE716}" type="pres">
      <dgm:prSet presAssocID="{4DD6EC10-ADEA-43EC-9900-A2BBA7A1E888}" presName="node" presStyleLbl="node1" presStyleIdx="4" presStyleCnt="5">
        <dgm:presLayoutVars>
          <dgm:bulletEnabled val="1"/>
        </dgm:presLayoutVars>
      </dgm:prSet>
      <dgm:spPr/>
    </dgm:pt>
  </dgm:ptLst>
  <dgm:cxnLst>
    <dgm:cxn modelId="{8B5A9013-AC0B-4926-9036-9E86B60872C9}" srcId="{9393DB3D-73B6-4A86-A33B-33431A4C0C03}" destId="{1C419EC6-C930-45F4-BC3C-51C73D230DCF}" srcOrd="3" destOrd="0" parTransId="{82C41959-EC89-44FF-A921-6F0FC6FDFF56}" sibTransId="{72FA69A2-04F4-4D4B-B3EF-CA9B10830522}"/>
    <dgm:cxn modelId="{0257241E-2587-4FAC-8499-970BF5F7B4B0}" type="presOf" srcId="{72FA69A2-04F4-4D4B-B3EF-CA9B10830522}" destId="{5143C19E-3B31-4EA1-BD93-EFB0C3EEB125}" srcOrd="0" destOrd="0" presId="urn:microsoft.com/office/officeart/2016/7/layout/RepeatingBendingProcessNew"/>
    <dgm:cxn modelId="{840B1027-9141-4B1E-AD32-B3C75A3B3DF0}" srcId="{9393DB3D-73B6-4A86-A33B-33431A4C0C03}" destId="{C8517B21-DE00-4BF9-8795-AB7F210BBED7}" srcOrd="1" destOrd="0" parTransId="{20F4232E-F68F-418F-A0DC-70A682C73BAE}" sibTransId="{DB28CA15-8C91-4025-B682-BBE0DD94A086}"/>
    <dgm:cxn modelId="{E062AF37-47CB-436E-9A8D-957537BDAA2C}" type="presOf" srcId="{8F557D97-0CBD-471A-90E2-409A44636698}" destId="{77DB7927-C953-4FE3-BF9A-B9A11DF868E4}" srcOrd="0" destOrd="0" presId="urn:microsoft.com/office/officeart/2016/7/layout/RepeatingBendingProcessNew"/>
    <dgm:cxn modelId="{E944843F-F6FE-4223-A0BA-09C81AEA1F1A}" srcId="{9393DB3D-73B6-4A86-A33B-33431A4C0C03}" destId="{E46B8893-8084-42E3-8A8B-37823C97E761}" srcOrd="2" destOrd="0" parTransId="{0350A9EC-7818-4B02-903D-225D08FE162A}" sibTransId="{8F557D97-0CBD-471A-90E2-409A44636698}"/>
    <dgm:cxn modelId="{2DE35355-3E15-4C50-901C-226023CB31F1}" type="presOf" srcId="{8F557D97-0CBD-471A-90E2-409A44636698}" destId="{6F5D6455-232D-4E3C-8FA5-00CC3E55147B}" srcOrd="1" destOrd="0" presId="urn:microsoft.com/office/officeart/2016/7/layout/RepeatingBendingProcessNew"/>
    <dgm:cxn modelId="{2A40F779-6E99-4451-A4F3-0184BFACA8B2}" type="presOf" srcId="{DB28CA15-8C91-4025-B682-BBE0DD94A086}" destId="{583D275F-3B80-4A6D-BB5A-9E8B233A3E3B}" srcOrd="0" destOrd="0" presId="urn:microsoft.com/office/officeart/2016/7/layout/RepeatingBendingProcessNew"/>
    <dgm:cxn modelId="{89584183-E73C-4E5B-95BD-78F21D98B194}" type="presOf" srcId="{C8517B21-DE00-4BF9-8795-AB7F210BBED7}" destId="{466132E9-6777-4B56-9993-B11F5C1092EB}" srcOrd="0" destOrd="0" presId="urn:microsoft.com/office/officeart/2016/7/layout/RepeatingBendingProcessNew"/>
    <dgm:cxn modelId="{4400C392-8A63-464B-A334-5AD562E8D5FE}" type="presOf" srcId="{1C419EC6-C930-45F4-BC3C-51C73D230DCF}" destId="{7BE40C5D-084D-45FE-818E-9B10D40C1A62}" srcOrd="0" destOrd="0" presId="urn:microsoft.com/office/officeart/2016/7/layout/RepeatingBendingProcessNew"/>
    <dgm:cxn modelId="{8E58D096-0711-4651-9F4C-F38254A9BC21}" type="presOf" srcId="{EFC982BF-D1D6-47A0-AAE1-5BB7DAE49310}" destId="{1DF13575-170A-40F3-A450-F7225AAFACA5}" srcOrd="0" destOrd="0" presId="urn:microsoft.com/office/officeart/2016/7/layout/RepeatingBendingProcessNew"/>
    <dgm:cxn modelId="{BBA7419D-AAC2-42B5-A192-CE71F72FF041}" type="presOf" srcId="{2AAEC819-9FBD-4994-AF8C-8491532CD7A0}" destId="{770B9E7A-6DFC-42AA-A488-392936E60F0D}" srcOrd="1" destOrd="0" presId="urn:microsoft.com/office/officeart/2016/7/layout/RepeatingBendingProcessNew"/>
    <dgm:cxn modelId="{30F409A1-9C66-48BF-8B96-F8991EF2CE0A}" type="presOf" srcId="{DB28CA15-8C91-4025-B682-BBE0DD94A086}" destId="{CEC4E9F1-0DEA-4BC2-9DF9-9E037FC47102}" srcOrd="1" destOrd="0" presId="urn:microsoft.com/office/officeart/2016/7/layout/RepeatingBendingProcessNew"/>
    <dgm:cxn modelId="{615502BB-80E8-4113-956F-86D018C5075D}" type="presOf" srcId="{72FA69A2-04F4-4D4B-B3EF-CA9B10830522}" destId="{113A7DA0-7658-4A7B-9B33-49DAA60DD387}" srcOrd="1" destOrd="0" presId="urn:microsoft.com/office/officeart/2016/7/layout/RepeatingBendingProcessNew"/>
    <dgm:cxn modelId="{4967F5CF-EEEE-4AE8-9E26-CCC6CB13C358}" type="presOf" srcId="{4DD6EC10-ADEA-43EC-9900-A2BBA7A1E888}" destId="{4F124520-A2E4-4961-BA2D-9DDECB0BE716}" srcOrd="0" destOrd="0" presId="urn:microsoft.com/office/officeart/2016/7/layout/RepeatingBendingProcessNew"/>
    <dgm:cxn modelId="{051090ED-0381-42C0-BA27-C83EB0D5D96D}" srcId="{9393DB3D-73B6-4A86-A33B-33431A4C0C03}" destId="{4DD6EC10-ADEA-43EC-9900-A2BBA7A1E888}" srcOrd="4" destOrd="0" parTransId="{A8E980A0-ADAF-4A82-ADFC-6BBB41658AC3}" sibTransId="{3E7BFDB2-F45C-4193-80B0-A360EF5301D3}"/>
    <dgm:cxn modelId="{702917EF-BFF7-44A7-AA8E-A44F49889BF1}" srcId="{9393DB3D-73B6-4A86-A33B-33431A4C0C03}" destId="{EFC982BF-D1D6-47A0-AAE1-5BB7DAE49310}" srcOrd="0" destOrd="0" parTransId="{2CBFF850-45B8-4646-9A41-D981AEBC3BA1}" sibTransId="{2AAEC819-9FBD-4994-AF8C-8491532CD7A0}"/>
    <dgm:cxn modelId="{DF209DF4-EC02-4F72-9C66-728F669A9E1A}" type="presOf" srcId="{E46B8893-8084-42E3-8A8B-37823C97E761}" destId="{0A420F51-FC94-4FB5-89B0-A780BE8C77E5}" srcOrd="0" destOrd="0" presId="urn:microsoft.com/office/officeart/2016/7/layout/RepeatingBendingProcessNew"/>
    <dgm:cxn modelId="{818271FD-CB0A-4159-9484-01A27B2CE0AA}" type="presOf" srcId="{9393DB3D-73B6-4A86-A33B-33431A4C0C03}" destId="{E729B3D0-1FCE-4024-90E8-6DC99AAD0369}" srcOrd="0" destOrd="0" presId="urn:microsoft.com/office/officeart/2016/7/layout/RepeatingBendingProcessNew"/>
    <dgm:cxn modelId="{8E2911FE-60C3-4C30-B138-9085E90EF57F}" type="presOf" srcId="{2AAEC819-9FBD-4994-AF8C-8491532CD7A0}" destId="{57CB2AE7-D100-4E8A-8B82-F1F738D07435}" srcOrd="0" destOrd="0" presId="urn:microsoft.com/office/officeart/2016/7/layout/RepeatingBendingProcessNew"/>
    <dgm:cxn modelId="{48E537FD-A5D5-4E47-BE32-C31C2176C716}" type="presParOf" srcId="{E729B3D0-1FCE-4024-90E8-6DC99AAD0369}" destId="{1DF13575-170A-40F3-A450-F7225AAFACA5}" srcOrd="0" destOrd="0" presId="urn:microsoft.com/office/officeart/2016/7/layout/RepeatingBendingProcessNew"/>
    <dgm:cxn modelId="{59BE2B9A-82E2-4B17-9FB3-D310B4440E0D}" type="presParOf" srcId="{E729B3D0-1FCE-4024-90E8-6DC99AAD0369}" destId="{57CB2AE7-D100-4E8A-8B82-F1F738D07435}" srcOrd="1" destOrd="0" presId="urn:microsoft.com/office/officeart/2016/7/layout/RepeatingBendingProcessNew"/>
    <dgm:cxn modelId="{8D067AD4-5C1D-48CB-A886-6BE9D274A349}" type="presParOf" srcId="{57CB2AE7-D100-4E8A-8B82-F1F738D07435}" destId="{770B9E7A-6DFC-42AA-A488-392936E60F0D}" srcOrd="0" destOrd="0" presId="urn:microsoft.com/office/officeart/2016/7/layout/RepeatingBendingProcessNew"/>
    <dgm:cxn modelId="{DAA34C7C-3109-4560-B52F-10485ACFA9D3}" type="presParOf" srcId="{E729B3D0-1FCE-4024-90E8-6DC99AAD0369}" destId="{466132E9-6777-4B56-9993-B11F5C1092EB}" srcOrd="2" destOrd="0" presId="urn:microsoft.com/office/officeart/2016/7/layout/RepeatingBendingProcessNew"/>
    <dgm:cxn modelId="{70F462ED-0E43-40E9-9536-A4D5508E29A8}" type="presParOf" srcId="{E729B3D0-1FCE-4024-90E8-6DC99AAD0369}" destId="{583D275F-3B80-4A6D-BB5A-9E8B233A3E3B}" srcOrd="3" destOrd="0" presId="urn:microsoft.com/office/officeart/2016/7/layout/RepeatingBendingProcessNew"/>
    <dgm:cxn modelId="{BCC0CED4-F5D4-4791-BD68-75EC4DD71B4B}" type="presParOf" srcId="{583D275F-3B80-4A6D-BB5A-9E8B233A3E3B}" destId="{CEC4E9F1-0DEA-4BC2-9DF9-9E037FC47102}" srcOrd="0" destOrd="0" presId="urn:microsoft.com/office/officeart/2016/7/layout/RepeatingBendingProcessNew"/>
    <dgm:cxn modelId="{FBCC7E8E-F79E-4184-A458-D6430AED7494}" type="presParOf" srcId="{E729B3D0-1FCE-4024-90E8-6DC99AAD0369}" destId="{0A420F51-FC94-4FB5-89B0-A780BE8C77E5}" srcOrd="4" destOrd="0" presId="urn:microsoft.com/office/officeart/2016/7/layout/RepeatingBendingProcessNew"/>
    <dgm:cxn modelId="{652FA2F9-7356-4FDC-BF78-05629A6118E8}" type="presParOf" srcId="{E729B3D0-1FCE-4024-90E8-6DC99AAD0369}" destId="{77DB7927-C953-4FE3-BF9A-B9A11DF868E4}" srcOrd="5" destOrd="0" presId="urn:microsoft.com/office/officeart/2016/7/layout/RepeatingBendingProcessNew"/>
    <dgm:cxn modelId="{0F5E708F-7496-4F3A-AFD6-585D83594FC6}" type="presParOf" srcId="{77DB7927-C953-4FE3-BF9A-B9A11DF868E4}" destId="{6F5D6455-232D-4E3C-8FA5-00CC3E55147B}" srcOrd="0" destOrd="0" presId="urn:microsoft.com/office/officeart/2016/7/layout/RepeatingBendingProcessNew"/>
    <dgm:cxn modelId="{A424BCB2-4D08-40AE-B995-012B617E0426}" type="presParOf" srcId="{E729B3D0-1FCE-4024-90E8-6DC99AAD0369}" destId="{7BE40C5D-084D-45FE-818E-9B10D40C1A62}" srcOrd="6" destOrd="0" presId="urn:microsoft.com/office/officeart/2016/7/layout/RepeatingBendingProcessNew"/>
    <dgm:cxn modelId="{0EF1A5DD-D95C-4731-B200-CAD154C89DAB}" type="presParOf" srcId="{E729B3D0-1FCE-4024-90E8-6DC99AAD0369}" destId="{5143C19E-3B31-4EA1-BD93-EFB0C3EEB125}" srcOrd="7" destOrd="0" presId="urn:microsoft.com/office/officeart/2016/7/layout/RepeatingBendingProcessNew"/>
    <dgm:cxn modelId="{6511F788-61CE-4BD5-BF33-94FED37BBFAC}" type="presParOf" srcId="{5143C19E-3B31-4EA1-BD93-EFB0C3EEB125}" destId="{113A7DA0-7658-4A7B-9B33-49DAA60DD387}" srcOrd="0" destOrd="0" presId="urn:microsoft.com/office/officeart/2016/7/layout/RepeatingBendingProcessNew"/>
    <dgm:cxn modelId="{02C81BE6-BC81-49B0-8DE2-964D21730E93}" type="presParOf" srcId="{E729B3D0-1FCE-4024-90E8-6DC99AAD0369}" destId="{4F124520-A2E4-4961-BA2D-9DDECB0BE716}"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DFB023-9172-4A43-AD70-C17255EFF48A}" type="doc">
      <dgm:prSet loTypeId="urn:microsoft.com/office/officeart/2008/layout/LinedList" loCatId="list" qsTypeId="urn:microsoft.com/office/officeart/2005/8/quickstyle/simple2" qsCatId="simple" csTypeId="urn:microsoft.com/office/officeart/2005/8/colors/accent1_1" csCatId="accent1"/>
      <dgm:spPr/>
      <dgm:t>
        <a:bodyPr/>
        <a:lstStyle/>
        <a:p>
          <a:endParaRPr lang="en-US"/>
        </a:p>
      </dgm:t>
    </dgm:pt>
    <dgm:pt modelId="{64530342-0608-427F-A034-EEC70C4163E8}">
      <dgm:prSet/>
      <dgm:spPr/>
      <dgm:t>
        <a:bodyPr/>
        <a:lstStyle/>
        <a:p>
          <a:r>
            <a:rPr lang="en-GB" b="1" u="sng" dirty="0"/>
            <a:t>Specific</a:t>
          </a:r>
          <a:r>
            <a:rPr lang="en-GB" dirty="0"/>
            <a:t> : This is a significant and rewarding business, as we have to make enough money in the budget to be used throughout the procedure of the farm (Edward Blackwell,2011).</a:t>
          </a:r>
          <a:endParaRPr lang="en-US" dirty="0"/>
        </a:p>
      </dgm:t>
    </dgm:pt>
    <dgm:pt modelId="{534ECF3D-F687-4FCB-909C-CBA65002194F}" type="parTrans" cxnId="{A35217C7-EA64-4DAD-B670-600AC11C0E45}">
      <dgm:prSet/>
      <dgm:spPr/>
      <dgm:t>
        <a:bodyPr/>
        <a:lstStyle/>
        <a:p>
          <a:endParaRPr lang="en-US"/>
        </a:p>
      </dgm:t>
    </dgm:pt>
    <dgm:pt modelId="{D2FB074C-A7EE-4EBA-9441-780CA4F8286D}" type="sibTrans" cxnId="{A35217C7-EA64-4DAD-B670-600AC11C0E45}">
      <dgm:prSet/>
      <dgm:spPr/>
      <dgm:t>
        <a:bodyPr/>
        <a:lstStyle/>
        <a:p>
          <a:endParaRPr lang="en-US"/>
        </a:p>
      </dgm:t>
    </dgm:pt>
    <dgm:pt modelId="{35EE9BD3-16F0-49EF-9DA9-DEAAFBB731E5}">
      <dgm:prSet/>
      <dgm:spPr/>
      <dgm:t>
        <a:bodyPr/>
        <a:lstStyle/>
        <a:p>
          <a:r>
            <a:rPr lang="en-GB" b="1" u="sng"/>
            <a:t>Measurable</a:t>
          </a:r>
          <a:r>
            <a:rPr lang="en-GB"/>
            <a:t> : We will have free range chicken, layers and normal chicken for meat and we also have a plan to expansion of raring different birds as turkey and pigs. The back up plan is orchard fruits such as apple and pears;</a:t>
          </a:r>
          <a:endParaRPr lang="en-US"/>
        </a:p>
      </dgm:t>
    </dgm:pt>
    <dgm:pt modelId="{88E42FCA-0FE7-4C94-8279-262A5618C2A8}" type="parTrans" cxnId="{895CA347-52F0-4864-AC61-BD9D57CC51A3}">
      <dgm:prSet/>
      <dgm:spPr/>
      <dgm:t>
        <a:bodyPr/>
        <a:lstStyle/>
        <a:p>
          <a:endParaRPr lang="en-US"/>
        </a:p>
      </dgm:t>
    </dgm:pt>
    <dgm:pt modelId="{7C8936D3-6B96-4682-98D1-932818B79A3F}" type="sibTrans" cxnId="{895CA347-52F0-4864-AC61-BD9D57CC51A3}">
      <dgm:prSet/>
      <dgm:spPr/>
      <dgm:t>
        <a:bodyPr/>
        <a:lstStyle/>
        <a:p>
          <a:endParaRPr lang="en-US"/>
        </a:p>
      </dgm:t>
    </dgm:pt>
    <dgm:pt modelId="{132DFAA9-3340-4421-8E89-C8985ED0B74B}">
      <dgm:prSet/>
      <dgm:spPr/>
      <dgm:t>
        <a:bodyPr/>
        <a:lstStyle/>
        <a:p>
          <a:r>
            <a:rPr lang="en-GB" b="1" u="sng"/>
            <a:t>Action</a:t>
          </a:r>
          <a:r>
            <a:rPr lang="en-GB"/>
            <a:t> : According to Edward Blackwell, when planning and setting goals, it is good to have a strategy which is generic to make it easier when making sound choices;</a:t>
          </a:r>
          <a:endParaRPr lang="en-US"/>
        </a:p>
      </dgm:t>
    </dgm:pt>
    <dgm:pt modelId="{542A5ACE-29CE-479F-9CB8-88A75F2364C4}" type="parTrans" cxnId="{28C7C00D-2CAF-49C8-AB8B-F6698584F85E}">
      <dgm:prSet/>
      <dgm:spPr/>
      <dgm:t>
        <a:bodyPr/>
        <a:lstStyle/>
        <a:p>
          <a:endParaRPr lang="en-US"/>
        </a:p>
      </dgm:t>
    </dgm:pt>
    <dgm:pt modelId="{917ACA89-791E-4DC0-850E-314B6954CC08}" type="sibTrans" cxnId="{28C7C00D-2CAF-49C8-AB8B-F6698584F85E}">
      <dgm:prSet/>
      <dgm:spPr/>
      <dgm:t>
        <a:bodyPr/>
        <a:lstStyle/>
        <a:p>
          <a:endParaRPr lang="en-US"/>
        </a:p>
      </dgm:t>
    </dgm:pt>
    <dgm:pt modelId="{A49444D2-16F1-4B4B-B877-E37957418962}">
      <dgm:prSet/>
      <dgm:spPr/>
      <dgm:t>
        <a:bodyPr/>
        <a:lstStyle/>
        <a:p>
          <a:r>
            <a:rPr lang="en-GB"/>
            <a:t>It is beneficial to hold regular meetings to enable the company to action problems before they escalate;  </a:t>
          </a:r>
          <a:endParaRPr lang="en-US"/>
        </a:p>
      </dgm:t>
    </dgm:pt>
    <dgm:pt modelId="{A5DD913A-C652-40E9-B3B2-A818560E88BB}" type="parTrans" cxnId="{C9F2EDFE-62DD-4177-A03C-0CD01A2229BB}">
      <dgm:prSet/>
      <dgm:spPr/>
      <dgm:t>
        <a:bodyPr/>
        <a:lstStyle/>
        <a:p>
          <a:endParaRPr lang="en-US"/>
        </a:p>
      </dgm:t>
    </dgm:pt>
    <dgm:pt modelId="{2B1E34A2-CEDB-4D31-9019-17DCB224C0F0}" type="sibTrans" cxnId="{C9F2EDFE-62DD-4177-A03C-0CD01A2229BB}">
      <dgm:prSet/>
      <dgm:spPr/>
      <dgm:t>
        <a:bodyPr/>
        <a:lstStyle/>
        <a:p>
          <a:endParaRPr lang="en-US"/>
        </a:p>
      </dgm:t>
    </dgm:pt>
    <dgm:pt modelId="{7994B88A-E74C-499A-9267-1F79DCF427B8}">
      <dgm:prSet/>
      <dgm:spPr/>
      <dgm:t>
        <a:bodyPr/>
        <a:lstStyle/>
        <a:p>
          <a:r>
            <a:rPr lang="en-GB" b="1" u="sng"/>
            <a:t>Realistic</a:t>
          </a:r>
          <a:r>
            <a:rPr lang="en-GB"/>
            <a:t> : The business is current and future rewarding as it will benefit stakeholders and the local community in creating jobs and reinvesting revenue. </a:t>
          </a:r>
          <a:endParaRPr lang="en-US" dirty="0"/>
        </a:p>
      </dgm:t>
    </dgm:pt>
    <dgm:pt modelId="{ACCA111C-5BCF-431D-A6D4-E0E21C1F8996}" type="parTrans" cxnId="{FE4EF359-1DD7-47B1-986A-4E4D87603D00}">
      <dgm:prSet/>
      <dgm:spPr/>
      <dgm:t>
        <a:bodyPr/>
        <a:lstStyle/>
        <a:p>
          <a:endParaRPr lang="en-US"/>
        </a:p>
      </dgm:t>
    </dgm:pt>
    <dgm:pt modelId="{DD587BAA-0DEC-4C59-B09C-0F53A7CA8D09}" type="sibTrans" cxnId="{FE4EF359-1DD7-47B1-986A-4E4D87603D00}">
      <dgm:prSet/>
      <dgm:spPr/>
      <dgm:t>
        <a:bodyPr/>
        <a:lstStyle/>
        <a:p>
          <a:endParaRPr lang="en-US"/>
        </a:p>
      </dgm:t>
    </dgm:pt>
    <dgm:pt modelId="{C50C03D1-B53E-4C0C-A79C-7A2FC1142A30}">
      <dgm:prSet/>
      <dgm:spPr/>
      <dgm:t>
        <a:bodyPr/>
        <a:lstStyle/>
        <a:p>
          <a:r>
            <a:rPr lang="en-GB" b="1" u="sng"/>
            <a:t>Time</a:t>
          </a:r>
          <a:r>
            <a:rPr lang="en-GB"/>
            <a:t> : Our time factors is managed so we can meet supply and demands of our customers. We will assess the risks involved at all times to ensure set up remains current.  </a:t>
          </a:r>
          <a:endParaRPr lang="en-US"/>
        </a:p>
      </dgm:t>
    </dgm:pt>
    <dgm:pt modelId="{064DD295-9939-4196-8926-2227FD5D9E4A}" type="parTrans" cxnId="{34E38B5B-6F9B-4397-8C5F-B879F996BF48}">
      <dgm:prSet/>
      <dgm:spPr/>
      <dgm:t>
        <a:bodyPr/>
        <a:lstStyle/>
        <a:p>
          <a:endParaRPr lang="en-US"/>
        </a:p>
      </dgm:t>
    </dgm:pt>
    <dgm:pt modelId="{48AD5ECD-A44E-4BAD-87CE-6757EA8EF084}" type="sibTrans" cxnId="{34E38B5B-6F9B-4397-8C5F-B879F996BF48}">
      <dgm:prSet/>
      <dgm:spPr/>
      <dgm:t>
        <a:bodyPr/>
        <a:lstStyle/>
        <a:p>
          <a:endParaRPr lang="en-US"/>
        </a:p>
      </dgm:t>
    </dgm:pt>
    <dgm:pt modelId="{C008EEC5-8A9B-4648-B4E0-D6365805F909}" type="pres">
      <dgm:prSet presAssocID="{5CDFB023-9172-4A43-AD70-C17255EFF48A}" presName="vert0" presStyleCnt="0">
        <dgm:presLayoutVars>
          <dgm:dir/>
          <dgm:animOne val="branch"/>
          <dgm:animLvl val="lvl"/>
        </dgm:presLayoutVars>
      </dgm:prSet>
      <dgm:spPr/>
    </dgm:pt>
    <dgm:pt modelId="{8F243E67-0BDE-449C-850E-713521A395FC}" type="pres">
      <dgm:prSet presAssocID="{64530342-0608-427F-A034-EEC70C4163E8}" presName="thickLine" presStyleLbl="alignNode1" presStyleIdx="0" presStyleCnt="6"/>
      <dgm:spPr/>
    </dgm:pt>
    <dgm:pt modelId="{F961F196-F0AF-41BE-AFAF-DD69E51629CB}" type="pres">
      <dgm:prSet presAssocID="{64530342-0608-427F-A034-EEC70C4163E8}" presName="horz1" presStyleCnt="0"/>
      <dgm:spPr/>
    </dgm:pt>
    <dgm:pt modelId="{7794D7E9-125C-4E54-B95B-818E009058D7}" type="pres">
      <dgm:prSet presAssocID="{64530342-0608-427F-A034-EEC70C4163E8}" presName="tx1" presStyleLbl="revTx" presStyleIdx="0" presStyleCnt="6"/>
      <dgm:spPr/>
    </dgm:pt>
    <dgm:pt modelId="{49210A0F-395F-49C6-9495-CCB6DEF54626}" type="pres">
      <dgm:prSet presAssocID="{64530342-0608-427F-A034-EEC70C4163E8}" presName="vert1" presStyleCnt="0"/>
      <dgm:spPr/>
    </dgm:pt>
    <dgm:pt modelId="{8BBF1C98-0F42-4AD2-B7A5-494D3A74FA00}" type="pres">
      <dgm:prSet presAssocID="{35EE9BD3-16F0-49EF-9DA9-DEAAFBB731E5}" presName="thickLine" presStyleLbl="alignNode1" presStyleIdx="1" presStyleCnt="6"/>
      <dgm:spPr/>
    </dgm:pt>
    <dgm:pt modelId="{CB64CCE9-4F73-4288-85D1-CD03B70C877B}" type="pres">
      <dgm:prSet presAssocID="{35EE9BD3-16F0-49EF-9DA9-DEAAFBB731E5}" presName="horz1" presStyleCnt="0"/>
      <dgm:spPr/>
    </dgm:pt>
    <dgm:pt modelId="{BA0CF2C4-057E-4DD0-AB2B-B5CD02A071D1}" type="pres">
      <dgm:prSet presAssocID="{35EE9BD3-16F0-49EF-9DA9-DEAAFBB731E5}" presName="tx1" presStyleLbl="revTx" presStyleIdx="1" presStyleCnt="6"/>
      <dgm:spPr/>
    </dgm:pt>
    <dgm:pt modelId="{2EDA3340-7E30-4838-A3A9-FAC644DB4EB1}" type="pres">
      <dgm:prSet presAssocID="{35EE9BD3-16F0-49EF-9DA9-DEAAFBB731E5}" presName="vert1" presStyleCnt="0"/>
      <dgm:spPr/>
    </dgm:pt>
    <dgm:pt modelId="{2DE1FD02-227A-4CB3-AFE4-DA0F8645AFB4}" type="pres">
      <dgm:prSet presAssocID="{132DFAA9-3340-4421-8E89-C8985ED0B74B}" presName="thickLine" presStyleLbl="alignNode1" presStyleIdx="2" presStyleCnt="6"/>
      <dgm:spPr/>
    </dgm:pt>
    <dgm:pt modelId="{CBDD607C-C759-4A45-8247-F01DA1948D6E}" type="pres">
      <dgm:prSet presAssocID="{132DFAA9-3340-4421-8E89-C8985ED0B74B}" presName="horz1" presStyleCnt="0"/>
      <dgm:spPr/>
    </dgm:pt>
    <dgm:pt modelId="{0187C3CC-3985-431B-B060-A50AB9FE4CCF}" type="pres">
      <dgm:prSet presAssocID="{132DFAA9-3340-4421-8E89-C8985ED0B74B}" presName="tx1" presStyleLbl="revTx" presStyleIdx="2" presStyleCnt="6"/>
      <dgm:spPr/>
    </dgm:pt>
    <dgm:pt modelId="{08DAC8D7-9D0E-4914-A8AA-075694E92DD3}" type="pres">
      <dgm:prSet presAssocID="{132DFAA9-3340-4421-8E89-C8985ED0B74B}" presName="vert1" presStyleCnt="0"/>
      <dgm:spPr/>
    </dgm:pt>
    <dgm:pt modelId="{9E9CC8E5-638D-468D-AECB-92073A14232F}" type="pres">
      <dgm:prSet presAssocID="{A49444D2-16F1-4B4B-B877-E37957418962}" presName="thickLine" presStyleLbl="alignNode1" presStyleIdx="3" presStyleCnt="6"/>
      <dgm:spPr/>
    </dgm:pt>
    <dgm:pt modelId="{3B15714D-84BE-43A9-BCB3-66E853A6A2A3}" type="pres">
      <dgm:prSet presAssocID="{A49444D2-16F1-4B4B-B877-E37957418962}" presName="horz1" presStyleCnt="0"/>
      <dgm:spPr/>
    </dgm:pt>
    <dgm:pt modelId="{575ED5D5-13B8-42C9-B2F6-D14475735519}" type="pres">
      <dgm:prSet presAssocID="{A49444D2-16F1-4B4B-B877-E37957418962}" presName="tx1" presStyleLbl="revTx" presStyleIdx="3" presStyleCnt="6"/>
      <dgm:spPr/>
    </dgm:pt>
    <dgm:pt modelId="{3E8A2DFA-2FDC-4C5F-B93C-4BF10D07E81E}" type="pres">
      <dgm:prSet presAssocID="{A49444D2-16F1-4B4B-B877-E37957418962}" presName="vert1" presStyleCnt="0"/>
      <dgm:spPr/>
    </dgm:pt>
    <dgm:pt modelId="{43D61DE8-AA7B-40FF-B6BC-28C062BF5228}" type="pres">
      <dgm:prSet presAssocID="{7994B88A-E74C-499A-9267-1F79DCF427B8}" presName="thickLine" presStyleLbl="alignNode1" presStyleIdx="4" presStyleCnt="6"/>
      <dgm:spPr/>
    </dgm:pt>
    <dgm:pt modelId="{1E41B447-0354-4679-83E5-D3819881FD20}" type="pres">
      <dgm:prSet presAssocID="{7994B88A-E74C-499A-9267-1F79DCF427B8}" presName="horz1" presStyleCnt="0"/>
      <dgm:spPr/>
    </dgm:pt>
    <dgm:pt modelId="{F4D22844-F1BB-40C9-91A7-53C67E7DF600}" type="pres">
      <dgm:prSet presAssocID="{7994B88A-E74C-499A-9267-1F79DCF427B8}" presName="tx1" presStyleLbl="revTx" presStyleIdx="4" presStyleCnt="6"/>
      <dgm:spPr/>
    </dgm:pt>
    <dgm:pt modelId="{3FD41EBA-8958-4C34-9702-29C7754B26AF}" type="pres">
      <dgm:prSet presAssocID="{7994B88A-E74C-499A-9267-1F79DCF427B8}" presName="vert1" presStyleCnt="0"/>
      <dgm:spPr/>
    </dgm:pt>
    <dgm:pt modelId="{6A7E379C-099C-4FB5-8D74-8BF352D23277}" type="pres">
      <dgm:prSet presAssocID="{C50C03D1-B53E-4C0C-A79C-7A2FC1142A30}" presName="thickLine" presStyleLbl="alignNode1" presStyleIdx="5" presStyleCnt="6"/>
      <dgm:spPr/>
    </dgm:pt>
    <dgm:pt modelId="{E599B602-7A49-4F06-ADAF-60944561F615}" type="pres">
      <dgm:prSet presAssocID="{C50C03D1-B53E-4C0C-A79C-7A2FC1142A30}" presName="horz1" presStyleCnt="0"/>
      <dgm:spPr/>
    </dgm:pt>
    <dgm:pt modelId="{FDA68B82-9958-491C-A33B-12A39EB8AC1E}" type="pres">
      <dgm:prSet presAssocID="{C50C03D1-B53E-4C0C-A79C-7A2FC1142A30}" presName="tx1" presStyleLbl="revTx" presStyleIdx="5" presStyleCnt="6"/>
      <dgm:spPr/>
    </dgm:pt>
    <dgm:pt modelId="{5067BE6E-160D-45A6-BDF2-A6A649AED675}" type="pres">
      <dgm:prSet presAssocID="{C50C03D1-B53E-4C0C-A79C-7A2FC1142A30}" presName="vert1" presStyleCnt="0"/>
      <dgm:spPr/>
    </dgm:pt>
  </dgm:ptLst>
  <dgm:cxnLst>
    <dgm:cxn modelId="{28C7C00D-2CAF-49C8-AB8B-F6698584F85E}" srcId="{5CDFB023-9172-4A43-AD70-C17255EFF48A}" destId="{132DFAA9-3340-4421-8E89-C8985ED0B74B}" srcOrd="2" destOrd="0" parTransId="{542A5ACE-29CE-479F-9CB8-88A75F2364C4}" sibTransId="{917ACA89-791E-4DC0-850E-314B6954CC08}"/>
    <dgm:cxn modelId="{222A4F32-4340-494F-A944-D9167343EEAE}" type="presOf" srcId="{132DFAA9-3340-4421-8E89-C8985ED0B74B}" destId="{0187C3CC-3985-431B-B060-A50AB9FE4CCF}" srcOrd="0" destOrd="0" presId="urn:microsoft.com/office/officeart/2008/layout/LinedList"/>
    <dgm:cxn modelId="{E4421439-ED7C-4D42-B105-AF9B467B5595}" type="presOf" srcId="{5CDFB023-9172-4A43-AD70-C17255EFF48A}" destId="{C008EEC5-8A9B-4648-B4E0-D6365805F909}" srcOrd="0" destOrd="0" presId="urn:microsoft.com/office/officeart/2008/layout/LinedList"/>
    <dgm:cxn modelId="{34E38B5B-6F9B-4397-8C5F-B879F996BF48}" srcId="{5CDFB023-9172-4A43-AD70-C17255EFF48A}" destId="{C50C03D1-B53E-4C0C-A79C-7A2FC1142A30}" srcOrd="5" destOrd="0" parTransId="{064DD295-9939-4196-8926-2227FD5D9E4A}" sibTransId="{48AD5ECD-A44E-4BAD-87CE-6757EA8EF084}"/>
    <dgm:cxn modelId="{895CA347-52F0-4864-AC61-BD9D57CC51A3}" srcId="{5CDFB023-9172-4A43-AD70-C17255EFF48A}" destId="{35EE9BD3-16F0-49EF-9DA9-DEAAFBB731E5}" srcOrd="1" destOrd="0" parTransId="{88E42FCA-0FE7-4C94-8279-262A5618C2A8}" sibTransId="{7C8936D3-6B96-4682-98D1-932818B79A3F}"/>
    <dgm:cxn modelId="{A3F2E052-C0A9-495E-B6D0-B9FB6B8122F0}" type="presOf" srcId="{A49444D2-16F1-4B4B-B877-E37957418962}" destId="{575ED5D5-13B8-42C9-B2F6-D14475735519}" srcOrd="0" destOrd="0" presId="urn:microsoft.com/office/officeart/2008/layout/LinedList"/>
    <dgm:cxn modelId="{745B3054-E636-4382-9B6A-A38072FED60E}" type="presOf" srcId="{64530342-0608-427F-A034-EEC70C4163E8}" destId="{7794D7E9-125C-4E54-B95B-818E009058D7}" srcOrd="0" destOrd="0" presId="urn:microsoft.com/office/officeart/2008/layout/LinedList"/>
    <dgm:cxn modelId="{4DA2F556-F277-491F-B9EF-AA778183C3E6}" type="presOf" srcId="{35EE9BD3-16F0-49EF-9DA9-DEAAFBB731E5}" destId="{BA0CF2C4-057E-4DD0-AB2B-B5CD02A071D1}" srcOrd="0" destOrd="0" presId="urn:microsoft.com/office/officeart/2008/layout/LinedList"/>
    <dgm:cxn modelId="{FE4EF359-1DD7-47B1-986A-4E4D87603D00}" srcId="{5CDFB023-9172-4A43-AD70-C17255EFF48A}" destId="{7994B88A-E74C-499A-9267-1F79DCF427B8}" srcOrd="4" destOrd="0" parTransId="{ACCA111C-5BCF-431D-A6D4-E0E21C1F8996}" sibTransId="{DD587BAA-0DEC-4C59-B09C-0F53A7CA8D09}"/>
    <dgm:cxn modelId="{675410C1-DFFC-4A06-8303-44B35B1E5D6C}" type="presOf" srcId="{7994B88A-E74C-499A-9267-1F79DCF427B8}" destId="{F4D22844-F1BB-40C9-91A7-53C67E7DF600}" srcOrd="0" destOrd="0" presId="urn:microsoft.com/office/officeart/2008/layout/LinedList"/>
    <dgm:cxn modelId="{A35217C7-EA64-4DAD-B670-600AC11C0E45}" srcId="{5CDFB023-9172-4A43-AD70-C17255EFF48A}" destId="{64530342-0608-427F-A034-EEC70C4163E8}" srcOrd="0" destOrd="0" parTransId="{534ECF3D-F687-4FCB-909C-CBA65002194F}" sibTransId="{D2FB074C-A7EE-4EBA-9441-780CA4F8286D}"/>
    <dgm:cxn modelId="{90B43FD3-E47B-4EF1-A20A-136EA1A95180}" type="presOf" srcId="{C50C03D1-B53E-4C0C-A79C-7A2FC1142A30}" destId="{FDA68B82-9958-491C-A33B-12A39EB8AC1E}" srcOrd="0" destOrd="0" presId="urn:microsoft.com/office/officeart/2008/layout/LinedList"/>
    <dgm:cxn modelId="{C9F2EDFE-62DD-4177-A03C-0CD01A2229BB}" srcId="{5CDFB023-9172-4A43-AD70-C17255EFF48A}" destId="{A49444D2-16F1-4B4B-B877-E37957418962}" srcOrd="3" destOrd="0" parTransId="{A5DD913A-C652-40E9-B3B2-A818560E88BB}" sibTransId="{2B1E34A2-CEDB-4D31-9019-17DCB224C0F0}"/>
    <dgm:cxn modelId="{62404454-A3ED-4BFE-8993-A52F48BD4B26}" type="presParOf" srcId="{C008EEC5-8A9B-4648-B4E0-D6365805F909}" destId="{8F243E67-0BDE-449C-850E-713521A395FC}" srcOrd="0" destOrd="0" presId="urn:microsoft.com/office/officeart/2008/layout/LinedList"/>
    <dgm:cxn modelId="{6A36AC42-E403-47FC-B07F-F16E14DBF2C2}" type="presParOf" srcId="{C008EEC5-8A9B-4648-B4E0-D6365805F909}" destId="{F961F196-F0AF-41BE-AFAF-DD69E51629CB}" srcOrd="1" destOrd="0" presId="urn:microsoft.com/office/officeart/2008/layout/LinedList"/>
    <dgm:cxn modelId="{1A78E184-7A4C-44AB-84BC-A334747AF8F2}" type="presParOf" srcId="{F961F196-F0AF-41BE-AFAF-DD69E51629CB}" destId="{7794D7E9-125C-4E54-B95B-818E009058D7}" srcOrd="0" destOrd="0" presId="urn:microsoft.com/office/officeart/2008/layout/LinedList"/>
    <dgm:cxn modelId="{91FB14DE-317E-4D84-9352-A66F0ABC1D74}" type="presParOf" srcId="{F961F196-F0AF-41BE-AFAF-DD69E51629CB}" destId="{49210A0F-395F-49C6-9495-CCB6DEF54626}" srcOrd="1" destOrd="0" presId="urn:microsoft.com/office/officeart/2008/layout/LinedList"/>
    <dgm:cxn modelId="{72231401-DBFF-4B65-9E8A-66AB21E1DDBB}" type="presParOf" srcId="{C008EEC5-8A9B-4648-B4E0-D6365805F909}" destId="{8BBF1C98-0F42-4AD2-B7A5-494D3A74FA00}" srcOrd="2" destOrd="0" presId="urn:microsoft.com/office/officeart/2008/layout/LinedList"/>
    <dgm:cxn modelId="{FF3A7C1F-F096-4DD2-82CD-FAF86A5E5FA6}" type="presParOf" srcId="{C008EEC5-8A9B-4648-B4E0-D6365805F909}" destId="{CB64CCE9-4F73-4288-85D1-CD03B70C877B}" srcOrd="3" destOrd="0" presId="urn:microsoft.com/office/officeart/2008/layout/LinedList"/>
    <dgm:cxn modelId="{8C5310F8-A0C1-488E-8B47-B8C1254418C3}" type="presParOf" srcId="{CB64CCE9-4F73-4288-85D1-CD03B70C877B}" destId="{BA0CF2C4-057E-4DD0-AB2B-B5CD02A071D1}" srcOrd="0" destOrd="0" presId="urn:microsoft.com/office/officeart/2008/layout/LinedList"/>
    <dgm:cxn modelId="{D719A864-B2C2-450B-9D20-CF0D70119C4A}" type="presParOf" srcId="{CB64CCE9-4F73-4288-85D1-CD03B70C877B}" destId="{2EDA3340-7E30-4838-A3A9-FAC644DB4EB1}" srcOrd="1" destOrd="0" presId="urn:microsoft.com/office/officeart/2008/layout/LinedList"/>
    <dgm:cxn modelId="{FDBDCE6A-0BF9-4167-A795-1EA1F287DCB8}" type="presParOf" srcId="{C008EEC5-8A9B-4648-B4E0-D6365805F909}" destId="{2DE1FD02-227A-4CB3-AFE4-DA0F8645AFB4}" srcOrd="4" destOrd="0" presId="urn:microsoft.com/office/officeart/2008/layout/LinedList"/>
    <dgm:cxn modelId="{5204D74D-5EAD-4F4D-B242-BD6ADC858903}" type="presParOf" srcId="{C008EEC5-8A9B-4648-B4E0-D6365805F909}" destId="{CBDD607C-C759-4A45-8247-F01DA1948D6E}" srcOrd="5" destOrd="0" presId="urn:microsoft.com/office/officeart/2008/layout/LinedList"/>
    <dgm:cxn modelId="{B893BD16-EE7C-49ED-8F13-7DF41EB59AB3}" type="presParOf" srcId="{CBDD607C-C759-4A45-8247-F01DA1948D6E}" destId="{0187C3CC-3985-431B-B060-A50AB9FE4CCF}" srcOrd="0" destOrd="0" presId="urn:microsoft.com/office/officeart/2008/layout/LinedList"/>
    <dgm:cxn modelId="{1BBF3DB6-DE06-4CA3-8C76-B31754486BE2}" type="presParOf" srcId="{CBDD607C-C759-4A45-8247-F01DA1948D6E}" destId="{08DAC8D7-9D0E-4914-A8AA-075694E92DD3}" srcOrd="1" destOrd="0" presId="urn:microsoft.com/office/officeart/2008/layout/LinedList"/>
    <dgm:cxn modelId="{7E037856-4DA1-4166-8CAC-6BA4BA3C6A25}" type="presParOf" srcId="{C008EEC5-8A9B-4648-B4E0-D6365805F909}" destId="{9E9CC8E5-638D-468D-AECB-92073A14232F}" srcOrd="6" destOrd="0" presId="urn:microsoft.com/office/officeart/2008/layout/LinedList"/>
    <dgm:cxn modelId="{31365AEC-9B05-4BB3-9B40-8908C71C52E0}" type="presParOf" srcId="{C008EEC5-8A9B-4648-B4E0-D6365805F909}" destId="{3B15714D-84BE-43A9-BCB3-66E853A6A2A3}" srcOrd="7" destOrd="0" presId="urn:microsoft.com/office/officeart/2008/layout/LinedList"/>
    <dgm:cxn modelId="{4332AD6C-5E42-44BF-84B5-2E1D573281DF}" type="presParOf" srcId="{3B15714D-84BE-43A9-BCB3-66E853A6A2A3}" destId="{575ED5D5-13B8-42C9-B2F6-D14475735519}" srcOrd="0" destOrd="0" presId="urn:microsoft.com/office/officeart/2008/layout/LinedList"/>
    <dgm:cxn modelId="{2F63967C-F843-4639-8E52-00C92422DAB5}" type="presParOf" srcId="{3B15714D-84BE-43A9-BCB3-66E853A6A2A3}" destId="{3E8A2DFA-2FDC-4C5F-B93C-4BF10D07E81E}" srcOrd="1" destOrd="0" presId="urn:microsoft.com/office/officeart/2008/layout/LinedList"/>
    <dgm:cxn modelId="{2F225EB7-8BD7-4E0A-BC7F-D188B352ABF1}" type="presParOf" srcId="{C008EEC5-8A9B-4648-B4E0-D6365805F909}" destId="{43D61DE8-AA7B-40FF-B6BC-28C062BF5228}" srcOrd="8" destOrd="0" presId="urn:microsoft.com/office/officeart/2008/layout/LinedList"/>
    <dgm:cxn modelId="{73234B05-8C0D-405F-877B-CEE9BA489803}" type="presParOf" srcId="{C008EEC5-8A9B-4648-B4E0-D6365805F909}" destId="{1E41B447-0354-4679-83E5-D3819881FD20}" srcOrd="9" destOrd="0" presId="urn:microsoft.com/office/officeart/2008/layout/LinedList"/>
    <dgm:cxn modelId="{555144B7-D97A-4976-9E97-648913ACDCAA}" type="presParOf" srcId="{1E41B447-0354-4679-83E5-D3819881FD20}" destId="{F4D22844-F1BB-40C9-91A7-53C67E7DF600}" srcOrd="0" destOrd="0" presId="urn:microsoft.com/office/officeart/2008/layout/LinedList"/>
    <dgm:cxn modelId="{35B1D95A-343B-4441-9639-882ACBEC2197}" type="presParOf" srcId="{1E41B447-0354-4679-83E5-D3819881FD20}" destId="{3FD41EBA-8958-4C34-9702-29C7754B26AF}" srcOrd="1" destOrd="0" presId="urn:microsoft.com/office/officeart/2008/layout/LinedList"/>
    <dgm:cxn modelId="{6A34396E-7B4A-4C30-84C8-2E8A3C2D856F}" type="presParOf" srcId="{C008EEC5-8A9B-4648-B4E0-D6365805F909}" destId="{6A7E379C-099C-4FB5-8D74-8BF352D23277}" srcOrd="10" destOrd="0" presId="urn:microsoft.com/office/officeart/2008/layout/LinedList"/>
    <dgm:cxn modelId="{48BE6D44-85BF-40A3-9AED-79EED884435D}" type="presParOf" srcId="{C008EEC5-8A9B-4648-B4E0-D6365805F909}" destId="{E599B602-7A49-4F06-ADAF-60944561F615}" srcOrd="11" destOrd="0" presId="urn:microsoft.com/office/officeart/2008/layout/LinedList"/>
    <dgm:cxn modelId="{63B8D50B-68B6-4DC9-A7F7-E25684E65EB6}" type="presParOf" srcId="{E599B602-7A49-4F06-ADAF-60944561F615}" destId="{FDA68B82-9958-491C-A33B-12A39EB8AC1E}" srcOrd="0" destOrd="0" presId="urn:microsoft.com/office/officeart/2008/layout/LinedList"/>
    <dgm:cxn modelId="{950B9919-0383-4602-B943-1FE1C0743655}" type="presParOf" srcId="{E599B602-7A49-4F06-ADAF-60944561F615}" destId="{5067BE6E-160D-45A6-BDF2-A6A649AED6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D683DB-5A78-45CE-AA29-86E0DD117880}" type="doc">
      <dgm:prSet loTypeId="urn:microsoft.com/office/officeart/2005/8/layout/hierarchy1" loCatId="hierarchy" qsTypeId="urn:microsoft.com/office/officeart/2005/8/quickstyle/simple3" qsCatId="simple" csTypeId="urn:microsoft.com/office/officeart/2005/8/colors/accent3_4" csCatId="accent3" phldr="1"/>
      <dgm:spPr/>
      <dgm:t>
        <a:bodyPr/>
        <a:lstStyle/>
        <a:p>
          <a:endParaRPr lang="en-US"/>
        </a:p>
      </dgm:t>
    </dgm:pt>
    <dgm:pt modelId="{FCF95262-E18E-4F90-BEE4-27FDC3D19CFB}">
      <dgm:prSet/>
      <dgm:spPr/>
      <dgm:t>
        <a:bodyPr/>
        <a:lstStyle/>
        <a:p>
          <a:r>
            <a:rPr lang="en-GB" dirty="0"/>
            <a:t>Chicken, Eggs and Fruits.</a:t>
          </a:r>
          <a:endParaRPr lang="en-US" dirty="0"/>
        </a:p>
      </dgm:t>
    </dgm:pt>
    <dgm:pt modelId="{73184439-7FE1-44BE-AED6-0681AC60BB4E}" type="parTrans" cxnId="{26BA8D52-B51F-498E-9129-8307953DCAE4}">
      <dgm:prSet/>
      <dgm:spPr/>
      <dgm:t>
        <a:bodyPr/>
        <a:lstStyle/>
        <a:p>
          <a:endParaRPr lang="en-US"/>
        </a:p>
      </dgm:t>
    </dgm:pt>
    <dgm:pt modelId="{5ABE8E58-E2CF-46E9-AFE4-3DA8AAE97145}" type="sibTrans" cxnId="{26BA8D52-B51F-498E-9129-8307953DCAE4}">
      <dgm:prSet/>
      <dgm:spPr/>
      <dgm:t>
        <a:bodyPr/>
        <a:lstStyle/>
        <a:p>
          <a:endParaRPr lang="en-US"/>
        </a:p>
      </dgm:t>
    </dgm:pt>
    <dgm:pt modelId="{D3DEE664-A361-4161-BF23-352FF23B8C33}">
      <dgm:prSet/>
      <dgm:spPr/>
      <dgm:t>
        <a:bodyPr/>
        <a:lstStyle/>
        <a:p>
          <a:r>
            <a:rPr lang="en-GB"/>
            <a:t>We are focused on helping our clients prevail by maintaining the most elevated measures in poultry quality and advancement.</a:t>
          </a:r>
          <a:endParaRPr lang="en-US"/>
        </a:p>
      </dgm:t>
    </dgm:pt>
    <dgm:pt modelId="{E2352A74-ECCA-4C4E-BA1C-671AEF9306E4}" type="parTrans" cxnId="{63B2F61C-440E-4096-A5B4-736122B9A037}">
      <dgm:prSet/>
      <dgm:spPr/>
      <dgm:t>
        <a:bodyPr/>
        <a:lstStyle/>
        <a:p>
          <a:endParaRPr lang="en-US"/>
        </a:p>
      </dgm:t>
    </dgm:pt>
    <dgm:pt modelId="{A00F64CE-3F4E-41E1-89F6-951839834B69}" type="sibTrans" cxnId="{63B2F61C-440E-4096-A5B4-736122B9A037}">
      <dgm:prSet/>
      <dgm:spPr/>
      <dgm:t>
        <a:bodyPr/>
        <a:lstStyle/>
        <a:p>
          <a:endParaRPr lang="en-US"/>
        </a:p>
      </dgm:t>
    </dgm:pt>
    <dgm:pt modelId="{DE50B30A-B678-4483-9556-11AC67A5C08B}">
      <dgm:prSet/>
      <dgm:spPr/>
      <dgm:t>
        <a:bodyPr/>
        <a:lstStyle/>
        <a:p>
          <a:r>
            <a:rPr lang="en-GB"/>
            <a:t>From the ranch to the last item, we precisely manage everything about guarantee that our clients are certain they have the best item for their necessities (Wayne Farms, 2017).</a:t>
          </a:r>
          <a:endParaRPr lang="en-US"/>
        </a:p>
      </dgm:t>
    </dgm:pt>
    <dgm:pt modelId="{A6CA87F9-02EC-470E-B9BF-9DD01B605246}" type="parTrans" cxnId="{90A7D285-2DE8-4B5A-B28A-7CD7FEDDF912}">
      <dgm:prSet/>
      <dgm:spPr/>
      <dgm:t>
        <a:bodyPr/>
        <a:lstStyle/>
        <a:p>
          <a:endParaRPr lang="en-US"/>
        </a:p>
      </dgm:t>
    </dgm:pt>
    <dgm:pt modelId="{149AA493-8776-4A00-863B-6F8E518EBDB6}" type="sibTrans" cxnId="{90A7D285-2DE8-4B5A-B28A-7CD7FEDDF912}">
      <dgm:prSet/>
      <dgm:spPr/>
      <dgm:t>
        <a:bodyPr/>
        <a:lstStyle/>
        <a:p>
          <a:endParaRPr lang="en-US"/>
        </a:p>
      </dgm:t>
    </dgm:pt>
    <dgm:pt modelId="{BA3163EC-0C05-4160-BE5D-DBF63ABEDC6F}" type="pres">
      <dgm:prSet presAssocID="{55D683DB-5A78-45CE-AA29-86E0DD117880}" presName="hierChild1" presStyleCnt="0">
        <dgm:presLayoutVars>
          <dgm:chPref val="1"/>
          <dgm:dir/>
          <dgm:animOne val="branch"/>
          <dgm:animLvl val="lvl"/>
          <dgm:resizeHandles/>
        </dgm:presLayoutVars>
      </dgm:prSet>
      <dgm:spPr/>
    </dgm:pt>
    <dgm:pt modelId="{B57E7604-60E4-40CD-A3F0-B22D6C55F8C8}" type="pres">
      <dgm:prSet presAssocID="{FCF95262-E18E-4F90-BEE4-27FDC3D19CFB}" presName="hierRoot1" presStyleCnt="0"/>
      <dgm:spPr/>
    </dgm:pt>
    <dgm:pt modelId="{F9AFC53E-E501-4CBA-893E-E40196AFAA22}" type="pres">
      <dgm:prSet presAssocID="{FCF95262-E18E-4F90-BEE4-27FDC3D19CFB}" presName="composite" presStyleCnt="0"/>
      <dgm:spPr/>
    </dgm:pt>
    <dgm:pt modelId="{2E0D99EA-E8B7-4A45-A0C5-96A056892A26}" type="pres">
      <dgm:prSet presAssocID="{FCF95262-E18E-4F90-BEE4-27FDC3D19CFB}" presName="background" presStyleLbl="node0" presStyleIdx="0" presStyleCnt="3"/>
      <dgm:spPr/>
    </dgm:pt>
    <dgm:pt modelId="{C3EBFDF4-6C03-4BDA-BA99-FCC6E36FE20E}" type="pres">
      <dgm:prSet presAssocID="{FCF95262-E18E-4F90-BEE4-27FDC3D19CFB}" presName="text" presStyleLbl="fgAcc0" presStyleIdx="0" presStyleCnt="3">
        <dgm:presLayoutVars>
          <dgm:chPref val="3"/>
        </dgm:presLayoutVars>
      </dgm:prSet>
      <dgm:spPr/>
    </dgm:pt>
    <dgm:pt modelId="{6F4BBB85-7246-4097-9DC9-DEC5AD75BE34}" type="pres">
      <dgm:prSet presAssocID="{FCF95262-E18E-4F90-BEE4-27FDC3D19CFB}" presName="hierChild2" presStyleCnt="0"/>
      <dgm:spPr/>
    </dgm:pt>
    <dgm:pt modelId="{612B3564-F347-4C14-96FA-01DC83435E06}" type="pres">
      <dgm:prSet presAssocID="{D3DEE664-A361-4161-BF23-352FF23B8C33}" presName="hierRoot1" presStyleCnt="0"/>
      <dgm:spPr/>
    </dgm:pt>
    <dgm:pt modelId="{4D1B40B8-9B7F-4854-B764-031528C29D94}" type="pres">
      <dgm:prSet presAssocID="{D3DEE664-A361-4161-BF23-352FF23B8C33}" presName="composite" presStyleCnt="0"/>
      <dgm:spPr/>
    </dgm:pt>
    <dgm:pt modelId="{DFB34950-2468-4923-8C01-6F8E5529B2A2}" type="pres">
      <dgm:prSet presAssocID="{D3DEE664-A361-4161-BF23-352FF23B8C33}" presName="background" presStyleLbl="node0" presStyleIdx="1" presStyleCnt="3"/>
      <dgm:spPr/>
    </dgm:pt>
    <dgm:pt modelId="{16E26809-EDFF-4B8B-B470-7DB7D421CBCA}" type="pres">
      <dgm:prSet presAssocID="{D3DEE664-A361-4161-BF23-352FF23B8C33}" presName="text" presStyleLbl="fgAcc0" presStyleIdx="1" presStyleCnt="3">
        <dgm:presLayoutVars>
          <dgm:chPref val="3"/>
        </dgm:presLayoutVars>
      </dgm:prSet>
      <dgm:spPr/>
    </dgm:pt>
    <dgm:pt modelId="{A9231E7D-ECA5-4CBF-BDD5-5D628C579759}" type="pres">
      <dgm:prSet presAssocID="{D3DEE664-A361-4161-BF23-352FF23B8C33}" presName="hierChild2" presStyleCnt="0"/>
      <dgm:spPr/>
    </dgm:pt>
    <dgm:pt modelId="{168C4CBF-D6B8-45B2-943D-25C6102410CE}" type="pres">
      <dgm:prSet presAssocID="{DE50B30A-B678-4483-9556-11AC67A5C08B}" presName="hierRoot1" presStyleCnt="0"/>
      <dgm:spPr/>
    </dgm:pt>
    <dgm:pt modelId="{608FEE91-191A-4344-9AAF-323C5354EF2D}" type="pres">
      <dgm:prSet presAssocID="{DE50B30A-B678-4483-9556-11AC67A5C08B}" presName="composite" presStyleCnt="0"/>
      <dgm:spPr/>
    </dgm:pt>
    <dgm:pt modelId="{B3470CAF-944D-446A-AD3E-2219F9436E52}" type="pres">
      <dgm:prSet presAssocID="{DE50B30A-B678-4483-9556-11AC67A5C08B}" presName="background" presStyleLbl="node0" presStyleIdx="2" presStyleCnt="3"/>
      <dgm:spPr/>
    </dgm:pt>
    <dgm:pt modelId="{9CF53F8D-1766-47C7-BD1A-A9456FEE8DD1}" type="pres">
      <dgm:prSet presAssocID="{DE50B30A-B678-4483-9556-11AC67A5C08B}" presName="text" presStyleLbl="fgAcc0" presStyleIdx="2" presStyleCnt="3">
        <dgm:presLayoutVars>
          <dgm:chPref val="3"/>
        </dgm:presLayoutVars>
      </dgm:prSet>
      <dgm:spPr/>
    </dgm:pt>
    <dgm:pt modelId="{8F18A60C-9846-4DB1-816E-02B367C5347D}" type="pres">
      <dgm:prSet presAssocID="{DE50B30A-B678-4483-9556-11AC67A5C08B}" presName="hierChild2" presStyleCnt="0"/>
      <dgm:spPr/>
    </dgm:pt>
  </dgm:ptLst>
  <dgm:cxnLst>
    <dgm:cxn modelId="{63B2F61C-440E-4096-A5B4-736122B9A037}" srcId="{55D683DB-5A78-45CE-AA29-86E0DD117880}" destId="{D3DEE664-A361-4161-BF23-352FF23B8C33}" srcOrd="1" destOrd="0" parTransId="{E2352A74-ECCA-4C4E-BA1C-671AEF9306E4}" sibTransId="{A00F64CE-3F4E-41E1-89F6-951839834B69}"/>
    <dgm:cxn modelId="{FEFA135F-4F9B-4A54-A91F-1CF34A76D59E}" type="presOf" srcId="{D3DEE664-A361-4161-BF23-352FF23B8C33}" destId="{16E26809-EDFF-4B8B-B470-7DB7D421CBCA}" srcOrd="0" destOrd="0" presId="urn:microsoft.com/office/officeart/2005/8/layout/hierarchy1"/>
    <dgm:cxn modelId="{26BA8D52-B51F-498E-9129-8307953DCAE4}" srcId="{55D683DB-5A78-45CE-AA29-86E0DD117880}" destId="{FCF95262-E18E-4F90-BEE4-27FDC3D19CFB}" srcOrd="0" destOrd="0" parTransId="{73184439-7FE1-44BE-AED6-0681AC60BB4E}" sibTransId="{5ABE8E58-E2CF-46E9-AFE4-3DA8AAE97145}"/>
    <dgm:cxn modelId="{29899182-9A74-4D0F-A161-5DF98665BEB3}" type="presOf" srcId="{55D683DB-5A78-45CE-AA29-86E0DD117880}" destId="{BA3163EC-0C05-4160-BE5D-DBF63ABEDC6F}" srcOrd="0" destOrd="0" presId="urn:microsoft.com/office/officeart/2005/8/layout/hierarchy1"/>
    <dgm:cxn modelId="{90A7D285-2DE8-4B5A-B28A-7CD7FEDDF912}" srcId="{55D683DB-5A78-45CE-AA29-86E0DD117880}" destId="{DE50B30A-B678-4483-9556-11AC67A5C08B}" srcOrd="2" destOrd="0" parTransId="{A6CA87F9-02EC-470E-B9BF-9DD01B605246}" sibTransId="{149AA493-8776-4A00-863B-6F8E518EBDB6}"/>
    <dgm:cxn modelId="{502556CF-6097-4150-A425-D6899DE590A0}" type="presOf" srcId="{FCF95262-E18E-4F90-BEE4-27FDC3D19CFB}" destId="{C3EBFDF4-6C03-4BDA-BA99-FCC6E36FE20E}" srcOrd="0" destOrd="0" presId="urn:microsoft.com/office/officeart/2005/8/layout/hierarchy1"/>
    <dgm:cxn modelId="{556B7AFF-F340-4393-90B1-153B06FA770E}" type="presOf" srcId="{DE50B30A-B678-4483-9556-11AC67A5C08B}" destId="{9CF53F8D-1766-47C7-BD1A-A9456FEE8DD1}" srcOrd="0" destOrd="0" presId="urn:microsoft.com/office/officeart/2005/8/layout/hierarchy1"/>
    <dgm:cxn modelId="{F94EA0B3-6CBC-4C1E-AE8A-8DF39512719A}" type="presParOf" srcId="{BA3163EC-0C05-4160-BE5D-DBF63ABEDC6F}" destId="{B57E7604-60E4-40CD-A3F0-B22D6C55F8C8}" srcOrd="0" destOrd="0" presId="urn:microsoft.com/office/officeart/2005/8/layout/hierarchy1"/>
    <dgm:cxn modelId="{9E9EBD20-5F70-4212-991A-C425B0917C8B}" type="presParOf" srcId="{B57E7604-60E4-40CD-A3F0-B22D6C55F8C8}" destId="{F9AFC53E-E501-4CBA-893E-E40196AFAA22}" srcOrd="0" destOrd="0" presId="urn:microsoft.com/office/officeart/2005/8/layout/hierarchy1"/>
    <dgm:cxn modelId="{A7214635-2AE9-4646-9F52-5E9AD078DA37}" type="presParOf" srcId="{F9AFC53E-E501-4CBA-893E-E40196AFAA22}" destId="{2E0D99EA-E8B7-4A45-A0C5-96A056892A26}" srcOrd="0" destOrd="0" presId="urn:microsoft.com/office/officeart/2005/8/layout/hierarchy1"/>
    <dgm:cxn modelId="{ECF11601-BB84-445F-BF4A-F51030DF3D23}" type="presParOf" srcId="{F9AFC53E-E501-4CBA-893E-E40196AFAA22}" destId="{C3EBFDF4-6C03-4BDA-BA99-FCC6E36FE20E}" srcOrd="1" destOrd="0" presId="urn:microsoft.com/office/officeart/2005/8/layout/hierarchy1"/>
    <dgm:cxn modelId="{419218D2-FA12-462C-933B-DC666539C146}" type="presParOf" srcId="{B57E7604-60E4-40CD-A3F0-B22D6C55F8C8}" destId="{6F4BBB85-7246-4097-9DC9-DEC5AD75BE34}" srcOrd="1" destOrd="0" presId="urn:microsoft.com/office/officeart/2005/8/layout/hierarchy1"/>
    <dgm:cxn modelId="{27A36F30-8BD6-4D40-862F-443C2402F3AA}" type="presParOf" srcId="{BA3163EC-0C05-4160-BE5D-DBF63ABEDC6F}" destId="{612B3564-F347-4C14-96FA-01DC83435E06}" srcOrd="1" destOrd="0" presId="urn:microsoft.com/office/officeart/2005/8/layout/hierarchy1"/>
    <dgm:cxn modelId="{537ABA41-6137-4015-93E2-71AEABCDEEF7}" type="presParOf" srcId="{612B3564-F347-4C14-96FA-01DC83435E06}" destId="{4D1B40B8-9B7F-4854-B764-031528C29D94}" srcOrd="0" destOrd="0" presId="urn:microsoft.com/office/officeart/2005/8/layout/hierarchy1"/>
    <dgm:cxn modelId="{8E9A0508-8BEE-4F45-AF66-B77A96221256}" type="presParOf" srcId="{4D1B40B8-9B7F-4854-B764-031528C29D94}" destId="{DFB34950-2468-4923-8C01-6F8E5529B2A2}" srcOrd="0" destOrd="0" presId="urn:microsoft.com/office/officeart/2005/8/layout/hierarchy1"/>
    <dgm:cxn modelId="{DD6DB1F1-F2EC-4B6A-9098-D4EC2E8BC0D0}" type="presParOf" srcId="{4D1B40B8-9B7F-4854-B764-031528C29D94}" destId="{16E26809-EDFF-4B8B-B470-7DB7D421CBCA}" srcOrd="1" destOrd="0" presId="urn:microsoft.com/office/officeart/2005/8/layout/hierarchy1"/>
    <dgm:cxn modelId="{1FDAA24E-4DE2-4F58-918D-06ED04668D6D}" type="presParOf" srcId="{612B3564-F347-4C14-96FA-01DC83435E06}" destId="{A9231E7D-ECA5-4CBF-BDD5-5D628C579759}" srcOrd="1" destOrd="0" presId="urn:microsoft.com/office/officeart/2005/8/layout/hierarchy1"/>
    <dgm:cxn modelId="{5C1974E8-7A9C-4EED-AC7C-40889A63A242}" type="presParOf" srcId="{BA3163EC-0C05-4160-BE5D-DBF63ABEDC6F}" destId="{168C4CBF-D6B8-45B2-943D-25C6102410CE}" srcOrd="2" destOrd="0" presId="urn:microsoft.com/office/officeart/2005/8/layout/hierarchy1"/>
    <dgm:cxn modelId="{39BA3647-F98B-4711-9B1C-7AFD9CE8BFA6}" type="presParOf" srcId="{168C4CBF-D6B8-45B2-943D-25C6102410CE}" destId="{608FEE91-191A-4344-9AAF-323C5354EF2D}" srcOrd="0" destOrd="0" presId="urn:microsoft.com/office/officeart/2005/8/layout/hierarchy1"/>
    <dgm:cxn modelId="{BBD9C288-3402-4460-AC42-E12BE9B77B9C}" type="presParOf" srcId="{608FEE91-191A-4344-9AAF-323C5354EF2D}" destId="{B3470CAF-944D-446A-AD3E-2219F9436E52}" srcOrd="0" destOrd="0" presId="urn:microsoft.com/office/officeart/2005/8/layout/hierarchy1"/>
    <dgm:cxn modelId="{F158577B-1693-4656-8529-AFA1B9772C16}" type="presParOf" srcId="{608FEE91-191A-4344-9AAF-323C5354EF2D}" destId="{9CF53F8D-1766-47C7-BD1A-A9456FEE8DD1}" srcOrd="1" destOrd="0" presId="urn:microsoft.com/office/officeart/2005/8/layout/hierarchy1"/>
    <dgm:cxn modelId="{D1EE9000-06B6-4550-8AC1-F976AED9AED1}" type="presParOf" srcId="{168C4CBF-D6B8-45B2-943D-25C6102410CE}" destId="{8F18A60C-9846-4DB1-816E-02B367C5347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46B5BF-DC89-46CD-BF22-89D4924B04C1}" type="doc">
      <dgm:prSet loTypeId="urn:microsoft.com/office/officeart/2016/7/layout/RepeatingBendingProcessNew" loCatId="process" qsTypeId="urn:microsoft.com/office/officeart/2005/8/quickstyle/simple2" qsCatId="simple" csTypeId="urn:microsoft.com/office/officeart/2005/8/colors/accent4_1" csCatId="accent4"/>
      <dgm:spPr/>
      <dgm:t>
        <a:bodyPr/>
        <a:lstStyle/>
        <a:p>
          <a:endParaRPr lang="en-US"/>
        </a:p>
      </dgm:t>
    </dgm:pt>
    <dgm:pt modelId="{4A1CDE39-F903-450F-BE51-C23096A8AAFD}">
      <dgm:prSet/>
      <dgm:spPr/>
      <dgm:t>
        <a:bodyPr/>
        <a:lstStyle/>
        <a:p>
          <a:r>
            <a:rPr lang="en-GB"/>
            <a:t>In the budget the company have certain things that have to be fixed assets and all fixed expenses such as bills of water, electricity, gas. </a:t>
          </a:r>
          <a:endParaRPr lang="en-US"/>
        </a:p>
      </dgm:t>
    </dgm:pt>
    <dgm:pt modelId="{C2DFDE83-EDFA-4C53-A164-2EAFE83C8A8C}" type="parTrans" cxnId="{9C5A1799-D568-4769-8F76-30A8D537DA79}">
      <dgm:prSet/>
      <dgm:spPr/>
      <dgm:t>
        <a:bodyPr/>
        <a:lstStyle/>
        <a:p>
          <a:endParaRPr lang="en-US"/>
        </a:p>
      </dgm:t>
    </dgm:pt>
    <dgm:pt modelId="{7213955B-B3E7-4559-9275-56826CD7DE21}" type="sibTrans" cxnId="{9C5A1799-D568-4769-8F76-30A8D537DA79}">
      <dgm:prSet/>
      <dgm:spPr/>
      <dgm:t>
        <a:bodyPr/>
        <a:lstStyle/>
        <a:p>
          <a:endParaRPr lang="en-US"/>
        </a:p>
      </dgm:t>
    </dgm:pt>
    <dgm:pt modelId="{6CC370DE-7AAC-4EAD-9D2A-CDB2FAC4C2A2}">
      <dgm:prSet/>
      <dgm:spPr/>
      <dgm:t>
        <a:bodyPr/>
        <a:lstStyle/>
        <a:p>
          <a:r>
            <a:rPr lang="en-GB"/>
            <a:t>The total budget amount is £50.2 million and already estimated to start with £30 million. </a:t>
          </a:r>
          <a:endParaRPr lang="en-US"/>
        </a:p>
      </dgm:t>
    </dgm:pt>
    <dgm:pt modelId="{0D4653F2-C01A-41E8-B275-D9DAA93BB705}" type="parTrans" cxnId="{94A4360D-145D-4715-BFC3-11237C2F1C8C}">
      <dgm:prSet/>
      <dgm:spPr/>
      <dgm:t>
        <a:bodyPr/>
        <a:lstStyle/>
        <a:p>
          <a:endParaRPr lang="en-US"/>
        </a:p>
      </dgm:t>
    </dgm:pt>
    <dgm:pt modelId="{F698E595-441D-452E-8B69-432B77A5C522}" type="sibTrans" cxnId="{94A4360D-145D-4715-BFC3-11237C2F1C8C}">
      <dgm:prSet/>
      <dgm:spPr/>
      <dgm:t>
        <a:bodyPr/>
        <a:lstStyle/>
        <a:p>
          <a:endParaRPr lang="en-US"/>
        </a:p>
      </dgm:t>
    </dgm:pt>
    <dgm:pt modelId="{B39DA335-413A-418A-89DB-5B16FE4FF12D}">
      <dgm:prSet/>
      <dgm:spPr/>
      <dgm:t>
        <a:bodyPr/>
        <a:lstStyle/>
        <a:p>
          <a:r>
            <a:rPr lang="en-GB"/>
            <a:t>Last year we have business loss of 1%.</a:t>
          </a:r>
          <a:endParaRPr lang="en-US"/>
        </a:p>
      </dgm:t>
    </dgm:pt>
    <dgm:pt modelId="{3DEDE75E-F8E4-47F9-AE25-F20AAA43B88E}" type="parTrans" cxnId="{232D0513-03E2-4B25-AF71-1726267A712E}">
      <dgm:prSet/>
      <dgm:spPr/>
      <dgm:t>
        <a:bodyPr/>
        <a:lstStyle/>
        <a:p>
          <a:endParaRPr lang="en-US"/>
        </a:p>
      </dgm:t>
    </dgm:pt>
    <dgm:pt modelId="{0D9F757B-08DF-4109-8EF8-F99C71326EE9}" type="sibTrans" cxnId="{232D0513-03E2-4B25-AF71-1726267A712E}">
      <dgm:prSet/>
      <dgm:spPr/>
      <dgm:t>
        <a:bodyPr/>
        <a:lstStyle/>
        <a:p>
          <a:endParaRPr lang="en-US"/>
        </a:p>
      </dgm:t>
    </dgm:pt>
    <dgm:pt modelId="{F5B5804A-43E0-48F9-9E69-95009355105E}">
      <dgm:prSet/>
      <dgm:spPr/>
      <dgm:t>
        <a:bodyPr/>
        <a:lstStyle/>
        <a:p>
          <a:r>
            <a:rPr lang="en-GB"/>
            <a:t>This year we have profit of 3.15% which makes our expecting profit total of 2,15%.  </a:t>
          </a:r>
          <a:endParaRPr lang="en-US"/>
        </a:p>
      </dgm:t>
    </dgm:pt>
    <dgm:pt modelId="{22EA29B1-C334-4E7A-8992-D0EA25266339}" type="parTrans" cxnId="{F02828DA-A98E-4BEA-B879-75F281DA050E}">
      <dgm:prSet/>
      <dgm:spPr/>
      <dgm:t>
        <a:bodyPr/>
        <a:lstStyle/>
        <a:p>
          <a:endParaRPr lang="en-US"/>
        </a:p>
      </dgm:t>
    </dgm:pt>
    <dgm:pt modelId="{A98CF0A2-9A74-48C4-89C5-5F203715D941}" type="sibTrans" cxnId="{F02828DA-A98E-4BEA-B879-75F281DA050E}">
      <dgm:prSet/>
      <dgm:spPr/>
      <dgm:t>
        <a:bodyPr/>
        <a:lstStyle/>
        <a:p>
          <a:endParaRPr lang="en-US"/>
        </a:p>
      </dgm:t>
    </dgm:pt>
    <dgm:pt modelId="{EE8A828F-E660-41E7-9346-3F7F47E2EFAB}" type="pres">
      <dgm:prSet presAssocID="{3246B5BF-DC89-46CD-BF22-89D4924B04C1}" presName="Name0" presStyleCnt="0">
        <dgm:presLayoutVars>
          <dgm:dir/>
          <dgm:resizeHandles val="exact"/>
        </dgm:presLayoutVars>
      </dgm:prSet>
      <dgm:spPr/>
    </dgm:pt>
    <dgm:pt modelId="{FBCE2776-36C7-4AAC-BF52-20C196226D0E}" type="pres">
      <dgm:prSet presAssocID="{4A1CDE39-F903-450F-BE51-C23096A8AAFD}" presName="node" presStyleLbl="node1" presStyleIdx="0" presStyleCnt="4">
        <dgm:presLayoutVars>
          <dgm:bulletEnabled val="1"/>
        </dgm:presLayoutVars>
      </dgm:prSet>
      <dgm:spPr/>
    </dgm:pt>
    <dgm:pt modelId="{47FB1E48-EE44-4028-9F0B-694CCCE2260D}" type="pres">
      <dgm:prSet presAssocID="{7213955B-B3E7-4559-9275-56826CD7DE21}" presName="sibTrans" presStyleLbl="sibTrans1D1" presStyleIdx="0" presStyleCnt="3"/>
      <dgm:spPr/>
    </dgm:pt>
    <dgm:pt modelId="{8112D747-9845-481E-9C65-D9189BBCFAAD}" type="pres">
      <dgm:prSet presAssocID="{7213955B-B3E7-4559-9275-56826CD7DE21}" presName="connectorText" presStyleLbl="sibTrans1D1" presStyleIdx="0" presStyleCnt="3"/>
      <dgm:spPr/>
    </dgm:pt>
    <dgm:pt modelId="{8222171C-049F-46FA-82CD-03B5D0DF5632}" type="pres">
      <dgm:prSet presAssocID="{6CC370DE-7AAC-4EAD-9D2A-CDB2FAC4C2A2}" presName="node" presStyleLbl="node1" presStyleIdx="1" presStyleCnt="4">
        <dgm:presLayoutVars>
          <dgm:bulletEnabled val="1"/>
        </dgm:presLayoutVars>
      </dgm:prSet>
      <dgm:spPr/>
    </dgm:pt>
    <dgm:pt modelId="{B3C3ED49-81EE-4101-B28F-0B8AFBAC428B}" type="pres">
      <dgm:prSet presAssocID="{F698E595-441D-452E-8B69-432B77A5C522}" presName="sibTrans" presStyleLbl="sibTrans1D1" presStyleIdx="1" presStyleCnt="3"/>
      <dgm:spPr/>
    </dgm:pt>
    <dgm:pt modelId="{B5963423-5D0D-403D-ABAF-5FDF85E58B31}" type="pres">
      <dgm:prSet presAssocID="{F698E595-441D-452E-8B69-432B77A5C522}" presName="connectorText" presStyleLbl="sibTrans1D1" presStyleIdx="1" presStyleCnt="3"/>
      <dgm:spPr/>
    </dgm:pt>
    <dgm:pt modelId="{3B878062-3450-46BE-84F5-55DD90B2B28A}" type="pres">
      <dgm:prSet presAssocID="{B39DA335-413A-418A-89DB-5B16FE4FF12D}" presName="node" presStyleLbl="node1" presStyleIdx="2" presStyleCnt="4">
        <dgm:presLayoutVars>
          <dgm:bulletEnabled val="1"/>
        </dgm:presLayoutVars>
      </dgm:prSet>
      <dgm:spPr/>
    </dgm:pt>
    <dgm:pt modelId="{1BBE862B-A25A-4E19-9095-0F3F13349491}" type="pres">
      <dgm:prSet presAssocID="{0D9F757B-08DF-4109-8EF8-F99C71326EE9}" presName="sibTrans" presStyleLbl="sibTrans1D1" presStyleIdx="2" presStyleCnt="3"/>
      <dgm:spPr/>
    </dgm:pt>
    <dgm:pt modelId="{825F492D-F403-474F-9816-CB8C7C1457EC}" type="pres">
      <dgm:prSet presAssocID="{0D9F757B-08DF-4109-8EF8-F99C71326EE9}" presName="connectorText" presStyleLbl="sibTrans1D1" presStyleIdx="2" presStyleCnt="3"/>
      <dgm:spPr/>
    </dgm:pt>
    <dgm:pt modelId="{F954F3CC-1D6B-4FD4-A9BC-F4B25BA3681B}" type="pres">
      <dgm:prSet presAssocID="{F5B5804A-43E0-48F9-9E69-95009355105E}" presName="node" presStyleLbl="node1" presStyleIdx="3" presStyleCnt="4">
        <dgm:presLayoutVars>
          <dgm:bulletEnabled val="1"/>
        </dgm:presLayoutVars>
      </dgm:prSet>
      <dgm:spPr/>
    </dgm:pt>
  </dgm:ptLst>
  <dgm:cxnLst>
    <dgm:cxn modelId="{94A4360D-145D-4715-BFC3-11237C2F1C8C}" srcId="{3246B5BF-DC89-46CD-BF22-89D4924B04C1}" destId="{6CC370DE-7AAC-4EAD-9D2A-CDB2FAC4C2A2}" srcOrd="1" destOrd="0" parTransId="{0D4653F2-C01A-41E8-B275-D9DAA93BB705}" sibTransId="{F698E595-441D-452E-8B69-432B77A5C522}"/>
    <dgm:cxn modelId="{232D0513-03E2-4B25-AF71-1726267A712E}" srcId="{3246B5BF-DC89-46CD-BF22-89D4924B04C1}" destId="{B39DA335-413A-418A-89DB-5B16FE4FF12D}" srcOrd="2" destOrd="0" parTransId="{3DEDE75E-F8E4-47F9-AE25-F20AAA43B88E}" sibTransId="{0D9F757B-08DF-4109-8EF8-F99C71326EE9}"/>
    <dgm:cxn modelId="{FA752719-B468-49C2-9C80-8A01793371CD}" type="presOf" srcId="{3246B5BF-DC89-46CD-BF22-89D4924B04C1}" destId="{EE8A828F-E660-41E7-9346-3F7F47E2EFAB}" srcOrd="0" destOrd="0" presId="urn:microsoft.com/office/officeart/2016/7/layout/RepeatingBendingProcessNew"/>
    <dgm:cxn modelId="{E0C88443-3556-43EF-9241-31408997ABF6}" type="presOf" srcId="{F698E595-441D-452E-8B69-432B77A5C522}" destId="{B3C3ED49-81EE-4101-B28F-0B8AFBAC428B}" srcOrd="0" destOrd="0" presId="urn:microsoft.com/office/officeart/2016/7/layout/RepeatingBendingProcessNew"/>
    <dgm:cxn modelId="{5E516266-63AD-48A5-A29D-6E42FD70D8F3}" type="presOf" srcId="{B39DA335-413A-418A-89DB-5B16FE4FF12D}" destId="{3B878062-3450-46BE-84F5-55DD90B2B28A}" srcOrd="0" destOrd="0" presId="urn:microsoft.com/office/officeart/2016/7/layout/RepeatingBendingProcessNew"/>
    <dgm:cxn modelId="{12A20E84-AD44-47C7-A837-9C264A676438}" type="presOf" srcId="{F5B5804A-43E0-48F9-9E69-95009355105E}" destId="{F954F3CC-1D6B-4FD4-A9BC-F4B25BA3681B}" srcOrd="0" destOrd="0" presId="urn:microsoft.com/office/officeart/2016/7/layout/RepeatingBendingProcessNew"/>
    <dgm:cxn modelId="{9C5A1799-D568-4769-8F76-30A8D537DA79}" srcId="{3246B5BF-DC89-46CD-BF22-89D4924B04C1}" destId="{4A1CDE39-F903-450F-BE51-C23096A8AAFD}" srcOrd="0" destOrd="0" parTransId="{C2DFDE83-EDFA-4C53-A164-2EAFE83C8A8C}" sibTransId="{7213955B-B3E7-4559-9275-56826CD7DE21}"/>
    <dgm:cxn modelId="{A540D59D-F0B8-4FE3-B30C-AE8401F3452E}" type="presOf" srcId="{6CC370DE-7AAC-4EAD-9D2A-CDB2FAC4C2A2}" destId="{8222171C-049F-46FA-82CD-03B5D0DF5632}" srcOrd="0" destOrd="0" presId="urn:microsoft.com/office/officeart/2016/7/layout/RepeatingBendingProcessNew"/>
    <dgm:cxn modelId="{7E3E4CB4-F340-4CB3-81EB-35BB4910BC45}" type="presOf" srcId="{F698E595-441D-452E-8B69-432B77A5C522}" destId="{B5963423-5D0D-403D-ABAF-5FDF85E58B31}" srcOrd="1" destOrd="0" presId="urn:microsoft.com/office/officeart/2016/7/layout/RepeatingBendingProcessNew"/>
    <dgm:cxn modelId="{12A524C1-1D0D-43E2-9544-15587976F953}" type="presOf" srcId="{0D9F757B-08DF-4109-8EF8-F99C71326EE9}" destId="{1BBE862B-A25A-4E19-9095-0F3F13349491}" srcOrd="0" destOrd="0" presId="urn:microsoft.com/office/officeart/2016/7/layout/RepeatingBendingProcessNew"/>
    <dgm:cxn modelId="{7E4C55CD-A595-4524-8E1F-B5A4DB5AC460}" type="presOf" srcId="{4A1CDE39-F903-450F-BE51-C23096A8AAFD}" destId="{FBCE2776-36C7-4AAC-BF52-20C196226D0E}" srcOrd="0" destOrd="0" presId="urn:microsoft.com/office/officeart/2016/7/layout/RepeatingBendingProcessNew"/>
    <dgm:cxn modelId="{F02828DA-A98E-4BEA-B879-75F281DA050E}" srcId="{3246B5BF-DC89-46CD-BF22-89D4924B04C1}" destId="{F5B5804A-43E0-48F9-9E69-95009355105E}" srcOrd="3" destOrd="0" parTransId="{22EA29B1-C334-4E7A-8992-D0EA25266339}" sibTransId="{A98CF0A2-9A74-48C4-89C5-5F203715D941}"/>
    <dgm:cxn modelId="{C68C50EF-4D0A-41A2-B3B1-995F2F50B5D8}" type="presOf" srcId="{7213955B-B3E7-4559-9275-56826CD7DE21}" destId="{47FB1E48-EE44-4028-9F0B-694CCCE2260D}" srcOrd="0" destOrd="0" presId="urn:microsoft.com/office/officeart/2016/7/layout/RepeatingBendingProcessNew"/>
    <dgm:cxn modelId="{08A661F5-4F89-4667-840F-8412982B58FE}" type="presOf" srcId="{7213955B-B3E7-4559-9275-56826CD7DE21}" destId="{8112D747-9845-481E-9C65-D9189BBCFAAD}" srcOrd="1" destOrd="0" presId="urn:microsoft.com/office/officeart/2016/7/layout/RepeatingBendingProcessNew"/>
    <dgm:cxn modelId="{178CD2FD-FC91-4C0B-9698-58E1134C9EAC}" type="presOf" srcId="{0D9F757B-08DF-4109-8EF8-F99C71326EE9}" destId="{825F492D-F403-474F-9816-CB8C7C1457EC}" srcOrd="1" destOrd="0" presId="urn:microsoft.com/office/officeart/2016/7/layout/RepeatingBendingProcessNew"/>
    <dgm:cxn modelId="{FF2A5E34-E591-42E9-9ABB-4A8685E08565}" type="presParOf" srcId="{EE8A828F-E660-41E7-9346-3F7F47E2EFAB}" destId="{FBCE2776-36C7-4AAC-BF52-20C196226D0E}" srcOrd="0" destOrd="0" presId="urn:microsoft.com/office/officeart/2016/7/layout/RepeatingBendingProcessNew"/>
    <dgm:cxn modelId="{0A972262-8347-41DD-AB38-C3E2DC687B15}" type="presParOf" srcId="{EE8A828F-E660-41E7-9346-3F7F47E2EFAB}" destId="{47FB1E48-EE44-4028-9F0B-694CCCE2260D}" srcOrd="1" destOrd="0" presId="urn:microsoft.com/office/officeart/2016/7/layout/RepeatingBendingProcessNew"/>
    <dgm:cxn modelId="{FBE695A1-3DDB-4E64-9538-1907FFD641A1}" type="presParOf" srcId="{47FB1E48-EE44-4028-9F0B-694CCCE2260D}" destId="{8112D747-9845-481E-9C65-D9189BBCFAAD}" srcOrd="0" destOrd="0" presId="urn:microsoft.com/office/officeart/2016/7/layout/RepeatingBendingProcessNew"/>
    <dgm:cxn modelId="{3ADB90BD-3B9D-4215-BA1B-B5F3756B4E9A}" type="presParOf" srcId="{EE8A828F-E660-41E7-9346-3F7F47E2EFAB}" destId="{8222171C-049F-46FA-82CD-03B5D0DF5632}" srcOrd="2" destOrd="0" presId="urn:microsoft.com/office/officeart/2016/7/layout/RepeatingBendingProcessNew"/>
    <dgm:cxn modelId="{F56791DB-381A-43BF-8645-7C24424018AB}" type="presParOf" srcId="{EE8A828F-E660-41E7-9346-3F7F47E2EFAB}" destId="{B3C3ED49-81EE-4101-B28F-0B8AFBAC428B}" srcOrd="3" destOrd="0" presId="urn:microsoft.com/office/officeart/2016/7/layout/RepeatingBendingProcessNew"/>
    <dgm:cxn modelId="{74C4B469-A299-4E87-9128-72B8C818006C}" type="presParOf" srcId="{B3C3ED49-81EE-4101-B28F-0B8AFBAC428B}" destId="{B5963423-5D0D-403D-ABAF-5FDF85E58B31}" srcOrd="0" destOrd="0" presId="urn:microsoft.com/office/officeart/2016/7/layout/RepeatingBendingProcessNew"/>
    <dgm:cxn modelId="{E3DAB1D3-6D1E-4AEC-9625-C6A845C8AB33}" type="presParOf" srcId="{EE8A828F-E660-41E7-9346-3F7F47E2EFAB}" destId="{3B878062-3450-46BE-84F5-55DD90B2B28A}" srcOrd="4" destOrd="0" presId="urn:microsoft.com/office/officeart/2016/7/layout/RepeatingBendingProcessNew"/>
    <dgm:cxn modelId="{F463B788-4523-421B-A8DB-62691280EA44}" type="presParOf" srcId="{EE8A828F-E660-41E7-9346-3F7F47E2EFAB}" destId="{1BBE862B-A25A-4E19-9095-0F3F13349491}" srcOrd="5" destOrd="0" presId="urn:microsoft.com/office/officeart/2016/7/layout/RepeatingBendingProcessNew"/>
    <dgm:cxn modelId="{8B4F3E03-7239-45FE-98E9-65BC8B04F4B5}" type="presParOf" srcId="{1BBE862B-A25A-4E19-9095-0F3F13349491}" destId="{825F492D-F403-474F-9816-CB8C7C1457EC}" srcOrd="0" destOrd="0" presId="urn:microsoft.com/office/officeart/2016/7/layout/RepeatingBendingProcessNew"/>
    <dgm:cxn modelId="{0959D4A2-79F7-4976-A98C-48C3B4688131}" type="presParOf" srcId="{EE8A828F-E660-41E7-9346-3F7F47E2EFAB}" destId="{F954F3CC-1D6B-4FD4-A9BC-F4B25BA3681B}"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7AFC5A-E1B5-4F1F-9A83-F396E3BBB17E}" type="doc">
      <dgm:prSet loTypeId="urn:microsoft.com/office/officeart/2016/7/layout/LinearBlockProcessNumbered" loCatId="process" qsTypeId="urn:microsoft.com/office/officeart/2005/8/quickstyle/simple1" qsCatId="simple" csTypeId="urn:microsoft.com/office/officeart/2005/8/colors/colorful3" csCatId="colorful"/>
      <dgm:spPr/>
      <dgm:t>
        <a:bodyPr/>
        <a:lstStyle/>
        <a:p>
          <a:endParaRPr lang="en-US"/>
        </a:p>
      </dgm:t>
    </dgm:pt>
    <dgm:pt modelId="{45C2AB7B-3272-4C11-AA02-AD41838D72C2}">
      <dgm:prSet/>
      <dgm:spPr/>
      <dgm:t>
        <a:bodyPr/>
        <a:lstStyle/>
        <a:p>
          <a:r>
            <a:rPr lang="en-GB"/>
            <a:t>Our aim is to sell directly to the, Butchers, Restaurants, Individual Consumer’s, Hotels, Large and Small Retailers.</a:t>
          </a:r>
          <a:endParaRPr lang="en-US"/>
        </a:p>
      </dgm:t>
    </dgm:pt>
    <dgm:pt modelId="{CCA8D80A-3682-40A6-B99A-04C9EA467A76}" type="parTrans" cxnId="{8AC5BB6A-5AA1-40D6-978C-1CF13D1AE7A9}">
      <dgm:prSet/>
      <dgm:spPr/>
      <dgm:t>
        <a:bodyPr/>
        <a:lstStyle/>
        <a:p>
          <a:endParaRPr lang="en-US"/>
        </a:p>
      </dgm:t>
    </dgm:pt>
    <dgm:pt modelId="{D2A2FFFB-6F73-4AF2-8551-2128121ECAC9}" type="sibTrans" cxnId="{8AC5BB6A-5AA1-40D6-978C-1CF13D1AE7A9}">
      <dgm:prSet phldrT="01" phldr="0"/>
      <dgm:spPr/>
      <dgm:t>
        <a:bodyPr/>
        <a:lstStyle/>
        <a:p>
          <a:r>
            <a:rPr lang="en-US"/>
            <a:t>01</a:t>
          </a:r>
        </a:p>
      </dgm:t>
    </dgm:pt>
    <dgm:pt modelId="{783E4233-A0F9-4DED-9F75-AA5714F2AED0}">
      <dgm:prSet/>
      <dgm:spPr/>
      <dgm:t>
        <a:bodyPr/>
        <a:lstStyle/>
        <a:p>
          <a:r>
            <a:rPr lang="en-GB"/>
            <a:t>Our Vision is to be transparent and maintain the quality of our products.</a:t>
          </a:r>
          <a:endParaRPr lang="en-US"/>
        </a:p>
      </dgm:t>
    </dgm:pt>
    <dgm:pt modelId="{3003A1E3-5306-41B3-A52C-A39D6719E8BB}" type="parTrans" cxnId="{4D01FD7F-408A-4906-B9F2-B0392A3CDA5D}">
      <dgm:prSet/>
      <dgm:spPr/>
      <dgm:t>
        <a:bodyPr/>
        <a:lstStyle/>
        <a:p>
          <a:endParaRPr lang="en-US"/>
        </a:p>
      </dgm:t>
    </dgm:pt>
    <dgm:pt modelId="{BEA4EEF1-38EB-4AAD-BCBE-D5F9DF8DD92E}" type="sibTrans" cxnId="{4D01FD7F-408A-4906-B9F2-B0392A3CDA5D}">
      <dgm:prSet phldrT="02" phldr="0"/>
      <dgm:spPr/>
      <dgm:t>
        <a:bodyPr/>
        <a:lstStyle/>
        <a:p>
          <a:r>
            <a:rPr lang="en-US"/>
            <a:t>02</a:t>
          </a:r>
        </a:p>
      </dgm:t>
    </dgm:pt>
    <dgm:pt modelId="{6411B3B2-AF56-4D3A-96A7-7C2EDDCAD0DF}">
      <dgm:prSet/>
      <dgm:spPr/>
      <dgm:t>
        <a:bodyPr/>
        <a:lstStyle/>
        <a:p>
          <a:r>
            <a:rPr lang="en-GB"/>
            <a:t>Fruit Orchards – We produce apples and pears, to supply to the retailers, we also supply to wine producers.</a:t>
          </a:r>
          <a:endParaRPr lang="en-US"/>
        </a:p>
      </dgm:t>
    </dgm:pt>
    <dgm:pt modelId="{EAE11A08-3374-4091-B130-C72D39941FB3}" type="parTrans" cxnId="{1E2BA725-123F-4E82-9298-015C3C481F7E}">
      <dgm:prSet/>
      <dgm:spPr/>
      <dgm:t>
        <a:bodyPr/>
        <a:lstStyle/>
        <a:p>
          <a:endParaRPr lang="en-US"/>
        </a:p>
      </dgm:t>
    </dgm:pt>
    <dgm:pt modelId="{B900F30C-1D7A-4697-92F3-DC8809396243}" type="sibTrans" cxnId="{1E2BA725-123F-4E82-9298-015C3C481F7E}">
      <dgm:prSet phldrT="03" phldr="0"/>
      <dgm:spPr/>
      <dgm:t>
        <a:bodyPr/>
        <a:lstStyle/>
        <a:p>
          <a:r>
            <a:rPr lang="en-US"/>
            <a:t>03</a:t>
          </a:r>
        </a:p>
      </dgm:t>
    </dgm:pt>
    <dgm:pt modelId="{0F23EDF5-19BB-4A76-91E1-DBBD5A263A9E}">
      <dgm:prSet/>
      <dgm:spPr/>
      <dgm:t>
        <a:bodyPr/>
        <a:lstStyle/>
        <a:p>
          <a:r>
            <a:rPr lang="en-GB"/>
            <a:t>Future plans, Expansion, we will  bring in machinery to make our own organic wine from our own produce.</a:t>
          </a:r>
          <a:endParaRPr lang="en-US"/>
        </a:p>
      </dgm:t>
    </dgm:pt>
    <dgm:pt modelId="{2F257F18-DB66-475A-85F6-299C0B160B8A}" type="parTrans" cxnId="{59A7E101-888A-4EEE-9B0F-27125AEBFCFA}">
      <dgm:prSet/>
      <dgm:spPr/>
      <dgm:t>
        <a:bodyPr/>
        <a:lstStyle/>
        <a:p>
          <a:endParaRPr lang="en-US"/>
        </a:p>
      </dgm:t>
    </dgm:pt>
    <dgm:pt modelId="{19F49783-2824-42DD-A08D-24DD5901B28F}" type="sibTrans" cxnId="{59A7E101-888A-4EEE-9B0F-27125AEBFCFA}">
      <dgm:prSet phldrT="04" phldr="0"/>
      <dgm:spPr/>
      <dgm:t>
        <a:bodyPr/>
        <a:lstStyle/>
        <a:p>
          <a:r>
            <a:rPr lang="en-US"/>
            <a:t>04</a:t>
          </a:r>
        </a:p>
      </dgm:t>
    </dgm:pt>
    <dgm:pt modelId="{3E4FA396-933F-4188-AA11-34840DE868AD}">
      <dgm:prSet/>
      <dgm:spPr/>
      <dgm:t>
        <a:bodyPr/>
        <a:lstStyle/>
        <a:p>
          <a:r>
            <a:rPr lang="en-GB"/>
            <a:t>As Britain is a multi-cultural country, we can use the opportunity of employing people from the Muslim community to authenticate our Halal range.</a:t>
          </a:r>
          <a:endParaRPr lang="en-US"/>
        </a:p>
      </dgm:t>
    </dgm:pt>
    <dgm:pt modelId="{F364661D-BFAD-4258-AB8B-3A2721FCA47E}" type="parTrans" cxnId="{07503B01-734A-4723-8F18-0048DCCDF138}">
      <dgm:prSet/>
      <dgm:spPr/>
      <dgm:t>
        <a:bodyPr/>
        <a:lstStyle/>
        <a:p>
          <a:endParaRPr lang="en-US"/>
        </a:p>
      </dgm:t>
    </dgm:pt>
    <dgm:pt modelId="{3D7D0C22-7E51-430E-A4F2-879F7738AC07}" type="sibTrans" cxnId="{07503B01-734A-4723-8F18-0048DCCDF138}">
      <dgm:prSet phldrT="05" phldr="0"/>
      <dgm:spPr/>
      <dgm:t>
        <a:bodyPr/>
        <a:lstStyle/>
        <a:p>
          <a:r>
            <a:rPr lang="en-US"/>
            <a:t>05</a:t>
          </a:r>
        </a:p>
      </dgm:t>
    </dgm:pt>
    <dgm:pt modelId="{8A6A932D-AEBB-4137-92B6-443978369BA4}" type="pres">
      <dgm:prSet presAssocID="{737AFC5A-E1B5-4F1F-9A83-F396E3BBB17E}" presName="Name0" presStyleCnt="0">
        <dgm:presLayoutVars>
          <dgm:animLvl val="lvl"/>
          <dgm:resizeHandles val="exact"/>
        </dgm:presLayoutVars>
      </dgm:prSet>
      <dgm:spPr/>
    </dgm:pt>
    <dgm:pt modelId="{C11EA001-7BC3-46C4-9B2E-6631598C0F74}" type="pres">
      <dgm:prSet presAssocID="{45C2AB7B-3272-4C11-AA02-AD41838D72C2}" presName="compositeNode" presStyleCnt="0">
        <dgm:presLayoutVars>
          <dgm:bulletEnabled val="1"/>
        </dgm:presLayoutVars>
      </dgm:prSet>
      <dgm:spPr/>
    </dgm:pt>
    <dgm:pt modelId="{799FDDC6-7147-4AA4-BD36-F0A35308C993}" type="pres">
      <dgm:prSet presAssocID="{45C2AB7B-3272-4C11-AA02-AD41838D72C2}" presName="bgRect" presStyleLbl="alignNode1" presStyleIdx="0" presStyleCnt="5"/>
      <dgm:spPr/>
    </dgm:pt>
    <dgm:pt modelId="{C90C46F2-9E2D-44CC-8459-532BB67FF7C2}" type="pres">
      <dgm:prSet presAssocID="{D2A2FFFB-6F73-4AF2-8551-2128121ECAC9}" presName="sibTransNodeRect" presStyleLbl="alignNode1" presStyleIdx="0" presStyleCnt="5">
        <dgm:presLayoutVars>
          <dgm:chMax val="0"/>
          <dgm:bulletEnabled val="1"/>
        </dgm:presLayoutVars>
      </dgm:prSet>
      <dgm:spPr/>
    </dgm:pt>
    <dgm:pt modelId="{6430F4C1-E303-4630-976C-596DFBE4AC9C}" type="pres">
      <dgm:prSet presAssocID="{45C2AB7B-3272-4C11-AA02-AD41838D72C2}" presName="nodeRect" presStyleLbl="alignNode1" presStyleIdx="0" presStyleCnt="5">
        <dgm:presLayoutVars>
          <dgm:bulletEnabled val="1"/>
        </dgm:presLayoutVars>
      </dgm:prSet>
      <dgm:spPr/>
    </dgm:pt>
    <dgm:pt modelId="{2A106EFC-976B-444D-85D8-86736D35296E}" type="pres">
      <dgm:prSet presAssocID="{D2A2FFFB-6F73-4AF2-8551-2128121ECAC9}" presName="sibTrans" presStyleCnt="0"/>
      <dgm:spPr/>
    </dgm:pt>
    <dgm:pt modelId="{72346066-4CA7-491E-932C-7BC56506D62A}" type="pres">
      <dgm:prSet presAssocID="{783E4233-A0F9-4DED-9F75-AA5714F2AED0}" presName="compositeNode" presStyleCnt="0">
        <dgm:presLayoutVars>
          <dgm:bulletEnabled val="1"/>
        </dgm:presLayoutVars>
      </dgm:prSet>
      <dgm:spPr/>
    </dgm:pt>
    <dgm:pt modelId="{5BE3F682-5B7B-4781-BF14-0DEF3F4BDDC6}" type="pres">
      <dgm:prSet presAssocID="{783E4233-A0F9-4DED-9F75-AA5714F2AED0}" presName="bgRect" presStyleLbl="alignNode1" presStyleIdx="1" presStyleCnt="5"/>
      <dgm:spPr/>
    </dgm:pt>
    <dgm:pt modelId="{9D28B4CE-5BC5-482D-9048-DE8CB1589339}" type="pres">
      <dgm:prSet presAssocID="{BEA4EEF1-38EB-4AAD-BCBE-D5F9DF8DD92E}" presName="sibTransNodeRect" presStyleLbl="alignNode1" presStyleIdx="1" presStyleCnt="5">
        <dgm:presLayoutVars>
          <dgm:chMax val="0"/>
          <dgm:bulletEnabled val="1"/>
        </dgm:presLayoutVars>
      </dgm:prSet>
      <dgm:spPr/>
    </dgm:pt>
    <dgm:pt modelId="{452EB58C-A267-4D71-855F-003AE9F9866B}" type="pres">
      <dgm:prSet presAssocID="{783E4233-A0F9-4DED-9F75-AA5714F2AED0}" presName="nodeRect" presStyleLbl="alignNode1" presStyleIdx="1" presStyleCnt="5">
        <dgm:presLayoutVars>
          <dgm:bulletEnabled val="1"/>
        </dgm:presLayoutVars>
      </dgm:prSet>
      <dgm:spPr/>
    </dgm:pt>
    <dgm:pt modelId="{31A5D1B6-F785-4D6A-BC25-ABEF16A16435}" type="pres">
      <dgm:prSet presAssocID="{BEA4EEF1-38EB-4AAD-BCBE-D5F9DF8DD92E}" presName="sibTrans" presStyleCnt="0"/>
      <dgm:spPr/>
    </dgm:pt>
    <dgm:pt modelId="{8822E817-E6D6-4C5B-8F5A-FD64825C99CB}" type="pres">
      <dgm:prSet presAssocID="{6411B3B2-AF56-4D3A-96A7-7C2EDDCAD0DF}" presName="compositeNode" presStyleCnt="0">
        <dgm:presLayoutVars>
          <dgm:bulletEnabled val="1"/>
        </dgm:presLayoutVars>
      </dgm:prSet>
      <dgm:spPr/>
    </dgm:pt>
    <dgm:pt modelId="{0412C7B0-E855-41CC-A047-BE467EDAA516}" type="pres">
      <dgm:prSet presAssocID="{6411B3B2-AF56-4D3A-96A7-7C2EDDCAD0DF}" presName="bgRect" presStyleLbl="alignNode1" presStyleIdx="2" presStyleCnt="5"/>
      <dgm:spPr/>
    </dgm:pt>
    <dgm:pt modelId="{F4B19899-DA7F-4C77-A121-902714AD77EA}" type="pres">
      <dgm:prSet presAssocID="{B900F30C-1D7A-4697-92F3-DC8809396243}" presName="sibTransNodeRect" presStyleLbl="alignNode1" presStyleIdx="2" presStyleCnt="5">
        <dgm:presLayoutVars>
          <dgm:chMax val="0"/>
          <dgm:bulletEnabled val="1"/>
        </dgm:presLayoutVars>
      </dgm:prSet>
      <dgm:spPr/>
    </dgm:pt>
    <dgm:pt modelId="{A9DAE450-A279-4FEF-9BC8-E32F72B34C01}" type="pres">
      <dgm:prSet presAssocID="{6411B3B2-AF56-4D3A-96A7-7C2EDDCAD0DF}" presName="nodeRect" presStyleLbl="alignNode1" presStyleIdx="2" presStyleCnt="5">
        <dgm:presLayoutVars>
          <dgm:bulletEnabled val="1"/>
        </dgm:presLayoutVars>
      </dgm:prSet>
      <dgm:spPr/>
    </dgm:pt>
    <dgm:pt modelId="{B7D0E29A-0E93-4689-B254-DE0532FA0CA1}" type="pres">
      <dgm:prSet presAssocID="{B900F30C-1D7A-4697-92F3-DC8809396243}" presName="sibTrans" presStyleCnt="0"/>
      <dgm:spPr/>
    </dgm:pt>
    <dgm:pt modelId="{E8C133CC-97B6-46B3-AE2A-5F002965E268}" type="pres">
      <dgm:prSet presAssocID="{0F23EDF5-19BB-4A76-91E1-DBBD5A263A9E}" presName="compositeNode" presStyleCnt="0">
        <dgm:presLayoutVars>
          <dgm:bulletEnabled val="1"/>
        </dgm:presLayoutVars>
      </dgm:prSet>
      <dgm:spPr/>
    </dgm:pt>
    <dgm:pt modelId="{8553AD49-7EF3-48D5-BE13-9441034A1B22}" type="pres">
      <dgm:prSet presAssocID="{0F23EDF5-19BB-4A76-91E1-DBBD5A263A9E}" presName="bgRect" presStyleLbl="alignNode1" presStyleIdx="3" presStyleCnt="5"/>
      <dgm:spPr/>
    </dgm:pt>
    <dgm:pt modelId="{A552F762-11D1-4AAA-A573-7C9737E09D00}" type="pres">
      <dgm:prSet presAssocID="{19F49783-2824-42DD-A08D-24DD5901B28F}" presName="sibTransNodeRect" presStyleLbl="alignNode1" presStyleIdx="3" presStyleCnt="5">
        <dgm:presLayoutVars>
          <dgm:chMax val="0"/>
          <dgm:bulletEnabled val="1"/>
        </dgm:presLayoutVars>
      </dgm:prSet>
      <dgm:spPr/>
    </dgm:pt>
    <dgm:pt modelId="{FBAE00DB-CB32-4D18-9F79-FB5AC468D2A0}" type="pres">
      <dgm:prSet presAssocID="{0F23EDF5-19BB-4A76-91E1-DBBD5A263A9E}" presName="nodeRect" presStyleLbl="alignNode1" presStyleIdx="3" presStyleCnt="5">
        <dgm:presLayoutVars>
          <dgm:bulletEnabled val="1"/>
        </dgm:presLayoutVars>
      </dgm:prSet>
      <dgm:spPr/>
    </dgm:pt>
    <dgm:pt modelId="{E2D66A67-0844-4BCB-BD9B-F0D33C7818E6}" type="pres">
      <dgm:prSet presAssocID="{19F49783-2824-42DD-A08D-24DD5901B28F}" presName="sibTrans" presStyleCnt="0"/>
      <dgm:spPr/>
    </dgm:pt>
    <dgm:pt modelId="{6C4200D5-087C-431B-9617-C7654CCAD945}" type="pres">
      <dgm:prSet presAssocID="{3E4FA396-933F-4188-AA11-34840DE868AD}" presName="compositeNode" presStyleCnt="0">
        <dgm:presLayoutVars>
          <dgm:bulletEnabled val="1"/>
        </dgm:presLayoutVars>
      </dgm:prSet>
      <dgm:spPr/>
    </dgm:pt>
    <dgm:pt modelId="{953299D2-512A-4E79-AC75-B097DA902714}" type="pres">
      <dgm:prSet presAssocID="{3E4FA396-933F-4188-AA11-34840DE868AD}" presName="bgRect" presStyleLbl="alignNode1" presStyleIdx="4" presStyleCnt="5"/>
      <dgm:spPr/>
    </dgm:pt>
    <dgm:pt modelId="{706AC59B-477F-4796-BE68-DB6681B8BDB5}" type="pres">
      <dgm:prSet presAssocID="{3D7D0C22-7E51-430E-A4F2-879F7738AC07}" presName="sibTransNodeRect" presStyleLbl="alignNode1" presStyleIdx="4" presStyleCnt="5">
        <dgm:presLayoutVars>
          <dgm:chMax val="0"/>
          <dgm:bulletEnabled val="1"/>
        </dgm:presLayoutVars>
      </dgm:prSet>
      <dgm:spPr/>
    </dgm:pt>
    <dgm:pt modelId="{74B46776-3813-4931-B00C-C9BC5EEAAED0}" type="pres">
      <dgm:prSet presAssocID="{3E4FA396-933F-4188-AA11-34840DE868AD}" presName="nodeRect" presStyleLbl="alignNode1" presStyleIdx="4" presStyleCnt="5">
        <dgm:presLayoutVars>
          <dgm:bulletEnabled val="1"/>
        </dgm:presLayoutVars>
      </dgm:prSet>
      <dgm:spPr/>
    </dgm:pt>
  </dgm:ptLst>
  <dgm:cxnLst>
    <dgm:cxn modelId="{07503B01-734A-4723-8F18-0048DCCDF138}" srcId="{737AFC5A-E1B5-4F1F-9A83-F396E3BBB17E}" destId="{3E4FA396-933F-4188-AA11-34840DE868AD}" srcOrd="4" destOrd="0" parTransId="{F364661D-BFAD-4258-AB8B-3A2721FCA47E}" sibTransId="{3D7D0C22-7E51-430E-A4F2-879F7738AC07}"/>
    <dgm:cxn modelId="{59A7E101-888A-4EEE-9B0F-27125AEBFCFA}" srcId="{737AFC5A-E1B5-4F1F-9A83-F396E3BBB17E}" destId="{0F23EDF5-19BB-4A76-91E1-DBBD5A263A9E}" srcOrd="3" destOrd="0" parTransId="{2F257F18-DB66-475A-85F6-299C0B160B8A}" sibTransId="{19F49783-2824-42DD-A08D-24DD5901B28F}"/>
    <dgm:cxn modelId="{296C3712-8CC0-4D4D-84DC-ADE47D4482A6}" type="presOf" srcId="{783E4233-A0F9-4DED-9F75-AA5714F2AED0}" destId="{5BE3F682-5B7B-4781-BF14-0DEF3F4BDDC6}" srcOrd="0" destOrd="0" presId="urn:microsoft.com/office/officeart/2016/7/layout/LinearBlockProcessNumbered"/>
    <dgm:cxn modelId="{31F77717-5B3C-4A99-8E7B-A7C801C63DAB}" type="presOf" srcId="{19F49783-2824-42DD-A08D-24DD5901B28F}" destId="{A552F762-11D1-4AAA-A573-7C9737E09D00}" srcOrd="0" destOrd="0" presId="urn:microsoft.com/office/officeart/2016/7/layout/LinearBlockProcessNumbered"/>
    <dgm:cxn modelId="{1E2BA725-123F-4E82-9298-015C3C481F7E}" srcId="{737AFC5A-E1B5-4F1F-9A83-F396E3BBB17E}" destId="{6411B3B2-AF56-4D3A-96A7-7C2EDDCAD0DF}" srcOrd="2" destOrd="0" parTransId="{EAE11A08-3374-4091-B130-C72D39941FB3}" sibTransId="{B900F30C-1D7A-4697-92F3-DC8809396243}"/>
    <dgm:cxn modelId="{0039885D-2769-4A88-8107-3024A0B6B8A9}" type="presOf" srcId="{45C2AB7B-3272-4C11-AA02-AD41838D72C2}" destId="{799FDDC6-7147-4AA4-BD36-F0A35308C993}" srcOrd="0" destOrd="0" presId="urn:microsoft.com/office/officeart/2016/7/layout/LinearBlockProcessNumbered"/>
    <dgm:cxn modelId="{6D7A3361-2F13-4389-9C20-E467F2C6608C}" type="presOf" srcId="{6411B3B2-AF56-4D3A-96A7-7C2EDDCAD0DF}" destId="{A9DAE450-A279-4FEF-9BC8-E32F72B34C01}" srcOrd="1" destOrd="0" presId="urn:microsoft.com/office/officeart/2016/7/layout/LinearBlockProcessNumbered"/>
    <dgm:cxn modelId="{9992F863-0782-4A87-967A-F5BBCE93DA85}" type="presOf" srcId="{3E4FA396-933F-4188-AA11-34840DE868AD}" destId="{74B46776-3813-4931-B00C-C9BC5EEAAED0}" srcOrd="1" destOrd="0" presId="urn:microsoft.com/office/officeart/2016/7/layout/LinearBlockProcessNumbered"/>
    <dgm:cxn modelId="{8AC5BB6A-5AA1-40D6-978C-1CF13D1AE7A9}" srcId="{737AFC5A-E1B5-4F1F-9A83-F396E3BBB17E}" destId="{45C2AB7B-3272-4C11-AA02-AD41838D72C2}" srcOrd="0" destOrd="0" parTransId="{CCA8D80A-3682-40A6-B99A-04C9EA467A76}" sibTransId="{D2A2FFFB-6F73-4AF2-8551-2128121ECAC9}"/>
    <dgm:cxn modelId="{F57DCF4B-AF03-4D5B-B690-D5DA0447640C}" type="presOf" srcId="{0F23EDF5-19BB-4A76-91E1-DBBD5A263A9E}" destId="{FBAE00DB-CB32-4D18-9F79-FB5AC468D2A0}" srcOrd="1" destOrd="0" presId="urn:microsoft.com/office/officeart/2016/7/layout/LinearBlockProcessNumbered"/>
    <dgm:cxn modelId="{4D01FD7F-408A-4906-B9F2-B0392A3CDA5D}" srcId="{737AFC5A-E1B5-4F1F-9A83-F396E3BBB17E}" destId="{783E4233-A0F9-4DED-9F75-AA5714F2AED0}" srcOrd="1" destOrd="0" parTransId="{3003A1E3-5306-41B3-A52C-A39D6719E8BB}" sibTransId="{BEA4EEF1-38EB-4AAD-BCBE-D5F9DF8DD92E}"/>
    <dgm:cxn modelId="{0A9B8B81-426A-45F7-BBAD-9786371F4970}" type="presOf" srcId="{BEA4EEF1-38EB-4AAD-BCBE-D5F9DF8DD92E}" destId="{9D28B4CE-5BC5-482D-9048-DE8CB1589339}" srcOrd="0" destOrd="0" presId="urn:microsoft.com/office/officeart/2016/7/layout/LinearBlockProcessNumbered"/>
    <dgm:cxn modelId="{691CE881-430D-4828-96BB-1DB62E192DCE}" type="presOf" srcId="{6411B3B2-AF56-4D3A-96A7-7C2EDDCAD0DF}" destId="{0412C7B0-E855-41CC-A047-BE467EDAA516}" srcOrd="0" destOrd="0" presId="urn:microsoft.com/office/officeart/2016/7/layout/LinearBlockProcessNumbered"/>
    <dgm:cxn modelId="{D850C0AD-A3DF-4FDB-AC99-62C4CA321B98}" type="presOf" srcId="{B900F30C-1D7A-4697-92F3-DC8809396243}" destId="{F4B19899-DA7F-4C77-A121-902714AD77EA}" srcOrd="0" destOrd="0" presId="urn:microsoft.com/office/officeart/2016/7/layout/LinearBlockProcessNumbered"/>
    <dgm:cxn modelId="{01C687C2-7632-48C2-8629-8FE2420EB078}" type="presOf" srcId="{3D7D0C22-7E51-430E-A4F2-879F7738AC07}" destId="{706AC59B-477F-4796-BE68-DB6681B8BDB5}" srcOrd="0" destOrd="0" presId="urn:microsoft.com/office/officeart/2016/7/layout/LinearBlockProcessNumbered"/>
    <dgm:cxn modelId="{8D3036C7-49E5-405D-8AEB-BF21BBA3F385}" type="presOf" srcId="{783E4233-A0F9-4DED-9F75-AA5714F2AED0}" destId="{452EB58C-A267-4D71-855F-003AE9F9866B}" srcOrd="1" destOrd="0" presId="urn:microsoft.com/office/officeart/2016/7/layout/LinearBlockProcessNumbered"/>
    <dgm:cxn modelId="{854A37DE-BA8A-4FE6-99B9-88AA2A4634EA}" type="presOf" srcId="{D2A2FFFB-6F73-4AF2-8551-2128121ECAC9}" destId="{C90C46F2-9E2D-44CC-8459-532BB67FF7C2}" srcOrd="0" destOrd="0" presId="urn:microsoft.com/office/officeart/2016/7/layout/LinearBlockProcessNumbered"/>
    <dgm:cxn modelId="{BE1EA9E5-5EC7-4F70-96F6-4B38286C380D}" type="presOf" srcId="{0F23EDF5-19BB-4A76-91E1-DBBD5A263A9E}" destId="{8553AD49-7EF3-48D5-BE13-9441034A1B22}" srcOrd="0" destOrd="0" presId="urn:microsoft.com/office/officeart/2016/7/layout/LinearBlockProcessNumbered"/>
    <dgm:cxn modelId="{7B1CCAE5-4E2E-4A63-AB3E-CFBCBD406E69}" type="presOf" srcId="{3E4FA396-933F-4188-AA11-34840DE868AD}" destId="{953299D2-512A-4E79-AC75-B097DA902714}" srcOrd="0" destOrd="0" presId="urn:microsoft.com/office/officeart/2016/7/layout/LinearBlockProcessNumbered"/>
    <dgm:cxn modelId="{843EFCF6-3FA5-47DB-B3B0-2802ECAA3C51}" type="presOf" srcId="{737AFC5A-E1B5-4F1F-9A83-F396E3BBB17E}" destId="{8A6A932D-AEBB-4137-92B6-443978369BA4}" srcOrd="0" destOrd="0" presId="urn:microsoft.com/office/officeart/2016/7/layout/LinearBlockProcessNumbered"/>
    <dgm:cxn modelId="{4E6681FF-4467-4619-97F0-A70A376574C8}" type="presOf" srcId="{45C2AB7B-3272-4C11-AA02-AD41838D72C2}" destId="{6430F4C1-E303-4630-976C-596DFBE4AC9C}" srcOrd="1" destOrd="0" presId="urn:microsoft.com/office/officeart/2016/7/layout/LinearBlockProcessNumbered"/>
    <dgm:cxn modelId="{2550E076-32A4-4F54-99DF-61EC4B5D49CB}" type="presParOf" srcId="{8A6A932D-AEBB-4137-92B6-443978369BA4}" destId="{C11EA001-7BC3-46C4-9B2E-6631598C0F74}" srcOrd="0" destOrd="0" presId="urn:microsoft.com/office/officeart/2016/7/layout/LinearBlockProcessNumbered"/>
    <dgm:cxn modelId="{EF9AD28C-E03F-458A-B97C-D930B0D062C3}" type="presParOf" srcId="{C11EA001-7BC3-46C4-9B2E-6631598C0F74}" destId="{799FDDC6-7147-4AA4-BD36-F0A35308C993}" srcOrd="0" destOrd="0" presId="urn:microsoft.com/office/officeart/2016/7/layout/LinearBlockProcessNumbered"/>
    <dgm:cxn modelId="{935874CB-F486-4C0E-BDFB-D73731EC66D1}" type="presParOf" srcId="{C11EA001-7BC3-46C4-9B2E-6631598C0F74}" destId="{C90C46F2-9E2D-44CC-8459-532BB67FF7C2}" srcOrd="1" destOrd="0" presId="urn:microsoft.com/office/officeart/2016/7/layout/LinearBlockProcessNumbered"/>
    <dgm:cxn modelId="{B05DB5CE-95F2-4A78-AE8A-DB0FAB5A2BEA}" type="presParOf" srcId="{C11EA001-7BC3-46C4-9B2E-6631598C0F74}" destId="{6430F4C1-E303-4630-976C-596DFBE4AC9C}" srcOrd="2" destOrd="0" presId="urn:microsoft.com/office/officeart/2016/7/layout/LinearBlockProcessNumbered"/>
    <dgm:cxn modelId="{0215CF43-DE37-45C7-955A-D75B5AD2FCBF}" type="presParOf" srcId="{8A6A932D-AEBB-4137-92B6-443978369BA4}" destId="{2A106EFC-976B-444D-85D8-86736D35296E}" srcOrd="1" destOrd="0" presId="urn:microsoft.com/office/officeart/2016/7/layout/LinearBlockProcessNumbered"/>
    <dgm:cxn modelId="{2707CD4B-D857-4971-A308-B214624D378E}" type="presParOf" srcId="{8A6A932D-AEBB-4137-92B6-443978369BA4}" destId="{72346066-4CA7-491E-932C-7BC56506D62A}" srcOrd="2" destOrd="0" presId="urn:microsoft.com/office/officeart/2016/7/layout/LinearBlockProcessNumbered"/>
    <dgm:cxn modelId="{5A29AD74-AF91-4121-B9D5-33B4C2038441}" type="presParOf" srcId="{72346066-4CA7-491E-932C-7BC56506D62A}" destId="{5BE3F682-5B7B-4781-BF14-0DEF3F4BDDC6}" srcOrd="0" destOrd="0" presId="urn:microsoft.com/office/officeart/2016/7/layout/LinearBlockProcessNumbered"/>
    <dgm:cxn modelId="{119F4E16-ACDB-4D31-86B2-5A7DFDC65D16}" type="presParOf" srcId="{72346066-4CA7-491E-932C-7BC56506D62A}" destId="{9D28B4CE-5BC5-482D-9048-DE8CB1589339}" srcOrd="1" destOrd="0" presId="urn:microsoft.com/office/officeart/2016/7/layout/LinearBlockProcessNumbered"/>
    <dgm:cxn modelId="{9C89E4B1-3041-4FFB-B0EF-749F4D667A7F}" type="presParOf" srcId="{72346066-4CA7-491E-932C-7BC56506D62A}" destId="{452EB58C-A267-4D71-855F-003AE9F9866B}" srcOrd="2" destOrd="0" presId="urn:microsoft.com/office/officeart/2016/7/layout/LinearBlockProcessNumbered"/>
    <dgm:cxn modelId="{6639427F-8F1C-4E41-9DC5-194CC61D96BC}" type="presParOf" srcId="{8A6A932D-AEBB-4137-92B6-443978369BA4}" destId="{31A5D1B6-F785-4D6A-BC25-ABEF16A16435}" srcOrd="3" destOrd="0" presId="urn:microsoft.com/office/officeart/2016/7/layout/LinearBlockProcessNumbered"/>
    <dgm:cxn modelId="{A58C8283-9FA9-426A-A09A-832DC66979E8}" type="presParOf" srcId="{8A6A932D-AEBB-4137-92B6-443978369BA4}" destId="{8822E817-E6D6-4C5B-8F5A-FD64825C99CB}" srcOrd="4" destOrd="0" presId="urn:microsoft.com/office/officeart/2016/7/layout/LinearBlockProcessNumbered"/>
    <dgm:cxn modelId="{CD8E1326-EE37-47E4-BD7C-467A8650B3A1}" type="presParOf" srcId="{8822E817-E6D6-4C5B-8F5A-FD64825C99CB}" destId="{0412C7B0-E855-41CC-A047-BE467EDAA516}" srcOrd="0" destOrd="0" presId="urn:microsoft.com/office/officeart/2016/7/layout/LinearBlockProcessNumbered"/>
    <dgm:cxn modelId="{CB9D57A7-2A02-4F7C-8320-9B8DB34C3A62}" type="presParOf" srcId="{8822E817-E6D6-4C5B-8F5A-FD64825C99CB}" destId="{F4B19899-DA7F-4C77-A121-902714AD77EA}" srcOrd="1" destOrd="0" presId="urn:microsoft.com/office/officeart/2016/7/layout/LinearBlockProcessNumbered"/>
    <dgm:cxn modelId="{39E2C1B3-A0DA-48F2-A341-F28EA622EFBF}" type="presParOf" srcId="{8822E817-E6D6-4C5B-8F5A-FD64825C99CB}" destId="{A9DAE450-A279-4FEF-9BC8-E32F72B34C01}" srcOrd="2" destOrd="0" presId="urn:microsoft.com/office/officeart/2016/7/layout/LinearBlockProcessNumbered"/>
    <dgm:cxn modelId="{10CB53D9-B35B-479E-91B2-71EC9C5E6148}" type="presParOf" srcId="{8A6A932D-AEBB-4137-92B6-443978369BA4}" destId="{B7D0E29A-0E93-4689-B254-DE0532FA0CA1}" srcOrd="5" destOrd="0" presId="urn:microsoft.com/office/officeart/2016/7/layout/LinearBlockProcessNumbered"/>
    <dgm:cxn modelId="{699DE43D-1A2E-4329-AF74-D9DF6944D36D}" type="presParOf" srcId="{8A6A932D-AEBB-4137-92B6-443978369BA4}" destId="{E8C133CC-97B6-46B3-AE2A-5F002965E268}" srcOrd="6" destOrd="0" presId="urn:microsoft.com/office/officeart/2016/7/layout/LinearBlockProcessNumbered"/>
    <dgm:cxn modelId="{5F09C52A-BBCB-40EA-9B22-B18205584FBC}" type="presParOf" srcId="{E8C133CC-97B6-46B3-AE2A-5F002965E268}" destId="{8553AD49-7EF3-48D5-BE13-9441034A1B22}" srcOrd="0" destOrd="0" presId="urn:microsoft.com/office/officeart/2016/7/layout/LinearBlockProcessNumbered"/>
    <dgm:cxn modelId="{D32CE594-6ADF-4206-AB76-A2915D049D44}" type="presParOf" srcId="{E8C133CC-97B6-46B3-AE2A-5F002965E268}" destId="{A552F762-11D1-4AAA-A573-7C9737E09D00}" srcOrd="1" destOrd="0" presId="urn:microsoft.com/office/officeart/2016/7/layout/LinearBlockProcessNumbered"/>
    <dgm:cxn modelId="{24CE3D70-8911-4796-A133-DA671947C8C1}" type="presParOf" srcId="{E8C133CC-97B6-46B3-AE2A-5F002965E268}" destId="{FBAE00DB-CB32-4D18-9F79-FB5AC468D2A0}" srcOrd="2" destOrd="0" presId="urn:microsoft.com/office/officeart/2016/7/layout/LinearBlockProcessNumbered"/>
    <dgm:cxn modelId="{F6C473BE-1F05-4FCF-BAEE-05DA48811C72}" type="presParOf" srcId="{8A6A932D-AEBB-4137-92B6-443978369BA4}" destId="{E2D66A67-0844-4BCB-BD9B-F0D33C7818E6}" srcOrd="7" destOrd="0" presId="urn:microsoft.com/office/officeart/2016/7/layout/LinearBlockProcessNumbered"/>
    <dgm:cxn modelId="{8AF907AC-9600-4A7B-8A29-E314CC6BE4B7}" type="presParOf" srcId="{8A6A932D-AEBB-4137-92B6-443978369BA4}" destId="{6C4200D5-087C-431B-9617-C7654CCAD945}" srcOrd="8" destOrd="0" presId="urn:microsoft.com/office/officeart/2016/7/layout/LinearBlockProcessNumbered"/>
    <dgm:cxn modelId="{40F6AAFA-A1B5-4574-9950-3F671343E9DF}" type="presParOf" srcId="{6C4200D5-087C-431B-9617-C7654CCAD945}" destId="{953299D2-512A-4E79-AC75-B097DA902714}" srcOrd="0" destOrd="0" presId="urn:microsoft.com/office/officeart/2016/7/layout/LinearBlockProcessNumbered"/>
    <dgm:cxn modelId="{5EDBE835-9657-470E-A39D-2BC9DB09682B}" type="presParOf" srcId="{6C4200D5-087C-431B-9617-C7654CCAD945}" destId="{706AC59B-477F-4796-BE68-DB6681B8BDB5}" srcOrd="1" destOrd="0" presId="urn:microsoft.com/office/officeart/2016/7/layout/LinearBlockProcessNumbered"/>
    <dgm:cxn modelId="{1629EC4A-ABE8-4B37-8EEF-54B5BD0D0557}" type="presParOf" srcId="{6C4200D5-087C-431B-9617-C7654CCAD945}" destId="{74B46776-3813-4931-B00C-C9BC5EEAAED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EC1664B-3FFC-40C3-9E97-2A0AB77FF423}" type="doc">
      <dgm:prSet loTypeId="urn:microsoft.com/office/officeart/2008/layout/LinedList" loCatId="list" qsTypeId="urn:microsoft.com/office/officeart/2005/8/quickstyle/simple2" qsCatId="simple" csTypeId="urn:microsoft.com/office/officeart/2005/8/colors/accent4_3" csCatId="accent4"/>
      <dgm:spPr/>
      <dgm:t>
        <a:bodyPr/>
        <a:lstStyle/>
        <a:p>
          <a:endParaRPr lang="en-US"/>
        </a:p>
      </dgm:t>
    </dgm:pt>
    <dgm:pt modelId="{5EC809EF-4F35-4F5C-91B4-92A769ED6335}">
      <dgm:prSet/>
      <dgm:spPr/>
      <dgm:t>
        <a:bodyPr/>
        <a:lstStyle/>
        <a:p>
          <a:r>
            <a:rPr lang="en-GB"/>
            <a:t>Farm Manager gives orders and guidance, responsible for weekly invents and tracking the daily invents;</a:t>
          </a:r>
          <a:endParaRPr lang="en-US"/>
        </a:p>
      </dgm:t>
    </dgm:pt>
    <dgm:pt modelId="{B9DDBC37-28B6-4882-8AB7-C628BD254904}" type="parTrans" cxnId="{79EEE136-28C3-4837-8E78-2BD5289A844A}">
      <dgm:prSet/>
      <dgm:spPr/>
      <dgm:t>
        <a:bodyPr/>
        <a:lstStyle/>
        <a:p>
          <a:endParaRPr lang="en-US"/>
        </a:p>
      </dgm:t>
    </dgm:pt>
    <dgm:pt modelId="{24A969A5-5914-4924-9996-CBD693B9F47C}" type="sibTrans" cxnId="{79EEE136-28C3-4837-8E78-2BD5289A844A}">
      <dgm:prSet/>
      <dgm:spPr/>
      <dgm:t>
        <a:bodyPr/>
        <a:lstStyle/>
        <a:p>
          <a:endParaRPr lang="en-US"/>
        </a:p>
      </dgm:t>
    </dgm:pt>
    <dgm:pt modelId="{F81F8248-5857-4C11-83A7-18439DA3EB8E}">
      <dgm:prSet/>
      <dgm:spPr/>
      <dgm:t>
        <a:bodyPr/>
        <a:lstStyle/>
        <a:p>
          <a:r>
            <a:rPr lang="en-GB"/>
            <a:t>Farm manager is always concerned with development of management strategies and skills among workers for improved decision making in the use of resources;</a:t>
          </a:r>
          <a:endParaRPr lang="en-US"/>
        </a:p>
      </dgm:t>
    </dgm:pt>
    <dgm:pt modelId="{E7B68C10-F1D9-4F23-B60D-7503D856A121}" type="parTrans" cxnId="{B0532044-03EF-4796-91BB-041A7709B544}">
      <dgm:prSet/>
      <dgm:spPr/>
      <dgm:t>
        <a:bodyPr/>
        <a:lstStyle/>
        <a:p>
          <a:endParaRPr lang="en-US"/>
        </a:p>
      </dgm:t>
    </dgm:pt>
    <dgm:pt modelId="{349F5932-E794-4645-B5BA-9B3D64928A2E}" type="sibTrans" cxnId="{B0532044-03EF-4796-91BB-041A7709B544}">
      <dgm:prSet/>
      <dgm:spPr/>
      <dgm:t>
        <a:bodyPr/>
        <a:lstStyle/>
        <a:p>
          <a:endParaRPr lang="en-US"/>
        </a:p>
      </dgm:t>
    </dgm:pt>
    <dgm:pt modelId="{A2D6D91D-5135-444D-8E23-40CF0496CA75}">
      <dgm:prSet/>
      <dgm:spPr/>
      <dgm:t>
        <a:bodyPr/>
        <a:lstStyle/>
        <a:p>
          <a:r>
            <a:rPr lang="en-GB"/>
            <a:t>Responsible for linking employees together;</a:t>
          </a:r>
          <a:endParaRPr lang="en-US"/>
        </a:p>
      </dgm:t>
    </dgm:pt>
    <dgm:pt modelId="{268C361E-3BA9-42CD-94C9-601451A9E373}" type="parTrans" cxnId="{6774A59B-2D14-48C4-84A9-89110D4421F6}">
      <dgm:prSet/>
      <dgm:spPr/>
      <dgm:t>
        <a:bodyPr/>
        <a:lstStyle/>
        <a:p>
          <a:endParaRPr lang="en-US"/>
        </a:p>
      </dgm:t>
    </dgm:pt>
    <dgm:pt modelId="{734A5A8B-7D3D-43D0-95D9-0050244404E8}" type="sibTrans" cxnId="{6774A59B-2D14-48C4-84A9-89110D4421F6}">
      <dgm:prSet/>
      <dgm:spPr/>
      <dgm:t>
        <a:bodyPr/>
        <a:lstStyle/>
        <a:p>
          <a:endParaRPr lang="en-US"/>
        </a:p>
      </dgm:t>
    </dgm:pt>
    <dgm:pt modelId="{B5D5BE1D-582D-4824-99AE-D36E6B559BB5}">
      <dgm:prSet/>
      <dgm:spPr/>
      <dgm:t>
        <a:bodyPr/>
        <a:lstStyle/>
        <a:p>
          <a:r>
            <a:rPr lang="en-GB"/>
            <a:t>Responsible for investigation, planning, marketing, training, extension and other related things that need to be done; </a:t>
          </a:r>
          <a:endParaRPr lang="en-US"/>
        </a:p>
      </dgm:t>
    </dgm:pt>
    <dgm:pt modelId="{C444CC62-AAA2-4170-8F97-0F161584FEEB}" type="parTrans" cxnId="{FF68319F-6076-415C-A552-4BA4755CCE87}">
      <dgm:prSet/>
      <dgm:spPr/>
      <dgm:t>
        <a:bodyPr/>
        <a:lstStyle/>
        <a:p>
          <a:endParaRPr lang="en-US"/>
        </a:p>
      </dgm:t>
    </dgm:pt>
    <dgm:pt modelId="{1E852FED-E88B-499C-BA7D-7ACC113580B5}" type="sibTrans" cxnId="{FF68319F-6076-415C-A552-4BA4755CCE87}">
      <dgm:prSet/>
      <dgm:spPr/>
      <dgm:t>
        <a:bodyPr/>
        <a:lstStyle/>
        <a:p>
          <a:endParaRPr lang="en-US"/>
        </a:p>
      </dgm:t>
    </dgm:pt>
    <dgm:pt modelId="{BA524876-32D1-4F10-B087-E8EEAE528B74}">
      <dgm:prSet/>
      <dgm:spPr/>
      <dgm:t>
        <a:bodyPr/>
        <a:lstStyle/>
        <a:p>
          <a:r>
            <a:rPr lang="en-GB"/>
            <a:t>Responsible to communicate the findings of farm economic analysis to policy makers and front-line extension workers;</a:t>
          </a:r>
          <a:endParaRPr lang="en-US"/>
        </a:p>
      </dgm:t>
    </dgm:pt>
    <dgm:pt modelId="{48483A3E-4500-40B8-9A09-3A8F5A28139F}" type="parTrans" cxnId="{C4C9168F-0CBB-4AFD-8825-5EAA1C71F469}">
      <dgm:prSet/>
      <dgm:spPr/>
      <dgm:t>
        <a:bodyPr/>
        <a:lstStyle/>
        <a:p>
          <a:endParaRPr lang="en-US"/>
        </a:p>
      </dgm:t>
    </dgm:pt>
    <dgm:pt modelId="{0F23C907-F9B7-4E4D-9B97-60A60F9EC5EA}" type="sibTrans" cxnId="{C4C9168F-0CBB-4AFD-8825-5EAA1C71F469}">
      <dgm:prSet/>
      <dgm:spPr/>
      <dgm:t>
        <a:bodyPr/>
        <a:lstStyle/>
        <a:p>
          <a:endParaRPr lang="en-US"/>
        </a:p>
      </dgm:t>
    </dgm:pt>
    <dgm:pt modelId="{1C7C5FD7-D553-4875-BE47-58A315A8E5D6}">
      <dgm:prSet/>
      <dgm:spPr/>
      <dgm:t>
        <a:bodyPr/>
        <a:lstStyle/>
        <a:p>
          <a:r>
            <a:rPr lang="en-GB"/>
            <a:t>Facilitate links with private sector input, dealers and buyers at the same time to support workers with specialised training on the farm as a business.</a:t>
          </a:r>
          <a:endParaRPr lang="en-US"/>
        </a:p>
      </dgm:t>
    </dgm:pt>
    <dgm:pt modelId="{573777BF-1C58-4B0A-A21E-16005C3F66D3}" type="parTrans" cxnId="{2B8A3E41-25F7-4529-9DE4-7AEE3655161B}">
      <dgm:prSet/>
      <dgm:spPr/>
      <dgm:t>
        <a:bodyPr/>
        <a:lstStyle/>
        <a:p>
          <a:endParaRPr lang="en-US"/>
        </a:p>
      </dgm:t>
    </dgm:pt>
    <dgm:pt modelId="{465F50AC-2ABC-41E8-87E0-A357CDD25C22}" type="sibTrans" cxnId="{2B8A3E41-25F7-4529-9DE4-7AEE3655161B}">
      <dgm:prSet/>
      <dgm:spPr/>
      <dgm:t>
        <a:bodyPr/>
        <a:lstStyle/>
        <a:p>
          <a:endParaRPr lang="en-US"/>
        </a:p>
      </dgm:t>
    </dgm:pt>
    <dgm:pt modelId="{B4C46C2D-9E39-4A63-A626-06BA04D1CE87}" type="pres">
      <dgm:prSet presAssocID="{8EC1664B-3FFC-40C3-9E97-2A0AB77FF423}" presName="vert0" presStyleCnt="0">
        <dgm:presLayoutVars>
          <dgm:dir/>
          <dgm:animOne val="branch"/>
          <dgm:animLvl val="lvl"/>
        </dgm:presLayoutVars>
      </dgm:prSet>
      <dgm:spPr/>
    </dgm:pt>
    <dgm:pt modelId="{BC48445D-1335-442E-94E4-5F7045A9AFEE}" type="pres">
      <dgm:prSet presAssocID="{5EC809EF-4F35-4F5C-91B4-92A769ED6335}" presName="thickLine" presStyleLbl="alignNode1" presStyleIdx="0" presStyleCnt="6"/>
      <dgm:spPr/>
    </dgm:pt>
    <dgm:pt modelId="{C5AF8420-B2BA-44AD-B5BB-628CA530E3E9}" type="pres">
      <dgm:prSet presAssocID="{5EC809EF-4F35-4F5C-91B4-92A769ED6335}" presName="horz1" presStyleCnt="0"/>
      <dgm:spPr/>
    </dgm:pt>
    <dgm:pt modelId="{4DDF6998-2001-43D2-AAEB-C951F8058694}" type="pres">
      <dgm:prSet presAssocID="{5EC809EF-4F35-4F5C-91B4-92A769ED6335}" presName="tx1" presStyleLbl="revTx" presStyleIdx="0" presStyleCnt="6"/>
      <dgm:spPr/>
    </dgm:pt>
    <dgm:pt modelId="{C77A1759-2EE0-4033-B58D-3A5865AB49DE}" type="pres">
      <dgm:prSet presAssocID="{5EC809EF-4F35-4F5C-91B4-92A769ED6335}" presName="vert1" presStyleCnt="0"/>
      <dgm:spPr/>
    </dgm:pt>
    <dgm:pt modelId="{B9DF3B49-0123-45C7-8CD3-367F3F724A71}" type="pres">
      <dgm:prSet presAssocID="{F81F8248-5857-4C11-83A7-18439DA3EB8E}" presName="thickLine" presStyleLbl="alignNode1" presStyleIdx="1" presStyleCnt="6"/>
      <dgm:spPr/>
    </dgm:pt>
    <dgm:pt modelId="{17346EA0-562A-422E-88CA-F6E6EE89DC62}" type="pres">
      <dgm:prSet presAssocID="{F81F8248-5857-4C11-83A7-18439DA3EB8E}" presName="horz1" presStyleCnt="0"/>
      <dgm:spPr/>
    </dgm:pt>
    <dgm:pt modelId="{496A4A5F-5E1E-4BB4-8270-C0CC4AA52824}" type="pres">
      <dgm:prSet presAssocID="{F81F8248-5857-4C11-83A7-18439DA3EB8E}" presName="tx1" presStyleLbl="revTx" presStyleIdx="1" presStyleCnt="6"/>
      <dgm:spPr/>
    </dgm:pt>
    <dgm:pt modelId="{211B4E07-04A4-41F7-BC2E-395BD3EF2F45}" type="pres">
      <dgm:prSet presAssocID="{F81F8248-5857-4C11-83A7-18439DA3EB8E}" presName="vert1" presStyleCnt="0"/>
      <dgm:spPr/>
    </dgm:pt>
    <dgm:pt modelId="{52A73332-E2D3-4573-BF79-4B08C426A014}" type="pres">
      <dgm:prSet presAssocID="{A2D6D91D-5135-444D-8E23-40CF0496CA75}" presName="thickLine" presStyleLbl="alignNode1" presStyleIdx="2" presStyleCnt="6"/>
      <dgm:spPr/>
    </dgm:pt>
    <dgm:pt modelId="{6B9B1279-7D1E-4F3A-902A-A37F2D546A99}" type="pres">
      <dgm:prSet presAssocID="{A2D6D91D-5135-444D-8E23-40CF0496CA75}" presName="horz1" presStyleCnt="0"/>
      <dgm:spPr/>
    </dgm:pt>
    <dgm:pt modelId="{A237D8E8-1991-495E-B82D-3D55078D5A5A}" type="pres">
      <dgm:prSet presAssocID="{A2D6D91D-5135-444D-8E23-40CF0496CA75}" presName="tx1" presStyleLbl="revTx" presStyleIdx="2" presStyleCnt="6"/>
      <dgm:spPr/>
    </dgm:pt>
    <dgm:pt modelId="{1ABA709C-0F10-4A95-A4B3-44E81A640DBF}" type="pres">
      <dgm:prSet presAssocID="{A2D6D91D-5135-444D-8E23-40CF0496CA75}" presName="vert1" presStyleCnt="0"/>
      <dgm:spPr/>
    </dgm:pt>
    <dgm:pt modelId="{FCFCCFFC-C57A-4401-9F34-8E6173E4947B}" type="pres">
      <dgm:prSet presAssocID="{B5D5BE1D-582D-4824-99AE-D36E6B559BB5}" presName="thickLine" presStyleLbl="alignNode1" presStyleIdx="3" presStyleCnt="6"/>
      <dgm:spPr/>
    </dgm:pt>
    <dgm:pt modelId="{B308B6A8-9226-4DC7-9FE7-BFDD3C518611}" type="pres">
      <dgm:prSet presAssocID="{B5D5BE1D-582D-4824-99AE-D36E6B559BB5}" presName="horz1" presStyleCnt="0"/>
      <dgm:spPr/>
    </dgm:pt>
    <dgm:pt modelId="{9974CE94-1330-496A-80A8-80FAC2935217}" type="pres">
      <dgm:prSet presAssocID="{B5D5BE1D-582D-4824-99AE-D36E6B559BB5}" presName="tx1" presStyleLbl="revTx" presStyleIdx="3" presStyleCnt="6"/>
      <dgm:spPr/>
    </dgm:pt>
    <dgm:pt modelId="{B0D27314-C57A-47C5-B571-E10F2A4E6C57}" type="pres">
      <dgm:prSet presAssocID="{B5D5BE1D-582D-4824-99AE-D36E6B559BB5}" presName="vert1" presStyleCnt="0"/>
      <dgm:spPr/>
    </dgm:pt>
    <dgm:pt modelId="{BDCB7D94-41C9-42B8-B6D8-F52C89072F38}" type="pres">
      <dgm:prSet presAssocID="{BA524876-32D1-4F10-B087-E8EEAE528B74}" presName="thickLine" presStyleLbl="alignNode1" presStyleIdx="4" presStyleCnt="6"/>
      <dgm:spPr/>
    </dgm:pt>
    <dgm:pt modelId="{C1FCB324-3B1D-4107-8966-B30057702807}" type="pres">
      <dgm:prSet presAssocID="{BA524876-32D1-4F10-B087-E8EEAE528B74}" presName="horz1" presStyleCnt="0"/>
      <dgm:spPr/>
    </dgm:pt>
    <dgm:pt modelId="{F3B8CB7A-9A63-4026-9B32-99C64AEE7084}" type="pres">
      <dgm:prSet presAssocID="{BA524876-32D1-4F10-B087-E8EEAE528B74}" presName="tx1" presStyleLbl="revTx" presStyleIdx="4" presStyleCnt="6"/>
      <dgm:spPr/>
    </dgm:pt>
    <dgm:pt modelId="{D42CD504-07E7-44D2-A8F3-F2E909E33457}" type="pres">
      <dgm:prSet presAssocID="{BA524876-32D1-4F10-B087-E8EEAE528B74}" presName="vert1" presStyleCnt="0"/>
      <dgm:spPr/>
    </dgm:pt>
    <dgm:pt modelId="{FCF970B4-DDB3-499D-9FC8-0DB611B0DF33}" type="pres">
      <dgm:prSet presAssocID="{1C7C5FD7-D553-4875-BE47-58A315A8E5D6}" presName="thickLine" presStyleLbl="alignNode1" presStyleIdx="5" presStyleCnt="6"/>
      <dgm:spPr/>
    </dgm:pt>
    <dgm:pt modelId="{D94EF81E-DE1C-4867-842D-729369ADB1DE}" type="pres">
      <dgm:prSet presAssocID="{1C7C5FD7-D553-4875-BE47-58A315A8E5D6}" presName="horz1" presStyleCnt="0"/>
      <dgm:spPr/>
    </dgm:pt>
    <dgm:pt modelId="{FD97EB3E-DA28-4593-B436-53DE635D07D1}" type="pres">
      <dgm:prSet presAssocID="{1C7C5FD7-D553-4875-BE47-58A315A8E5D6}" presName="tx1" presStyleLbl="revTx" presStyleIdx="5" presStyleCnt="6"/>
      <dgm:spPr/>
    </dgm:pt>
    <dgm:pt modelId="{AEC346B2-A0CD-417E-866A-6DF4D5A6EA71}" type="pres">
      <dgm:prSet presAssocID="{1C7C5FD7-D553-4875-BE47-58A315A8E5D6}" presName="vert1" presStyleCnt="0"/>
      <dgm:spPr/>
    </dgm:pt>
  </dgm:ptLst>
  <dgm:cxnLst>
    <dgm:cxn modelId="{E1255300-0AB0-492E-99DB-9FFA83A15559}" type="presOf" srcId="{F81F8248-5857-4C11-83A7-18439DA3EB8E}" destId="{496A4A5F-5E1E-4BB4-8270-C0CC4AA52824}" srcOrd="0" destOrd="0" presId="urn:microsoft.com/office/officeart/2008/layout/LinedList"/>
    <dgm:cxn modelId="{558C3A28-6B22-4C74-9337-CB3564EDA7C9}" type="presOf" srcId="{A2D6D91D-5135-444D-8E23-40CF0496CA75}" destId="{A237D8E8-1991-495E-B82D-3D55078D5A5A}" srcOrd="0" destOrd="0" presId="urn:microsoft.com/office/officeart/2008/layout/LinedList"/>
    <dgm:cxn modelId="{79EEE136-28C3-4837-8E78-2BD5289A844A}" srcId="{8EC1664B-3FFC-40C3-9E97-2A0AB77FF423}" destId="{5EC809EF-4F35-4F5C-91B4-92A769ED6335}" srcOrd="0" destOrd="0" parTransId="{B9DDBC37-28B6-4882-8AB7-C628BD254904}" sibTransId="{24A969A5-5914-4924-9996-CBD693B9F47C}"/>
    <dgm:cxn modelId="{D5505D5C-F573-478C-961B-4CBB63A0CB0B}" type="presOf" srcId="{B5D5BE1D-582D-4824-99AE-D36E6B559BB5}" destId="{9974CE94-1330-496A-80A8-80FAC2935217}" srcOrd="0" destOrd="0" presId="urn:microsoft.com/office/officeart/2008/layout/LinedList"/>
    <dgm:cxn modelId="{2B8A3E41-25F7-4529-9DE4-7AEE3655161B}" srcId="{8EC1664B-3FFC-40C3-9E97-2A0AB77FF423}" destId="{1C7C5FD7-D553-4875-BE47-58A315A8E5D6}" srcOrd="5" destOrd="0" parTransId="{573777BF-1C58-4B0A-A21E-16005C3F66D3}" sibTransId="{465F50AC-2ABC-41E8-87E0-A357CDD25C22}"/>
    <dgm:cxn modelId="{B0532044-03EF-4796-91BB-041A7709B544}" srcId="{8EC1664B-3FFC-40C3-9E97-2A0AB77FF423}" destId="{F81F8248-5857-4C11-83A7-18439DA3EB8E}" srcOrd="1" destOrd="0" parTransId="{E7B68C10-F1D9-4F23-B60D-7503D856A121}" sibTransId="{349F5932-E794-4645-B5BA-9B3D64928A2E}"/>
    <dgm:cxn modelId="{1C6E057F-0454-4EF7-A4BA-34C171AB1FE6}" type="presOf" srcId="{8EC1664B-3FFC-40C3-9E97-2A0AB77FF423}" destId="{B4C46C2D-9E39-4A63-A626-06BA04D1CE87}" srcOrd="0" destOrd="0" presId="urn:microsoft.com/office/officeart/2008/layout/LinedList"/>
    <dgm:cxn modelId="{C4C9168F-0CBB-4AFD-8825-5EAA1C71F469}" srcId="{8EC1664B-3FFC-40C3-9E97-2A0AB77FF423}" destId="{BA524876-32D1-4F10-B087-E8EEAE528B74}" srcOrd="4" destOrd="0" parTransId="{48483A3E-4500-40B8-9A09-3A8F5A28139F}" sibTransId="{0F23C907-F9B7-4E4D-9B97-60A60F9EC5EA}"/>
    <dgm:cxn modelId="{8E384095-6573-4933-9B80-5405301B3A72}" type="presOf" srcId="{1C7C5FD7-D553-4875-BE47-58A315A8E5D6}" destId="{FD97EB3E-DA28-4593-B436-53DE635D07D1}" srcOrd="0" destOrd="0" presId="urn:microsoft.com/office/officeart/2008/layout/LinedList"/>
    <dgm:cxn modelId="{6253A19B-19EC-465F-A8E7-2455AB785B4B}" type="presOf" srcId="{BA524876-32D1-4F10-B087-E8EEAE528B74}" destId="{F3B8CB7A-9A63-4026-9B32-99C64AEE7084}" srcOrd="0" destOrd="0" presId="urn:microsoft.com/office/officeart/2008/layout/LinedList"/>
    <dgm:cxn modelId="{6774A59B-2D14-48C4-84A9-89110D4421F6}" srcId="{8EC1664B-3FFC-40C3-9E97-2A0AB77FF423}" destId="{A2D6D91D-5135-444D-8E23-40CF0496CA75}" srcOrd="2" destOrd="0" parTransId="{268C361E-3BA9-42CD-94C9-601451A9E373}" sibTransId="{734A5A8B-7D3D-43D0-95D9-0050244404E8}"/>
    <dgm:cxn modelId="{FF68319F-6076-415C-A552-4BA4755CCE87}" srcId="{8EC1664B-3FFC-40C3-9E97-2A0AB77FF423}" destId="{B5D5BE1D-582D-4824-99AE-D36E6B559BB5}" srcOrd="3" destOrd="0" parTransId="{C444CC62-AAA2-4170-8F97-0F161584FEEB}" sibTransId="{1E852FED-E88B-499C-BA7D-7ACC113580B5}"/>
    <dgm:cxn modelId="{346414F2-D5B7-41C9-B8AF-9BCCFC2C519D}" type="presOf" srcId="{5EC809EF-4F35-4F5C-91B4-92A769ED6335}" destId="{4DDF6998-2001-43D2-AAEB-C951F8058694}" srcOrd="0" destOrd="0" presId="urn:microsoft.com/office/officeart/2008/layout/LinedList"/>
    <dgm:cxn modelId="{45C2477A-F94D-4E87-AE82-EEA9E191C34D}" type="presParOf" srcId="{B4C46C2D-9E39-4A63-A626-06BA04D1CE87}" destId="{BC48445D-1335-442E-94E4-5F7045A9AFEE}" srcOrd="0" destOrd="0" presId="urn:microsoft.com/office/officeart/2008/layout/LinedList"/>
    <dgm:cxn modelId="{665CE8BE-96EC-4520-A1AA-4B8F1E8F82E0}" type="presParOf" srcId="{B4C46C2D-9E39-4A63-A626-06BA04D1CE87}" destId="{C5AF8420-B2BA-44AD-B5BB-628CA530E3E9}" srcOrd="1" destOrd="0" presId="urn:microsoft.com/office/officeart/2008/layout/LinedList"/>
    <dgm:cxn modelId="{F7804560-FE51-4DEE-B06E-516A3445A9DD}" type="presParOf" srcId="{C5AF8420-B2BA-44AD-B5BB-628CA530E3E9}" destId="{4DDF6998-2001-43D2-AAEB-C951F8058694}" srcOrd="0" destOrd="0" presId="urn:microsoft.com/office/officeart/2008/layout/LinedList"/>
    <dgm:cxn modelId="{B74B9D2B-309B-44E6-AEDC-FA01D2AD0111}" type="presParOf" srcId="{C5AF8420-B2BA-44AD-B5BB-628CA530E3E9}" destId="{C77A1759-2EE0-4033-B58D-3A5865AB49DE}" srcOrd="1" destOrd="0" presId="urn:microsoft.com/office/officeart/2008/layout/LinedList"/>
    <dgm:cxn modelId="{FFEA1190-FCBB-4142-8171-99D575BA13C3}" type="presParOf" srcId="{B4C46C2D-9E39-4A63-A626-06BA04D1CE87}" destId="{B9DF3B49-0123-45C7-8CD3-367F3F724A71}" srcOrd="2" destOrd="0" presId="urn:microsoft.com/office/officeart/2008/layout/LinedList"/>
    <dgm:cxn modelId="{6716C35F-ACB6-4652-A1CD-0E7519291517}" type="presParOf" srcId="{B4C46C2D-9E39-4A63-A626-06BA04D1CE87}" destId="{17346EA0-562A-422E-88CA-F6E6EE89DC62}" srcOrd="3" destOrd="0" presId="urn:microsoft.com/office/officeart/2008/layout/LinedList"/>
    <dgm:cxn modelId="{3CD8FF01-2E51-44A0-B9B5-ACDF6750AA91}" type="presParOf" srcId="{17346EA0-562A-422E-88CA-F6E6EE89DC62}" destId="{496A4A5F-5E1E-4BB4-8270-C0CC4AA52824}" srcOrd="0" destOrd="0" presId="urn:microsoft.com/office/officeart/2008/layout/LinedList"/>
    <dgm:cxn modelId="{F1747C23-265C-49CE-B00C-D30907470ACE}" type="presParOf" srcId="{17346EA0-562A-422E-88CA-F6E6EE89DC62}" destId="{211B4E07-04A4-41F7-BC2E-395BD3EF2F45}" srcOrd="1" destOrd="0" presId="urn:microsoft.com/office/officeart/2008/layout/LinedList"/>
    <dgm:cxn modelId="{F5DD0D88-D246-406B-B1C0-D7D4C939E57A}" type="presParOf" srcId="{B4C46C2D-9E39-4A63-A626-06BA04D1CE87}" destId="{52A73332-E2D3-4573-BF79-4B08C426A014}" srcOrd="4" destOrd="0" presId="urn:microsoft.com/office/officeart/2008/layout/LinedList"/>
    <dgm:cxn modelId="{D6137E50-4CFA-473D-B76D-7FCBBF186AE6}" type="presParOf" srcId="{B4C46C2D-9E39-4A63-A626-06BA04D1CE87}" destId="{6B9B1279-7D1E-4F3A-902A-A37F2D546A99}" srcOrd="5" destOrd="0" presId="urn:microsoft.com/office/officeart/2008/layout/LinedList"/>
    <dgm:cxn modelId="{703AF4D4-D20D-4A3D-8891-213D9B9320E7}" type="presParOf" srcId="{6B9B1279-7D1E-4F3A-902A-A37F2D546A99}" destId="{A237D8E8-1991-495E-B82D-3D55078D5A5A}" srcOrd="0" destOrd="0" presId="urn:microsoft.com/office/officeart/2008/layout/LinedList"/>
    <dgm:cxn modelId="{8D6CE75A-81AF-407B-AA0C-43D7EB5C25D7}" type="presParOf" srcId="{6B9B1279-7D1E-4F3A-902A-A37F2D546A99}" destId="{1ABA709C-0F10-4A95-A4B3-44E81A640DBF}" srcOrd="1" destOrd="0" presId="urn:microsoft.com/office/officeart/2008/layout/LinedList"/>
    <dgm:cxn modelId="{F7D427F7-FADC-4A9B-B0D1-6640D4422E3F}" type="presParOf" srcId="{B4C46C2D-9E39-4A63-A626-06BA04D1CE87}" destId="{FCFCCFFC-C57A-4401-9F34-8E6173E4947B}" srcOrd="6" destOrd="0" presId="urn:microsoft.com/office/officeart/2008/layout/LinedList"/>
    <dgm:cxn modelId="{10874382-0CBA-47F9-84F3-20903719E8FC}" type="presParOf" srcId="{B4C46C2D-9E39-4A63-A626-06BA04D1CE87}" destId="{B308B6A8-9226-4DC7-9FE7-BFDD3C518611}" srcOrd="7" destOrd="0" presId="urn:microsoft.com/office/officeart/2008/layout/LinedList"/>
    <dgm:cxn modelId="{5FA40766-FAFF-40AF-B1FB-8637F9D181C2}" type="presParOf" srcId="{B308B6A8-9226-4DC7-9FE7-BFDD3C518611}" destId="{9974CE94-1330-496A-80A8-80FAC2935217}" srcOrd="0" destOrd="0" presId="urn:microsoft.com/office/officeart/2008/layout/LinedList"/>
    <dgm:cxn modelId="{A429CBA5-F70E-4336-BBBF-1479C76C4A29}" type="presParOf" srcId="{B308B6A8-9226-4DC7-9FE7-BFDD3C518611}" destId="{B0D27314-C57A-47C5-B571-E10F2A4E6C57}" srcOrd="1" destOrd="0" presId="urn:microsoft.com/office/officeart/2008/layout/LinedList"/>
    <dgm:cxn modelId="{528860A2-84EA-43E2-B70B-9584530CF9EA}" type="presParOf" srcId="{B4C46C2D-9E39-4A63-A626-06BA04D1CE87}" destId="{BDCB7D94-41C9-42B8-B6D8-F52C89072F38}" srcOrd="8" destOrd="0" presId="urn:microsoft.com/office/officeart/2008/layout/LinedList"/>
    <dgm:cxn modelId="{2CF9FA54-B681-4C25-9F5D-F10F8D4756E1}" type="presParOf" srcId="{B4C46C2D-9E39-4A63-A626-06BA04D1CE87}" destId="{C1FCB324-3B1D-4107-8966-B30057702807}" srcOrd="9" destOrd="0" presId="urn:microsoft.com/office/officeart/2008/layout/LinedList"/>
    <dgm:cxn modelId="{5EAB15BF-4F4F-42AB-A0AD-828188C052BE}" type="presParOf" srcId="{C1FCB324-3B1D-4107-8966-B30057702807}" destId="{F3B8CB7A-9A63-4026-9B32-99C64AEE7084}" srcOrd="0" destOrd="0" presId="urn:microsoft.com/office/officeart/2008/layout/LinedList"/>
    <dgm:cxn modelId="{AD8A6155-3184-4778-A9AE-52D60BB6CACE}" type="presParOf" srcId="{C1FCB324-3B1D-4107-8966-B30057702807}" destId="{D42CD504-07E7-44D2-A8F3-F2E909E33457}" srcOrd="1" destOrd="0" presId="urn:microsoft.com/office/officeart/2008/layout/LinedList"/>
    <dgm:cxn modelId="{206CFF7A-A1D4-45CF-8D76-913507296B8D}" type="presParOf" srcId="{B4C46C2D-9E39-4A63-A626-06BA04D1CE87}" destId="{FCF970B4-DDB3-499D-9FC8-0DB611B0DF33}" srcOrd="10" destOrd="0" presId="urn:microsoft.com/office/officeart/2008/layout/LinedList"/>
    <dgm:cxn modelId="{20FD2C81-4DA8-40CA-B2DA-33A867E8071F}" type="presParOf" srcId="{B4C46C2D-9E39-4A63-A626-06BA04D1CE87}" destId="{D94EF81E-DE1C-4867-842D-729369ADB1DE}" srcOrd="11" destOrd="0" presId="urn:microsoft.com/office/officeart/2008/layout/LinedList"/>
    <dgm:cxn modelId="{0A1B0F50-7CFF-489F-B59F-46B343315CB1}" type="presParOf" srcId="{D94EF81E-DE1C-4867-842D-729369ADB1DE}" destId="{FD97EB3E-DA28-4593-B436-53DE635D07D1}" srcOrd="0" destOrd="0" presId="urn:microsoft.com/office/officeart/2008/layout/LinedList"/>
    <dgm:cxn modelId="{4A5E751C-847B-49BC-90EC-FEBE4E5D07A2}" type="presParOf" srcId="{D94EF81E-DE1C-4867-842D-729369ADB1DE}" destId="{AEC346B2-A0CD-417E-866A-6DF4D5A6EA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7775E3C-D326-45C5-812D-415063EEA7CB}" type="doc">
      <dgm:prSet loTypeId="urn:microsoft.com/office/officeart/2016/7/layout/RepeatingBendingProcessNew" loCatId="process" qsTypeId="urn:microsoft.com/office/officeart/2005/8/quickstyle/simple2" qsCatId="simple" csTypeId="urn:microsoft.com/office/officeart/2005/8/colors/accent4_1" csCatId="accent4"/>
      <dgm:spPr/>
      <dgm:t>
        <a:bodyPr/>
        <a:lstStyle/>
        <a:p>
          <a:endParaRPr lang="en-US"/>
        </a:p>
      </dgm:t>
    </dgm:pt>
    <dgm:pt modelId="{88E978CD-7DF7-4F31-B20E-3EE84D344A6C}">
      <dgm:prSet/>
      <dgm:spPr/>
      <dgm:t>
        <a:bodyPr/>
        <a:lstStyle/>
        <a:p>
          <a:endParaRPr lang="en-US"/>
        </a:p>
      </dgm:t>
    </dgm:pt>
    <dgm:pt modelId="{9F831241-BA27-43E4-9132-F76DD7114650}" type="parTrans" cxnId="{13963E90-4AFE-48B6-82EF-FFA383A3431E}">
      <dgm:prSet/>
      <dgm:spPr/>
      <dgm:t>
        <a:bodyPr/>
        <a:lstStyle/>
        <a:p>
          <a:endParaRPr lang="en-US"/>
        </a:p>
      </dgm:t>
    </dgm:pt>
    <dgm:pt modelId="{65BBD936-FC22-47E0-A1EE-AFAD0B1F0852}" type="sibTrans" cxnId="{13963E90-4AFE-48B6-82EF-FFA383A3431E}">
      <dgm:prSet/>
      <dgm:spPr/>
      <dgm:t>
        <a:bodyPr/>
        <a:lstStyle/>
        <a:p>
          <a:endParaRPr lang="en-US"/>
        </a:p>
      </dgm:t>
    </dgm:pt>
    <dgm:pt modelId="{C6BDA8A9-5065-4153-8D13-858F483554E9}">
      <dgm:prSet/>
      <dgm:spPr/>
      <dgm:t>
        <a:bodyPr/>
        <a:lstStyle/>
        <a:p>
          <a:r>
            <a:rPr lang="en-GB"/>
            <a:t>The GB retail poultry market is worth 3.763 of poultry sales accounts at 2.99billion pounds. billion pounds and the total percentage spent down by GB is down by 1% through volume it was flat.</a:t>
          </a:r>
          <a:endParaRPr lang="en-US"/>
        </a:p>
      </dgm:t>
    </dgm:pt>
    <dgm:pt modelId="{5441C5FC-C0E0-4DA3-A736-AE1137A3E529}" type="parTrans" cxnId="{E6D8B061-1520-4D6E-92FE-C65DB20BDEB1}">
      <dgm:prSet/>
      <dgm:spPr/>
      <dgm:t>
        <a:bodyPr/>
        <a:lstStyle/>
        <a:p>
          <a:endParaRPr lang="en-US"/>
        </a:p>
      </dgm:t>
    </dgm:pt>
    <dgm:pt modelId="{BEA08207-1863-4EC2-B994-FF0E82D1EB3C}" type="sibTrans" cxnId="{E6D8B061-1520-4D6E-92FE-C65DB20BDEB1}">
      <dgm:prSet/>
      <dgm:spPr/>
      <dgm:t>
        <a:bodyPr/>
        <a:lstStyle/>
        <a:p>
          <a:endParaRPr lang="en-US"/>
        </a:p>
      </dgm:t>
    </dgm:pt>
    <dgm:pt modelId="{33A9B0B4-DAE3-45A0-9BCA-634076031316}">
      <dgm:prSet/>
      <dgm:spPr/>
      <dgm:t>
        <a:bodyPr/>
        <a:lstStyle/>
        <a:p>
          <a:r>
            <a:rPr lang="en-GB"/>
            <a:t>In MDD farm, poultry market is worth 25 million pounds and down 2% both in volume and value.</a:t>
          </a:r>
          <a:endParaRPr lang="en-US"/>
        </a:p>
      </dgm:t>
    </dgm:pt>
    <dgm:pt modelId="{3CDB3CF7-35BD-4A85-89BC-0541CCB1CB7F}" type="parTrans" cxnId="{57360B58-93D2-4F26-91CA-0012E8EA60AA}">
      <dgm:prSet/>
      <dgm:spPr/>
      <dgm:t>
        <a:bodyPr/>
        <a:lstStyle/>
        <a:p>
          <a:endParaRPr lang="en-US"/>
        </a:p>
      </dgm:t>
    </dgm:pt>
    <dgm:pt modelId="{47C38848-737A-4251-8E61-C01F90F9CE01}" type="sibTrans" cxnId="{57360B58-93D2-4F26-91CA-0012E8EA60AA}">
      <dgm:prSet/>
      <dgm:spPr/>
      <dgm:t>
        <a:bodyPr/>
        <a:lstStyle/>
        <a:p>
          <a:endParaRPr lang="en-US"/>
        </a:p>
      </dgm:t>
    </dgm:pt>
    <dgm:pt modelId="{0F878D2F-F0E2-402B-B81B-8EF133348B20}">
      <dgm:prSet/>
      <dgm:spPr/>
      <dgm:t>
        <a:bodyPr/>
        <a:lstStyle/>
        <a:p>
          <a:r>
            <a:rPr lang="en-GB"/>
            <a:t>In GB fresh poultry 79% of poultry sales accounts to 2.99 billion pounds.</a:t>
          </a:r>
          <a:endParaRPr lang="en-US"/>
        </a:p>
      </dgm:t>
    </dgm:pt>
    <dgm:pt modelId="{06B15875-4A46-438E-94D6-FCB153D32518}" type="parTrans" cxnId="{CFAB0AF9-8F4C-491C-AAD3-5F0B6CFF85CB}">
      <dgm:prSet/>
      <dgm:spPr/>
      <dgm:t>
        <a:bodyPr/>
        <a:lstStyle/>
        <a:p>
          <a:endParaRPr lang="en-US"/>
        </a:p>
      </dgm:t>
    </dgm:pt>
    <dgm:pt modelId="{92D73AF1-925B-4589-AA6F-4E8FB88366A1}" type="sibTrans" cxnId="{CFAB0AF9-8F4C-491C-AAD3-5F0B6CFF85CB}">
      <dgm:prSet/>
      <dgm:spPr/>
      <dgm:t>
        <a:bodyPr/>
        <a:lstStyle/>
        <a:p>
          <a:endParaRPr lang="en-US"/>
        </a:p>
      </dgm:t>
    </dgm:pt>
    <dgm:pt modelId="{D120AB7D-85C5-448E-AB9C-669145E96450}">
      <dgm:prSet/>
      <dgm:spPr/>
      <dgm:t>
        <a:bodyPr/>
        <a:lstStyle/>
        <a:p>
          <a:r>
            <a:rPr lang="en-GB"/>
            <a:t>In MDD farm, fresh poultry sales are 76% slightly less pro retail worth 175 million pounds.</a:t>
          </a:r>
          <a:endParaRPr lang="en-US"/>
        </a:p>
      </dgm:t>
    </dgm:pt>
    <dgm:pt modelId="{2D0BDDCB-B970-4EC3-9282-83EA1A38BFE7}" type="parTrans" cxnId="{63ADDA75-5977-4FC9-AD66-AD415ABF8449}">
      <dgm:prSet/>
      <dgm:spPr/>
      <dgm:t>
        <a:bodyPr/>
        <a:lstStyle/>
        <a:p>
          <a:endParaRPr lang="en-US"/>
        </a:p>
      </dgm:t>
    </dgm:pt>
    <dgm:pt modelId="{B09428EF-10EC-4CEB-AD81-D4F182D83B1E}" type="sibTrans" cxnId="{63ADDA75-5977-4FC9-AD66-AD415ABF8449}">
      <dgm:prSet/>
      <dgm:spPr/>
      <dgm:t>
        <a:bodyPr/>
        <a:lstStyle/>
        <a:p>
          <a:endParaRPr lang="en-US"/>
        </a:p>
      </dgm:t>
    </dgm:pt>
    <dgm:pt modelId="{D760C6FC-9B0C-4772-94D2-D7624FDCCDF3}">
      <dgm:prSet/>
      <dgm:spPr/>
      <dgm:t>
        <a:bodyPr/>
        <a:lstStyle/>
        <a:p>
          <a:r>
            <a:rPr lang="en-GB"/>
            <a:t>Fresh volume sales for both GB and MDD farm are up well as in GB are down by 27% and MDD are 5%</a:t>
          </a:r>
          <a:endParaRPr lang="en-US"/>
        </a:p>
      </dgm:t>
    </dgm:pt>
    <dgm:pt modelId="{3124D194-276F-4995-8369-F94AD0634404}" type="parTrans" cxnId="{AB65429C-7880-4CEE-B9CB-B34A9D6B7017}">
      <dgm:prSet/>
      <dgm:spPr/>
      <dgm:t>
        <a:bodyPr/>
        <a:lstStyle/>
        <a:p>
          <a:endParaRPr lang="en-US"/>
        </a:p>
      </dgm:t>
    </dgm:pt>
    <dgm:pt modelId="{3A836F3B-EA69-4541-8937-00CA68484AF9}" type="sibTrans" cxnId="{AB65429C-7880-4CEE-B9CB-B34A9D6B7017}">
      <dgm:prSet/>
      <dgm:spPr/>
      <dgm:t>
        <a:bodyPr/>
        <a:lstStyle/>
        <a:p>
          <a:endParaRPr lang="en-US"/>
        </a:p>
      </dgm:t>
    </dgm:pt>
    <dgm:pt modelId="{95BFEE65-BCBD-412A-9E3C-3340B36DED4E}" type="pres">
      <dgm:prSet presAssocID="{97775E3C-D326-45C5-812D-415063EEA7CB}" presName="Name0" presStyleCnt="0">
        <dgm:presLayoutVars>
          <dgm:dir/>
          <dgm:resizeHandles val="exact"/>
        </dgm:presLayoutVars>
      </dgm:prSet>
      <dgm:spPr/>
    </dgm:pt>
    <dgm:pt modelId="{9F163A2E-B24D-4ADC-B996-6559DC3002EA}" type="pres">
      <dgm:prSet presAssocID="{88E978CD-7DF7-4F31-B20E-3EE84D344A6C}" presName="node" presStyleLbl="node1" presStyleIdx="0" presStyleCnt="1">
        <dgm:presLayoutVars>
          <dgm:bulletEnabled val="1"/>
        </dgm:presLayoutVars>
      </dgm:prSet>
      <dgm:spPr/>
    </dgm:pt>
  </dgm:ptLst>
  <dgm:cxnLst>
    <dgm:cxn modelId="{22DA3505-BC0D-4128-8883-CD0F2A21B32A}" type="presOf" srcId="{97775E3C-D326-45C5-812D-415063EEA7CB}" destId="{95BFEE65-BCBD-412A-9E3C-3340B36DED4E}" srcOrd="0" destOrd="0" presId="urn:microsoft.com/office/officeart/2016/7/layout/RepeatingBendingProcessNew"/>
    <dgm:cxn modelId="{53963D17-9DAD-40D0-BA75-2EAB9688A5DD}" type="presOf" srcId="{0F878D2F-F0E2-402B-B81B-8EF133348B20}" destId="{9F163A2E-B24D-4ADC-B996-6559DC3002EA}" srcOrd="0" destOrd="3" presId="urn:microsoft.com/office/officeart/2016/7/layout/RepeatingBendingProcessNew"/>
    <dgm:cxn modelId="{4D72E339-C558-4128-ABD0-02AE18F5787F}" type="presOf" srcId="{C6BDA8A9-5065-4153-8D13-858F483554E9}" destId="{9F163A2E-B24D-4ADC-B996-6559DC3002EA}" srcOrd="0" destOrd="1" presId="urn:microsoft.com/office/officeart/2016/7/layout/RepeatingBendingProcessNew"/>
    <dgm:cxn modelId="{02256961-432F-4C26-923A-A1AD1EA26AC3}" type="presOf" srcId="{88E978CD-7DF7-4F31-B20E-3EE84D344A6C}" destId="{9F163A2E-B24D-4ADC-B996-6559DC3002EA}" srcOrd="0" destOrd="0" presId="urn:microsoft.com/office/officeart/2016/7/layout/RepeatingBendingProcessNew"/>
    <dgm:cxn modelId="{E6D8B061-1520-4D6E-92FE-C65DB20BDEB1}" srcId="{88E978CD-7DF7-4F31-B20E-3EE84D344A6C}" destId="{C6BDA8A9-5065-4153-8D13-858F483554E9}" srcOrd="0" destOrd="0" parTransId="{5441C5FC-C0E0-4DA3-A736-AE1137A3E529}" sibTransId="{BEA08207-1863-4EC2-B994-FF0E82D1EB3C}"/>
    <dgm:cxn modelId="{E82EFD48-44BF-4AA4-9D90-AF1CBC8C3113}" type="presOf" srcId="{D120AB7D-85C5-448E-AB9C-669145E96450}" destId="{9F163A2E-B24D-4ADC-B996-6559DC3002EA}" srcOrd="0" destOrd="4" presId="urn:microsoft.com/office/officeart/2016/7/layout/RepeatingBendingProcessNew"/>
    <dgm:cxn modelId="{63ADDA75-5977-4FC9-AD66-AD415ABF8449}" srcId="{88E978CD-7DF7-4F31-B20E-3EE84D344A6C}" destId="{D120AB7D-85C5-448E-AB9C-669145E96450}" srcOrd="3" destOrd="0" parTransId="{2D0BDDCB-B970-4EC3-9282-83EA1A38BFE7}" sibTransId="{B09428EF-10EC-4CEB-AD81-D4F182D83B1E}"/>
    <dgm:cxn modelId="{57360B58-93D2-4F26-91CA-0012E8EA60AA}" srcId="{88E978CD-7DF7-4F31-B20E-3EE84D344A6C}" destId="{33A9B0B4-DAE3-45A0-9BCA-634076031316}" srcOrd="1" destOrd="0" parTransId="{3CDB3CF7-35BD-4A85-89BC-0541CCB1CB7F}" sibTransId="{47C38848-737A-4251-8E61-C01F90F9CE01}"/>
    <dgm:cxn modelId="{13963E90-4AFE-48B6-82EF-FFA383A3431E}" srcId="{97775E3C-D326-45C5-812D-415063EEA7CB}" destId="{88E978CD-7DF7-4F31-B20E-3EE84D344A6C}" srcOrd="0" destOrd="0" parTransId="{9F831241-BA27-43E4-9132-F76DD7114650}" sibTransId="{65BBD936-FC22-47E0-A1EE-AFAD0B1F0852}"/>
    <dgm:cxn modelId="{AB65429C-7880-4CEE-B9CB-B34A9D6B7017}" srcId="{88E978CD-7DF7-4F31-B20E-3EE84D344A6C}" destId="{D760C6FC-9B0C-4772-94D2-D7624FDCCDF3}" srcOrd="4" destOrd="0" parTransId="{3124D194-276F-4995-8369-F94AD0634404}" sibTransId="{3A836F3B-EA69-4541-8937-00CA68484AF9}"/>
    <dgm:cxn modelId="{BE8E80A6-8020-43EF-A355-92540A56884D}" type="presOf" srcId="{33A9B0B4-DAE3-45A0-9BCA-634076031316}" destId="{9F163A2E-B24D-4ADC-B996-6559DC3002EA}" srcOrd="0" destOrd="2" presId="urn:microsoft.com/office/officeart/2016/7/layout/RepeatingBendingProcessNew"/>
    <dgm:cxn modelId="{CFAB0AF9-8F4C-491C-AAD3-5F0B6CFF85CB}" srcId="{88E978CD-7DF7-4F31-B20E-3EE84D344A6C}" destId="{0F878D2F-F0E2-402B-B81B-8EF133348B20}" srcOrd="2" destOrd="0" parTransId="{06B15875-4A46-438E-94D6-FCB153D32518}" sibTransId="{92D73AF1-925B-4589-AA6F-4E8FB88366A1}"/>
    <dgm:cxn modelId="{F54114FC-8E11-4923-9A0C-1EF8D57B307F}" type="presOf" srcId="{D760C6FC-9B0C-4772-94D2-D7624FDCCDF3}" destId="{9F163A2E-B24D-4ADC-B996-6559DC3002EA}" srcOrd="0" destOrd="5" presId="urn:microsoft.com/office/officeart/2016/7/layout/RepeatingBendingProcessNew"/>
    <dgm:cxn modelId="{4DEBBD22-8B6D-4191-95FB-61EC9A66B80D}" type="presParOf" srcId="{95BFEE65-BCBD-412A-9E3C-3340B36DED4E}" destId="{9F163A2E-B24D-4ADC-B996-6559DC3002EA}" srcOrd="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D97B7-4E3D-4953-8391-E9245FFD6831}">
      <dsp:nvSpPr>
        <dsp:cNvPr id="0" name=""/>
        <dsp:cNvSpPr/>
      </dsp:nvSpPr>
      <dsp:spPr>
        <a:xfrm>
          <a:off x="2970622" y="1435277"/>
          <a:ext cx="650096" cy="91440"/>
        </a:xfrm>
        <a:custGeom>
          <a:avLst/>
          <a:gdLst/>
          <a:ahLst/>
          <a:cxnLst/>
          <a:rect l="0" t="0" r="0" b="0"/>
          <a:pathLst>
            <a:path>
              <a:moveTo>
                <a:pt x="0" y="45720"/>
              </a:moveTo>
              <a:lnTo>
                <a:pt x="650096"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8653" y="1477591"/>
        <a:ext cx="34034" cy="6813"/>
      </dsp:txXfrm>
    </dsp:sp>
    <dsp:sp modelId="{8311ABB6-FA6F-48D5-BB26-4B0359107C26}">
      <dsp:nvSpPr>
        <dsp:cNvPr id="0" name=""/>
        <dsp:cNvSpPr/>
      </dsp:nvSpPr>
      <dsp:spPr>
        <a:xfrm>
          <a:off x="12874" y="593133"/>
          <a:ext cx="2959548" cy="177572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5020" tIns="152224" rIns="145020" bIns="152224" numCol="1" spcCol="1270" anchor="ctr" anchorCtr="0">
          <a:noAutofit/>
        </a:bodyPr>
        <a:lstStyle/>
        <a:p>
          <a:pPr marL="0" lvl="0" indent="0" algn="ctr" defTabSz="533400">
            <a:lnSpc>
              <a:spcPct val="90000"/>
            </a:lnSpc>
            <a:spcBef>
              <a:spcPct val="0"/>
            </a:spcBef>
            <a:spcAft>
              <a:spcPct val="35000"/>
            </a:spcAft>
            <a:buNone/>
          </a:pPr>
          <a:r>
            <a:rPr lang="en-GB" sz="1200" kern="1200"/>
            <a:t>Damalie has skills within farm environment, she is able to identify if there are any illnesses or bugs within the live stock. Damalie also brings managerial skills in relation to daily tasks. She is also able to research and gather extensive data for projects. She has the knowledge of rearing and tending to administer the correct food for the birds.</a:t>
          </a:r>
          <a:endParaRPr lang="en-US" sz="1200" kern="1200"/>
        </a:p>
      </dsp:txBody>
      <dsp:txXfrm>
        <a:off x="12874" y="593133"/>
        <a:ext cx="2959548" cy="1775728"/>
      </dsp:txXfrm>
    </dsp:sp>
    <dsp:sp modelId="{42E3799B-ABE8-4ACD-84A8-CB07A548B253}">
      <dsp:nvSpPr>
        <dsp:cNvPr id="0" name=""/>
        <dsp:cNvSpPr/>
      </dsp:nvSpPr>
      <dsp:spPr>
        <a:xfrm>
          <a:off x="6610867" y="1435277"/>
          <a:ext cx="650096" cy="91440"/>
        </a:xfrm>
        <a:custGeom>
          <a:avLst/>
          <a:gdLst/>
          <a:ahLst/>
          <a:cxnLst/>
          <a:rect l="0" t="0" r="0" b="0"/>
          <a:pathLst>
            <a:path>
              <a:moveTo>
                <a:pt x="0" y="45720"/>
              </a:moveTo>
              <a:lnTo>
                <a:pt x="650096" y="45720"/>
              </a:lnTo>
            </a:path>
          </a:pathLst>
        </a:custGeom>
        <a:noFill/>
        <a:ln w="9525" cap="rnd" cmpd="sng" algn="ctr">
          <a:solidFill>
            <a:schemeClr val="accent2">
              <a:hueOff val="893727"/>
              <a:satOff val="-19162"/>
              <a:lumOff val="-745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18897" y="1477591"/>
        <a:ext cx="34034" cy="6813"/>
      </dsp:txXfrm>
    </dsp:sp>
    <dsp:sp modelId="{85641946-BEAD-4717-AF12-6DDC590205EE}">
      <dsp:nvSpPr>
        <dsp:cNvPr id="0" name=""/>
        <dsp:cNvSpPr/>
      </dsp:nvSpPr>
      <dsp:spPr>
        <a:xfrm>
          <a:off x="3653118" y="593133"/>
          <a:ext cx="2959548" cy="1775728"/>
        </a:xfrm>
        <a:prstGeom prst="rect">
          <a:avLst/>
        </a:prstGeom>
        <a:solidFill>
          <a:schemeClr val="accent2">
            <a:hueOff val="446864"/>
            <a:satOff val="-9581"/>
            <a:lumOff val="-3726"/>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5020" tIns="152224" rIns="145020" bIns="152224" numCol="1" spcCol="1270" anchor="ctr" anchorCtr="0">
          <a:noAutofit/>
        </a:bodyPr>
        <a:lstStyle/>
        <a:p>
          <a:pPr marL="0" lvl="0" indent="0" algn="ctr" defTabSz="533400">
            <a:lnSpc>
              <a:spcPct val="90000"/>
            </a:lnSpc>
            <a:spcBef>
              <a:spcPct val="0"/>
            </a:spcBef>
            <a:spcAft>
              <a:spcPct val="35000"/>
            </a:spcAft>
            <a:buNone/>
          </a:pPr>
          <a:r>
            <a:rPr lang="en-GB" sz="1200" kern="1200"/>
            <a:t>Mustafa has excellent IT skills. He is able to use time management skills in order for projects to be fulfilled. He has the knowledge of numeracy and the ability to work as a team player. </a:t>
          </a:r>
          <a:endParaRPr lang="en-US" sz="1200" kern="1200"/>
        </a:p>
      </dsp:txBody>
      <dsp:txXfrm>
        <a:off x="3653118" y="593133"/>
        <a:ext cx="2959548" cy="1775728"/>
      </dsp:txXfrm>
    </dsp:sp>
    <dsp:sp modelId="{CAD4F26D-C798-43C4-BAEE-CDE58336C05B}">
      <dsp:nvSpPr>
        <dsp:cNvPr id="0" name=""/>
        <dsp:cNvSpPr/>
      </dsp:nvSpPr>
      <dsp:spPr>
        <a:xfrm>
          <a:off x="7293363" y="593133"/>
          <a:ext cx="2959548" cy="1775728"/>
        </a:xfrm>
        <a:prstGeom prst="rect">
          <a:avLst/>
        </a:prstGeom>
        <a:solidFill>
          <a:schemeClr val="accent2">
            <a:hueOff val="893727"/>
            <a:satOff val="-19162"/>
            <a:lumOff val="-7451"/>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5020" tIns="152224" rIns="145020" bIns="152224" numCol="1" spcCol="1270" anchor="ctr" anchorCtr="0">
          <a:noAutofit/>
        </a:bodyPr>
        <a:lstStyle/>
        <a:p>
          <a:pPr marL="0" lvl="0" indent="0" algn="ctr" defTabSz="533400">
            <a:lnSpc>
              <a:spcPct val="90000"/>
            </a:lnSpc>
            <a:spcBef>
              <a:spcPct val="0"/>
            </a:spcBef>
            <a:spcAft>
              <a:spcPct val="35000"/>
            </a:spcAft>
            <a:buNone/>
          </a:pPr>
          <a:r>
            <a:rPr lang="en-GB" sz="1200" kern="1200"/>
            <a:t>Denise has the ability to delegate and tackle customer problems with a positive end results. She has excellent communication skills and written skills. She has good organization skills and a good team player.</a:t>
          </a:r>
          <a:endParaRPr lang="en-US" sz="1200" kern="1200"/>
        </a:p>
      </dsp:txBody>
      <dsp:txXfrm>
        <a:off x="7293363" y="593133"/>
        <a:ext cx="2959548" cy="1775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F7E86-E3BA-4FCA-A070-470D370DEB77}">
      <dsp:nvSpPr>
        <dsp:cNvPr id="0" name=""/>
        <dsp:cNvSpPr/>
      </dsp:nvSpPr>
      <dsp:spPr>
        <a:xfrm>
          <a:off x="0" y="0"/>
          <a:ext cx="6832212" cy="0"/>
        </a:xfrm>
        <a:prstGeom prst="line">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w="9525" cap="rnd" cmpd="sng" algn="ctr">
          <a:solidFill>
            <a:schemeClr val="dk2">
              <a:shade val="8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F2C06D3-376D-42CA-8543-0E30F9431AA2}">
      <dsp:nvSpPr>
        <dsp:cNvPr id="0" name=""/>
        <dsp:cNvSpPr/>
      </dsp:nvSpPr>
      <dsp:spPr>
        <a:xfrm>
          <a:off x="0" y="0"/>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MDD is a poultry farm of 20 acres in Oxford. This is a prime location as the soil is rich and nutrition to benefit growth. </a:t>
          </a:r>
          <a:endParaRPr lang="en-US" sz="2500" kern="1200"/>
        </a:p>
      </dsp:txBody>
      <dsp:txXfrm>
        <a:off x="0" y="0"/>
        <a:ext cx="6832212" cy="1316194"/>
      </dsp:txXfrm>
    </dsp:sp>
    <dsp:sp modelId="{DBC7EA2E-9253-48E4-A444-27300AD5BDB8}">
      <dsp:nvSpPr>
        <dsp:cNvPr id="0" name=""/>
        <dsp:cNvSpPr/>
      </dsp:nvSpPr>
      <dsp:spPr>
        <a:xfrm>
          <a:off x="0" y="1316194"/>
          <a:ext cx="6832212" cy="0"/>
        </a:xfrm>
        <a:prstGeom prst="line">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w="9525" cap="rnd" cmpd="sng" algn="ctr">
          <a:solidFill>
            <a:schemeClr val="dk2">
              <a:shade val="8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5056ACA-312F-467B-8FF3-FA9B20309246}">
      <dsp:nvSpPr>
        <dsp:cNvPr id="0" name=""/>
        <dsp:cNvSpPr/>
      </dsp:nvSpPr>
      <dsp:spPr>
        <a:xfrm>
          <a:off x="0" y="131619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We have eight structures with warehouse where we kept the eggs, slaughtering and packaging.</a:t>
          </a:r>
          <a:endParaRPr lang="en-US" sz="2500" kern="1200"/>
        </a:p>
      </dsp:txBody>
      <dsp:txXfrm>
        <a:off x="0" y="1316194"/>
        <a:ext cx="6832212" cy="1316194"/>
      </dsp:txXfrm>
    </dsp:sp>
    <dsp:sp modelId="{6F2D23A2-FF3C-4A64-A034-BA6779F09FCA}">
      <dsp:nvSpPr>
        <dsp:cNvPr id="0" name=""/>
        <dsp:cNvSpPr/>
      </dsp:nvSpPr>
      <dsp:spPr>
        <a:xfrm>
          <a:off x="0" y="2632389"/>
          <a:ext cx="6832212" cy="0"/>
        </a:xfrm>
        <a:prstGeom prst="line">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w="9525" cap="rnd" cmpd="sng" algn="ctr">
          <a:solidFill>
            <a:schemeClr val="dk2">
              <a:shade val="8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02BD189-C1E5-4316-BE39-D74AF30DC8DB}">
      <dsp:nvSpPr>
        <dsp:cNvPr id="0" name=""/>
        <dsp:cNvSpPr/>
      </dsp:nvSpPr>
      <dsp:spPr>
        <a:xfrm>
          <a:off x="0" y="2632389"/>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is a limited company which make a legal statement signed by all shareholders agreeing to form the company (gov.uk).</a:t>
          </a:r>
          <a:endParaRPr lang="en-US" sz="2500" kern="1200"/>
        </a:p>
      </dsp:txBody>
      <dsp:txXfrm>
        <a:off x="0" y="2632389"/>
        <a:ext cx="6832212" cy="1316194"/>
      </dsp:txXfrm>
    </dsp:sp>
    <dsp:sp modelId="{4F0F37F8-B3BB-4014-B74A-78DFBA774069}">
      <dsp:nvSpPr>
        <dsp:cNvPr id="0" name=""/>
        <dsp:cNvSpPr/>
      </dsp:nvSpPr>
      <dsp:spPr>
        <a:xfrm>
          <a:off x="0" y="3948584"/>
          <a:ext cx="6832212" cy="0"/>
        </a:xfrm>
        <a:prstGeom prst="line">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w="9525" cap="rnd" cmpd="sng" algn="ctr">
          <a:solidFill>
            <a:schemeClr val="dk2">
              <a:shade val="8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80E446F-8EE8-4D44-BCF3-454F52668134}">
      <dsp:nvSpPr>
        <dsp:cNvPr id="0" name=""/>
        <dsp:cNvSpPr/>
      </dsp:nvSpPr>
      <dsp:spPr>
        <a:xfrm>
          <a:off x="0" y="394858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This cost of starting business budget is £50.2 million. </a:t>
          </a:r>
          <a:endParaRPr lang="en-US" sz="2500" kern="1200" dirty="0"/>
        </a:p>
      </dsp:txBody>
      <dsp:txXfrm>
        <a:off x="0" y="3948584"/>
        <a:ext cx="6832212" cy="1316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B2AE7-D100-4E8A-8B82-F1F738D07435}">
      <dsp:nvSpPr>
        <dsp:cNvPr id="0" name=""/>
        <dsp:cNvSpPr/>
      </dsp:nvSpPr>
      <dsp:spPr>
        <a:xfrm>
          <a:off x="2627454" y="721324"/>
          <a:ext cx="556828" cy="91440"/>
        </a:xfrm>
        <a:custGeom>
          <a:avLst/>
          <a:gdLst/>
          <a:ahLst/>
          <a:cxnLst/>
          <a:rect l="0" t="0" r="0" b="0"/>
          <a:pathLst>
            <a:path>
              <a:moveTo>
                <a:pt x="0" y="45720"/>
              </a:moveTo>
              <a:lnTo>
                <a:pt x="556828"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1183" y="764107"/>
        <a:ext cx="29371" cy="5874"/>
      </dsp:txXfrm>
    </dsp:sp>
    <dsp:sp modelId="{1DF13575-170A-40F3-A450-F7225AAFACA5}">
      <dsp:nvSpPr>
        <dsp:cNvPr id="0" name=""/>
        <dsp:cNvSpPr/>
      </dsp:nvSpPr>
      <dsp:spPr>
        <a:xfrm>
          <a:off x="75216" y="833"/>
          <a:ext cx="2554037" cy="1532422"/>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Narrow" panose="020B0606020202030204" pitchFamily="34" charset="0"/>
            </a:rPr>
            <a:t>An ongoing farm supplying directly to the consumer</a:t>
          </a:r>
        </a:p>
      </dsp:txBody>
      <dsp:txXfrm>
        <a:off x="75216" y="833"/>
        <a:ext cx="2554037" cy="1532422"/>
      </dsp:txXfrm>
    </dsp:sp>
    <dsp:sp modelId="{583D275F-3B80-4A6D-BB5A-9E8B233A3E3B}">
      <dsp:nvSpPr>
        <dsp:cNvPr id="0" name=""/>
        <dsp:cNvSpPr/>
      </dsp:nvSpPr>
      <dsp:spPr>
        <a:xfrm>
          <a:off x="5768920" y="721324"/>
          <a:ext cx="556828" cy="91440"/>
        </a:xfrm>
        <a:custGeom>
          <a:avLst/>
          <a:gdLst/>
          <a:ahLst/>
          <a:cxnLst/>
          <a:rect l="0" t="0" r="0" b="0"/>
          <a:pathLst>
            <a:path>
              <a:moveTo>
                <a:pt x="0" y="45720"/>
              </a:moveTo>
              <a:lnTo>
                <a:pt x="556828"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32649" y="764107"/>
        <a:ext cx="29371" cy="5874"/>
      </dsp:txXfrm>
    </dsp:sp>
    <dsp:sp modelId="{466132E9-6777-4B56-9993-B11F5C1092EB}">
      <dsp:nvSpPr>
        <dsp:cNvPr id="0" name=""/>
        <dsp:cNvSpPr/>
      </dsp:nvSpPr>
      <dsp:spPr>
        <a:xfrm>
          <a:off x="3216683" y="833"/>
          <a:ext cx="2554037" cy="1532422"/>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800100">
            <a:lnSpc>
              <a:spcPct val="90000"/>
            </a:lnSpc>
            <a:spcBef>
              <a:spcPct val="0"/>
            </a:spcBef>
            <a:spcAft>
              <a:spcPct val="35000"/>
            </a:spcAft>
            <a:buNone/>
          </a:pPr>
          <a:r>
            <a:rPr lang="en-GB" sz="1800" b="1" kern="1200" dirty="0"/>
            <a:t>Project</a:t>
          </a:r>
          <a:r>
            <a:rPr lang="en-GB" sz="1800" kern="1200" dirty="0"/>
            <a:t>: Production of free-range chicken, broiler chicken layer and fruit orchards.</a:t>
          </a:r>
          <a:endParaRPr lang="en-US" sz="1800" kern="1200" dirty="0"/>
        </a:p>
      </dsp:txBody>
      <dsp:txXfrm>
        <a:off x="3216683" y="833"/>
        <a:ext cx="2554037" cy="1532422"/>
      </dsp:txXfrm>
    </dsp:sp>
    <dsp:sp modelId="{77DB7927-C953-4FE3-BF9A-B9A11DF868E4}">
      <dsp:nvSpPr>
        <dsp:cNvPr id="0" name=""/>
        <dsp:cNvSpPr/>
      </dsp:nvSpPr>
      <dsp:spPr>
        <a:xfrm>
          <a:off x="1352235" y="1531456"/>
          <a:ext cx="6282932" cy="556828"/>
        </a:xfrm>
        <a:custGeom>
          <a:avLst/>
          <a:gdLst/>
          <a:ahLst/>
          <a:cxnLst/>
          <a:rect l="0" t="0" r="0" b="0"/>
          <a:pathLst>
            <a:path>
              <a:moveTo>
                <a:pt x="6282932" y="0"/>
              </a:moveTo>
              <a:lnTo>
                <a:pt x="6282932" y="295514"/>
              </a:lnTo>
              <a:lnTo>
                <a:pt x="0" y="295514"/>
              </a:lnTo>
              <a:lnTo>
                <a:pt x="0" y="556828"/>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35943" y="1806933"/>
        <a:ext cx="315516" cy="5874"/>
      </dsp:txXfrm>
    </dsp:sp>
    <dsp:sp modelId="{0A420F51-FC94-4FB5-89B0-A780BE8C77E5}">
      <dsp:nvSpPr>
        <dsp:cNvPr id="0" name=""/>
        <dsp:cNvSpPr/>
      </dsp:nvSpPr>
      <dsp:spPr>
        <a:xfrm>
          <a:off x="6358149" y="833"/>
          <a:ext cx="2554037" cy="1532422"/>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800100">
            <a:lnSpc>
              <a:spcPct val="90000"/>
            </a:lnSpc>
            <a:spcBef>
              <a:spcPct val="0"/>
            </a:spcBef>
            <a:spcAft>
              <a:spcPct val="35000"/>
            </a:spcAft>
            <a:buNone/>
          </a:pPr>
          <a:r>
            <a:rPr lang="en-GB" sz="1800" b="1" kern="1200" dirty="0"/>
            <a:t>Start-up capita</a:t>
          </a:r>
          <a:r>
            <a:rPr lang="en-GB" sz="1800" b="1" i="1" kern="1200" dirty="0"/>
            <a:t>l</a:t>
          </a:r>
          <a:r>
            <a:rPr lang="en-GB" sz="1800" i="1" kern="1200" dirty="0"/>
            <a:t>: £50.2 Million wit</a:t>
          </a:r>
          <a:r>
            <a:rPr lang="en-GB" sz="1800" kern="1200" dirty="0"/>
            <a:t>h another emergency fund of £30,000,000;</a:t>
          </a:r>
          <a:endParaRPr lang="en-US" sz="1800" kern="1200" dirty="0"/>
        </a:p>
      </dsp:txBody>
      <dsp:txXfrm>
        <a:off x="6358149" y="833"/>
        <a:ext cx="2554037" cy="1532422"/>
      </dsp:txXfrm>
    </dsp:sp>
    <dsp:sp modelId="{5143C19E-3B31-4EA1-BD93-EFB0C3EEB125}">
      <dsp:nvSpPr>
        <dsp:cNvPr id="0" name=""/>
        <dsp:cNvSpPr/>
      </dsp:nvSpPr>
      <dsp:spPr>
        <a:xfrm>
          <a:off x="2627454" y="2841176"/>
          <a:ext cx="556828" cy="91440"/>
        </a:xfrm>
        <a:custGeom>
          <a:avLst/>
          <a:gdLst/>
          <a:ahLst/>
          <a:cxnLst/>
          <a:rect l="0" t="0" r="0" b="0"/>
          <a:pathLst>
            <a:path>
              <a:moveTo>
                <a:pt x="0" y="45720"/>
              </a:moveTo>
              <a:lnTo>
                <a:pt x="556828"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1183" y="2883958"/>
        <a:ext cx="29371" cy="5874"/>
      </dsp:txXfrm>
    </dsp:sp>
    <dsp:sp modelId="{7BE40C5D-084D-45FE-818E-9B10D40C1A62}">
      <dsp:nvSpPr>
        <dsp:cNvPr id="0" name=""/>
        <dsp:cNvSpPr/>
      </dsp:nvSpPr>
      <dsp:spPr>
        <a:xfrm>
          <a:off x="75216" y="2120684"/>
          <a:ext cx="2554037" cy="1532422"/>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Narrow" panose="020B0606020202030204" pitchFamily="34" charset="0"/>
            </a:rPr>
            <a:t>Executing a schedule to reflect supply and demand</a:t>
          </a:r>
        </a:p>
      </dsp:txBody>
      <dsp:txXfrm>
        <a:off x="75216" y="2120684"/>
        <a:ext cx="2554037" cy="1532422"/>
      </dsp:txXfrm>
    </dsp:sp>
    <dsp:sp modelId="{4F124520-A2E4-4961-BA2D-9DDECB0BE716}">
      <dsp:nvSpPr>
        <dsp:cNvPr id="0" name=""/>
        <dsp:cNvSpPr/>
      </dsp:nvSpPr>
      <dsp:spPr>
        <a:xfrm>
          <a:off x="3216683" y="2120684"/>
          <a:ext cx="2554037" cy="1532422"/>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Narrow" panose="020B0606020202030204" pitchFamily="34" charset="0"/>
            </a:rPr>
            <a:t>To action a complete risk assessment</a:t>
          </a:r>
        </a:p>
      </dsp:txBody>
      <dsp:txXfrm>
        <a:off x="3216683" y="2120684"/>
        <a:ext cx="2554037" cy="15324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43E67-0BDE-449C-850E-713521A395FC}">
      <dsp:nvSpPr>
        <dsp:cNvPr id="0" name=""/>
        <dsp:cNvSpPr/>
      </dsp:nvSpPr>
      <dsp:spPr>
        <a:xfrm>
          <a:off x="0" y="2570"/>
          <a:ext cx="6832212" cy="0"/>
        </a:xfrm>
        <a:prstGeom prst="lin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794D7E9-125C-4E54-B95B-818E009058D7}">
      <dsp:nvSpPr>
        <dsp:cNvPr id="0" name=""/>
        <dsp:cNvSpPr/>
      </dsp:nvSpPr>
      <dsp:spPr>
        <a:xfrm>
          <a:off x="0" y="2570"/>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dirty="0"/>
            <a:t>Specific</a:t>
          </a:r>
          <a:r>
            <a:rPr lang="en-GB" sz="1400" kern="1200" dirty="0"/>
            <a:t> : This is a significant and rewarding business, as we have to make enough money in the budget to be used throughout the procedure of the farm (Edward Blackwell,2011).</a:t>
          </a:r>
          <a:endParaRPr lang="en-US" sz="1400" kern="1200" dirty="0"/>
        </a:p>
      </dsp:txBody>
      <dsp:txXfrm>
        <a:off x="0" y="2570"/>
        <a:ext cx="6832212" cy="876606"/>
      </dsp:txXfrm>
    </dsp:sp>
    <dsp:sp modelId="{8BBF1C98-0F42-4AD2-B7A5-494D3A74FA00}">
      <dsp:nvSpPr>
        <dsp:cNvPr id="0" name=""/>
        <dsp:cNvSpPr/>
      </dsp:nvSpPr>
      <dsp:spPr>
        <a:xfrm>
          <a:off x="0" y="879176"/>
          <a:ext cx="6832212" cy="0"/>
        </a:xfrm>
        <a:prstGeom prst="lin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A0CF2C4-057E-4DD0-AB2B-B5CD02A071D1}">
      <dsp:nvSpPr>
        <dsp:cNvPr id="0" name=""/>
        <dsp:cNvSpPr/>
      </dsp:nvSpPr>
      <dsp:spPr>
        <a:xfrm>
          <a:off x="0" y="879176"/>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a:t>Measurable</a:t>
          </a:r>
          <a:r>
            <a:rPr lang="en-GB" sz="1400" kern="1200"/>
            <a:t> : We will have free range chicken, layers and normal chicken for meat and we also have a plan to expansion of raring different birds as turkey and pigs. The back up plan is orchard fruits such as apple and pears;</a:t>
          </a:r>
          <a:endParaRPr lang="en-US" sz="1400" kern="1200"/>
        </a:p>
      </dsp:txBody>
      <dsp:txXfrm>
        <a:off x="0" y="879176"/>
        <a:ext cx="6832212" cy="876606"/>
      </dsp:txXfrm>
    </dsp:sp>
    <dsp:sp modelId="{2DE1FD02-227A-4CB3-AFE4-DA0F8645AFB4}">
      <dsp:nvSpPr>
        <dsp:cNvPr id="0" name=""/>
        <dsp:cNvSpPr/>
      </dsp:nvSpPr>
      <dsp:spPr>
        <a:xfrm>
          <a:off x="0" y="1755783"/>
          <a:ext cx="6832212" cy="0"/>
        </a:xfrm>
        <a:prstGeom prst="lin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187C3CC-3985-431B-B060-A50AB9FE4CCF}">
      <dsp:nvSpPr>
        <dsp:cNvPr id="0" name=""/>
        <dsp:cNvSpPr/>
      </dsp:nvSpPr>
      <dsp:spPr>
        <a:xfrm>
          <a:off x="0" y="1755783"/>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a:t>Action</a:t>
          </a:r>
          <a:r>
            <a:rPr lang="en-GB" sz="1400" kern="1200"/>
            <a:t> : According to Edward Blackwell, when planning and setting goals, it is good to have a strategy which is generic to make it easier when making sound choices;</a:t>
          </a:r>
          <a:endParaRPr lang="en-US" sz="1400" kern="1200"/>
        </a:p>
      </dsp:txBody>
      <dsp:txXfrm>
        <a:off x="0" y="1755783"/>
        <a:ext cx="6832212" cy="876606"/>
      </dsp:txXfrm>
    </dsp:sp>
    <dsp:sp modelId="{9E9CC8E5-638D-468D-AECB-92073A14232F}">
      <dsp:nvSpPr>
        <dsp:cNvPr id="0" name=""/>
        <dsp:cNvSpPr/>
      </dsp:nvSpPr>
      <dsp:spPr>
        <a:xfrm>
          <a:off x="0" y="2632389"/>
          <a:ext cx="6832212" cy="0"/>
        </a:xfrm>
        <a:prstGeom prst="lin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75ED5D5-13B8-42C9-B2F6-D14475735519}">
      <dsp:nvSpPr>
        <dsp:cNvPr id="0" name=""/>
        <dsp:cNvSpPr/>
      </dsp:nvSpPr>
      <dsp:spPr>
        <a:xfrm>
          <a:off x="0" y="2632389"/>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It is beneficial to hold regular meetings to enable the company to action problems before they escalate;  </a:t>
          </a:r>
          <a:endParaRPr lang="en-US" sz="1400" kern="1200"/>
        </a:p>
      </dsp:txBody>
      <dsp:txXfrm>
        <a:off x="0" y="2632389"/>
        <a:ext cx="6832212" cy="876606"/>
      </dsp:txXfrm>
    </dsp:sp>
    <dsp:sp modelId="{43D61DE8-AA7B-40FF-B6BC-28C062BF5228}">
      <dsp:nvSpPr>
        <dsp:cNvPr id="0" name=""/>
        <dsp:cNvSpPr/>
      </dsp:nvSpPr>
      <dsp:spPr>
        <a:xfrm>
          <a:off x="0" y="3508995"/>
          <a:ext cx="6832212" cy="0"/>
        </a:xfrm>
        <a:prstGeom prst="lin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4D22844-F1BB-40C9-91A7-53C67E7DF600}">
      <dsp:nvSpPr>
        <dsp:cNvPr id="0" name=""/>
        <dsp:cNvSpPr/>
      </dsp:nvSpPr>
      <dsp:spPr>
        <a:xfrm>
          <a:off x="0" y="3508995"/>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a:t>Realistic</a:t>
          </a:r>
          <a:r>
            <a:rPr lang="en-GB" sz="1400" kern="1200"/>
            <a:t> : The business is current and future rewarding as it will benefit stakeholders and the local community in creating jobs and reinvesting revenue. </a:t>
          </a:r>
          <a:endParaRPr lang="en-US" sz="1400" kern="1200" dirty="0"/>
        </a:p>
      </dsp:txBody>
      <dsp:txXfrm>
        <a:off x="0" y="3508995"/>
        <a:ext cx="6832212" cy="876606"/>
      </dsp:txXfrm>
    </dsp:sp>
    <dsp:sp modelId="{6A7E379C-099C-4FB5-8D74-8BF352D23277}">
      <dsp:nvSpPr>
        <dsp:cNvPr id="0" name=""/>
        <dsp:cNvSpPr/>
      </dsp:nvSpPr>
      <dsp:spPr>
        <a:xfrm>
          <a:off x="0" y="4385602"/>
          <a:ext cx="6832212" cy="0"/>
        </a:xfrm>
        <a:prstGeom prst="lin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DA68B82-9958-491C-A33B-12A39EB8AC1E}">
      <dsp:nvSpPr>
        <dsp:cNvPr id="0" name=""/>
        <dsp:cNvSpPr/>
      </dsp:nvSpPr>
      <dsp:spPr>
        <a:xfrm>
          <a:off x="0" y="4385602"/>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u="sng" kern="1200"/>
            <a:t>Time</a:t>
          </a:r>
          <a:r>
            <a:rPr lang="en-GB" sz="1400" kern="1200"/>
            <a:t> : Our time factors is managed so we can meet supply and demands of our customers. We will assess the risks involved at all times to ensure set up remains current.  </a:t>
          </a:r>
          <a:endParaRPr lang="en-US" sz="1400" kern="1200"/>
        </a:p>
      </dsp:txBody>
      <dsp:txXfrm>
        <a:off x="0" y="4385602"/>
        <a:ext cx="6832212" cy="8766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0D99EA-E8B7-4A45-A0C5-96A056892A26}">
      <dsp:nvSpPr>
        <dsp:cNvPr id="0" name=""/>
        <dsp:cNvSpPr/>
      </dsp:nvSpPr>
      <dsp:spPr>
        <a:xfrm>
          <a:off x="0" y="411912"/>
          <a:ext cx="2887252" cy="1833405"/>
        </a:xfrm>
        <a:prstGeom prst="roundRect">
          <a:avLst>
            <a:gd name="adj" fmla="val 10000"/>
          </a:avLst>
        </a:prstGeom>
        <a:solidFill>
          <a:schemeClr val="accent3">
            <a:shade val="60000"/>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3EBFDF4-6C03-4BDA-BA99-FCC6E36FE20E}">
      <dsp:nvSpPr>
        <dsp:cNvPr id="0" name=""/>
        <dsp:cNvSpPr/>
      </dsp:nvSpPr>
      <dsp:spPr>
        <a:xfrm>
          <a:off x="320805" y="716678"/>
          <a:ext cx="2887252" cy="1833405"/>
        </a:xfrm>
        <a:prstGeom prst="roundRect">
          <a:avLst>
            <a:gd name="adj" fmla="val 10000"/>
          </a:avLst>
        </a:prstGeom>
        <a:solidFill>
          <a:schemeClr val="lt1">
            <a:alpha val="90000"/>
            <a:hueOff val="0"/>
            <a:satOff val="0"/>
            <a:lumOff val="0"/>
            <a:alphaOff val="0"/>
          </a:schemeClr>
        </a:solidFill>
        <a:ln w="9525" cap="rnd" cmpd="sng" algn="ctr">
          <a:solidFill>
            <a:schemeClr val="accent3">
              <a:shade val="8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Chicken, Eggs and Fruits.</a:t>
          </a:r>
          <a:endParaRPr lang="en-US" sz="1500" kern="1200" dirty="0"/>
        </a:p>
      </dsp:txBody>
      <dsp:txXfrm>
        <a:off x="374504" y="770377"/>
        <a:ext cx="2779854" cy="1726007"/>
      </dsp:txXfrm>
    </dsp:sp>
    <dsp:sp modelId="{DFB34950-2468-4923-8C01-6F8E5529B2A2}">
      <dsp:nvSpPr>
        <dsp:cNvPr id="0" name=""/>
        <dsp:cNvSpPr/>
      </dsp:nvSpPr>
      <dsp:spPr>
        <a:xfrm>
          <a:off x="3528863" y="411912"/>
          <a:ext cx="2887252" cy="1833405"/>
        </a:xfrm>
        <a:prstGeom prst="roundRect">
          <a:avLst>
            <a:gd name="adj" fmla="val 10000"/>
          </a:avLst>
        </a:prstGeom>
        <a:solidFill>
          <a:schemeClr val="accent3">
            <a:shade val="60000"/>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6E26809-EDFF-4B8B-B470-7DB7D421CBCA}">
      <dsp:nvSpPr>
        <dsp:cNvPr id="0" name=""/>
        <dsp:cNvSpPr/>
      </dsp:nvSpPr>
      <dsp:spPr>
        <a:xfrm>
          <a:off x="3849669" y="716678"/>
          <a:ext cx="2887252" cy="1833405"/>
        </a:xfrm>
        <a:prstGeom prst="roundRect">
          <a:avLst>
            <a:gd name="adj" fmla="val 10000"/>
          </a:avLst>
        </a:prstGeom>
        <a:solidFill>
          <a:schemeClr val="lt1">
            <a:alpha val="90000"/>
            <a:hueOff val="0"/>
            <a:satOff val="0"/>
            <a:lumOff val="0"/>
            <a:alphaOff val="0"/>
          </a:schemeClr>
        </a:solidFill>
        <a:ln w="9525" cap="rnd" cmpd="sng" algn="ctr">
          <a:solidFill>
            <a:schemeClr val="accent3">
              <a:shade val="8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We are focused on helping our clients prevail by maintaining the most elevated measures in poultry quality and advancement.</a:t>
          </a:r>
          <a:endParaRPr lang="en-US" sz="1500" kern="1200"/>
        </a:p>
      </dsp:txBody>
      <dsp:txXfrm>
        <a:off x="3903368" y="770377"/>
        <a:ext cx="2779854" cy="1726007"/>
      </dsp:txXfrm>
    </dsp:sp>
    <dsp:sp modelId="{B3470CAF-944D-446A-AD3E-2219F9436E52}">
      <dsp:nvSpPr>
        <dsp:cNvPr id="0" name=""/>
        <dsp:cNvSpPr/>
      </dsp:nvSpPr>
      <dsp:spPr>
        <a:xfrm>
          <a:off x="7057727" y="411912"/>
          <a:ext cx="2887252" cy="1833405"/>
        </a:xfrm>
        <a:prstGeom prst="roundRect">
          <a:avLst>
            <a:gd name="adj" fmla="val 10000"/>
          </a:avLst>
        </a:prstGeom>
        <a:solidFill>
          <a:schemeClr val="accent3">
            <a:shade val="60000"/>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CF53F8D-1766-47C7-BD1A-A9456FEE8DD1}">
      <dsp:nvSpPr>
        <dsp:cNvPr id="0" name=""/>
        <dsp:cNvSpPr/>
      </dsp:nvSpPr>
      <dsp:spPr>
        <a:xfrm>
          <a:off x="7378533" y="716678"/>
          <a:ext cx="2887252" cy="1833405"/>
        </a:xfrm>
        <a:prstGeom prst="roundRect">
          <a:avLst>
            <a:gd name="adj" fmla="val 10000"/>
          </a:avLst>
        </a:prstGeom>
        <a:solidFill>
          <a:schemeClr val="lt1">
            <a:alpha val="90000"/>
            <a:hueOff val="0"/>
            <a:satOff val="0"/>
            <a:lumOff val="0"/>
            <a:alphaOff val="0"/>
          </a:schemeClr>
        </a:solidFill>
        <a:ln w="9525" cap="rnd" cmpd="sng" algn="ctr">
          <a:solidFill>
            <a:schemeClr val="accent3">
              <a:shade val="8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From the ranch to the last item, we precisely manage everything about guarantee that our clients are certain they have the best item for their necessities (Wayne Farms, 2017).</a:t>
          </a:r>
          <a:endParaRPr lang="en-US" sz="1500" kern="1200"/>
        </a:p>
      </dsp:txBody>
      <dsp:txXfrm>
        <a:off x="7432232" y="770377"/>
        <a:ext cx="2779854" cy="17260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B1E48-EE44-4028-9F0B-694CCCE2260D}">
      <dsp:nvSpPr>
        <dsp:cNvPr id="0" name=""/>
        <dsp:cNvSpPr/>
      </dsp:nvSpPr>
      <dsp:spPr>
        <a:xfrm>
          <a:off x="3062120" y="1315737"/>
          <a:ext cx="673771" cy="91440"/>
        </a:xfrm>
        <a:custGeom>
          <a:avLst/>
          <a:gdLst/>
          <a:ahLst/>
          <a:cxnLst/>
          <a:rect l="0" t="0" r="0" b="0"/>
          <a:pathLst>
            <a:path>
              <a:moveTo>
                <a:pt x="0" y="45720"/>
              </a:moveTo>
              <a:lnTo>
                <a:pt x="673771"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1396" y="1357936"/>
        <a:ext cx="35218" cy="7043"/>
      </dsp:txXfrm>
    </dsp:sp>
    <dsp:sp modelId="{FBCE2776-36C7-4AAC-BF52-20C196226D0E}">
      <dsp:nvSpPr>
        <dsp:cNvPr id="0" name=""/>
        <dsp:cNvSpPr/>
      </dsp:nvSpPr>
      <dsp:spPr>
        <a:xfrm>
          <a:off x="1434" y="442712"/>
          <a:ext cx="3062485" cy="1837491"/>
        </a:xfrm>
        <a:prstGeom prst="rect">
          <a:avLst/>
        </a:prstGeom>
        <a:solidFill>
          <a:schemeClr val="lt1">
            <a:hueOff val="0"/>
            <a:satOff val="0"/>
            <a:lumOff val="0"/>
            <a:alphaOff val="0"/>
          </a:schemeClr>
        </a:solidFill>
        <a:ln w="22225" cap="rnd"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0064" tIns="157519" rIns="150064" bIns="157519" numCol="1" spcCol="1270" anchor="ctr" anchorCtr="0">
          <a:noAutofit/>
        </a:bodyPr>
        <a:lstStyle/>
        <a:p>
          <a:pPr marL="0" lvl="0" indent="0" algn="ctr" defTabSz="800100">
            <a:lnSpc>
              <a:spcPct val="90000"/>
            </a:lnSpc>
            <a:spcBef>
              <a:spcPct val="0"/>
            </a:spcBef>
            <a:spcAft>
              <a:spcPct val="35000"/>
            </a:spcAft>
            <a:buNone/>
          </a:pPr>
          <a:r>
            <a:rPr lang="en-GB" sz="1800" kern="1200"/>
            <a:t>In the budget the company have certain things that have to be fixed assets and all fixed expenses such as bills of water, electricity, gas. </a:t>
          </a:r>
          <a:endParaRPr lang="en-US" sz="1800" kern="1200"/>
        </a:p>
      </dsp:txBody>
      <dsp:txXfrm>
        <a:off x="1434" y="442712"/>
        <a:ext cx="3062485" cy="1837491"/>
      </dsp:txXfrm>
    </dsp:sp>
    <dsp:sp modelId="{B3C3ED49-81EE-4101-B28F-0B8AFBAC428B}">
      <dsp:nvSpPr>
        <dsp:cNvPr id="0" name=""/>
        <dsp:cNvSpPr/>
      </dsp:nvSpPr>
      <dsp:spPr>
        <a:xfrm>
          <a:off x="1532677" y="2278403"/>
          <a:ext cx="3766857" cy="673771"/>
        </a:xfrm>
        <a:custGeom>
          <a:avLst/>
          <a:gdLst/>
          <a:ahLst/>
          <a:cxnLst/>
          <a:rect l="0" t="0" r="0" b="0"/>
          <a:pathLst>
            <a:path>
              <a:moveTo>
                <a:pt x="3766857" y="0"/>
              </a:moveTo>
              <a:lnTo>
                <a:pt x="3766857" y="353985"/>
              </a:lnTo>
              <a:lnTo>
                <a:pt x="0" y="353985"/>
              </a:lnTo>
              <a:lnTo>
                <a:pt x="0" y="673771"/>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0302" y="2611767"/>
        <a:ext cx="191607" cy="7043"/>
      </dsp:txXfrm>
    </dsp:sp>
    <dsp:sp modelId="{8222171C-049F-46FA-82CD-03B5D0DF5632}">
      <dsp:nvSpPr>
        <dsp:cNvPr id="0" name=""/>
        <dsp:cNvSpPr/>
      </dsp:nvSpPr>
      <dsp:spPr>
        <a:xfrm>
          <a:off x="3768291" y="442712"/>
          <a:ext cx="3062485" cy="1837491"/>
        </a:xfrm>
        <a:prstGeom prst="rect">
          <a:avLst/>
        </a:prstGeom>
        <a:solidFill>
          <a:schemeClr val="lt1">
            <a:hueOff val="0"/>
            <a:satOff val="0"/>
            <a:lumOff val="0"/>
            <a:alphaOff val="0"/>
          </a:schemeClr>
        </a:solidFill>
        <a:ln w="22225" cap="rnd"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0064" tIns="157519" rIns="150064" bIns="157519" numCol="1" spcCol="1270" anchor="ctr" anchorCtr="0">
          <a:noAutofit/>
        </a:bodyPr>
        <a:lstStyle/>
        <a:p>
          <a:pPr marL="0" lvl="0" indent="0" algn="ctr" defTabSz="800100">
            <a:lnSpc>
              <a:spcPct val="90000"/>
            </a:lnSpc>
            <a:spcBef>
              <a:spcPct val="0"/>
            </a:spcBef>
            <a:spcAft>
              <a:spcPct val="35000"/>
            </a:spcAft>
            <a:buNone/>
          </a:pPr>
          <a:r>
            <a:rPr lang="en-GB" sz="1800" kern="1200"/>
            <a:t>The total budget amount is £50.2 million and already estimated to start with £30 million. </a:t>
          </a:r>
          <a:endParaRPr lang="en-US" sz="1800" kern="1200"/>
        </a:p>
      </dsp:txBody>
      <dsp:txXfrm>
        <a:off x="3768291" y="442712"/>
        <a:ext cx="3062485" cy="1837491"/>
      </dsp:txXfrm>
    </dsp:sp>
    <dsp:sp modelId="{1BBE862B-A25A-4E19-9095-0F3F13349491}">
      <dsp:nvSpPr>
        <dsp:cNvPr id="0" name=""/>
        <dsp:cNvSpPr/>
      </dsp:nvSpPr>
      <dsp:spPr>
        <a:xfrm>
          <a:off x="3062120" y="3857601"/>
          <a:ext cx="673771" cy="91440"/>
        </a:xfrm>
        <a:custGeom>
          <a:avLst/>
          <a:gdLst/>
          <a:ahLst/>
          <a:cxnLst/>
          <a:rect l="0" t="0" r="0" b="0"/>
          <a:pathLst>
            <a:path>
              <a:moveTo>
                <a:pt x="0" y="45720"/>
              </a:moveTo>
              <a:lnTo>
                <a:pt x="673771"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1396" y="3899799"/>
        <a:ext cx="35218" cy="7043"/>
      </dsp:txXfrm>
    </dsp:sp>
    <dsp:sp modelId="{3B878062-3450-46BE-84F5-55DD90B2B28A}">
      <dsp:nvSpPr>
        <dsp:cNvPr id="0" name=""/>
        <dsp:cNvSpPr/>
      </dsp:nvSpPr>
      <dsp:spPr>
        <a:xfrm>
          <a:off x="1434" y="2984575"/>
          <a:ext cx="3062485" cy="1837491"/>
        </a:xfrm>
        <a:prstGeom prst="rect">
          <a:avLst/>
        </a:prstGeom>
        <a:solidFill>
          <a:schemeClr val="lt1">
            <a:hueOff val="0"/>
            <a:satOff val="0"/>
            <a:lumOff val="0"/>
            <a:alphaOff val="0"/>
          </a:schemeClr>
        </a:solidFill>
        <a:ln w="22225" cap="rnd"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0064" tIns="157519" rIns="150064" bIns="157519" numCol="1" spcCol="1270" anchor="ctr" anchorCtr="0">
          <a:noAutofit/>
        </a:bodyPr>
        <a:lstStyle/>
        <a:p>
          <a:pPr marL="0" lvl="0" indent="0" algn="ctr" defTabSz="800100">
            <a:lnSpc>
              <a:spcPct val="90000"/>
            </a:lnSpc>
            <a:spcBef>
              <a:spcPct val="0"/>
            </a:spcBef>
            <a:spcAft>
              <a:spcPct val="35000"/>
            </a:spcAft>
            <a:buNone/>
          </a:pPr>
          <a:r>
            <a:rPr lang="en-GB" sz="1800" kern="1200"/>
            <a:t>Last year we have business loss of 1%.</a:t>
          </a:r>
          <a:endParaRPr lang="en-US" sz="1800" kern="1200"/>
        </a:p>
      </dsp:txBody>
      <dsp:txXfrm>
        <a:off x="1434" y="2984575"/>
        <a:ext cx="3062485" cy="1837491"/>
      </dsp:txXfrm>
    </dsp:sp>
    <dsp:sp modelId="{F954F3CC-1D6B-4FD4-A9BC-F4B25BA3681B}">
      <dsp:nvSpPr>
        <dsp:cNvPr id="0" name=""/>
        <dsp:cNvSpPr/>
      </dsp:nvSpPr>
      <dsp:spPr>
        <a:xfrm>
          <a:off x="3768291" y="2984575"/>
          <a:ext cx="3062485" cy="1837491"/>
        </a:xfrm>
        <a:prstGeom prst="rect">
          <a:avLst/>
        </a:prstGeom>
        <a:solidFill>
          <a:schemeClr val="lt1">
            <a:hueOff val="0"/>
            <a:satOff val="0"/>
            <a:lumOff val="0"/>
            <a:alphaOff val="0"/>
          </a:schemeClr>
        </a:solidFill>
        <a:ln w="22225" cap="rnd"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0064" tIns="157519" rIns="150064" bIns="157519" numCol="1" spcCol="1270" anchor="ctr" anchorCtr="0">
          <a:noAutofit/>
        </a:bodyPr>
        <a:lstStyle/>
        <a:p>
          <a:pPr marL="0" lvl="0" indent="0" algn="ctr" defTabSz="800100">
            <a:lnSpc>
              <a:spcPct val="90000"/>
            </a:lnSpc>
            <a:spcBef>
              <a:spcPct val="0"/>
            </a:spcBef>
            <a:spcAft>
              <a:spcPct val="35000"/>
            </a:spcAft>
            <a:buNone/>
          </a:pPr>
          <a:r>
            <a:rPr lang="en-GB" sz="1800" kern="1200"/>
            <a:t>This year we have profit of 3.15% which makes our expecting profit total of 2,15%.  </a:t>
          </a:r>
          <a:endParaRPr lang="en-US" sz="1800" kern="1200"/>
        </a:p>
      </dsp:txBody>
      <dsp:txXfrm>
        <a:off x="3768291" y="2984575"/>
        <a:ext cx="3062485" cy="18374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FDDC6-7147-4AA4-BD36-F0A35308C993}">
      <dsp:nvSpPr>
        <dsp:cNvPr id="0" name=""/>
        <dsp:cNvSpPr/>
      </dsp:nvSpPr>
      <dsp:spPr>
        <a:xfrm>
          <a:off x="6165" y="324593"/>
          <a:ext cx="1927341" cy="2312809"/>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378" tIns="0" rIns="190378" bIns="330200" numCol="1" spcCol="1270" anchor="t" anchorCtr="0">
          <a:noAutofit/>
        </a:bodyPr>
        <a:lstStyle/>
        <a:p>
          <a:pPr marL="0" lvl="0" indent="0" algn="l" defTabSz="488950">
            <a:lnSpc>
              <a:spcPct val="90000"/>
            </a:lnSpc>
            <a:spcBef>
              <a:spcPct val="0"/>
            </a:spcBef>
            <a:spcAft>
              <a:spcPct val="35000"/>
            </a:spcAft>
            <a:buNone/>
          </a:pPr>
          <a:r>
            <a:rPr lang="en-GB" sz="1100" kern="1200"/>
            <a:t>Our aim is to sell directly to the, Butchers, Restaurants, Individual Consumer’s, Hotels, Large and Small Retailers.</a:t>
          </a:r>
          <a:endParaRPr lang="en-US" sz="1100" kern="1200"/>
        </a:p>
      </dsp:txBody>
      <dsp:txXfrm>
        <a:off x="6165" y="1249717"/>
        <a:ext cx="1927341" cy="1387685"/>
      </dsp:txXfrm>
    </dsp:sp>
    <dsp:sp modelId="{C90C46F2-9E2D-44CC-8459-532BB67FF7C2}">
      <dsp:nvSpPr>
        <dsp:cNvPr id="0" name=""/>
        <dsp:cNvSpPr/>
      </dsp:nvSpPr>
      <dsp:spPr>
        <a:xfrm>
          <a:off x="6165" y="324593"/>
          <a:ext cx="1927341" cy="92512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0378" tIns="165100" rIns="190378" bIns="165100" numCol="1" spcCol="1270" anchor="ctr" anchorCtr="0">
          <a:noAutofit/>
        </a:bodyPr>
        <a:lstStyle/>
        <a:p>
          <a:pPr marL="0" lvl="0" indent="0" algn="l" defTabSz="1866900">
            <a:lnSpc>
              <a:spcPct val="90000"/>
            </a:lnSpc>
            <a:spcBef>
              <a:spcPct val="0"/>
            </a:spcBef>
            <a:spcAft>
              <a:spcPct val="35000"/>
            </a:spcAft>
            <a:buNone/>
          </a:pPr>
          <a:r>
            <a:rPr lang="en-US" sz="4200" kern="1200"/>
            <a:t>01</a:t>
          </a:r>
        </a:p>
      </dsp:txBody>
      <dsp:txXfrm>
        <a:off x="6165" y="324593"/>
        <a:ext cx="1927341" cy="925123"/>
      </dsp:txXfrm>
    </dsp:sp>
    <dsp:sp modelId="{5BE3F682-5B7B-4781-BF14-0DEF3F4BDDC6}">
      <dsp:nvSpPr>
        <dsp:cNvPr id="0" name=""/>
        <dsp:cNvSpPr/>
      </dsp:nvSpPr>
      <dsp:spPr>
        <a:xfrm>
          <a:off x="2087693" y="324593"/>
          <a:ext cx="1927341" cy="2312809"/>
        </a:xfrm>
        <a:prstGeom prst="rect">
          <a:avLst/>
        </a:prstGeom>
        <a:solidFill>
          <a:schemeClr val="accent3">
            <a:hueOff val="161490"/>
            <a:satOff val="-955"/>
            <a:lumOff val="3333"/>
            <a:alphaOff val="0"/>
          </a:schemeClr>
        </a:solidFill>
        <a:ln w="15875" cap="rnd" cmpd="sng" algn="ctr">
          <a:solidFill>
            <a:schemeClr val="accent3">
              <a:hueOff val="161490"/>
              <a:satOff val="-955"/>
              <a:lumOff val="333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378" tIns="0" rIns="190378" bIns="330200" numCol="1" spcCol="1270" anchor="t" anchorCtr="0">
          <a:noAutofit/>
        </a:bodyPr>
        <a:lstStyle/>
        <a:p>
          <a:pPr marL="0" lvl="0" indent="0" algn="l" defTabSz="488950">
            <a:lnSpc>
              <a:spcPct val="90000"/>
            </a:lnSpc>
            <a:spcBef>
              <a:spcPct val="0"/>
            </a:spcBef>
            <a:spcAft>
              <a:spcPct val="35000"/>
            </a:spcAft>
            <a:buNone/>
          </a:pPr>
          <a:r>
            <a:rPr lang="en-GB" sz="1100" kern="1200"/>
            <a:t>Our Vision is to be transparent and maintain the quality of our products.</a:t>
          </a:r>
          <a:endParaRPr lang="en-US" sz="1100" kern="1200"/>
        </a:p>
      </dsp:txBody>
      <dsp:txXfrm>
        <a:off x="2087693" y="1249717"/>
        <a:ext cx="1927341" cy="1387685"/>
      </dsp:txXfrm>
    </dsp:sp>
    <dsp:sp modelId="{9D28B4CE-5BC5-482D-9048-DE8CB1589339}">
      <dsp:nvSpPr>
        <dsp:cNvPr id="0" name=""/>
        <dsp:cNvSpPr/>
      </dsp:nvSpPr>
      <dsp:spPr>
        <a:xfrm>
          <a:off x="2087693" y="324593"/>
          <a:ext cx="1927341" cy="92512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0378" tIns="165100" rIns="190378" bIns="165100" numCol="1" spcCol="1270" anchor="ctr" anchorCtr="0">
          <a:noAutofit/>
        </a:bodyPr>
        <a:lstStyle/>
        <a:p>
          <a:pPr marL="0" lvl="0" indent="0" algn="l" defTabSz="1866900">
            <a:lnSpc>
              <a:spcPct val="90000"/>
            </a:lnSpc>
            <a:spcBef>
              <a:spcPct val="0"/>
            </a:spcBef>
            <a:spcAft>
              <a:spcPct val="35000"/>
            </a:spcAft>
            <a:buNone/>
          </a:pPr>
          <a:r>
            <a:rPr lang="en-US" sz="4200" kern="1200"/>
            <a:t>02</a:t>
          </a:r>
        </a:p>
      </dsp:txBody>
      <dsp:txXfrm>
        <a:off x="2087693" y="324593"/>
        <a:ext cx="1927341" cy="925123"/>
      </dsp:txXfrm>
    </dsp:sp>
    <dsp:sp modelId="{0412C7B0-E855-41CC-A047-BE467EDAA516}">
      <dsp:nvSpPr>
        <dsp:cNvPr id="0" name=""/>
        <dsp:cNvSpPr/>
      </dsp:nvSpPr>
      <dsp:spPr>
        <a:xfrm>
          <a:off x="4169222" y="324593"/>
          <a:ext cx="1927341" cy="2312809"/>
        </a:xfrm>
        <a:prstGeom prst="rect">
          <a:avLst/>
        </a:prstGeom>
        <a:solidFill>
          <a:schemeClr val="accent3">
            <a:hueOff val="322979"/>
            <a:satOff val="-1910"/>
            <a:lumOff val="6667"/>
            <a:alphaOff val="0"/>
          </a:schemeClr>
        </a:solidFill>
        <a:ln w="15875" cap="rnd" cmpd="sng" algn="ctr">
          <a:solidFill>
            <a:schemeClr val="accent3">
              <a:hueOff val="322979"/>
              <a:satOff val="-1910"/>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378" tIns="0" rIns="190378" bIns="330200" numCol="1" spcCol="1270" anchor="t" anchorCtr="0">
          <a:noAutofit/>
        </a:bodyPr>
        <a:lstStyle/>
        <a:p>
          <a:pPr marL="0" lvl="0" indent="0" algn="l" defTabSz="488950">
            <a:lnSpc>
              <a:spcPct val="90000"/>
            </a:lnSpc>
            <a:spcBef>
              <a:spcPct val="0"/>
            </a:spcBef>
            <a:spcAft>
              <a:spcPct val="35000"/>
            </a:spcAft>
            <a:buNone/>
          </a:pPr>
          <a:r>
            <a:rPr lang="en-GB" sz="1100" kern="1200"/>
            <a:t>Fruit Orchards – We produce apples and pears, to supply to the retailers, we also supply to wine producers.</a:t>
          </a:r>
          <a:endParaRPr lang="en-US" sz="1100" kern="1200"/>
        </a:p>
      </dsp:txBody>
      <dsp:txXfrm>
        <a:off x="4169222" y="1249717"/>
        <a:ext cx="1927341" cy="1387685"/>
      </dsp:txXfrm>
    </dsp:sp>
    <dsp:sp modelId="{F4B19899-DA7F-4C77-A121-902714AD77EA}">
      <dsp:nvSpPr>
        <dsp:cNvPr id="0" name=""/>
        <dsp:cNvSpPr/>
      </dsp:nvSpPr>
      <dsp:spPr>
        <a:xfrm>
          <a:off x="4169222" y="324593"/>
          <a:ext cx="1927341" cy="92512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0378" tIns="165100" rIns="190378" bIns="165100" numCol="1" spcCol="1270" anchor="ctr" anchorCtr="0">
          <a:noAutofit/>
        </a:bodyPr>
        <a:lstStyle/>
        <a:p>
          <a:pPr marL="0" lvl="0" indent="0" algn="l" defTabSz="1866900">
            <a:lnSpc>
              <a:spcPct val="90000"/>
            </a:lnSpc>
            <a:spcBef>
              <a:spcPct val="0"/>
            </a:spcBef>
            <a:spcAft>
              <a:spcPct val="35000"/>
            </a:spcAft>
            <a:buNone/>
          </a:pPr>
          <a:r>
            <a:rPr lang="en-US" sz="4200" kern="1200"/>
            <a:t>03</a:t>
          </a:r>
        </a:p>
      </dsp:txBody>
      <dsp:txXfrm>
        <a:off x="4169222" y="324593"/>
        <a:ext cx="1927341" cy="925123"/>
      </dsp:txXfrm>
    </dsp:sp>
    <dsp:sp modelId="{8553AD49-7EF3-48D5-BE13-9441034A1B22}">
      <dsp:nvSpPr>
        <dsp:cNvPr id="0" name=""/>
        <dsp:cNvSpPr/>
      </dsp:nvSpPr>
      <dsp:spPr>
        <a:xfrm>
          <a:off x="6250750" y="324593"/>
          <a:ext cx="1927341" cy="2312809"/>
        </a:xfrm>
        <a:prstGeom prst="rect">
          <a:avLst/>
        </a:prstGeom>
        <a:solidFill>
          <a:schemeClr val="accent3">
            <a:hueOff val="484469"/>
            <a:satOff val="-2865"/>
            <a:lumOff val="10000"/>
            <a:alphaOff val="0"/>
          </a:schemeClr>
        </a:solidFill>
        <a:ln w="15875" cap="rnd" cmpd="sng" algn="ctr">
          <a:solidFill>
            <a:schemeClr val="accent3">
              <a:hueOff val="484469"/>
              <a:satOff val="-2865"/>
              <a:lumOff val="1000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378" tIns="0" rIns="190378" bIns="330200" numCol="1" spcCol="1270" anchor="t" anchorCtr="0">
          <a:noAutofit/>
        </a:bodyPr>
        <a:lstStyle/>
        <a:p>
          <a:pPr marL="0" lvl="0" indent="0" algn="l" defTabSz="488950">
            <a:lnSpc>
              <a:spcPct val="90000"/>
            </a:lnSpc>
            <a:spcBef>
              <a:spcPct val="0"/>
            </a:spcBef>
            <a:spcAft>
              <a:spcPct val="35000"/>
            </a:spcAft>
            <a:buNone/>
          </a:pPr>
          <a:r>
            <a:rPr lang="en-GB" sz="1100" kern="1200"/>
            <a:t>Future plans, Expansion, we will  bring in machinery to make our own organic wine from our own produce.</a:t>
          </a:r>
          <a:endParaRPr lang="en-US" sz="1100" kern="1200"/>
        </a:p>
      </dsp:txBody>
      <dsp:txXfrm>
        <a:off x="6250750" y="1249717"/>
        <a:ext cx="1927341" cy="1387685"/>
      </dsp:txXfrm>
    </dsp:sp>
    <dsp:sp modelId="{A552F762-11D1-4AAA-A573-7C9737E09D00}">
      <dsp:nvSpPr>
        <dsp:cNvPr id="0" name=""/>
        <dsp:cNvSpPr/>
      </dsp:nvSpPr>
      <dsp:spPr>
        <a:xfrm>
          <a:off x="6250750" y="324593"/>
          <a:ext cx="1927341" cy="92512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0378" tIns="165100" rIns="190378" bIns="165100" numCol="1" spcCol="1270" anchor="ctr" anchorCtr="0">
          <a:noAutofit/>
        </a:bodyPr>
        <a:lstStyle/>
        <a:p>
          <a:pPr marL="0" lvl="0" indent="0" algn="l" defTabSz="1866900">
            <a:lnSpc>
              <a:spcPct val="90000"/>
            </a:lnSpc>
            <a:spcBef>
              <a:spcPct val="0"/>
            </a:spcBef>
            <a:spcAft>
              <a:spcPct val="35000"/>
            </a:spcAft>
            <a:buNone/>
          </a:pPr>
          <a:r>
            <a:rPr lang="en-US" sz="4200" kern="1200"/>
            <a:t>04</a:t>
          </a:r>
        </a:p>
      </dsp:txBody>
      <dsp:txXfrm>
        <a:off x="6250750" y="324593"/>
        <a:ext cx="1927341" cy="925123"/>
      </dsp:txXfrm>
    </dsp:sp>
    <dsp:sp modelId="{953299D2-512A-4E79-AC75-B097DA902714}">
      <dsp:nvSpPr>
        <dsp:cNvPr id="0" name=""/>
        <dsp:cNvSpPr/>
      </dsp:nvSpPr>
      <dsp:spPr>
        <a:xfrm>
          <a:off x="8332279" y="324593"/>
          <a:ext cx="1927341" cy="2312809"/>
        </a:xfrm>
        <a:prstGeom prst="rect">
          <a:avLst/>
        </a:prstGeom>
        <a:solidFill>
          <a:schemeClr val="accent3">
            <a:hueOff val="645959"/>
            <a:satOff val="-3820"/>
            <a:lumOff val="13333"/>
            <a:alphaOff val="0"/>
          </a:schemeClr>
        </a:solidFill>
        <a:ln w="15875" cap="rnd" cmpd="sng" algn="ctr">
          <a:solidFill>
            <a:schemeClr val="accent3">
              <a:hueOff val="645959"/>
              <a:satOff val="-3820"/>
              <a:lumOff val="1333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378" tIns="0" rIns="190378" bIns="330200" numCol="1" spcCol="1270" anchor="t" anchorCtr="0">
          <a:noAutofit/>
        </a:bodyPr>
        <a:lstStyle/>
        <a:p>
          <a:pPr marL="0" lvl="0" indent="0" algn="l" defTabSz="488950">
            <a:lnSpc>
              <a:spcPct val="90000"/>
            </a:lnSpc>
            <a:spcBef>
              <a:spcPct val="0"/>
            </a:spcBef>
            <a:spcAft>
              <a:spcPct val="35000"/>
            </a:spcAft>
            <a:buNone/>
          </a:pPr>
          <a:r>
            <a:rPr lang="en-GB" sz="1100" kern="1200"/>
            <a:t>As Britain is a multi-cultural country, we can use the opportunity of employing people from the Muslim community to authenticate our Halal range.</a:t>
          </a:r>
          <a:endParaRPr lang="en-US" sz="1100" kern="1200"/>
        </a:p>
      </dsp:txBody>
      <dsp:txXfrm>
        <a:off x="8332279" y="1249717"/>
        <a:ext cx="1927341" cy="1387685"/>
      </dsp:txXfrm>
    </dsp:sp>
    <dsp:sp modelId="{706AC59B-477F-4796-BE68-DB6681B8BDB5}">
      <dsp:nvSpPr>
        <dsp:cNvPr id="0" name=""/>
        <dsp:cNvSpPr/>
      </dsp:nvSpPr>
      <dsp:spPr>
        <a:xfrm>
          <a:off x="8332279" y="324593"/>
          <a:ext cx="1927341" cy="92512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0378" tIns="165100" rIns="190378" bIns="165100" numCol="1" spcCol="1270" anchor="ctr" anchorCtr="0">
          <a:noAutofit/>
        </a:bodyPr>
        <a:lstStyle/>
        <a:p>
          <a:pPr marL="0" lvl="0" indent="0" algn="l" defTabSz="1866900">
            <a:lnSpc>
              <a:spcPct val="90000"/>
            </a:lnSpc>
            <a:spcBef>
              <a:spcPct val="0"/>
            </a:spcBef>
            <a:spcAft>
              <a:spcPct val="35000"/>
            </a:spcAft>
            <a:buNone/>
          </a:pPr>
          <a:r>
            <a:rPr lang="en-US" sz="4200" kern="1200"/>
            <a:t>05</a:t>
          </a:r>
        </a:p>
      </dsp:txBody>
      <dsp:txXfrm>
        <a:off x="8332279" y="324593"/>
        <a:ext cx="1927341" cy="9251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8445D-1335-442E-94E4-5F7045A9AFEE}">
      <dsp:nvSpPr>
        <dsp:cNvPr id="0" name=""/>
        <dsp:cNvSpPr/>
      </dsp:nvSpPr>
      <dsp:spPr>
        <a:xfrm>
          <a:off x="0" y="2570"/>
          <a:ext cx="6832212" cy="0"/>
        </a:xfrm>
        <a:prstGeom prst="line">
          <a:avLst/>
        </a:prstGeom>
        <a:solidFill>
          <a:schemeClr val="accent4">
            <a:shade val="80000"/>
            <a:hueOff val="0"/>
            <a:satOff val="0"/>
            <a:lumOff val="0"/>
            <a:alphaOff val="0"/>
          </a:schemeClr>
        </a:solidFill>
        <a:ln w="15875"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DDF6998-2001-43D2-AAEB-C951F8058694}">
      <dsp:nvSpPr>
        <dsp:cNvPr id="0" name=""/>
        <dsp:cNvSpPr/>
      </dsp:nvSpPr>
      <dsp:spPr>
        <a:xfrm>
          <a:off x="0" y="2570"/>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Farm Manager gives orders and guidance, responsible for weekly invents and tracking the daily invents;</a:t>
          </a:r>
          <a:endParaRPr lang="en-US" sz="1700" kern="1200"/>
        </a:p>
      </dsp:txBody>
      <dsp:txXfrm>
        <a:off x="0" y="2570"/>
        <a:ext cx="6832212" cy="876606"/>
      </dsp:txXfrm>
    </dsp:sp>
    <dsp:sp modelId="{B9DF3B49-0123-45C7-8CD3-367F3F724A71}">
      <dsp:nvSpPr>
        <dsp:cNvPr id="0" name=""/>
        <dsp:cNvSpPr/>
      </dsp:nvSpPr>
      <dsp:spPr>
        <a:xfrm>
          <a:off x="0" y="879176"/>
          <a:ext cx="6832212" cy="0"/>
        </a:xfrm>
        <a:prstGeom prst="line">
          <a:avLst/>
        </a:prstGeom>
        <a:solidFill>
          <a:schemeClr val="accent4">
            <a:shade val="80000"/>
            <a:hueOff val="-63249"/>
            <a:satOff val="-2156"/>
            <a:lumOff val="5422"/>
            <a:alphaOff val="0"/>
          </a:schemeClr>
        </a:solidFill>
        <a:ln w="15875" cap="rnd" cmpd="sng" algn="ctr">
          <a:solidFill>
            <a:schemeClr val="accent4">
              <a:shade val="80000"/>
              <a:hueOff val="-63249"/>
              <a:satOff val="-2156"/>
              <a:lumOff val="542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96A4A5F-5E1E-4BB4-8270-C0CC4AA52824}">
      <dsp:nvSpPr>
        <dsp:cNvPr id="0" name=""/>
        <dsp:cNvSpPr/>
      </dsp:nvSpPr>
      <dsp:spPr>
        <a:xfrm>
          <a:off x="0" y="879176"/>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Farm manager is always concerned with development of management strategies and skills among workers for improved decision making in the use of resources;</a:t>
          </a:r>
          <a:endParaRPr lang="en-US" sz="1700" kern="1200"/>
        </a:p>
      </dsp:txBody>
      <dsp:txXfrm>
        <a:off x="0" y="879176"/>
        <a:ext cx="6832212" cy="876606"/>
      </dsp:txXfrm>
    </dsp:sp>
    <dsp:sp modelId="{52A73332-E2D3-4573-BF79-4B08C426A014}">
      <dsp:nvSpPr>
        <dsp:cNvPr id="0" name=""/>
        <dsp:cNvSpPr/>
      </dsp:nvSpPr>
      <dsp:spPr>
        <a:xfrm>
          <a:off x="0" y="1755783"/>
          <a:ext cx="6832212" cy="0"/>
        </a:xfrm>
        <a:prstGeom prst="line">
          <a:avLst/>
        </a:prstGeom>
        <a:solidFill>
          <a:schemeClr val="accent4">
            <a:shade val="80000"/>
            <a:hueOff val="-126499"/>
            <a:satOff val="-4312"/>
            <a:lumOff val="10843"/>
            <a:alphaOff val="0"/>
          </a:schemeClr>
        </a:solidFill>
        <a:ln w="15875" cap="rnd" cmpd="sng" algn="ctr">
          <a:solidFill>
            <a:schemeClr val="accent4">
              <a:shade val="80000"/>
              <a:hueOff val="-126499"/>
              <a:satOff val="-4312"/>
              <a:lumOff val="1084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237D8E8-1991-495E-B82D-3D55078D5A5A}">
      <dsp:nvSpPr>
        <dsp:cNvPr id="0" name=""/>
        <dsp:cNvSpPr/>
      </dsp:nvSpPr>
      <dsp:spPr>
        <a:xfrm>
          <a:off x="0" y="1755783"/>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Responsible for linking employees together;</a:t>
          </a:r>
          <a:endParaRPr lang="en-US" sz="1700" kern="1200"/>
        </a:p>
      </dsp:txBody>
      <dsp:txXfrm>
        <a:off x="0" y="1755783"/>
        <a:ext cx="6832212" cy="876606"/>
      </dsp:txXfrm>
    </dsp:sp>
    <dsp:sp modelId="{FCFCCFFC-C57A-4401-9F34-8E6173E4947B}">
      <dsp:nvSpPr>
        <dsp:cNvPr id="0" name=""/>
        <dsp:cNvSpPr/>
      </dsp:nvSpPr>
      <dsp:spPr>
        <a:xfrm>
          <a:off x="0" y="2632389"/>
          <a:ext cx="6832212" cy="0"/>
        </a:xfrm>
        <a:prstGeom prst="line">
          <a:avLst/>
        </a:prstGeom>
        <a:solidFill>
          <a:schemeClr val="accent4">
            <a:shade val="80000"/>
            <a:hueOff val="-189748"/>
            <a:satOff val="-6468"/>
            <a:lumOff val="16265"/>
            <a:alphaOff val="0"/>
          </a:schemeClr>
        </a:solidFill>
        <a:ln w="15875" cap="rnd" cmpd="sng" algn="ctr">
          <a:solidFill>
            <a:schemeClr val="accent4">
              <a:shade val="80000"/>
              <a:hueOff val="-189748"/>
              <a:satOff val="-6468"/>
              <a:lumOff val="162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974CE94-1330-496A-80A8-80FAC2935217}">
      <dsp:nvSpPr>
        <dsp:cNvPr id="0" name=""/>
        <dsp:cNvSpPr/>
      </dsp:nvSpPr>
      <dsp:spPr>
        <a:xfrm>
          <a:off x="0" y="2632389"/>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Responsible for investigation, planning, marketing, training, extension and other related things that need to be done; </a:t>
          </a:r>
          <a:endParaRPr lang="en-US" sz="1700" kern="1200"/>
        </a:p>
      </dsp:txBody>
      <dsp:txXfrm>
        <a:off x="0" y="2632389"/>
        <a:ext cx="6832212" cy="876606"/>
      </dsp:txXfrm>
    </dsp:sp>
    <dsp:sp modelId="{BDCB7D94-41C9-42B8-B6D8-F52C89072F38}">
      <dsp:nvSpPr>
        <dsp:cNvPr id="0" name=""/>
        <dsp:cNvSpPr/>
      </dsp:nvSpPr>
      <dsp:spPr>
        <a:xfrm>
          <a:off x="0" y="3508995"/>
          <a:ext cx="6832212" cy="0"/>
        </a:xfrm>
        <a:prstGeom prst="line">
          <a:avLst/>
        </a:prstGeom>
        <a:solidFill>
          <a:schemeClr val="accent4">
            <a:shade val="80000"/>
            <a:hueOff val="-252998"/>
            <a:satOff val="-8624"/>
            <a:lumOff val="21686"/>
            <a:alphaOff val="0"/>
          </a:schemeClr>
        </a:solidFill>
        <a:ln w="15875" cap="rnd" cmpd="sng" algn="ctr">
          <a:solidFill>
            <a:schemeClr val="accent4">
              <a:shade val="80000"/>
              <a:hueOff val="-252998"/>
              <a:satOff val="-8624"/>
              <a:lumOff val="21686"/>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3B8CB7A-9A63-4026-9B32-99C64AEE7084}">
      <dsp:nvSpPr>
        <dsp:cNvPr id="0" name=""/>
        <dsp:cNvSpPr/>
      </dsp:nvSpPr>
      <dsp:spPr>
        <a:xfrm>
          <a:off x="0" y="3508995"/>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Responsible to communicate the findings of farm economic analysis to policy makers and front-line extension workers;</a:t>
          </a:r>
          <a:endParaRPr lang="en-US" sz="1700" kern="1200"/>
        </a:p>
      </dsp:txBody>
      <dsp:txXfrm>
        <a:off x="0" y="3508995"/>
        <a:ext cx="6832212" cy="876606"/>
      </dsp:txXfrm>
    </dsp:sp>
    <dsp:sp modelId="{FCF970B4-DDB3-499D-9FC8-0DB611B0DF33}">
      <dsp:nvSpPr>
        <dsp:cNvPr id="0" name=""/>
        <dsp:cNvSpPr/>
      </dsp:nvSpPr>
      <dsp:spPr>
        <a:xfrm>
          <a:off x="0" y="4385602"/>
          <a:ext cx="6832212" cy="0"/>
        </a:xfrm>
        <a:prstGeom prst="line">
          <a:avLst/>
        </a:prstGeom>
        <a:solidFill>
          <a:schemeClr val="accent4">
            <a:shade val="80000"/>
            <a:hueOff val="-316247"/>
            <a:satOff val="-10780"/>
            <a:lumOff val="27108"/>
            <a:alphaOff val="0"/>
          </a:schemeClr>
        </a:solidFill>
        <a:ln w="15875" cap="rnd" cmpd="sng" algn="ctr">
          <a:solidFill>
            <a:schemeClr val="accent4">
              <a:shade val="80000"/>
              <a:hueOff val="-316247"/>
              <a:satOff val="-10780"/>
              <a:lumOff val="27108"/>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D97EB3E-DA28-4593-B436-53DE635D07D1}">
      <dsp:nvSpPr>
        <dsp:cNvPr id="0" name=""/>
        <dsp:cNvSpPr/>
      </dsp:nvSpPr>
      <dsp:spPr>
        <a:xfrm>
          <a:off x="0" y="4385602"/>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Facilitate links with private sector input, dealers and buyers at the same time to support workers with specialised training on the farm as a business.</a:t>
          </a:r>
          <a:endParaRPr lang="en-US" sz="1700" kern="1200"/>
        </a:p>
      </dsp:txBody>
      <dsp:txXfrm>
        <a:off x="0" y="4385602"/>
        <a:ext cx="6832212" cy="8766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63A2E-B24D-4ADC-B996-6559DC3002EA}">
      <dsp:nvSpPr>
        <dsp:cNvPr id="0" name=""/>
        <dsp:cNvSpPr/>
      </dsp:nvSpPr>
      <dsp:spPr>
        <a:xfrm>
          <a:off x="0" y="582725"/>
          <a:ext cx="6832212" cy="4099327"/>
        </a:xfrm>
        <a:prstGeom prst="rect">
          <a:avLst/>
        </a:prstGeom>
        <a:solidFill>
          <a:schemeClr val="lt1">
            <a:hueOff val="0"/>
            <a:satOff val="0"/>
            <a:lumOff val="0"/>
            <a:alphaOff val="0"/>
          </a:schemeClr>
        </a:solidFill>
        <a:ln w="22225" cap="rnd"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34784" tIns="351415" rIns="334784" bIns="351415" numCol="1" spcCol="1270" anchor="t" anchorCtr="0">
          <a:noAutofit/>
        </a:bodyPr>
        <a:lstStyle/>
        <a:p>
          <a:pPr marL="0" lvl="0" indent="0" algn="l" defTabSz="933450">
            <a:lnSpc>
              <a:spcPct val="90000"/>
            </a:lnSpc>
            <a:spcBef>
              <a:spcPct val="0"/>
            </a:spcBef>
            <a:spcAft>
              <a:spcPct val="35000"/>
            </a:spcAft>
            <a:buNone/>
          </a:pPr>
          <a:endParaRPr lang="en-US" sz="2100" kern="1200"/>
        </a:p>
        <a:p>
          <a:pPr marL="171450" lvl="1" indent="-171450" algn="l" defTabSz="711200">
            <a:lnSpc>
              <a:spcPct val="90000"/>
            </a:lnSpc>
            <a:spcBef>
              <a:spcPct val="0"/>
            </a:spcBef>
            <a:spcAft>
              <a:spcPct val="15000"/>
            </a:spcAft>
            <a:buChar char="•"/>
          </a:pPr>
          <a:r>
            <a:rPr lang="en-GB" sz="1600" kern="1200"/>
            <a:t>The GB retail poultry market is worth 3.763 of poultry sales accounts at 2.99billion pounds. billion pounds and the total percentage spent down by GB is down by 1% through volume it was flat.</a:t>
          </a:r>
          <a:endParaRPr lang="en-US" sz="1600" kern="1200"/>
        </a:p>
        <a:p>
          <a:pPr marL="171450" lvl="1" indent="-171450" algn="l" defTabSz="711200">
            <a:lnSpc>
              <a:spcPct val="90000"/>
            </a:lnSpc>
            <a:spcBef>
              <a:spcPct val="0"/>
            </a:spcBef>
            <a:spcAft>
              <a:spcPct val="15000"/>
            </a:spcAft>
            <a:buChar char="•"/>
          </a:pPr>
          <a:r>
            <a:rPr lang="en-GB" sz="1600" kern="1200"/>
            <a:t>In MDD farm, poultry market is worth 25 million pounds and down 2% both in volume and value.</a:t>
          </a:r>
          <a:endParaRPr lang="en-US" sz="1600" kern="1200"/>
        </a:p>
        <a:p>
          <a:pPr marL="171450" lvl="1" indent="-171450" algn="l" defTabSz="711200">
            <a:lnSpc>
              <a:spcPct val="90000"/>
            </a:lnSpc>
            <a:spcBef>
              <a:spcPct val="0"/>
            </a:spcBef>
            <a:spcAft>
              <a:spcPct val="15000"/>
            </a:spcAft>
            <a:buChar char="•"/>
          </a:pPr>
          <a:r>
            <a:rPr lang="en-GB" sz="1600" kern="1200"/>
            <a:t>In GB fresh poultry 79% of poultry sales accounts to 2.99 billion pounds.</a:t>
          </a:r>
          <a:endParaRPr lang="en-US" sz="1600" kern="1200"/>
        </a:p>
        <a:p>
          <a:pPr marL="171450" lvl="1" indent="-171450" algn="l" defTabSz="711200">
            <a:lnSpc>
              <a:spcPct val="90000"/>
            </a:lnSpc>
            <a:spcBef>
              <a:spcPct val="0"/>
            </a:spcBef>
            <a:spcAft>
              <a:spcPct val="15000"/>
            </a:spcAft>
            <a:buChar char="•"/>
          </a:pPr>
          <a:r>
            <a:rPr lang="en-GB" sz="1600" kern="1200"/>
            <a:t>In MDD farm, fresh poultry sales are 76% slightly less pro retail worth 175 million pounds.</a:t>
          </a:r>
          <a:endParaRPr lang="en-US" sz="1600" kern="1200"/>
        </a:p>
        <a:p>
          <a:pPr marL="171450" lvl="1" indent="-171450" algn="l" defTabSz="711200">
            <a:lnSpc>
              <a:spcPct val="90000"/>
            </a:lnSpc>
            <a:spcBef>
              <a:spcPct val="0"/>
            </a:spcBef>
            <a:spcAft>
              <a:spcPct val="15000"/>
            </a:spcAft>
            <a:buChar char="•"/>
          </a:pPr>
          <a:r>
            <a:rPr lang="en-GB" sz="1600" kern="1200"/>
            <a:t>Fresh volume sales for both GB and MDD farm are up well as in GB are down by 27% and MDD are 5%</a:t>
          </a:r>
          <a:endParaRPr lang="en-US" sz="1600" kern="1200"/>
        </a:p>
      </dsp:txBody>
      <dsp:txXfrm>
        <a:off x="0" y="582725"/>
        <a:ext cx="6832212" cy="409932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F021C3-3132-4DB1-8DD2-236BE42E69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89CDAA5-65A5-4330-91DB-FDA1CDEF4A1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F0E86C-0E21-4AFF-BFD5-D60BB20F9620}" type="datetimeFigureOut">
              <a:rPr lang="en-GB" smtClean="0"/>
              <a:t>12/12/2017</a:t>
            </a:fld>
            <a:endParaRPr lang="en-GB"/>
          </a:p>
        </p:txBody>
      </p:sp>
      <p:sp>
        <p:nvSpPr>
          <p:cNvPr id="4" name="Footer Placeholder 3">
            <a:extLst>
              <a:ext uri="{FF2B5EF4-FFF2-40B4-BE49-F238E27FC236}">
                <a16:creationId xmlns:a16="http://schemas.microsoft.com/office/drawing/2014/main" id="{CDD3F308-D9F3-4D66-BD76-85C38E0BEF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21AEFC1-6E59-48F2-A4F0-078B15AD90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A1A578D-10C6-4D76-9BE4-3AD316A7DE8C}" type="slidenum">
              <a:rPr lang="en-GB" smtClean="0"/>
              <a:t>‹#›</a:t>
            </a:fld>
            <a:endParaRPr lang="en-GB"/>
          </a:p>
        </p:txBody>
      </p:sp>
    </p:spTree>
    <p:extLst>
      <p:ext uri="{BB962C8B-B14F-4D97-AF65-F5344CB8AC3E}">
        <p14:creationId xmlns:p14="http://schemas.microsoft.com/office/powerpoint/2010/main" val="275109204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04B034-BD1A-402F-9376-FFCAE16E32B4}"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153B8-D964-4BB3-93A2-618C36A6D3FB}" type="slidenum">
              <a:rPr lang="en-GB" smtClean="0"/>
              <a:t>‹#›</a:t>
            </a:fld>
            <a:endParaRPr lang="en-GB"/>
          </a:p>
        </p:txBody>
      </p:sp>
    </p:spTree>
    <p:extLst>
      <p:ext uri="{BB962C8B-B14F-4D97-AF65-F5344CB8AC3E}">
        <p14:creationId xmlns:p14="http://schemas.microsoft.com/office/powerpoint/2010/main" val="41195244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67A5B-FD2A-4ABA-A7CC-6C3E79C482FB}"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7C5E37-92A3-4001-9FDC-86000A1E8932}"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D090B9-8C20-4A82-882F-6CF379B48695}"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62FE21-91B2-4F6E-B468-640BBC4F56D7}" type="datetime1">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66996A-7F1F-4427-8D20-3BD8ADCF56B5}" type="datetime1">
              <a:rPr lang="en-US" smtClean="0"/>
              <a:t>12/12/2017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E36CC9-7721-4161-9304-9129C0B57160}" type="datetime1">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0D036D-4F11-4612-A6FF-D57A7A8E37CE}" type="datetime1">
              <a:rPr lang="en-US" smtClean="0"/>
              <a:t>12/12/2017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2A4A85-BE6F-4E1D-8816-357C1845E692}" type="datetime1">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2545D7E-1614-4FC5-B46F-1909FED57E1B}" type="datetime1">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03F5A6-067A-4D7F-ACFE-7E88012BF906}"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96906B-BBFE-4220-B8E5-26BD0F93466A}"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5C1C813-5146-4848-B1E0-2EF7D6922682}" type="datetime1">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EB5F839-E2F4-483D-8466-1B8E5C626CD0}" type="datetime1">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1824DA5-96E6-4E34-A4CE-31BB929957C5}" type="datetime1">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D67DD6-B701-4EE6-80CD-AFCE2599544F}"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543CF-315E-406D-BF6C-44CDAF71E698}" type="datetime1">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0E1CA7E-E00D-4626-9C02-38FF32B60729}" type="datetime1">
              <a:rPr lang="en-US" smtClean="0"/>
              <a:t>12/12/2017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farmbiosecurity.com.au/planner" TargetMode="External"/><Relationship Id="rId2" Type="http://schemas.openxmlformats.org/officeDocument/2006/relationships/hyperlink" Target="https://www.gov.uk/guidance/disease-prevention-for-livestock-farmer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1" descr="Description: :::::::Desktop:In progress desktop:TRINITY SAINT DAVID:logo:TSD_logo2010.jpg">
            <a:extLst>
              <a:ext uri="{FF2B5EF4-FFF2-40B4-BE49-F238E27FC236}">
                <a16:creationId xmlns:a16="http://schemas.microsoft.com/office/drawing/2014/main" id="{8AA06990-A151-4C69-B40C-F3CDA783314D}"/>
              </a:ext>
            </a:extLst>
          </p:cNvPr>
          <p:cNvPicPr/>
          <p:nvPr/>
        </p:nvPicPr>
        <p:blipFill rotWithShape="1">
          <a:blip r:embed="rId2" cstate="print"/>
          <a:srcRect r="70983" b="1"/>
          <a:stretch/>
        </p:blipFill>
        <p:spPr bwMode="auto">
          <a:xfrm>
            <a:off x="8631452" y="2129586"/>
            <a:ext cx="2873159" cy="3737814"/>
          </a:xfrm>
          <a:prstGeom prst="rect">
            <a:avLst/>
          </a:prstGeom>
          <a:noFill/>
        </p:spPr>
      </p:pic>
      <p:sp>
        <p:nvSpPr>
          <p:cNvPr id="2" name="Title 1">
            <a:extLst>
              <a:ext uri="{FF2B5EF4-FFF2-40B4-BE49-F238E27FC236}">
                <a16:creationId xmlns:a16="http://schemas.microsoft.com/office/drawing/2014/main" id="{EE382FF4-FC42-4B82-8200-55CA825EBFBC}"/>
              </a:ext>
            </a:extLst>
          </p:cNvPr>
          <p:cNvSpPr>
            <a:spLocks noGrp="1"/>
          </p:cNvSpPr>
          <p:nvPr>
            <p:ph type="title"/>
          </p:nvPr>
        </p:nvSpPr>
        <p:spPr>
          <a:xfrm>
            <a:off x="2592925" y="624110"/>
            <a:ext cx="8911687" cy="1280890"/>
          </a:xfrm>
        </p:spPr>
        <p:txBody>
          <a:bodyPr>
            <a:normAutofit/>
          </a:bodyPr>
          <a:lstStyle/>
          <a:p>
            <a:r>
              <a:rPr lang="en-GB">
                <a:latin typeface="Arial Narrow" panose="020B0606020202030204" pitchFamily="34" charset="0"/>
              </a:rPr>
              <a:t>Pathway Project  - EMPL4010</a:t>
            </a:r>
            <a:br>
              <a:rPr lang="en-GB">
                <a:latin typeface="Arial Narrow" panose="020B0606020202030204" pitchFamily="34" charset="0"/>
              </a:rPr>
            </a:br>
            <a:r>
              <a:rPr lang="en-GB">
                <a:latin typeface="Arial Narrow" panose="020B0606020202030204" pitchFamily="34" charset="0"/>
              </a:rPr>
              <a:t>Group 3</a:t>
            </a:r>
          </a:p>
        </p:txBody>
      </p:sp>
      <p:sp>
        <p:nvSpPr>
          <p:cNvPr id="3" name="Content Placeholder 2">
            <a:extLst>
              <a:ext uri="{FF2B5EF4-FFF2-40B4-BE49-F238E27FC236}">
                <a16:creationId xmlns:a16="http://schemas.microsoft.com/office/drawing/2014/main" id="{CEC22D49-C27C-4B53-9B9E-8F87EB4042AA}"/>
              </a:ext>
            </a:extLst>
          </p:cNvPr>
          <p:cNvSpPr>
            <a:spLocks noGrp="1"/>
          </p:cNvSpPr>
          <p:nvPr>
            <p:ph idx="1"/>
          </p:nvPr>
        </p:nvSpPr>
        <p:spPr>
          <a:xfrm>
            <a:off x="2589212" y="2125362"/>
            <a:ext cx="5835121" cy="3785860"/>
          </a:xfrm>
        </p:spPr>
        <p:txBody>
          <a:bodyPr>
            <a:normAutofit/>
          </a:bodyPr>
          <a:lstStyle/>
          <a:p>
            <a:pPr marL="0" indent="0">
              <a:buNone/>
            </a:pPr>
            <a:r>
              <a:rPr lang="en-GB" b="1" u="sng">
                <a:latin typeface="Arial Narrow" panose="020B0606020202030204" pitchFamily="34" charset="0"/>
              </a:rPr>
              <a:t>Prepared for</a:t>
            </a:r>
          </a:p>
          <a:p>
            <a:pPr marL="0" indent="0">
              <a:buNone/>
            </a:pPr>
            <a:r>
              <a:rPr lang="en-GB">
                <a:latin typeface="Arial Narrow" panose="020B0606020202030204" pitchFamily="34" charset="0"/>
              </a:rPr>
              <a:t>Anita Nan</a:t>
            </a:r>
          </a:p>
          <a:p>
            <a:pPr marL="0" indent="0">
              <a:buNone/>
            </a:pPr>
            <a:r>
              <a:rPr lang="en-GB" b="1" u="sng">
                <a:latin typeface="Arial Narrow" panose="020B0606020202030204" pitchFamily="34" charset="0"/>
              </a:rPr>
              <a:t>Title of Presentation</a:t>
            </a:r>
          </a:p>
          <a:p>
            <a:pPr marL="0" indent="0">
              <a:buNone/>
            </a:pPr>
            <a:r>
              <a:rPr lang="en-GB">
                <a:latin typeface="Arial Narrow" panose="020B0606020202030204" pitchFamily="34" charset="0"/>
              </a:rPr>
              <a:t>MDD Farm Limited</a:t>
            </a:r>
          </a:p>
          <a:p>
            <a:pPr marL="0" indent="0">
              <a:buNone/>
            </a:pPr>
            <a:r>
              <a:rPr lang="en-GB" b="1" u="sng">
                <a:latin typeface="Arial Narrow" panose="020B0606020202030204" pitchFamily="34" charset="0"/>
              </a:rPr>
              <a:t>Students </a:t>
            </a:r>
          </a:p>
          <a:p>
            <a:pPr marL="0" indent="0">
              <a:buNone/>
            </a:pPr>
            <a:r>
              <a:rPr lang="en-GB">
                <a:latin typeface="Arial Narrow" panose="020B0606020202030204" pitchFamily="34" charset="0"/>
              </a:rPr>
              <a:t>Denise Miller </a:t>
            </a:r>
          </a:p>
          <a:p>
            <a:pPr marL="0" indent="0">
              <a:buNone/>
            </a:pPr>
            <a:r>
              <a:rPr lang="en-GB">
                <a:latin typeface="Arial Narrow" panose="020B0606020202030204" pitchFamily="34" charset="0"/>
              </a:rPr>
              <a:t>Damalie Kajumbula </a:t>
            </a:r>
          </a:p>
          <a:p>
            <a:pPr marL="0" indent="0">
              <a:buNone/>
            </a:pPr>
            <a:r>
              <a:rPr lang="en-GB">
                <a:latin typeface="Arial Narrow" panose="020B0606020202030204" pitchFamily="34" charset="0"/>
              </a:rPr>
              <a:t>Mustafa Kazi</a:t>
            </a:r>
          </a:p>
        </p:txBody>
      </p:sp>
      <p:sp>
        <p:nvSpPr>
          <p:cNvPr id="5" name="Slide Number Placeholder 4">
            <a:extLst>
              <a:ext uri="{FF2B5EF4-FFF2-40B4-BE49-F238E27FC236}">
                <a16:creationId xmlns:a16="http://schemas.microsoft.com/office/drawing/2014/main" id="{80467CEA-9C7F-4337-A9DD-3D03FEF5A6AD}"/>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pPr>
            <a:fld id="{D57F1E4F-1CFF-5643-939E-217C01CDF565}" type="slidenum">
              <a:rPr lang="en-US" sz="1900" smtClean="0"/>
              <a:pPr>
                <a:lnSpc>
                  <a:spcPct val="90000"/>
                </a:lnSpc>
                <a:spcAft>
                  <a:spcPts val="600"/>
                </a:spcAft>
              </a:pPr>
              <a:t>1</a:t>
            </a:fld>
            <a:endParaRPr lang="en-US" sz="1900"/>
          </a:p>
        </p:txBody>
      </p:sp>
    </p:spTree>
    <p:extLst>
      <p:ext uri="{BB962C8B-B14F-4D97-AF65-F5344CB8AC3E}">
        <p14:creationId xmlns:p14="http://schemas.microsoft.com/office/powerpoint/2010/main" val="4235087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0" name="Rectangle 10">
            <a:extLst>
              <a:ext uri="{FF2B5EF4-FFF2-40B4-BE49-F238E27FC236}">
                <a16:creationId xmlns:a16="http://schemas.microsoft.com/office/drawing/2014/main" id="{3EE1A71F-2664-4E38-A47B-A6F74A66A5B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12">
            <a:extLst>
              <a:ext uri="{FF2B5EF4-FFF2-40B4-BE49-F238E27FC236}">
                <a16:creationId xmlns:a16="http://schemas.microsoft.com/office/drawing/2014/main" id="{895A2202-3CDB-4BEB-B357-591207B19C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3AD441E9-6D75-456C-B0AE-40B2012E17C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F3415E17-3CB2-4199-9979-D6C8105EE72A}"/>
              </a:ext>
            </a:extLst>
          </p:cNvPr>
          <p:cNvSpPr>
            <a:spLocks noGrp="1"/>
          </p:cNvSpPr>
          <p:nvPr>
            <p:ph type="title"/>
          </p:nvPr>
        </p:nvSpPr>
        <p:spPr>
          <a:xfrm>
            <a:off x="1843391" y="624110"/>
            <a:ext cx="9383408" cy="1280890"/>
          </a:xfrm>
        </p:spPr>
        <p:txBody>
          <a:bodyPr>
            <a:normAutofit/>
          </a:bodyPr>
          <a:lstStyle/>
          <a:p>
            <a:r>
              <a:rPr lang="en-GB">
                <a:solidFill>
                  <a:schemeClr val="bg1"/>
                </a:solidFill>
              </a:rPr>
              <a:t>Personal skill-set and Knowledge</a:t>
            </a:r>
          </a:p>
        </p:txBody>
      </p:sp>
      <p:graphicFrame>
        <p:nvGraphicFramePr>
          <p:cNvPr id="93" name="Content Placeholder 2"/>
          <p:cNvGraphicFramePr>
            <a:graphicFrameLocks noGrp="1"/>
          </p:cNvGraphicFramePr>
          <p:nvPr>
            <p:ph idx="1"/>
            <p:extLst>
              <p:ext uri="{D42A27DB-BD31-4B8C-83A1-F6EECF244321}">
                <p14:modId xmlns:p14="http://schemas.microsoft.com/office/powerpoint/2010/main" val="2879468041"/>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600A470-DA72-4A0F-A716-1025E1886C7B}"/>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pPr>
            <a:fld id="{D57F1E4F-1CFF-5643-939E-217C01CDF565}" type="slidenum">
              <a:rPr lang="en-US" sz="1900" smtClean="0"/>
              <a:pPr>
                <a:lnSpc>
                  <a:spcPct val="90000"/>
                </a:lnSpc>
                <a:spcAft>
                  <a:spcPts val="600"/>
                </a:spcAft>
              </a:pPr>
              <a:t>2</a:t>
            </a:fld>
            <a:endParaRPr lang="en-US" sz="1900"/>
          </a:p>
        </p:txBody>
      </p:sp>
    </p:spTree>
    <p:extLst>
      <p:ext uri="{BB962C8B-B14F-4D97-AF65-F5344CB8AC3E}">
        <p14:creationId xmlns:p14="http://schemas.microsoft.com/office/powerpoint/2010/main" val="781798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6295D53-0474-4725-85BE-1F15FCC2D9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E4CBEC-18A2-4509-A45D-D5E653582C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0A5EA4A7-4381-4FC6-AA9A-C9EA77B84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b="1">
                <a:solidFill>
                  <a:schemeClr val="bg1"/>
                </a:solidFill>
              </a:rPr>
              <a:t>Business Description</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2204213806"/>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4E31459E-5D98-4CAE-9A81-8555634858B1}"/>
              </a:ext>
            </a:extLst>
          </p:cNvPr>
          <p:cNvSpPr>
            <a:spLocks noGrp="1"/>
          </p:cNvSpPr>
          <p:nvPr>
            <p:ph type="sldNum" sz="quarter" idx="12"/>
          </p:nvPr>
        </p:nvSpPr>
        <p:spPr>
          <a:xfrm>
            <a:off x="38518" y="3251223"/>
            <a:ext cx="779767" cy="365125"/>
          </a:xfrm>
        </p:spPr>
        <p:txBody>
          <a:bodyPr>
            <a:normAutofit/>
          </a:bodyPr>
          <a:lstStyle/>
          <a:p>
            <a:pPr>
              <a:lnSpc>
                <a:spcPct val="90000"/>
              </a:lnSpc>
              <a:spcAft>
                <a:spcPts val="600"/>
              </a:spcAft>
            </a:pPr>
            <a:fld id="{D57F1E4F-1CFF-5643-939E-217C01CDF565}" type="slidenum">
              <a:rPr lang="en-US" sz="1900">
                <a:solidFill>
                  <a:srgbClr val="FFFFFF"/>
                </a:solidFill>
              </a:rPr>
              <a:pPr>
                <a:lnSpc>
                  <a:spcPct val="90000"/>
                </a:lnSpc>
                <a:spcAft>
                  <a:spcPts val="600"/>
                </a:spcAft>
              </a:pPr>
              <a:t>3</a:t>
            </a:fld>
            <a:endParaRPr lang="en-US" sz="1900">
              <a:solidFill>
                <a:srgbClr val="FFFFFF"/>
              </a:solidFill>
            </a:endParaRPr>
          </a:p>
        </p:txBody>
      </p:sp>
    </p:spTree>
    <p:extLst>
      <p:ext uri="{BB962C8B-B14F-4D97-AF65-F5344CB8AC3E}">
        <p14:creationId xmlns:p14="http://schemas.microsoft.com/office/powerpoint/2010/main" val="2929383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6" name="Rectangle 19">
            <a:extLst>
              <a:ext uri="{FF2B5EF4-FFF2-40B4-BE49-F238E27FC236}">
                <a16:creationId xmlns:a16="http://schemas.microsoft.com/office/drawing/2014/main" id="{C2ED0803-0133-49C2-9858-E132FF173AA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1">
            <a:extLst>
              <a:ext uri="{FF2B5EF4-FFF2-40B4-BE49-F238E27FC236}">
                <a16:creationId xmlns:a16="http://schemas.microsoft.com/office/drawing/2014/main" id="{C379F6D6-AB42-424F-9B81-E57F502B6A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11">
            <a:extLst>
              <a:ext uri="{FF2B5EF4-FFF2-40B4-BE49-F238E27FC236}">
                <a16:creationId xmlns:a16="http://schemas.microsoft.com/office/drawing/2014/main" id="{5BAFE5D0-C0A7-4C07-B852-6F0A7CF2AD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p:cNvSpPr>
            <a:spLocks noGrp="1"/>
          </p:cNvSpPr>
          <p:nvPr>
            <p:ph type="title"/>
          </p:nvPr>
        </p:nvSpPr>
        <p:spPr>
          <a:xfrm>
            <a:off x="1794897" y="624110"/>
            <a:ext cx="9712998" cy="1280890"/>
          </a:xfrm>
        </p:spPr>
        <p:txBody>
          <a:bodyPr>
            <a:normAutofit/>
          </a:bodyPr>
          <a:lstStyle/>
          <a:p>
            <a:r>
              <a:rPr lang="en-GB" b="1"/>
              <a:t>Executive Summary of Project</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2201126327"/>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C6C80446-AE96-4356-AE6B-7A2D5A2B233B}"/>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pPr>
            <a:fld id="{D57F1E4F-1CFF-5643-939E-217C01CDF565}" type="slidenum">
              <a:rPr lang="en-US" sz="1900"/>
              <a:pPr>
                <a:lnSpc>
                  <a:spcPct val="90000"/>
                </a:lnSpc>
                <a:spcAft>
                  <a:spcPts val="600"/>
                </a:spcAft>
              </a:pPr>
              <a:t>4</a:t>
            </a:fld>
            <a:endParaRPr lang="en-US" sz="1900"/>
          </a:p>
        </p:txBody>
      </p:sp>
    </p:spTree>
    <p:extLst>
      <p:ext uri="{BB962C8B-B14F-4D97-AF65-F5344CB8AC3E}">
        <p14:creationId xmlns:p14="http://schemas.microsoft.com/office/powerpoint/2010/main" val="4021415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E6295D53-0474-4725-85BE-1F15FCC2D9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2">
            <a:extLst>
              <a:ext uri="{FF2B5EF4-FFF2-40B4-BE49-F238E27FC236}">
                <a16:creationId xmlns:a16="http://schemas.microsoft.com/office/drawing/2014/main" id="{B5E4CBEC-18A2-4509-A45D-D5E653582C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11">
            <a:extLst>
              <a:ext uri="{FF2B5EF4-FFF2-40B4-BE49-F238E27FC236}">
                <a16:creationId xmlns:a16="http://schemas.microsoft.com/office/drawing/2014/main" id="{0A5EA4A7-4381-4FC6-AA9A-C9EA77B84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b="1">
                <a:solidFill>
                  <a:schemeClr val="bg1"/>
                </a:solidFill>
              </a:rPr>
              <a:t>Aims &amp; Objectives </a:t>
            </a:r>
          </a:p>
        </p:txBody>
      </p:sp>
      <p:graphicFrame>
        <p:nvGraphicFramePr>
          <p:cNvPr id="35" name="Content Placeholder 2"/>
          <p:cNvGraphicFramePr>
            <a:graphicFrameLocks noGrp="1"/>
          </p:cNvGraphicFramePr>
          <p:nvPr>
            <p:ph idx="1"/>
            <p:extLst>
              <p:ext uri="{D42A27DB-BD31-4B8C-83A1-F6EECF244321}">
                <p14:modId xmlns:p14="http://schemas.microsoft.com/office/powerpoint/2010/main" val="344870378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A94233F5-DA49-4C26-B420-9FA0EA5FFB97}"/>
              </a:ext>
            </a:extLst>
          </p:cNvPr>
          <p:cNvSpPr>
            <a:spLocks noGrp="1"/>
          </p:cNvSpPr>
          <p:nvPr>
            <p:ph type="sldNum" sz="quarter" idx="12"/>
          </p:nvPr>
        </p:nvSpPr>
        <p:spPr>
          <a:xfrm>
            <a:off x="38518" y="3251223"/>
            <a:ext cx="779767" cy="365125"/>
          </a:xfrm>
        </p:spPr>
        <p:txBody>
          <a:bodyPr>
            <a:normAutofit/>
          </a:bodyPr>
          <a:lstStyle/>
          <a:p>
            <a:pPr>
              <a:lnSpc>
                <a:spcPct val="90000"/>
              </a:lnSpc>
              <a:spcAft>
                <a:spcPts val="600"/>
              </a:spcAft>
            </a:pPr>
            <a:fld id="{D57F1E4F-1CFF-5643-939E-217C01CDF565}" type="slidenum">
              <a:rPr lang="en-US" sz="1900">
                <a:solidFill>
                  <a:srgbClr val="FFFFFF"/>
                </a:solidFill>
              </a:rPr>
              <a:pPr>
                <a:lnSpc>
                  <a:spcPct val="90000"/>
                </a:lnSpc>
                <a:spcAft>
                  <a:spcPts val="600"/>
                </a:spcAft>
              </a:pPr>
              <a:t>5</a:t>
            </a:fld>
            <a:endParaRPr lang="en-US" sz="1900">
              <a:solidFill>
                <a:srgbClr val="FFFFFF"/>
              </a:solidFill>
            </a:endParaRPr>
          </a:p>
        </p:txBody>
      </p:sp>
    </p:spTree>
    <p:extLst>
      <p:ext uri="{BB962C8B-B14F-4D97-AF65-F5344CB8AC3E}">
        <p14:creationId xmlns:p14="http://schemas.microsoft.com/office/powerpoint/2010/main" val="243586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2" name="Rectangle 10">
            <a:extLst>
              <a:ext uri="{FF2B5EF4-FFF2-40B4-BE49-F238E27FC236}">
                <a16:creationId xmlns:a16="http://schemas.microsoft.com/office/drawing/2014/main" id="{3EE1A71F-2664-4E38-A47B-A6F74A66A5B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2">
            <a:extLst>
              <a:ext uri="{FF2B5EF4-FFF2-40B4-BE49-F238E27FC236}">
                <a16:creationId xmlns:a16="http://schemas.microsoft.com/office/drawing/2014/main" id="{895A2202-3CDB-4BEB-B357-591207B19C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11">
            <a:extLst>
              <a:ext uri="{FF2B5EF4-FFF2-40B4-BE49-F238E27FC236}">
                <a16:creationId xmlns:a16="http://schemas.microsoft.com/office/drawing/2014/main" id="{3AD441E9-6D75-456C-B0AE-40B2012E17C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p:cNvSpPr>
            <a:spLocks noGrp="1"/>
          </p:cNvSpPr>
          <p:nvPr>
            <p:ph type="title"/>
          </p:nvPr>
        </p:nvSpPr>
        <p:spPr>
          <a:xfrm>
            <a:off x="1843391" y="624110"/>
            <a:ext cx="9383408" cy="1280890"/>
          </a:xfrm>
        </p:spPr>
        <p:txBody>
          <a:bodyPr>
            <a:normAutofit/>
          </a:bodyPr>
          <a:lstStyle/>
          <a:p>
            <a:r>
              <a:rPr lang="en-GB" b="1">
                <a:solidFill>
                  <a:schemeClr val="bg1"/>
                </a:solidFill>
              </a:rPr>
              <a:t>Products &amp; Services </a:t>
            </a:r>
          </a:p>
        </p:txBody>
      </p:sp>
      <p:graphicFrame>
        <p:nvGraphicFramePr>
          <p:cNvPr id="45" name="Content Placeholder 2"/>
          <p:cNvGraphicFramePr>
            <a:graphicFrameLocks noGrp="1"/>
          </p:cNvGraphicFramePr>
          <p:nvPr>
            <p:ph idx="1"/>
            <p:extLst>
              <p:ext uri="{D42A27DB-BD31-4B8C-83A1-F6EECF244321}">
                <p14:modId xmlns:p14="http://schemas.microsoft.com/office/powerpoint/2010/main" val="1816190217"/>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40C75A0C-3CF4-4135-8CC2-5C33E64418C4}"/>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pPr>
            <a:fld id="{D57F1E4F-1CFF-5643-939E-217C01CDF565}" type="slidenum">
              <a:rPr lang="en-US" sz="1900" smtClean="0"/>
              <a:pPr>
                <a:lnSpc>
                  <a:spcPct val="90000"/>
                </a:lnSpc>
                <a:spcAft>
                  <a:spcPts val="600"/>
                </a:spcAft>
              </a:pPr>
              <a:t>6</a:t>
            </a:fld>
            <a:endParaRPr lang="en-US" sz="1900"/>
          </a:p>
        </p:txBody>
      </p:sp>
    </p:spTree>
    <p:extLst>
      <p:ext uri="{BB962C8B-B14F-4D97-AF65-F5344CB8AC3E}">
        <p14:creationId xmlns:p14="http://schemas.microsoft.com/office/powerpoint/2010/main" val="15333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6295D53-0474-4725-85BE-1F15FCC2D9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E4CBEC-18A2-4509-A45D-D5E653582C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0A5EA4A7-4381-4FC6-AA9A-C9EA77B84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id="{8439DFC4-F697-4E57-B3B3-BDB33F5CCA37}"/>
              </a:ext>
            </a:extLst>
          </p:cNvPr>
          <p:cNvSpPr>
            <a:spLocks noGrp="1"/>
          </p:cNvSpPr>
          <p:nvPr>
            <p:ph type="title"/>
          </p:nvPr>
        </p:nvSpPr>
        <p:spPr>
          <a:xfrm>
            <a:off x="1259893" y="3101093"/>
            <a:ext cx="2454052" cy="3029344"/>
          </a:xfrm>
        </p:spPr>
        <p:txBody>
          <a:bodyPr>
            <a:normAutofit/>
          </a:bodyPr>
          <a:lstStyle/>
          <a:p>
            <a:r>
              <a:rPr lang="en-GB" sz="3200" b="1">
                <a:solidFill>
                  <a:schemeClr val="bg1"/>
                </a:solidFill>
              </a:rPr>
              <a:t>Smart Budget</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3090182800"/>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3779A863-908C-4F77-9170-6363DE0EBDC1}"/>
              </a:ext>
            </a:extLst>
          </p:cNvPr>
          <p:cNvSpPr>
            <a:spLocks noGrp="1"/>
          </p:cNvSpPr>
          <p:nvPr>
            <p:ph type="sldNum" sz="quarter" idx="12"/>
          </p:nvPr>
        </p:nvSpPr>
        <p:spPr>
          <a:xfrm>
            <a:off x="38518" y="3251223"/>
            <a:ext cx="779767" cy="365125"/>
          </a:xfrm>
        </p:spPr>
        <p:txBody>
          <a:bodyPr>
            <a:normAutofit/>
          </a:bodyPr>
          <a:lstStyle/>
          <a:p>
            <a:pPr>
              <a:lnSpc>
                <a:spcPct val="90000"/>
              </a:lnSpc>
              <a:spcAft>
                <a:spcPts val="600"/>
              </a:spcAft>
            </a:pPr>
            <a:fld id="{D57F1E4F-1CFF-5643-939E-217C01CDF565}" type="slidenum">
              <a:rPr lang="en-US" sz="1900">
                <a:solidFill>
                  <a:srgbClr val="FFFFFF"/>
                </a:solidFill>
              </a:rPr>
              <a:pPr>
                <a:lnSpc>
                  <a:spcPct val="90000"/>
                </a:lnSpc>
                <a:spcAft>
                  <a:spcPts val="600"/>
                </a:spcAft>
              </a:pPr>
              <a:t>7</a:t>
            </a:fld>
            <a:endParaRPr lang="en-US" sz="1900">
              <a:solidFill>
                <a:srgbClr val="FFFFFF"/>
              </a:solidFill>
            </a:endParaRPr>
          </a:p>
        </p:txBody>
      </p:sp>
    </p:spTree>
    <p:extLst>
      <p:ext uri="{BB962C8B-B14F-4D97-AF65-F5344CB8AC3E}">
        <p14:creationId xmlns:p14="http://schemas.microsoft.com/office/powerpoint/2010/main" val="1689392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1B860BB-F934-4DE1-A930-090DD475F1A9}"/>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1927C55-8047-466F-9FE4-B42D3D1AFA94}"/>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E914D83D-75AE-426B-90AC-E37CBA2BD7FC}"/>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DDB740D6-20EA-4164-9EDB-243B210E8FE8}"/>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0843EF7D-8FF7-4B1B-810B-AA92D132EB54}"/>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F995A1BF-26D5-42BA-83D6-B74B0793A820}"/>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706BB22B-358C-43E3-A01E-2CCD2EFD4A98}"/>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09828090-C04F-4B25-BD86-CE7A94A34612}"/>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B062093C-CFDD-4759-8CD6-EB2CCD1DBC7A}"/>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FB33C2A8-7609-427D-BC55-13F956201866}"/>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9FF51B36-24F3-42B4-9ACD-2B83F4B570F6}"/>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6EBCB31E-7CBF-45FC-B7A3-7FE8E8C8A386}"/>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404CB86A-82A5-40B9-8D4B-159ED1A3CE4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DD17BCFA-C80F-4670-B8B9-034B5B1C8BA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24" name="Freeform 27">
              <a:extLst>
                <a:ext uri="{FF2B5EF4-FFF2-40B4-BE49-F238E27FC236}">
                  <a16:creationId xmlns:a16="http://schemas.microsoft.com/office/drawing/2014/main" id="{F705DA76-B301-4098-9966-310A00C312E3}"/>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7484AECD-B027-45E9-8764-6E1A4A4A0D9B}"/>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CB341AF9-DEB1-42CB-8D1D-F262CFE465D8}"/>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1C7213C3-CCDC-48BD-BF51-7AB8EE57A10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7568F4E5-84C7-4F79-A40F-AC4885CB63B8}"/>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81654B91-DAE7-4763-8F60-7A35727C21D9}"/>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E9C665F1-5409-4590-AA69-79EABC1EACC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C3192F7D-0C18-4DB2-A88B-EBF562748070}"/>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86BE4725-AC90-44AE-8B17-D13BA4BF3636}"/>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2C0C171A-856F-4606-9D98-B5318639A63D}"/>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B6D57E3C-42A8-4054-B617-CE82DD8B739A}"/>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C0A815A3-B7C7-4090-88EA-DA48AE474E38}"/>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AE2F7D72-C98C-4C79-88A4-1DD7AAE7BF3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C03B0394-07A3-4767-BDD5-04B2F3E6BD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81" name="Rectangle 40">
            <a:extLst>
              <a:ext uri="{FF2B5EF4-FFF2-40B4-BE49-F238E27FC236}">
                <a16:creationId xmlns:a16="http://schemas.microsoft.com/office/drawing/2014/main" id="{EA50189A-2FD4-4608-A527-341A1811A6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42">
            <a:extLst>
              <a:ext uri="{FF2B5EF4-FFF2-40B4-BE49-F238E27FC236}">
                <a16:creationId xmlns:a16="http://schemas.microsoft.com/office/drawing/2014/main" id="{95ECFC88-1E40-4C47-960F-87C500F109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Freeform 5">
            <a:extLst>
              <a:ext uri="{FF2B5EF4-FFF2-40B4-BE49-F238E27FC236}">
                <a16:creationId xmlns:a16="http://schemas.microsoft.com/office/drawing/2014/main" id="{3B61BD80-022D-4577-9D14-EAD5DFD135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03E0D36-16F3-4C3B-957C-B20D455E0E77}"/>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b="1">
                <a:solidFill>
                  <a:srgbClr val="FEFFFF"/>
                </a:solidFill>
              </a:rPr>
              <a:t>The Gantt Chart</a:t>
            </a:r>
          </a:p>
        </p:txBody>
      </p:sp>
      <p:sp>
        <p:nvSpPr>
          <p:cNvPr id="3" name="Slide Number Placeholder 2">
            <a:extLst>
              <a:ext uri="{FF2B5EF4-FFF2-40B4-BE49-F238E27FC236}">
                <a16:creationId xmlns:a16="http://schemas.microsoft.com/office/drawing/2014/main" id="{2B32FBD0-54A8-452E-8834-B1BFA7468F5A}"/>
              </a:ext>
            </a:extLst>
          </p:cNvPr>
          <p:cNvSpPr>
            <a:spLocks noGrp="1"/>
          </p:cNvSpPr>
          <p:nvPr>
            <p:ph type="sldNum" sz="quarter" idx="12"/>
          </p:nvPr>
        </p:nvSpPr>
        <p:spPr>
          <a:xfrm>
            <a:off x="4242486" y="5202719"/>
            <a:ext cx="650510" cy="517624"/>
          </a:xfrm>
        </p:spPr>
        <p:txBody>
          <a:bodyPr vert="horz" lIns="91440" tIns="45720" rIns="91440" bIns="45720" rtlCol="0" anchor="ctr">
            <a:normAutofit/>
          </a:bodyPr>
          <a:lstStyle/>
          <a:p>
            <a:pPr defTabSz="914400">
              <a:spcAft>
                <a:spcPts val="600"/>
              </a:spcAft>
            </a:pPr>
            <a:fld id="{D57F1E4F-1CFF-5643-939E-217C01CDF565}" type="slidenum">
              <a:rPr lang="en-US" smtClean="0"/>
              <a:pPr defTabSz="914400">
                <a:spcAft>
                  <a:spcPts val="600"/>
                </a:spcAft>
              </a:pPr>
              <a:t>8</a:t>
            </a:fld>
            <a:endParaRPr lang="en-US"/>
          </a:p>
        </p:txBody>
      </p:sp>
      <p:pic>
        <p:nvPicPr>
          <p:cNvPr id="7" name="Picture 6">
            <a:extLst>
              <a:ext uri="{FF2B5EF4-FFF2-40B4-BE49-F238E27FC236}">
                <a16:creationId xmlns:a16="http://schemas.microsoft.com/office/drawing/2014/main" id="{77F3B164-16EA-4D09-B96E-0A8D9089D413}"/>
              </a:ext>
            </a:extLst>
          </p:cNvPr>
          <p:cNvPicPr>
            <a:picLocks noChangeAspect="1"/>
          </p:cNvPicPr>
          <p:nvPr/>
        </p:nvPicPr>
        <p:blipFill>
          <a:blip r:embed="rId2"/>
          <a:stretch>
            <a:fillRect/>
          </a:stretch>
        </p:blipFill>
        <p:spPr>
          <a:xfrm>
            <a:off x="5945949" y="725547"/>
            <a:ext cx="6008301" cy="5596975"/>
          </a:xfrm>
          <a:prstGeom prst="rect">
            <a:avLst/>
          </a:prstGeom>
        </p:spPr>
      </p:pic>
    </p:spTree>
    <p:extLst>
      <p:ext uri="{BB962C8B-B14F-4D97-AF65-F5344CB8AC3E}">
        <p14:creationId xmlns:p14="http://schemas.microsoft.com/office/powerpoint/2010/main" val="2734888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11">
            <a:extLst>
              <a:ext uri="{FF2B5EF4-FFF2-40B4-BE49-F238E27FC236}">
                <a16:creationId xmlns:a16="http://schemas.microsoft.com/office/drawing/2014/main" id="{3EE1A71F-2664-4E38-A47B-A6F74A66A5B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3">
            <a:extLst>
              <a:ext uri="{FF2B5EF4-FFF2-40B4-BE49-F238E27FC236}">
                <a16:creationId xmlns:a16="http://schemas.microsoft.com/office/drawing/2014/main" id="{895A2202-3CDB-4BEB-B357-591207B19C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11">
            <a:extLst>
              <a:ext uri="{FF2B5EF4-FFF2-40B4-BE49-F238E27FC236}">
                <a16:creationId xmlns:a16="http://schemas.microsoft.com/office/drawing/2014/main" id="{3AD441E9-6D75-456C-B0AE-40B2012E17C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EBF68E8C-327C-4593-BFA3-1E1BC06D1B32}"/>
              </a:ext>
            </a:extLst>
          </p:cNvPr>
          <p:cNvSpPr>
            <a:spLocks noGrp="1"/>
          </p:cNvSpPr>
          <p:nvPr>
            <p:ph type="title"/>
          </p:nvPr>
        </p:nvSpPr>
        <p:spPr>
          <a:xfrm>
            <a:off x="1843391" y="624110"/>
            <a:ext cx="9383408" cy="1280890"/>
          </a:xfrm>
        </p:spPr>
        <p:txBody>
          <a:bodyPr>
            <a:normAutofit/>
          </a:bodyPr>
          <a:lstStyle/>
          <a:p>
            <a:r>
              <a:rPr lang="en-GB" b="1">
                <a:solidFill>
                  <a:schemeClr val="bg1"/>
                </a:solidFill>
              </a:rPr>
              <a:t>Marketing Analysis</a:t>
            </a:r>
          </a:p>
        </p:txBody>
      </p:sp>
      <p:graphicFrame>
        <p:nvGraphicFramePr>
          <p:cNvPr id="46" name="Content Placeholder 2"/>
          <p:cNvGraphicFramePr>
            <a:graphicFrameLocks noGrp="1"/>
          </p:cNvGraphicFramePr>
          <p:nvPr>
            <p:ph idx="1"/>
            <p:extLst>
              <p:ext uri="{D42A27DB-BD31-4B8C-83A1-F6EECF244321}">
                <p14:modId xmlns:p14="http://schemas.microsoft.com/office/powerpoint/2010/main" val="32446857"/>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BDF751F5-8564-455E-87CC-5AB7E1AD00DB}"/>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pPr>
            <a:fld id="{D57F1E4F-1CFF-5643-939E-217C01CDF565}" type="slidenum">
              <a:rPr lang="en-US" sz="1900" smtClean="0"/>
              <a:pPr>
                <a:lnSpc>
                  <a:spcPct val="90000"/>
                </a:lnSpc>
                <a:spcAft>
                  <a:spcPts val="600"/>
                </a:spcAft>
              </a:pPr>
              <a:t>9</a:t>
            </a:fld>
            <a:endParaRPr lang="en-US" sz="1900"/>
          </a:p>
        </p:txBody>
      </p:sp>
    </p:spTree>
    <p:extLst>
      <p:ext uri="{BB962C8B-B14F-4D97-AF65-F5344CB8AC3E}">
        <p14:creationId xmlns:p14="http://schemas.microsoft.com/office/powerpoint/2010/main" val="2532150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9" name="Picture 8" descr="A screenshot of a cell phone&#10;&#10;Description generated with very high confidence">
            <a:extLst>
              <a:ext uri="{FF2B5EF4-FFF2-40B4-BE49-F238E27FC236}">
                <a16:creationId xmlns:a16="http://schemas.microsoft.com/office/drawing/2014/main" id="{9EF5BDEC-2E0B-4806-AA42-C41466F6BB82}"/>
              </a:ext>
            </a:extLst>
          </p:cNvPr>
          <p:cNvPicPr>
            <a:picLocks noChangeAspect="1"/>
          </p:cNvPicPr>
          <p:nvPr/>
        </p:nvPicPr>
        <p:blipFill>
          <a:blip r:embed="rId2"/>
          <a:stretch>
            <a:fillRect/>
          </a:stretch>
        </p:blipFill>
        <p:spPr>
          <a:xfrm>
            <a:off x="6091916" y="1706817"/>
            <a:ext cx="5451627" cy="3124324"/>
          </a:xfrm>
          <a:prstGeom prst="rect">
            <a:avLst/>
          </a:prstGeom>
        </p:spPr>
      </p:pic>
      <p:sp>
        <p:nvSpPr>
          <p:cNvPr id="4" name="Title 1">
            <a:extLst>
              <a:ext uri="{FF2B5EF4-FFF2-40B4-BE49-F238E27FC236}">
                <a16:creationId xmlns:a16="http://schemas.microsoft.com/office/drawing/2014/main" id="{49A8F0CE-9492-430A-A675-A267B41AAFC5}"/>
              </a:ext>
            </a:extLst>
          </p:cNvPr>
          <p:cNvSpPr>
            <a:spLocks noGrp="1"/>
          </p:cNvSpPr>
          <p:nvPr>
            <p:ph type="title"/>
          </p:nvPr>
        </p:nvSpPr>
        <p:spPr>
          <a:xfrm>
            <a:off x="1687669" y="624110"/>
            <a:ext cx="4137059" cy="1280890"/>
          </a:xfrm>
        </p:spPr>
        <p:txBody>
          <a:bodyPr>
            <a:normAutofit/>
          </a:bodyPr>
          <a:lstStyle/>
          <a:p>
            <a:r>
              <a:rPr lang="en-GB" sz="3000" b="1"/>
              <a:t>Proposed</a:t>
            </a:r>
            <a:r>
              <a:rPr lang="en-GB" sz="3000"/>
              <a:t> </a:t>
            </a:r>
            <a:r>
              <a:rPr lang="en-GB" sz="3000" b="1"/>
              <a:t>Marketing</a:t>
            </a:r>
            <a:r>
              <a:rPr lang="en-GB" sz="3000"/>
              <a:t> </a:t>
            </a:r>
            <a:r>
              <a:rPr lang="en-GB" sz="3000" b="1"/>
              <a:t>Strategies</a:t>
            </a:r>
          </a:p>
        </p:txBody>
      </p:sp>
      <p:sp>
        <p:nvSpPr>
          <p:cNvPr id="5" name="Content Placeholder 2">
            <a:extLst>
              <a:ext uri="{FF2B5EF4-FFF2-40B4-BE49-F238E27FC236}">
                <a16:creationId xmlns:a16="http://schemas.microsoft.com/office/drawing/2014/main" id="{38753743-B6DB-4186-AB55-89037344B3D5}"/>
              </a:ext>
            </a:extLst>
          </p:cNvPr>
          <p:cNvSpPr>
            <a:spLocks noGrp="1"/>
          </p:cNvSpPr>
          <p:nvPr>
            <p:ph idx="1"/>
          </p:nvPr>
        </p:nvSpPr>
        <p:spPr>
          <a:xfrm>
            <a:off x="1683956" y="2133600"/>
            <a:ext cx="4140772" cy="3777622"/>
          </a:xfrm>
        </p:spPr>
        <p:txBody>
          <a:bodyPr>
            <a:normAutofit/>
          </a:bodyPr>
          <a:lstStyle/>
          <a:p>
            <a:r>
              <a:rPr lang="en-GB" sz="1600">
                <a:solidFill>
                  <a:srgbClr val="000000"/>
                </a:solidFill>
                <a:latin typeface="Arial Narrow" panose="020B0606020202030204" pitchFamily="34" charset="0"/>
              </a:rPr>
              <a:t>Our farm will endeavour to produce the highest quality of products.</a:t>
            </a:r>
          </a:p>
          <a:p>
            <a:r>
              <a:rPr lang="en-GB" sz="1600">
                <a:solidFill>
                  <a:srgbClr val="000000"/>
                </a:solidFill>
                <a:latin typeface="Arial Narrow" panose="020B0606020202030204" pitchFamily="34" charset="0"/>
              </a:rPr>
              <a:t>The growth of the chicken market is due to people switching from red meat to white meat.</a:t>
            </a:r>
          </a:p>
          <a:p>
            <a:r>
              <a:rPr lang="en-GB" sz="1600">
                <a:solidFill>
                  <a:srgbClr val="000000"/>
                </a:solidFill>
                <a:latin typeface="Arial Narrow" panose="020B0606020202030204" pitchFamily="34" charset="0"/>
              </a:rPr>
              <a:t>Last year, our sales were down - by £48,734.00, which equates to -1%.</a:t>
            </a:r>
          </a:p>
          <a:p>
            <a:r>
              <a:rPr lang="en-GB" sz="1600">
                <a:solidFill>
                  <a:srgbClr val="000000"/>
                </a:solidFill>
                <a:latin typeface="Arial Narrow" panose="020B0606020202030204" pitchFamily="34" charset="0"/>
              </a:rPr>
              <a:t>This year we are expecting our sales to increase by 3.15%, which equates to £49,781.80.</a:t>
            </a:r>
          </a:p>
        </p:txBody>
      </p:sp>
      <p:sp>
        <p:nvSpPr>
          <p:cNvPr id="2" name="Slide Number Placeholder 1">
            <a:extLst>
              <a:ext uri="{FF2B5EF4-FFF2-40B4-BE49-F238E27FC236}">
                <a16:creationId xmlns:a16="http://schemas.microsoft.com/office/drawing/2014/main" id="{360DE5FB-BA87-4F0E-9329-8269AE614049}"/>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pPr>
            <a:fld id="{D57F1E4F-1CFF-5643-939E-217C01CDF565}" type="slidenum">
              <a:rPr lang="en-US" sz="1900" smtClean="0"/>
              <a:pPr>
                <a:lnSpc>
                  <a:spcPct val="90000"/>
                </a:lnSpc>
                <a:spcAft>
                  <a:spcPts val="600"/>
                </a:spcAft>
              </a:pPr>
              <a:t>10</a:t>
            </a:fld>
            <a:endParaRPr lang="en-US" sz="1900"/>
          </a:p>
        </p:txBody>
      </p:sp>
    </p:spTree>
    <p:extLst>
      <p:ext uri="{BB962C8B-B14F-4D97-AF65-F5344CB8AC3E}">
        <p14:creationId xmlns:p14="http://schemas.microsoft.com/office/powerpoint/2010/main" val="1537004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E6295D53-0474-4725-85BE-1F15FCC2D9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2">
            <a:extLst>
              <a:ext uri="{FF2B5EF4-FFF2-40B4-BE49-F238E27FC236}">
                <a16:creationId xmlns:a16="http://schemas.microsoft.com/office/drawing/2014/main" id="{B5E4CBEC-18A2-4509-A45D-D5E653582C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11">
            <a:extLst>
              <a:ext uri="{FF2B5EF4-FFF2-40B4-BE49-F238E27FC236}">
                <a16:creationId xmlns:a16="http://schemas.microsoft.com/office/drawing/2014/main" id="{0A5EA4A7-4381-4FC6-AA9A-C9EA77B84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b="1">
                <a:solidFill>
                  <a:schemeClr val="bg1"/>
                </a:solidFill>
              </a:rPr>
              <a:t>Farm Manager’s Role</a:t>
            </a:r>
          </a:p>
        </p:txBody>
      </p:sp>
      <p:graphicFrame>
        <p:nvGraphicFramePr>
          <p:cNvPr id="30" name="Content Placeholder 2"/>
          <p:cNvGraphicFramePr>
            <a:graphicFrameLocks noGrp="1"/>
          </p:cNvGraphicFramePr>
          <p:nvPr>
            <p:ph idx="1"/>
            <p:extLst>
              <p:ext uri="{D42A27DB-BD31-4B8C-83A1-F6EECF244321}">
                <p14:modId xmlns:p14="http://schemas.microsoft.com/office/powerpoint/2010/main" val="3819195617"/>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23E8B113-4359-4416-9155-2EF42C14331E}"/>
              </a:ext>
            </a:extLst>
          </p:cNvPr>
          <p:cNvSpPr>
            <a:spLocks noGrp="1"/>
          </p:cNvSpPr>
          <p:nvPr>
            <p:ph type="sldNum" sz="quarter" idx="12"/>
          </p:nvPr>
        </p:nvSpPr>
        <p:spPr>
          <a:xfrm>
            <a:off x="38518" y="3251223"/>
            <a:ext cx="779767" cy="365125"/>
          </a:xfrm>
        </p:spPr>
        <p:txBody>
          <a:bodyPr>
            <a:normAutofit/>
          </a:bodyPr>
          <a:lstStyle/>
          <a:p>
            <a:pPr>
              <a:lnSpc>
                <a:spcPct val="90000"/>
              </a:lnSpc>
              <a:spcAft>
                <a:spcPts val="600"/>
              </a:spcAft>
            </a:pPr>
            <a:fld id="{D57F1E4F-1CFF-5643-939E-217C01CDF565}" type="slidenum">
              <a:rPr lang="en-US" sz="1900">
                <a:solidFill>
                  <a:srgbClr val="FFFFFF"/>
                </a:solidFill>
              </a:rPr>
              <a:pPr>
                <a:lnSpc>
                  <a:spcPct val="90000"/>
                </a:lnSpc>
                <a:spcAft>
                  <a:spcPts val="600"/>
                </a:spcAft>
              </a:pPr>
              <a:t>11</a:t>
            </a:fld>
            <a:endParaRPr lang="en-US" sz="1900">
              <a:solidFill>
                <a:srgbClr val="FFFFFF"/>
              </a:solidFill>
            </a:endParaRPr>
          </a:p>
        </p:txBody>
      </p:sp>
    </p:spTree>
    <p:extLst>
      <p:ext uri="{BB962C8B-B14F-4D97-AF65-F5344CB8AC3E}">
        <p14:creationId xmlns:p14="http://schemas.microsoft.com/office/powerpoint/2010/main" val="1709479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36E0A-4717-42CF-BB9B-0214022AEA33}"/>
              </a:ext>
            </a:extLst>
          </p:cNvPr>
          <p:cNvSpPr>
            <a:spLocks noGrp="1"/>
          </p:cNvSpPr>
          <p:nvPr>
            <p:ph type="title"/>
          </p:nvPr>
        </p:nvSpPr>
        <p:spPr/>
        <p:txBody>
          <a:bodyPr/>
          <a:lstStyle/>
          <a:p>
            <a:r>
              <a:rPr lang="en-GB" b="1" dirty="0"/>
              <a:t>SWOT Analysis for MDD</a:t>
            </a:r>
          </a:p>
        </p:txBody>
      </p:sp>
      <p:graphicFrame>
        <p:nvGraphicFramePr>
          <p:cNvPr id="5" name="Content Placeholder 4">
            <a:extLst>
              <a:ext uri="{FF2B5EF4-FFF2-40B4-BE49-F238E27FC236}">
                <a16:creationId xmlns:a16="http://schemas.microsoft.com/office/drawing/2014/main" id="{DC34A079-403D-4558-8412-A4912B5C1B04}"/>
              </a:ext>
            </a:extLst>
          </p:cNvPr>
          <p:cNvGraphicFramePr>
            <a:graphicFrameLocks noGrp="1"/>
          </p:cNvGraphicFramePr>
          <p:nvPr>
            <p:ph idx="1"/>
            <p:extLst>
              <p:ext uri="{D42A27DB-BD31-4B8C-83A1-F6EECF244321}">
                <p14:modId xmlns:p14="http://schemas.microsoft.com/office/powerpoint/2010/main" val="2667256538"/>
              </p:ext>
            </p:extLst>
          </p:nvPr>
        </p:nvGraphicFramePr>
        <p:xfrm>
          <a:off x="2311600" y="1394846"/>
          <a:ext cx="9474336" cy="5394960"/>
        </p:xfrm>
        <a:graphic>
          <a:graphicData uri="http://schemas.openxmlformats.org/drawingml/2006/table">
            <a:tbl>
              <a:tblPr firstRow="1" bandRow="1">
                <a:tableStyleId>{5C22544A-7EE6-4342-B048-85BDC9FD1C3A}</a:tableStyleId>
              </a:tblPr>
              <a:tblGrid>
                <a:gridCol w="4737168">
                  <a:extLst>
                    <a:ext uri="{9D8B030D-6E8A-4147-A177-3AD203B41FA5}">
                      <a16:colId xmlns:a16="http://schemas.microsoft.com/office/drawing/2014/main" val="272605605"/>
                    </a:ext>
                  </a:extLst>
                </a:gridCol>
                <a:gridCol w="4737168">
                  <a:extLst>
                    <a:ext uri="{9D8B030D-6E8A-4147-A177-3AD203B41FA5}">
                      <a16:colId xmlns:a16="http://schemas.microsoft.com/office/drawing/2014/main" val="23979267"/>
                    </a:ext>
                  </a:extLst>
                </a:gridCol>
              </a:tblGrid>
              <a:tr h="2200628">
                <a:tc>
                  <a:txBody>
                    <a:bodyPr/>
                    <a:lstStyle/>
                    <a:p>
                      <a:r>
                        <a:rPr lang="en-GB" u="sng" dirty="0"/>
                        <a:t>STRENGTH</a:t>
                      </a:r>
                    </a:p>
                    <a:p>
                      <a:endParaRPr lang="en-GB" dirty="0"/>
                    </a:p>
                    <a:p>
                      <a:pPr marL="285750" indent="-285750">
                        <a:buFont typeface="Wingdings" panose="05000000000000000000" pitchFamily="2" charset="2"/>
                        <a:buChar char="Ø"/>
                      </a:pPr>
                      <a:r>
                        <a:rPr lang="en-GB" dirty="0"/>
                        <a:t>Our ability to produce quality free range chicken. </a:t>
                      </a:r>
                    </a:p>
                    <a:p>
                      <a:pPr marL="285750" indent="-285750">
                        <a:buFont typeface="Wingdings" panose="05000000000000000000" pitchFamily="2" charset="2"/>
                        <a:buChar char="Ø"/>
                      </a:pPr>
                      <a:r>
                        <a:rPr lang="en-GB" dirty="0"/>
                        <a:t>Our organic fruit orchard. </a:t>
                      </a:r>
                    </a:p>
                  </a:txBody>
                  <a:tcPr/>
                </a:tc>
                <a:tc>
                  <a:txBody>
                    <a:bodyPr/>
                    <a:lstStyle/>
                    <a:p>
                      <a:r>
                        <a:rPr lang="en-GB" u="sng" dirty="0"/>
                        <a:t>WEAKNESS</a:t>
                      </a:r>
                    </a:p>
                    <a:p>
                      <a:endParaRPr lang="en-GB" u="sng" dirty="0"/>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Not enough trained staff. Time management to train and update staff within work hours.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Language Barriers. Keeping infection at bay.</a:t>
                      </a:r>
                    </a:p>
                    <a:p>
                      <a:endParaRPr lang="en-GB" u="sng" dirty="0"/>
                    </a:p>
                  </a:txBody>
                  <a:tcPr/>
                </a:tc>
                <a:extLst>
                  <a:ext uri="{0D108BD9-81ED-4DB2-BD59-A6C34878D82A}">
                    <a16:rowId xmlns:a16="http://schemas.microsoft.com/office/drawing/2014/main" val="3608275520"/>
                  </a:ext>
                </a:extLst>
              </a:tr>
              <a:tr h="2992853">
                <a:tc>
                  <a:txBody>
                    <a:bodyPr/>
                    <a:lstStyle/>
                    <a:p>
                      <a:r>
                        <a:rPr lang="en-GB" b="1" u="sng" dirty="0"/>
                        <a:t>OPPORTUNITY</a:t>
                      </a:r>
                    </a:p>
                    <a:p>
                      <a:endParaRPr lang="en-GB" b="1" u="sng" dirty="0"/>
                    </a:p>
                    <a:p>
                      <a:pPr marL="285750" indent="-285750">
                        <a:buFont typeface="Wingdings" panose="05000000000000000000" pitchFamily="2" charset="2"/>
                        <a:buChar char="Ø"/>
                      </a:pPr>
                      <a:r>
                        <a:rPr lang="en-GB" dirty="0"/>
                        <a:t>To produce our own organic wine.</a:t>
                      </a:r>
                    </a:p>
                    <a:p>
                      <a:pPr marL="285750" indent="-285750">
                        <a:buFont typeface="Wingdings" panose="05000000000000000000" pitchFamily="2" charset="2"/>
                        <a:buChar char="Ø"/>
                      </a:pPr>
                      <a:r>
                        <a:rPr lang="en-GB" dirty="0"/>
                        <a:t>Language classes. </a:t>
                      </a:r>
                    </a:p>
                    <a:p>
                      <a:pPr marL="285750" indent="-285750">
                        <a:buFont typeface="Wingdings" panose="05000000000000000000" pitchFamily="2" charset="2"/>
                        <a:buChar char="Ø"/>
                      </a:pPr>
                      <a:r>
                        <a:rPr lang="en-GB" dirty="0"/>
                        <a:t>To combat the risks of infection, we will follow biosecurity measures.</a:t>
                      </a:r>
                      <a:endParaRPr lang="en-GB" b="1" u="sng" dirty="0"/>
                    </a:p>
                    <a:p>
                      <a:endParaRPr lang="en-GB" b="1" u="sng" dirty="0"/>
                    </a:p>
                  </a:txBody>
                  <a:tcPr/>
                </a:tc>
                <a:tc>
                  <a:txBody>
                    <a:bodyPr/>
                    <a:lstStyle/>
                    <a:p>
                      <a:r>
                        <a:rPr lang="en-GB" b="1" u="sng" dirty="0"/>
                        <a:t>THREATS</a:t>
                      </a:r>
                    </a:p>
                    <a:p>
                      <a:endParaRPr lang="en-GB" b="1" u="sng" dirty="0"/>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Staff Turn-over – Employing from Europe. Communicating staff policies and training.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Chicken infections, live stock -  avian influenza, disease is not always obvious, especially in the early stages.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Climate.</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Infrastructure. </a:t>
                      </a:r>
                    </a:p>
                    <a:p>
                      <a:endParaRPr lang="en-GB" b="1" u="sng" dirty="0"/>
                    </a:p>
                  </a:txBody>
                  <a:tcPr/>
                </a:tc>
                <a:extLst>
                  <a:ext uri="{0D108BD9-81ED-4DB2-BD59-A6C34878D82A}">
                    <a16:rowId xmlns:a16="http://schemas.microsoft.com/office/drawing/2014/main" val="3335699168"/>
                  </a:ext>
                </a:extLst>
              </a:tr>
            </a:tbl>
          </a:graphicData>
        </a:graphic>
      </p:graphicFrame>
      <p:sp>
        <p:nvSpPr>
          <p:cNvPr id="4" name="Slide Number Placeholder 3">
            <a:extLst>
              <a:ext uri="{FF2B5EF4-FFF2-40B4-BE49-F238E27FC236}">
                <a16:creationId xmlns:a16="http://schemas.microsoft.com/office/drawing/2014/main" id="{3F480190-6E06-4B9D-A069-941376628FBD}"/>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1063760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B0FBE80-2D1F-4EB6-9772-663B2785391E}"/>
              </a:ext>
            </a:extLst>
          </p:cNvPr>
          <p:cNvSpPr>
            <a:spLocks noGrp="1"/>
          </p:cNvSpPr>
          <p:nvPr>
            <p:ph type="title"/>
          </p:nvPr>
        </p:nvSpPr>
        <p:spPr/>
        <p:txBody>
          <a:bodyPr/>
          <a:lstStyle/>
          <a:p>
            <a:r>
              <a:rPr lang="en-GB" b="1" dirty="0"/>
              <a:t>Market Based Focus</a:t>
            </a:r>
          </a:p>
        </p:txBody>
      </p:sp>
      <p:sp>
        <p:nvSpPr>
          <p:cNvPr id="5" name="Content Placeholder 2">
            <a:extLst>
              <a:ext uri="{FF2B5EF4-FFF2-40B4-BE49-F238E27FC236}">
                <a16:creationId xmlns:a16="http://schemas.microsoft.com/office/drawing/2014/main" id="{D305104B-3202-4951-91AD-6760E9119D12}"/>
              </a:ext>
            </a:extLst>
          </p:cNvPr>
          <p:cNvSpPr>
            <a:spLocks noGrp="1"/>
          </p:cNvSpPr>
          <p:nvPr>
            <p:ph idx="1"/>
          </p:nvPr>
        </p:nvSpPr>
        <p:spPr>
          <a:xfrm>
            <a:off x="2589212" y="2133600"/>
            <a:ext cx="8915400" cy="4453180"/>
          </a:xfrm>
        </p:spPr>
        <p:txBody>
          <a:bodyPr>
            <a:normAutofit fontScale="92500" lnSpcReduction="10000"/>
          </a:bodyPr>
          <a:lstStyle/>
          <a:p>
            <a:pPr marL="0" indent="0">
              <a:buNone/>
            </a:pPr>
            <a:r>
              <a:rPr lang="en-GB" dirty="0"/>
              <a:t>RETAILING                                                  DIRECT FUNCTIONS      </a:t>
            </a:r>
          </a:p>
          <a:p>
            <a:pPr marL="0" indent="0">
              <a:buNone/>
            </a:pPr>
            <a:r>
              <a:rPr lang="en-GB" dirty="0"/>
              <a:t>      WHOLESAILING                                         </a:t>
            </a:r>
          </a:p>
          <a:p>
            <a:pPr marL="0" indent="0">
              <a:buNone/>
            </a:pPr>
            <a:r>
              <a:rPr lang="en-GB" dirty="0"/>
              <a:t>                   PROCESSING</a:t>
            </a:r>
          </a:p>
          <a:p>
            <a:pPr marL="0" indent="0">
              <a:buNone/>
            </a:pPr>
            <a:r>
              <a:rPr lang="en-GB" dirty="0"/>
              <a:t>                             COLLECTION</a:t>
            </a:r>
          </a:p>
          <a:p>
            <a:pPr marL="0" indent="0">
              <a:buNone/>
            </a:pPr>
            <a:r>
              <a:rPr lang="en-GB" dirty="0"/>
              <a:t>                                                  PRODUCTION</a:t>
            </a:r>
          </a:p>
          <a:p>
            <a:pPr marL="0" indent="0">
              <a:buNone/>
            </a:pPr>
            <a:endParaRPr lang="en-GB" dirty="0"/>
          </a:p>
          <a:p>
            <a:pPr marL="0" indent="0">
              <a:buNone/>
            </a:pPr>
            <a:r>
              <a:rPr lang="en-GB" dirty="0"/>
              <a:t>                                                   INPUT SUPPLY</a:t>
            </a:r>
          </a:p>
          <a:p>
            <a:pPr marL="0" indent="0">
              <a:buNone/>
            </a:pPr>
            <a:r>
              <a:rPr lang="en-GB" dirty="0"/>
              <a:t>                         FINANCIAL SERVICES</a:t>
            </a:r>
          </a:p>
          <a:p>
            <a:pPr marL="0" indent="0">
              <a:buNone/>
            </a:pPr>
            <a:r>
              <a:rPr lang="en-GB" dirty="0"/>
              <a:t>                   TRANSPORT</a:t>
            </a:r>
          </a:p>
          <a:p>
            <a:pPr marL="0" indent="0">
              <a:buNone/>
            </a:pPr>
            <a:r>
              <a:rPr lang="en-GB" dirty="0"/>
              <a:t>        PACKAGING                                                     INDIRECT FUNCTIONS</a:t>
            </a:r>
          </a:p>
          <a:p>
            <a:pPr marL="0" indent="0">
              <a:buNone/>
            </a:pPr>
            <a:r>
              <a:rPr lang="en-GB" dirty="0"/>
              <a:t>PROMOTING</a:t>
            </a:r>
          </a:p>
          <a:p>
            <a:pPr marL="0" indent="0">
              <a:buNone/>
            </a:pPr>
            <a:r>
              <a:rPr lang="en-GB" dirty="0"/>
              <a:t>ADVISORY SERVICES</a:t>
            </a:r>
          </a:p>
          <a:p>
            <a:pPr marL="0" indent="0">
              <a:buNone/>
            </a:pPr>
            <a:endParaRPr lang="en-GB" dirty="0"/>
          </a:p>
        </p:txBody>
      </p:sp>
      <p:cxnSp>
        <p:nvCxnSpPr>
          <p:cNvPr id="11" name="Straight Arrow Connector 10">
            <a:extLst>
              <a:ext uri="{FF2B5EF4-FFF2-40B4-BE49-F238E27FC236}">
                <a16:creationId xmlns:a16="http://schemas.microsoft.com/office/drawing/2014/main" id="{CF141A49-818D-486C-9590-2ABBA4688577}"/>
              </a:ext>
            </a:extLst>
          </p:cNvPr>
          <p:cNvCxnSpPr/>
          <p:nvPr/>
        </p:nvCxnSpPr>
        <p:spPr>
          <a:xfrm flipH="1">
            <a:off x="5687878" y="2309247"/>
            <a:ext cx="960895" cy="8059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69B3AFF-453E-4600-A5F3-7E1911FEC600}"/>
              </a:ext>
            </a:extLst>
          </p:cNvPr>
          <p:cNvCxnSpPr/>
          <p:nvPr/>
        </p:nvCxnSpPr>
        <p:spPr>
          <a:xfrm flipH="1">
            <a:off x="6509288" y="2340244"/>
            <a:ext cx="170481" cy="10887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4F20D88-3311-44F9-AC32-BC59108EAD34}"/>
              </a:ext>
            </a:extLst>
          </p:cNvPr>
          <p:cNvCxnSpPr>
            <a:cxnSpLocks/>
          </p:cNvCxnSpPr>
          <p:nvPr/>
        </p:nvCxnSpPr>
        <p:spPr>
          <a:xfrm flipH="1">
            <a:off x="5176435" y="2340244"/>
            <a:ext cx="1472338" cy="5114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7135257-34A6-458E-9F61-8B63DC0F9DA0}"/>
              </a:ext>
            </a:extLst>
          </p:cNvPr>
          <p:cNvCxnSpPr/>
          <p:nvPr/>
        </p:nvCxnSpPr>
        <p:spPr>
          <a:xfrm flipH="1">
            <a:off x="4664990" y="2340244"/>
            <a:ext cx="2014779" cy="2634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7249AAF-5A6D-41A6-B759-03E67FA560A5}"/>
              </a:ext>
            </a:extLst>
          </p:cNvPr>
          <p:cNvCxnSpPr/>
          <p:nvPr/>
        </p:nvCxnSpPr>
        <p:spPr>
          <a:xfrm flipH="1" flipV="1">
            <a:off x="3828081" y="2309247"/>
            <a:ext cx="2820692" cy="309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EDE24C6-AA24-411A-832B-74BD6249F694}"/>
              </a:ext>
            </a:extLst>
          </p:cNvPr>
          <p:cNvCxnSpPr/>
          <p:nvPr/>
        </p:nvCxnSpPr>
        <p:spPr>
          <a:xfrm flipH="1" flipV="1">
            <a:off x="6842502" y="4523569"/>
            <a:ext cx="743918" cy="10228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2640CFF-10EE-41D6-8159-02EE301C259F}"/>
              </a:ext>
            </a:extLst>
          </p:cNvPr>
          <p:cNvCxnSpPr/>
          <p:nvPr/>
        </p:nvCxnSpPr>
        <p:spPr>
          <a:xfrm flipH="1" flipV="1">
            <a:off x="6362054" y="4865497"/>
            <a:ext cx="1224366" cy="6819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7F0766C-CDF3-4085-BC96-AA26B9ADAE51}"/>
              </a:ext>
            </a:extLst>
          </p:cNvPr>
          <p:cNvCxnSpPr/>
          <p:nvPr/>
        </p:nvCxnSpPr>
        <p:spPr>
          <a:xfrm flipH="1" flipV="1">
            <a:off x="5230677" y="5057296"/>
            <a:ext cx="2355743" cy="4804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1C1E662E-9CA4-47C3-9304-0B48A53292AB}"/>
              </a:ext>
            </a:extLst>
          </p:cNvPr>
          <p:cNvCxnSpPr/>
          <p:nvPr/>
        </p:nvCxnSpPr>
        <p:spPr>
          <a:xfrm flipH="1">
            <a:off x="4091552" y="5550331"/>
            <a:ext cx="3332136" cy="201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43398256-2F47-4A06-BEA2-E6C62B63FFCC}"/>
              </a:ext>
            </a:extLst>
          </p:cNvPr>
          <p:cNvCxnSpPr>
            <a:cxnSpLocks/>
          </p:cNvCxnSpPr>
          <p:nvPr/>
        </p:nvCxnSpPr>
        <p:spPr>
          <a:xfrm flipH="1">
            <a:off x="4854844" y="5544519"/>
            <a:ext cx="2673458" cy="4804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BE532B2-18C1-47F7-B770-E7DECA2E7D52}"/>
              </a:ext>
            </a:extLst>
          </p:cNvPr>
          <p:cNvCxnSpPr/>
          <p:nvPr/>
        </p:nvCxnSpPr>
        <p:spPr>
          <a:xfrm flipH="1">
            <a:off x="4664990" y="5544519"/>
            <a:ext cx="29214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73FAE98C-4F73-47B5-97CE-58983D539182}"/>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3801183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2" name="Rectangle 10">
            <a:extLst>
              <a:ext uri="{FF2B5EF4-FFF2-40B4-BE49-F238E27FC236}">
                <a16:creationId xmlns:a16="http://schemas.microsoft.com/office/drawing/2014/main" id="{E6295D53-0474-4725-85BE-1F15FCC2D9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2">
            <a:extLst>
              <a:ext uri="{FF2B5EF4-FFF2-40B4-BE49-F238E27FC236}">
                <a16:creationId xmlns:a16="http://schemas.microsoft.com/office/drawing/2014/main" id="{B5E4CBEC-18A2-4509-A45D-D5E653582C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11">
            <a:extLst>
              <a:ext uri="{FF2B5EF4-FFF2-40B4-BE49-F238E27FC236}">
                <a16:creationId xmlns:a16="http://schemas.microsoft.com/office/drawing/2014/main" id="{0A5EA4A7-4381-4FC6-AA9A-C9EA77B84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id="{4270EAB0-ECAA-4284-A7DA-72EF96D8C29E}"/>
              </a:ext>
            </a:extLst>
          </p:cNvPr>
          <p:cNvSpPr>
            <a:spLocks noGrp="1"/>
          </p:cNvSpPr>
          <p:nvPr>
            <p:ph type="title"/>
          </p:nvPr>
        </p:nvSpPr>
        <p:spPr>
          <a:xfrm>
            <a:off x="1259893" y="3101093"/>
            <a:ext cx="2454052" cy="3029344"/>
          </a:xfrm>
        </p:spPr>
        <p:txBody>
          <a:bodyPr>
            <a:normAutofit/>
          </a:bodyPr>
          <a:lstStyle/>
          <a:p>
            <a:r>
              <a:rPr lang="en-GB" sz="2700" b="1">
                <a:solidFill>
                  <a:schemeClr val="bg1"/>
                </a:solidFill>
              </a:rPr>
              <a:t>Competition and Financial Data</a:t>
            </a:r>
            <a:br>
              <a:rPr lang="en-GB" sz="2700">
                <a:solidFill>
                  <a:schemeClr val="bg1"/>
                </a:solidFill>
              </a:rPr>
            </a:br>
            <a:endParaRPr lang="en-GB" sz="2700">
              <a:solidFill>
                <a:schemeClr val="bg1"/>
              </a:solidFill>
            </a:endParaRPr>
          </a:p>
        </p:txBody>
      </p:sp>
      <p:graphicFrame>
        <p:nvGraphicFramePr>
          <p:cNvPr id="55" name="Content Placeholder 2"/>
          <p:cNvGraphicFramePr>
            <a:graphicFrameLocks noGrp="1"/>
          </p:cNvGraphicFramePr>
          <p:nvPr>
            <p:ph idx="1"/>
            <p:extLst>
              <p:ext uri="{D42A27DB-BD31-4B8C-83A1-F6EECF244321}">
                <p14:modId xmlns:p14="http://schemas.microsoft.com/office/powerpoint/2010/main" val="3097048145"/>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915973CA-2C2B-41F8-A667-D0ABFE34D40D}"/>
              </a:ext>
            </a:extLst>
          </p:cNvPr>
          <p:cNvSpPr>
            <a:spLocks noGrp="1"/>
          </p:cNvSpPr>
          <p:nvPr>
            <p:ph type="sldNum" sz="quarter" idx="12"/>
          </p:nvPr>
        </p:nvSpPr>
        <p:spPr>
          <a:xfrm>
            <a:off x="38518" y="3251223"/>
            <a:ext cx="779767" cy="365125"/>
          </a:xfrm>
        </p:spPr>
        <p:txBody>
          <a:bodyPr>
            <a:normAutofit/>
          </a:bodyPr>
          <a:lstStyle/>
          <a:p>
            <a:pPr>
              <a:lnSpc>
                <a:spcPct val="90000"/>
              </a:lnSpc>
              <a:spcAft>
                <a:spcPts val="600"/>
              </a:spcAft>
            </a:pPr>
            <a:fld id="{D57F1E4F-1CFF-5643-939E-217C01CDF565}" type="slidenum">
              <a:rPr lang="en-US" sz="1900">
                <a:solidFill>
                  <a:srgbClr val="FFFFFF"/>
                </a:solidFill>
              </a:rPr>
              <a:pPr>
                <a:lnSpc>
                  <a:spcPct val="90000"/>
                </a:lnSpc>
                <a:spcAft>
                  <a:spcPts val="600"/>
                </a:spcAft>
              </a:pPr>
              <a:t>14</a:t>
            </a:fld>
            <a:endParaRPr lang="en-US" sz="1900">
              <a:solidFill>
                <a:srgbClr val="FFFFFF"/>
              </a:solidFill>
            </a:endParaRPr>
          </a:p>
        </p:txBody>
      </p:sp>
    </p:spTree>
    <p:extLst>
      <p:ext uri="{BB962C8B-B14F-4D97-AF65-F5344CB8AC3E}">
        <p14:creationId xmlns:p14="http://schemas.microsoft.com/office/powerpoint/2010/main" val="2401379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51B860BB-F934-4DE1-A930-090DD475F1A9}"/>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0" name="Freeform 11">
              <a:extLst>
                <a:ext uri="{FF2B5EF4-FFF2-40B4-BE49-F238E27FC236}">
                  <a16:creationId xmlns:a16="http://schemas.microsoft.com/office/drawing/2014/main" id="{61927C55-8047-466F-9FE4-B42D3D1AFA94}"/>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1" name="Freeform 12">
              <a:extLst>
                <a:ext uri="{FF2B5EF4-FFF2-40B4-BE49-F238E27FC236}">
                  <a16:creationId xmlns:a16="http://schemas.microsoft.com/office/drawing/2014/main" id="{E914D83D-75AE-426B-90AC-E37CBA2BD7FC}"/>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2" name="Freeform 13">
              <a:extLst>
                <a:ext uri="{FF2B5EF4-FFF2-40B4-BE49-F238E27FC236}">
                  <a16:creationId xmlns:a16="http://schemas.microsoft.com/office/drawing/2014/main" id="{DDB740D6-20EA-4164-9EDB-243B210E8FE8}"/>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3" name="Freeform 14">
              <a:extLst>
                <a:ext uri="{FF2B5EF4-FFF2-40B4-BE49-F238E27FC236}">
                  <a16:creationId xmlns:a16="http://schemas.microsoft.com/office/drawing/2014/main" id="{0843EF7D-8FF7-4B1B-810B-AA92D132EB54}"/>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4" name="Freeform 15">
              <a:extLst>
                <a:ext uri="{FF2B5EF4-FFF2-40B4-BE49-F238E27FC236}">
                  <a16:creationId xmlns:a16="http://schemas.microsoft.com/office/drawing/2014/main" id="{F995A1BF-26D5-42BA-83D6-B74B0793A820}"/>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5" name="Freeform 16">
              <a:extLst>
                <a:ext uri="{FF2B5EF4-FFF2-40B4-BE49-F238E27FC236}">
                  <a16:creationId xmlns:a16="http://schemas.microsoft.com/office/drawing/2014/main" id="{706BB22B-358C-43E3-A01E-2CCD2EFD4A98}"/>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6" name="Freeform 17">
              <a:extLst>
                <a:ext uri="{FF2B5EF4-FFF2-40B4-BE49-F238E27FC236}">
                  <a16:creationId xmlns:a16="http://schemas.microsoft.com/office/drawing/2014/main" id="{09828090-C04F-4B25-BD86-CE7A94A34612}"/>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7" name="Freeform 18">
              <a:extLst>
                <a:ext uri="{FF2B5EF4-FFF2-40B4-BE49-F238E27FC236}">
                  <a16:creationId xmlns:a16="http://schemas.microsoft.com/office/drawing/2014/main" id="{B062093C-CFDD-4759-8CD6-EB2CCD1DBC7A}"/>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8" name="Freeform 19">
              <a:extLst>
                <a:ext uri="{FF2B5EF4-FFF2-40B4-BE49-F238E27FC236}">
                  <a16:creationId xmlns:a16="http://schemas.microsoft.com/office/drawing/2014/main" id="{FB33C2A8-7609-427D-BC55-13F956201866}"/>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9" name="Freeform 20">
              <a:extLst>
                <a:ext uri="{FF2B5EF4-FFF2-40B4-BE49-F238E27FC236}">
                  <a16:creationId xmlns:a16="http://schemas.microsoft.com/office/drawing/2014/main" id="{9FF51B36-24F3-42B4-9ACD-2B83F4B570F6}"/>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0" name="Freeform 21">
              <a:extLst>
                <a:ext uri="{FF2B5EF4-FFF2-40B4-BE49-F238E27FC236}">
                  <a16:creationId xmlns:a16="http://schemas.microsoft.com/office/drawing/2014/main" id="{6EBCB31E-7CBF-45FC-B7A3-7FE8E8C8A386}"/>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1" name="Freeform 22">
              <a:extLst>
                <a:ext uri="{FF2B5EF4-FFF2-40B4-BE49-F238E27FC236}">
                  <a16:creationId xmlns:a16="http://schemas.microsoft.com/office/drawing/2014/main" id="{404CB86A-82A5-40B9-8D4B-159ED1A3CE4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3" name="Group 92">
            <a:extLst>
              <a:ext uri="{FF2B5EF4-FFF2-40B4-BE49-F238E27FC236}">
                <a16:creationId xmlns:a16="http://schemas.microsoft.com/office/drawing/2014/main" id="{DD17BCFA-C80F-4670-B8B9-034B5B1C8BA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94" name="Freeform 27">
              <a:extLst>
                <a:ext uri="{FF2B5EF4-FFF2-40B4-BE49-F238E27FC236}">
                  <a16:creationId xmlns:a16="http://schemas.microsoft.com/office/drawing/2014/main" id="{F705DA76-B301-4098-9966-310A00C312E3}"/>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95" name="Freeform 28">
              <a:extLst>
                <a:ext uri="{FF2B5EF4-FFF2-40B4-BE49-F238E27FC236}">
                  <a16:creationId xmlns:a16="http://schemas.microsoft.com/office/drawing/2014/main" id="{7484AECD-B027-45E9-8764-6E1A4A4A0D9B}"/>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6" name="Freeform 29">
              <a:extLst>
                <a:ext uri="{FF2B5EF4-FFF2-40B4-BE49-F238E27FC236}">
                  <a16:creationId xmlns:a16="http://schemas.microsoft.com/office/drawing/2014/main" id="{CB341AF9-DEB1-42CB-8D1D-F262CFE465D8}"/>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7" name="Freeform 30">
              <a:extLst>
                <a:ext uri="{FF2B5EF4-FFF2-40B4-BE49-F238E27FC236}">
                  <a16:creationId xmlns:a16="http://schemas.microsoft.com/office/drawing/2014/main" id="{1C7213C3-CCDC-48BD-BF51-7AB8EE57A10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8" name="Freeform 31">
              <a:extLst>
                <a:ext uri="{FF2B5EF4-FFF2-40B4-BE49-F238E27FC236}">
                  <a16:creationId xmlns:a16="http://schemas.microsoft.com/office/drawing/2014/main" id="{7568F4E5-84C7-4F79-A40F-AC4885CB63B8}"/>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9" name="Freeform 32">
              <a:extLst>
                <a:ext uri="{FF2B5EF4-FFF2-40B4-BE49-F238E27FC236}">
                  <a16:creationId xmlns:a16="http://schemas.microsoft.com/office/drawing/2014/main" id="{81654B91-DAE7-4763-8F60-7A35727C21D9}"/>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0" name="Freeform 33">
              <a:extLst>
                <a:ext uri="{FF2B5EF4-FFF2-40B4-BE49-F238E27FC236}">
                  <a16:creationId xmlns:a16="http://schemas.microsoft.com/office/drawing/2014/main" id="{E9C665F1-5409-4590-AA69-79EABC1EACC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1" name="Freeform 34">
              <a:extLst>
                <a:ext uri="{FF2B5EF4-FFF2-40B4-BE49-F238E27FC236}">
                  <a16:creationId xmlns:a16="http://schemas.microsoft.com/office/drawing/2014/main" id="{C3192F7D-0C18-4DB2-A88B-EBF562748070}"/>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2" name="Freeform 35">
              <a:extLst>
                <a:ext uri="{FF2B5EF4-FFF2-40B4-BE49-F238E27FC236}">
                  <a16:creationId xmlns:a16="http://schemas.microsoft.com/office/drawing/2014/main" id="{86BE4725-AC90-44AE-8B17-D13BA4BF3636}"/>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3" name="Freeform 36">
              <a:extLst>
                <a:ext uri="{FF2B5EF4-FFF2-40B4-BE49-F238E27FC236}">
                  <a16:creationId xmlns:a16="http://schemas.microsoft.com/office/drawing/2014/main" id="{2C0C171A-856F-4606-9D98-B5318639A63D}"/>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4" name="Freeform 37">
              <a:extLst>
                <a:ext uri="{FF2B5EF4-FFF2-40B4-BE49-F238E27FC236}">
                  <a16:creationId xmlns:a16="http://schemas.microsoft.com/office/drawing/2014/main" id="{B6D57E3C-42A8-4054-B617-CE82DD8B739A}"/>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5" name="Freeform 38">
              <a:extLst>
                <a:ext uri="{FF2B5EF4-FFF2-40B4-BE49-F238E27FC236}">
                  <a16:creationId xmlns:a16="http://schemas.microsoft.com/office/drawing/2014/main" id="{C0A815A3-B7C7-4090-88EA-DA48AE474E38}"/>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7" name="Rectangle 106">
            <a:extLst>
              <a:ext uri="{FF2B5EF4-FFF2-40B4-BE49-F238E27FC236}">
                <a16:creationId xmlns:a16="http://schemas.microsoft.com/office/drawing/2014/main" id="{AE2F7D72-C98C-4C79-88A4-1DD7AAE7BF3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9" name="Freeform 6">
            <a:extLst>
              <a:ext uri="{FF2B5EF4-FFF2-40B4-BE49-F238E27FC236}">
                <a16:creationId xmlns:a16="http://schemas.microsoft.com/office/drawing/2014/main" id="{C03B0394-07A3-4767-BDD5-04B2F3E6BD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11" name="Rectangle 110">
            <a:extLst>
              <a:ext uri="{FF2B5EF4-FFF2-40B4-BE49-F238E27FC236}">
                <a16:creationId xmlns:a16="http://schemas.microsoft.com/office/drawing/2014/main" id="{EA50189A-2FD4-4608-A527-341A1811A6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7" descr="A screenshot of a cell phone&#10;&#10;Description generated with very high confidence">
            <a:extLst>
              <a:ext uri="{FF2B5EF4-FFF2-40B4-BE49-F238E27FC236}">
                <a16:creationId xmlns:a16="http://schemas.microsoft.com/office/drawing/2014/main" id="{16AC150D-DA80-4B8D-B9A6-C4089638D0DC}"/>
              </a:ext>
            </a:extLst>
          </p:cNvPr>
          <p:cNvPicPr>
            <a:picLocks noChangeAspect="1"/>
          </p:cNvPicPr>
          <p:nvPr/>
        </p:nvPicPr>
        <p:blipFill>
          <a:blip r:embed="rId2"/>
          <a:stretch>
            <a:fillRect/>
          </a:stretch>
        </p:blipFill>
        <p:spPr>
          <a:xfrm>
            <a:off x="5587994" y="1338534"/>
            <a:ext cx="5640502" cy="4188234"/>
          </a:xfrm>
          <a:prstGeom prst="rect">
            <a:avLst/>
          </a:prstGeom>
        </p:spPr>
      </p:pic>
      <p:sp>
        <p:nvSpPr>
          <p:cNvPr id="113" name="Rectangle 112">
            <a:extLst>
              <a:ext uri="{FF2B5EF4-FFF2-40B4-BE49-F238E27FC236}">
                <a16:creationId xmlns:a16="http://schemas.microsoft.com/office/drawing/2014/main" id="{95ECFC88-1E40-4C47-960F-87C500F109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Freeform 5">
            <a:extLst>
              <a:ext uri="{FF2B5EF4-FFF2-40B4-BE49-F238E27FC236}">
                <a16:creationId xmlns:a16="http://schemas.microsoft.com/office/drawing/2014/main" id="{3B61BD80-022D-4577-9D14-EAD5DFD135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3D0E6B8-1D45-4622-9505-51071E3A2271}"/>
              </a:ext>
            </a:extLst>
          </p:cNvPr>
          <p:cNvSpPr>
            <a:spLocks noGrp="1"/>
          </p:cNvSpPr>
          <p:nvPr>
            <p:ph type="title" idx="4294967295"/>
          </p:nvPr>
        </p:nvSpPr>
        <p:spPr>
          <a:xfrm>
            <a:off x="540279" y="967417"/>
            <a:ext cx="3778870" cy="3943250"/>
          </a:xfrm>
        </p:spPr>
        <p:txBody>
          <a:bodyPr vert="horz" lIns="91440" tIns="45720" rIns="91440" bIns="45720" rtlCol="0" anchor="b">
            <a:normAutofit/>
          </a:bodyPr>
          <a:lstStyle/>
          <a:p>
            <a:pPr>
              <a:lnSpc>
                <a:spcPct val="90000"/>
              </a:lnSpc>
            </a:pPr>
            <a:r>
              <a:rPr lang="en-US" sz="3400">
                <a:solidFill>
                  <a:srgbClr val="FEFFFF"/>
                </a:solidFill>
              </a:rPr>
              <a:t>The tables below are showing the value and volume of distinct categories in GB and MDD along with changes</a:t>
            </a:r>
          </a:p>
        </p:txBody>
      </p:sp>
      <p:sp>
        <p:nvSpPr>
          <p:cNvPr id="3" name="Slide Number Placeholder 2">
            <a:extLst>
              <a:ext uri="{FF2B5EF4-FFF2-40B4-BE49-F238E27FC236}">
                <a16:creationId xmlns:a16="http://schemas.microsoft.com/office/drawing/2014/main" id="{474FA3D8-4968-4AFC-B03F-1D74F0AA972A}"/>
              </a:ext>
            </a:extLst>
          </p:cNvPr>
          <p:cNvSpPr>
            <a:spLocks noGrp="1"/>
          </p:cNvSpPr>
          <p:nvPr>
            <p:ph type="sldNum" sz="quarter" idx="12"/>
          </p:nvPr>
        </p:nvSpPr>
        <p:spPr>
          <a:xfrm>
            <a:off x="4242486" y="5202719"/>
            <a:ext cx="650510" cy="517624"/>
          </a:xfrm>
        </p:spPr>
        <p:txBody>
          <a:bodyPr vert="horz" lIns="91440" tIns="45720" rIns="91440" bIns="45720" rtlCol="0" anchor="ctr">
            <a:normAutofit/>
          </a:bodyPr>
          <a:lstStyle/>
          <a:p>
            <a:pPr defTabSz="914400">
              <a:spcAft>
                <a:spcPts val="600"/>
              </a:spcAft>
            </a:pPr>
            <a:fld id="{D57F1E4F-1CFF-5643-939E-217C01CDF565}" type="slidenum">
              <a:rPr lang="en-US" smtClean="0"/>
              <a:pPr defTabSz="914400">
                <a:spcAft>
                  <a:spcPts val="600"/>
                </a:spcAft>
              </a:pPr>
              <a:t>15</a:t>
            </a:fld>
            <a:endParaRPr lang="en-US"/>
          </a:p>
        </p:txBody>
      </p:sp>
    </p:spTree>
    <p:extLst>
      <p:ext uri="{BB962C8B-B14F-4D97-AF65-F5344CB8AC3E}">
        <p14:creationId xmlns:p14="http://schemas.microsoft.com/office/powerpoint/2010/main" val="968049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C83D-41FF-4F36-A28B-4130904469A4}"/>
              </a:ext>
            </a:extLst>
          </p:cNvPr>
          <p:cNvSpPr>
            <a:spLocks noGrp="1"/>
          </p:cNvSpPr>
          <p:nvPr>
            <p:ph type="title"/>
          </p:nvPr>
        </p:nvSpPr>
        <p:spPr/>
        <p:txBody>
          <a:bodyPr/>
          <a:lstStyle/>
          <a:p>
            <a:r>
              <a:rPr lang="en-GB" b="1" dirty="0"/>
              <a:t>MDD Table</a:t>
            </a:r>
            <a:r>
              <a:rPr lang="en-GB" dirty="0"/>
              <a:t>.</a:t>
            </a:r>
          </a:p>
        </p:txBody>
      </p:sp>
      <p:pic>
        <p:nvPicPr>
          <p:cNvPr id="4" name="Content Placeholder 3">
            <a:extLst>
              <a:ext uri="{FF2B5EF4-FFF2-40B4-BE49-F238E27FC236}">
                <a16:creationId xmlns:a16="http://schemas.microsoft.com/office/drawing/2014/main" id="{0C97FBFE-E001-47AF-B6A1-5D00323CC84C}"/>
              </a:ext>
            </a:extLst>
          </p:cNvPr>
          <p:cNvPicPr>
            <a:picLocks noGrp="1" noChangeAspect="1"/>
          </p:cNvPicPr>
          <p:nvPr>
            <p:ph idx="1"/>
          </p:nvPr>
        </p:nvPicPr>
        <p:blipFill>
          <a:blip r:embed="rId2"/>
          <a:stretch>
            <a:fillRect/>
          </a:stretch>
        </p:blipFill>
        <p:spPr>
          <a:xfrm>
            <a:off x="3050061" y="1400174"/>
            <a:ext cx="8276841" cy="5457825"/>
          </a:xfrm>
          <a:prstGeom prst="rect">
            <a:avLst/>
          </a:prstGeom>
        </p:spPr>
      </p:pic>
      <p:sp>
        <p:nvSpPr>
          <p:cNvPr id="3" name="Slide Number Placeholder 2">
            <a:extLst>
              <a:ext uri="{FF2B5EF4-FFF2-40B4-BE49-F238E27FC236}">
                <a16:creationId xmlns:a16="http://schemas.microsoft.com/office/drawing/2014/main" id="{D9B37C04-C618-4C0C-AAB0-346290D6FE1E}"/>
              </a:ext>
            </a:extLst>
          </p:cNvPr>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2714743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960F4-9F40-4B43-928F-CEB1B7C5EEED}"/>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C4B130-85DF-45C0-8278-395A569E71F1}"/>
              </a:ext>
            </a:extLst>
          </p:cNvPr>
          <p:cNvSpPr>
            <a:spLocks noGrp="1"/>
          </p:cNvSpPr>
          <p:nvPr>
            <p:ph idx="1"/>
          </p:nvPr>
        </p:nvSpPr>
        <p:spPr/>
        <p:txBody>
          <a:bodyPr/>
          <a:lstStyle/>
          <a:p>
            <a:r>
              <a:rPr lang="en-GB" dirty="0"/>
              <a:t>In the business of farming we have found that there is always something new to learn.  Policies and procedures must be followed in order to be successful.  Understanding your market in order to be innovative.  Farming is a very expensive business to maintain , it requires  extensive founding.</a:t>
            </a:r>
          </a:p>
          <a:p>
            <a:r>
              <a:rPr lang="en-GB" dirty="0"/>
              <a:t>It also, requires a strong positive mind to endure the daily challenges.  Farm managers have to be competent in all aspects of farming including delegating and communicating to farm workers.  Farms must have a bio-security measures in place to prevent the spread of infections as this will cause major losses. Training , there  must be a budget for this to enable the farm to operate effectively.</a:t>
            </a:r>
          </a:p>
        </p:txBody>
      </p:sp>
      <p:sp>
        <p:nvSpPr>
          <p:cNvPr id="4" name="Slide Number Placeholder 3">
            <a:extLst>
              <a:ext uri="{FF2B5EF4-FFF2-40B4-BE49-F238E27FC236}">
                <a16:creationId xmlns:a16="http://schemas.microsoft.com/office/drawing/2014/main" id="{75033E09-A7B3-4F5E-85C0-1B2618409499}"/>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1399645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09C21-6F9E-412C-9627-3A31F45A5605}"/>
              </a:ext>
            </a:extLst>
          </p:cNvPr>
          <p:cNvSpPr>
            <a:spLocks noGrp="1"/>
          </p:cNvSpPr>
          <p:nvPr>
            <p:ph type="title"/>
          </p:nvPr>
        </p:nvSpPr>
        <p:spPr>
          <a:xfrm>
            <a:off x="1993886" y="593114"/>
            <a:ext cx="8911687" cy="1280890"/>
          </a:xfrm>
        </p:spPr>
        <p:txBody>
          <a:bodyPr/>
          <a:lstStyle/>
          <a:p>
            <a:r>
              <a:rPr lang="en-GB" b="1" dirty="0"/>
              <a:t>References</a:t>
            </a:r>
          </a:p>
        </p:txBody>
      </p:sp>
      <p:sp>
        <p:nvSpPr>
          <p:cNvPr id="4" name="Text Placeholder 2">
            <a:extLst>
              <a:ext uri="{FF2B5EF4-FFF2-40B4-BE49-F238E27FC236}">
                <a16:creationId xmlns:a16="http://schemas.microsoft.com/office/drawing/2014/main" id="{227C643A-7697-49F0-A829-ACE70DBA8FE4}"/>
              </a:ext>
            </a:extLst>
          </p:cNvPr>
          <p:cNvSpPr>
            <a:spLocks noGrp="1"/>
          </p:cNvSpPr>
          <p:nvPr>
            <p:ph idx="1"/>
          </p:nvPr>
        </p:nvSpPr>
        <p:spPr>
          <a:xfrm>
            <a:off x="1549831" y="1270861"/>
            <a:ext cx="9799798" cy="5346915"/>
          </a:xfrm>
        </p:spPr>
        <p:txBody>
          <a:bodyPr>
            <a:normAutofit fontScale="85000" lnSpcReduction="20000"/>
          </a:bodyPr>
          <a:lstStyle/>
          <a:p>
            <a:r>
              <a:rPr lang="en-GB" sz="1900" i="1" dirty="0">
                <a:latin typeface="Arial Narrow" panose="020B0606020202030204" pitchFamily="34" charset="0"/>
                <a:hlinkClick r:id="rId2"/>
              </a:rPr>
              <a:t>https://</a:t>
            </a:r>
            <a:r>
              <a:rPr lang="en-GB" sz="1900" b="1" i="1" dirty="0">
                <a:latin typeface="Arial Narrow" panose="020B0606020202030204" pitchFamily="34" charset="0"/>
                <a:hlinkClick r:id="rId2"/>
              </a:rPr>
              <a:t>www.gov.uk</a:t>
            </a:r>
            <a:r>
              <a:rPr lang="en-GB" sz="1900" i="1" dirty="0">
                <a:latin typeface="Arial Narrow" panose="020B0606020202030204" pitchFamily="34" charset="0"/>
                <a:hlinkClick r:id="rId2"/>
              </a:rPr>
              <a:t>/guidance/</a:t>
            </a:r>
            <a:r>
              <a:rPr lang="en-GB" sz="1900" b="1" i="1" dirty="0">
                <a:latin typeface="Arial Narrow" panose="020B0606020202030204" pitchFamily="34" charset="0"/>
                <a:hlinkClick r:id="rId2"/>
              </a:rPr>
              <a:t>disease-prevention-for-livestock</a:t>
            </a:r>
            <a:r>
              <a:rPr lang="en-GB" sz="1900" i="1" dirty="0">
                <a:latin typeface="Arial Narrow" panose="020B0606020202030204" pitchFamily="34" charset="0"/>
                <a:hlinkClick r:id="rId2"/>
              </a:rPr>
              <a:t>-farmers</a:t>
            </a:r>
            <a:endParaRPr lang="en-GB" sz="1900" i="1" dirty="0">
              <a:latin typeface="Arial Narrow" panose="020B0606020202030204" pitchFamily="34" charset="0"/>
            </a:endParaRPr>
          </a:p>
          <a:p>
            <a:r>
              <a:rPr lang="en-GB" sz="1900" i="1" dirty="0">
                <a:latin typeface="Arial Narrow" panose="020B0606020202030204" pitchFamily="34" charset="0"/>
                <a:hlinkClick r:id="rId3"/>
              </a:rPr>
              <a:t>www.</a:t>
            </a:r>
            <a:r>
              <a:rPr lang="en-GB" sz="1900" b="1" i="1" dirty="0">
                <a:latin typeface="Arial Narrow" panose="020B0606020202030204" pitchFamily="34" charset="0"/>
                <a:hlinkClick r:id="rId3"/>
              </a:rPr>
              <a:t>farmbiosecurity</a:t>
            </a:r>
            <a:r>
              <a:rPr lang="en-GB" sz="1900" i="1" dirty="0">
                <a:latin typeface="Arial Narrow" panose="020B0606020202030204" pitchFamily="34" charset="0"/>
                <a:hlinkClick r:id="rId3"/>
              </a:rPr>
              <a:t>.com.au/</a:t>
            </a:r>
            <a:r>
              <a:rPr lang="en-GB" sz="1900" b="1" i="1" dirty="0">
                <a:latin typeface="Arial Narrow" panose="020B0606020202030204" pitchFamily="34" charset="0"/>
                <a:hlinkClick r:id="rId3"/>
              </a:rPr>
              <a:t>planner</a:t>
            </a:r>
            <a:endParaRPr lang="en-GB" sz="1900" b="1" i="1" dirty="0">
              <a:latin typeface="Arial Narrow" panose="020B0606020202030204" pitchFamily="34" charset="0"/>
            </a:endParaRPr>
          </a:p>
          <a:p>
            <a:r>
              <a:rPr lang="en-GB" sz="1900" dirty="0">
                <a:latin typeface="Arial Narrow" panose="020B0606020202030204" pitchFamily="34" charset="0"/>
              </a:rPr>
              <a:t>GOV.UK, </a:t>
            </a:r>
            <a:r>
              <a:rPr lang="en-GB" sz="1900" dirty="0" err="1">
                <a:latin typeface="Arial Narrow" panose="020B0606020202030204" pitchFamily="34" charset="0"/>
              </a:rPr>
              <a:t>n.d.</a:t>
            </a:r>
            <a:r>
              <a:rPr lang="en-GB" sz="1900" dirty="0">
                <a:latin typeface="Arial Narrow" panose="020B0606020202030204" pitchFamily="34" charset="0"/>
              </a:rPr>
              <a:t> </a:t>
            </a:r>
            <a:r>
              <a:rPr lang="en-GB" sz="1900" i="1" dirty="0">
                <a:latin typeface="Arial Narrow" panose="020B0606020202030204" pitchFamily="34" charset="0"/>
              </a:rPr>
              <a:t>GOV.UK. </a:t>
            </a:r>
            <a:r>
              <a:rPr lang="en-GB" sz="1900" dirty="0">
                <a:latin typeface="Arial Narrow" panose="020B0606020202030204" pitchFamily="34" charset="0"/>
              </a:rPr>
              <a:t>[Online] </a:t>
            </a:r>
            <a:br>
              <a:rPr lang="en-GB" sz="1900" dirty="0">
                <a:latin typeface="Arial Narrow" panose="020B0606020202030204" pitchFamily="34" charset="0"/>
              </a:rPr>
            </a:br>
            <a:r>
              <a:rPr lang="en-GB" sz="1900" dirty="0">
                <a:latin typeface="Arial Narrow" panose="020B0606020202030204" pitchFamily="34" charset="0"/>
              </a:rPr>
              <a:t>Available at: </a:t>
            </a:r>
            <a:r>
              <a:rPr lang="en-GB" sz="1900" u="sng" dirty="0">
                <a:latin typeface="Arial Narrow" panose="020B0606020202030204" pitchFamily="34" charset="0"/>
              </a:rPr>
              <a:t>https://www.gov.uk/limited-company-formation/memorandum-and-articles-of-association</a:t>
            </a:r>
            <a:br>
              <a:rPr lang="en-GB" sz="1900" dirty="0">
                <a:latin typeface="Arial Narrow" panose="020B0606020202030204" pitchFamily="34" charset="0"/>
              </a:rPr>
            </a:br>
            <a:r>
              <a:rPr lang="en-GB" sz="1900" dirty="0">
                <a:latin typeface="Arial Narrow" panose="020B0606020202030204" pitchFamily="34" charset="0"/>
              </a:rPr>
              <a:t>[Accessed 02 </a:t>
            </a:r>
            <a:r>
              <a:rPr lang="en-GB" sz="1900" dirty="0" err="1">
                <a:latin typeface="Arial Narrow" panose="020B0606020202030204" pitchFamily="34" charset="0"/>
              </a:rPr>
              <a:t>december</a:t>
            </a:r>
            <a:r>
              <a:rPr lang="en-GB" sz="1900" dirty="0">
                <a:latin typeface="Arial Narrow" panose="020B0606020202030204" pitchFamily="34" charset="0"/>
              </a:rPr>
              <a:t> 2017].</a:t>
            </a:r>
          </a:p>
          <a:p>
            <a:r>
              <a:rPr lang="en-GB" sz="1900" dirty="0">
                <a:latin typeface="Arial Narrow" panose="020B0606020202030204" pitchFamily="34" charset="0"/>
              </a:rPr>
              <a:t>Kahan, D., </a:t>
            </a:r>
            <a:r>
              <a:rPr lang="en-GB" sz="1900" dirty="0" err="1">
                <a:latin typeface="Arial Narrow" panose="020B0606020202030204" pitchFamily="34" charset="0"/>
              </a:rPr>
              <a:t>n.d.</a:t>
            </a:r>
            <a:r>
              <a:rPr lang="en-GB" sz="1900" dirty="0">
                <a:latin typeface="Arial Narrow" panose="020B0606020202030204" pitchFamily="34" charset="0"/>
              </a:rPr>
              <a:t> </a:t>
            </a:r>
            <a:r>
              <a:rPr lang="en-GB" sz="1900" i="1" dirty="0">
                <a:latin typeface="Arial Narrow" panose="020B0606020202030204" pitchFamily="34" charset="0"/>
              </a:rPr>
              <a:t>Fao.org. </a:t>
            </a:r>
            <a:r>
              <a:rPr lang="en-GB" sz="1900" dirty="0">
                <a:latin typeface="Arial Narrow" panose="020B0606020202030204" pitchFamily="34" charset="0"/>
              </a:rPr>
              <a:t>[Online] </a:t>
            </a:r>
            <a:br>
              <a:rPr lang="en-GB" sz="1900" dirty="0">
                <a:latin typeface="Arial Narrow" panose="020B0606020202030204" pitchFamily="34" charset="0"/>
              </a:rPr>
            </a:br>
            <a:r>
              <a:rPr lang="en-GB" sz="1900" dirty="0">
                <a:latin typeface="Arial Narrow" panose="020B0606020202030204" pitchFamily="34" charset="0"/>
              </a:rPr>
              <a:t>Available at: </a:t>
            </a:r>
            <a:r>
              <a:rPr lang="en-GB" sz="1900" u="sng" dirty="0">
                <a:latin typeface="Arial Narrow" panose="020B0606020202030204" pitchFamily="34" charset="0"/>
              </a:rPr>
              <a:t>http://www.fao.org/uploads/media/6-SpecialistInternLores.pdf</a:t>
            </a:r>
            <a:br>
              <a:rPr lang="en-GB" sz="1900" dirty="0">
                <a:latin typeface="Arial Narrow" panose="020B0606020202030204" pitchFamily="34" charset="0"/>
              </a:rPr>
            </a:br>
            <a:r>
              <a:rPr lang="en-GB" sz="1900" dirty="0">
                <a:latin typeface="Arial Narrow" panose="020B0606020202030204" pitchFamily="34" charset="0"/>
              </a:rPr>
              <a:t>[Accessed 21 November 2017].</a:t>
            </a:r>
          </a:p>
          <a:p>
            <a:r>
              <a:rPr lang="en-GB" sz="1900" dirty="0">
                <a:latin typeface="Arial Narrow" panose="020B0606020202030204" pitchFamily="34" charset="0"/>
              </a:rPr>
              <a:t> Wayne farms, </a:t>
            </a:r>
            <a:r>
              <a:rPr lang="en-GB" sz="1900" dirty="0" err="1">
                <a:latin typeface="Arial Narrow" panose="020B0606020202030204" pitchFamily="34" charset="0"/>
              </a:rPr>
              <a:t>n.d.</a:t>
            </a:r>
            <a:r>
              <a:rPr lang="en-GB" sz="1900" dirty="0">
                <a:latin typeface="Arial Narrow" panose="020B0606020202030204" pitchFamily="34" charset="0"/>
              </a:rPr>
              <a:t> </a:t>
            </a:r>
            <a:r>
              <a:rPr lang="en-GB" sz="1900" i="1" dirty="0">
                <a:latin typeface="Arial Narrow" panose="020B0606020202030204" pitchFamily="34" charset="0"/>
              </a:rPr>
              <a:t>Waynefarms.com. </a:t>
            </a:r>
            <a:r>
              <a:rPr lang="en-GB" sz="1900" dirty="0">
                <a:latin typeface="Arial Narrow" panose="020B0606020202030204" pitchFamily="34" charset="0"/>
              </a:rPr>
              <a:t>[Online] </a:t>
            </a:r>
            <a:br>
              <a:rPr lang="en-GB" sz="1900" dirty="0">
                <a:latin typeface="Arial Narrow" panose="020B0606020202030204" pitchFamily="34" charset="0"/>
              </a:rPr>
            </a:br>
            <a:r>
              <a:rPr lang="en-GB" sz="1900" dirty="0">
                <a:latin typeface="Arial Narrow" panose="020B0606020202030204" pitchFamily="34" charset="0"/>
              </a:rPr>
              <a:t>Available at: </a:t>
            </a:r>
            <a:r>
              <a:rPr lang="en-GB" sz="1900" u="sng" dirty="0">
                <a:latin typeface="Arial Narrow" panose="020B0606020202030204" pitchFamily="34" charset="0"/>
              </a:rPr>
              <a:t>http://waynefarms.com/our-products-services</a:t>
            </a:r>
            <a:br>
              <a:rPr lang="en-GB" sz="1900" dirty="0">
                <a:latin typeface="Arial Narrow" panose="020B0606020202030204" pitchFamily="34" charset="0"/>
              </a:rPr>
            </a:br>
            <a:r>
              <a:rPr lang="en-GB" sz="1900" dirty="0">
                <a:latin typeface="Arial Narrow" panose="020B0606020202030204" pitchFamily="34" charset="0"/>
              </a:rPr>
              <a:t>[Accessed 20 November 2017].</a:t>
            </a:r>
          </a:p>
          <a:p>
            <a:r>
              <a:rPr lang="it-IT" sz="1900" dirty="0">
                <a:latin typeface="Arial Narrow" panose="020B0606020202030204" pitchFamily="34" charset="0"/>
              </a:rPr>
              <a:t>muchies.vice.com, s.d. </a:t>
            </a:r>
            <a:r>
              <a:rPr lang="it-IT" sz="1900" i="1" dirty="0">
                <a:latin typeface="Arial Narrow" panose="020B0606020202030204" pitchFamily="34" charset="0"/>
              </a:rPr>
              <a:t>muchies.vice.com. </a:t>
            </a:r>
            <a:r>
              <a:rPr lang="it-IT" sz="1900" dirty="0">
                <a:latin typeface="Arial Narrow" panose="020B0606020202030204" pitchFamily="34" charset="0"/>
              </a:rPr>
              <a:t>[Online] </a:t>
            </a:r>
            <a:br>
              <a:rPr lang="it-IT" sz="1900" dirty="0">
                <a:latin typeface="Arial Narrow" panose="020B0606020202030204" pitchFamily="34" charset="0"/>
              </a:rPr>
            </a:br>
            <a:r>
              <a:rPr lang="it-IT" sz="1900" dirty="0">
                <a:latin typeface="Arial Narrow" panose="020B0606020202030204" pitchFamily="34" charset="0"/>
              </a:rPr>
              <a:t>Available at: </a:t>
            </a:r>
            <a:r>
              <a:rPr lang="it-IT" sz="1900" u="sng" dirty="0">
                <a:latin typeface="Arial Narrow" panose="020B0606020202030204" pitchFamily="34" charset="0"/>
              </a:rPr>
              <a:t>Muchies.vice.com</a:t>
            </a:r>
            <a:br>
              <a:rPr lang="it-IT" sz="1900" dirty="0">
                <a:latin typeface="Arial Narrow" panose="020B0606020202030204" pitchFamily="34" charset="0"/>
              </a:rPr>
            </a:br>
            <a:r>
              <a:rPr lang="it-IT" sz="1900" dirty="0">
                <a:latin typeface="Arial Narrow" panose="020B0606020202030204" pitchFamily="34" charset="0"/>
              </a:rPr>
              <a:t>[Consultato il giorno 10 December 2017].</a:t>
            </a:r>
            <a:endParaRPr lang="en-GB" sz="1900" dirty="0">
              <a:latin typeface="Arial Narrow" panose="020B0606020202030204" pitchFamily="34" charset="0"/>
            </a:endParaRPr>
          </a:p>
          <a:p>
            <a:r>
              <a:rPr lang="it-IT" sz="1900" dirty="0">
                <a:latin typeface="Arial Narrow" panose="020B0606020202030204" pitchFamily="34" charset="0"/>
                <a:ea typeface="Calibri" panose="020F0502020204030204" pitchFamily="34" charset="0"/>
                <a:cs typeface="Vrinda" panose="020B0502040204020203" pitchFamily="34" charset="0"/>
              </a:rPr>
              <a:t>Food and Drink Wales, s.d. </a:t>
            </a:r>
            <a:r>
              <a:rPr lang="it-IT" sz="1900" i="1" dirty="0">
                <a:latin typeface="Arial Narrow" panose="020B0606020202030204" pitchFamily="34" charset="0"/>
                <a:ea typeface="Calibri" panose="020F0502020204030204" pitchFamily="34" charset="0"/>
                <a:cs typeface="Vrinda" panose="020B0502040204020203" pitchFamily="34" charset="0"/>
              </a:rPr>
              <a:t>www.gov.wales. </a:t>
            </a:r>
            <a:r>
              <a:rPr lang="it-IT" sz="1900" dirty="0">
                <a:latin typeface="Arial Narrow" panose="020B0606020202030204" pitchFamily="34" charset="0"/>
                <a:ea typeface="Calibri" panose="020F0502020204030204" pitchFamily="34" charset="0"/>
                <a:cs typeface="Vrinda" panose="020B0502040204020203" pitchFamily="34" charset="0"/>
              </a:rPr>
              <a:t>[Online] </a:t>
            </a:r>
            <a:br>
              <a:rPr lang="it-IT" sz="1900" dirty="0">
                <a:latin typeface="Arial Narrow" panose="020B0606020202030204" pitchFamily="34" charset="0"/>
                <a:ea typeface="Calibri" panose="020F0502020204030204" pitchFamily="34" charset="0"/>
                <a:cs typeface="Vrinda" panose="020B0502040204020203" pitchFamily="34" charset="0"/>
              </a:rPr>
            </a:br>
            <a:r>
              <a:rPr lang="it-IT" sz="1900" dirty="0">
                <a:latin typeface="Arial Narrow" panose="020B0606020202030204" pitchFamily="34" charset="0"/>
                <a:ea typeface="Calibri" panose="020F0502020204030204" pitchFamily="34" charset="0"/>
                <a:cs typeface="Vrinda" panose="020B0502040204020203" pitchFamily="34" charset="0"/>
              </a:rPr>
              <a:t>Available at: </a:t>
            </a:r>
            <a:r>
              <a:rPr lang="it-IT" sz="1900" u="sng" dirty="0">
                <a:latin typeface="Arial Narrow" panose="020B0606020202030204" pitchFamily="34" charset="0"/>
                <a:ea typeface="Calibri" panose="020F0502020204030204" pitchFamily="34" charset="0"/>
                <a:cs typeface="Vrinda" panose="020B0502040204020203" pitchFamily="34" charset="0"/>
              </a:rPr>
              <a:t>https://businesswales.gov.wales/foodanddrink/sites/fooddrink/files/Food%20-%20Research%20-%20Poultry%20-%20Brookdale%20-%20Poultry%20sub%20sector%20report%20-%20English%20-%20Final.pdf</a:t>
            </a:r>
            <a:br>
              <a:rPr lang="it-IT" sz="1900" dirty="0">
                <a:latin typeface="Arial Narrow" panose="020B0606020202030204" pitchFamily="34" charset="0"/>
                <a:ea typeface="Calibri" panose="020F0502020204030204" pitchFamily="34" charset="0"/>
                <a:cs typeface="Vrinda" panose="020B0502040204020203" pitchFamily="34" charset="0"/>
              </a:rPr>
            </a:br>
            <a:r>
              <a:rPr lang="it-IT" sz="1900" dirty="0">
                <a:latin typeface="Arial Narrow" panose="020B0606020202030204" pitchFamily="34" charset="0"/>
                <a:ea typeface="Calibri" panose="020F0502020204030204" pitchFamily="34" charset="0"/>
                <a:cs typeface="Vrinda" panose="020B0502040204020203" pitchFamily="34" charset="0"/>
              </a:rPr>
              <a:t>[Consultato il giorno 02 December 2017].</a:t>
            </a:r>
            <a:endParaRPr lang="en-GB" sz="1900" dirty="0">
              <a:latin typeface="Arial Narrow" panose="020B0606020202030204" pitchFamily="34" charset="0"/>
              <a:ea typeface="Calibri" panose="020F0502020204030204" pitchFamily="34" charset="0"/>
              <a:cs typeface="Vrinda" panose="020B0502040204020203" pitchFamily="34" charset="0"/>
            </a:endParaRPr>
          </a:p>
          <a:p>
            <a:r>
              <a:rPr lang="en-GB" sz="1900" dirty="0">
                <a:latin typeface="Arial Narrow" panose="020B0606020202030204" pitchFamily="34" charset="0"/>
              </a:rPr>
              <a:t>https://businesswales.gov.wales/foodanddrink/sites/fooddrink/files/Food%20-%20Research%20-%20Poultry%20-%20Brookdale%20- </a:t>
            </a:r>
            <a:endParaRPr lang="en-GB" sz="1900" i="1" dirty="0">
              <a:latin typeface="Arial Narrow" panose="020B0606020202030204" pitchFamily="34" charset="0"/>
            </a:endParaRPr>
          </a:p>
          <a:p>
            <a:endParaRPr lang="en-GB" dirty="0"/>
          </a:p>
        </p:txBody>
      </p:sp>
      <p:sp>
        <p:nvSpPr>
          <p:cNvPr id="3" name="Slide Number Placeholder 2">
            <a:extLst>
              <a:ext uri="{FF2B5EF4-FFF2-40B4-BE49-F238E27FC236}">
                <a16:creationId xmlns:a16="http://schemas.microsoft.com/office/drawing/2014/main" id="{CDE775AE-028C-460B-9C6E-8E0BE289B5D0}"/>
              </a:ext>
            </a:extLst>
          </p:cNvPr>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2998849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Log</a:t>
            </a:r>
          </a:p>
        </p:txBody>
      </p:sp>
      <p:sp>
        <p:nvSpPr>
          <p:cNvPr id="3" name="Content Placeholder 2"/>
          <p:cNvSpPr>
            <a:spLocks noGrp="1"/>
          </p:cNvSpPr>
          <p:nvPr>
            <p:ph idx="1"/>
          </p:nvPr>
        </p:nvSpPr>
        <p:spPr>
          <a:xfrm>
            <a:off x="2283714" y="1429718"/>
            <a:ext cx="9283487" cy="2789695"/>
          </a:xfrm>
        </p:spPr>
        <p:txBody>
          <a:bodyPr>
            <a:normAutofit/>
          </a:bodyPr>
          <a:lstStyle/>
          <a:p>
            <a:pPr marL="0" indent="0">
              <a:buNone/>
            </a:pPr>
            <a:r>
              <a:rPr lang="en-GB" dirty="0">
                <a:latin typeface="Arial Narrow" panose="020B0606020202030204" pitchFamily="34" charset="0"/>
              </a:rPr>
              <a:t>It has been a privilege to work as a team.  We came up with a topic of poultry and orchard farming which we had no experience of, but as we progressed with our research we found it interesting with the findings.  We were able to appreciate the process that goes into producing and purchasing chicken, as it is something we were unaware of when we just visit the retailers, buy, and leave.</a:t>
            </a:r>
          </a:p>
          <a:p>
            <a:pPr marL="0" indent="0">
              <a:buNone/>
            </a:pPr>
            <a:r>
              <a:rPr lang="en-GB" dirty="0">
                <a:latin typeface="Arial Narrow" panose="020B0606020202030204" pitchFamily="34" charset="0"/>
              </a:rPr>
              <a:t>We have learnt as a group, about poultry farming, understanding of each other’s knowledge and attributes. </a:t>
            </a:r>
          </a:p>
          <a:p>
            <a:pPr marL="0" indent="0">
              <a:buNone/>
            </a:pPr>
            <a:r>
              <a:rPr lang="en-GB" dirty="0">
                <a:latin typeface="Arial Narrow" panose="020B0606020202030204" pitchFamily="34" charset="0"/>
              </a:rPr>
              <a:t>Mustafa and Denise learnt a lot from Damalie, who had a little more insight into the farming business, and she made it very interesting, which has now encouraged us to think of creating a farm business together, if possible. This challenging topic we came up with is poultry and orchard farming.</a:t>
            </a:r>
          </a:p>
          <a:p>
            <a:pPr marL="0" indent="0">
              <a:buNone/>
            </a:pPr>
            <a:endParaRPr lang="en-GB" dirty="0">
              <a:latin typeface="Arial Narrow" panose="020B0606020202030204" pitchFamily="34" charset="0"/>
            </a:endParaRPr>
          </a:p>
          <a:p>
            <a:endParaRPr lang="en-GB" sz="900" dirty="0"/>
          </a:p>
        </p:txBody>
      </p:sp>
      <p:sp>
        <p:nvSpPr>
          <p:cNvPr id="4" name="Content Placeholder 2">
            <a:extLst>
              <a:ext uri="{FF2B5EF4-FFF2-40B4-BE49-F238E27FC236}">
                <a16:creationId xmlns:a16="http://schemas.microsoft.com/office/drawing/2014/main" id="{057BEB8C-2E75-4D7C-B83F-36118569D2D2}"/>
              </a:ext>
            </a:extLst>
          </p:cNvPr>
          <p:cNvSpPr txBox="1">
            <a:spLocks/>
          </p:cNvSpPr>
          <p:nvPr/>
        </p:nvSpPr>
        <p:spPr>
          <a:xfrm>
            <a:off x="2283714" y="4095427"/>
            <a:ext cx="9908286" cy="2599841"/>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100" dirty="0">
                <a:latin typeface="Arial Narrow" panose="020B0606020202030204" pitchFamily="34" charset="0"/>
              </a:rPr>
              <a:t>While working in the group, we were very helpful each other and make the project happens successfully.  </a:t>
            </a:r>
          </a:p>
          <a:p>
            <a:pPr marL="0" indent="0">
              <a:buFont typeface="Wingdings 3" charset="2"/>
              <a:buNone/>
            </a:pPr>
            <a:r>
              <a:rPr lang="en-GB" sz="2100" dirty="0">
                <a:latin typeface="Arial Narrow" panose="020B0606020202030204" pitchFamily="34" charset="0"/>
              </a:rPr>
              <a:t>We have done extensive research, but it has not been easy to collect all the relevant information, but we managed to come together.  We arranged group meetings and discussed the information we had gathered, helping each other to ensure the work was done.</a:t>
            </a:r>
          </a:p>
          <a:p>
            <a:pPr marL="0" indent="0">
              <a:buFont typeface="Wingdings 3" charset="2"/>
              <a:buNone/>
            </a:pPr>
            <a:r>
              <a:rPr lang="en-GB" sz="2100" dirty="0">
                <a:latin typeface="Arial Narrow" panose="020B0606020202030204" pitchFamily="34" charset="0"/>
              </a:rPr>
              <a:t>If there was any information that we did not understand we discussed as a group so we all understood and initiated group research, needed for their presentation.</a:t>
            </a:r>
          </a:p>
          <a:p>
            <a:pPr marL="0" indent="0">
              <a:buFont typeface="Wingdings 3" charset="2"/>
              <a:buNone/>
            </a:pPr>
            <a:r>
              <a:rPr lang="en-GB" sz="2100" dirty="0">
                <a:latin typeface="Arial Narrow" panose="020B0606020202030204" pitchFamily="34" charset="0"/>
              </a:rPr>
              <a:t>Damalie did most of the research, as she knew what everyone needed to complete their individual slides.</a:t>
            </a:r>
          </a:p>
          <a:p>
            <a:pPr marL="0" indent="0">
              <a:buFont typeface="Wingdings 3" charset="2"/>
              <a:buNone/>
            </a:pPr>
            <a:r>
              <a:rPr lang="en-GB" sz="2100" dirty="0">
                <a:latin typeface="Arial Narrow" panose="020B0606020202030204" pitchFamily="34" charset="0"/>
              </a:rPr>
              <a:t>It has been challenging, and also very rewarding.</a:t>
            </a:r>
          </a:p>
          <a:p>
            <a:pPr marL="0" indent="0">
              <a:buFont typeface="Wingdings 3" charset="2"/>
              <a:buNone/>
            </a:pPr>
            <a:endParaRPr lang="en-GB" dirty="0"/>
          </a:p>
        </p:txBody>
      </p:sp>
      <p:sp>
        <p:nvSpPr>
          <p:cNvPr id="5" name="Slide Number Placeholder 4">
            <a:extLst>
              <a:ext uri="{FF2B5EF4-FFF2-40B4-BE49-F238E27FC236}">
                <a16:creationId xmlns:a16="http://schemas.microsoft.com/office/drawing/2014/main" id="{F4E2AAC3-3DE1-48FF-AE54-CEC9F1F5239F}"/>
              </a:ext>
            </a:extLst>
          </p:cNvPr>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165794349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878</TotalTime>
  <Words>1665</Words>
  <Application>Microsoft Office PowerPoint</Application>
  <PresentationFormat>Widescreen</PresentationFormat>
  <Paragraphs>145</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Arial Narrow</vt:lpstr>
      <vt:lpstr>Calibri</vt:lpstr>
      <vt:lpstr>Century Gothic</vt:lpstr>
      <vt:lpstr>Vrinda</vt:lpstr>
      <vt:lpstr>Wingdings</vt:lpstr>
      <vt:lpstr>Wingdings 3</vt:lpstr>
      <vt:lpstr>Wisp</vt:lpstr>
      <vt:lpstr>Pathway Project  - EMPL4010 Group 3</vt:lpstr>
      <vt:lpstr>Personal skill-set and Knowledge</vt:lpstr>
      <vt:lpstr>Business Description</vt:lpstr>
      <vt:lpstr>Executive Summary of Project</vt:lpstr>
      <vt:lpstr>Aims &amp; Objectives </vt:lpstr>
      <vt:lpstr>Products &amp; Services </vt:lpstr>
      <vt:lpstr>Smart Budget</vt:lpstr>
      <vt:lpstr>The Gantt Chart</vt:lpstr>
      <vt:lpstr>Marketing Analysis</vt:lpstr>
      <vt:lpstr>Proposed Marketing Strategies</vt:lpstr>
      <vt:lpstr>Farm Manager’s Role</vt:lpstr>
      <vt:lpstr>SWOT Analysis for MDD</vt:lpstr>
      <vt:lpstr>Market Based Focus</vt:lpstr>
      <vt:lpstr>Competition and Financial Data </vt:lpstr>
      <vt:lpstr>The tables below are showing the value and volume of distinct categories in GB and MDD along with changes</vt:lpstr>
      <vt:lpstr>MDD Table.</vt:lpstr>
      <vt:lpstr>Conclusion</vt:lpstr>
      <vt:lpstr>References</vt:lpstr>
      <vt:lpstr>Group Log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Manager</dc:title>
  <dc:creator>Damalie Kajumbula (1604705)</dc:creator>
  <cp:lastModifiedBy>Damalie Kajumbula</cp:lastModifiedBy>
  <cp:revision>46</cp:revision>
  <dcterms:created xsi:type="dcterms:W3CDTF">2017-12-08T12:07:07Z</dcterms:created>
  <dcterms:modified xsi:type="dcterms:W3CDTF">2017-12-12T15:22:57Z</dcterms:modified>
</cp:coreProperties>
</file>