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notesMaster+xml" PartName="/ppt/notesMasters/notesMaster1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slide+xml" PartName="/ppt/slides/slide16.xml"/>
  <Override ContentType="application/vnd.openxmlformats-officedocument.presentationml.slide+xml" PartName="/ppt/slides/slide17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notesMasterIdLst>
    <p:notesMasterId r:id="rId26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</p:sldIdLst>
  <p:sldSz cx="18288000" cy="10287000"/>
  <p:notesSz cx="6858000" cy="9144000"/>
  <p:embeddedFontLst>
    <p:embeddedFont>
      <p:font typeface="Mango AC" charset="1" panose="00000000000000000000"/>
      <p:regular r:id="rId23"/>
    </p:embeddedFont>
    <p:embeddedFont>
      <p:font typeface="เอฟซี เรนโบว์ Bold" charset="1" panose="00000000000000000000"/>
      <p:regular r:id="rId24"/>
    </p:embeddedFont>
    <p:embeddedFont>
      <p:font typeface="เอฟซี เรนโบว์" charset="1" panose="00000000000000000000"/>
      <p:regular r:id="rId25"/>
    </p:embeddedFont>
    <p:embeddedFont>
      <p:font typeface="Canva Sans Bold" charset="1" panose="020B0803030501040103"/>
      <p:regular r:id="rId3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slides/slide16.xml" Type="http://schemas.openxmlformats.org/officeDocument/2006/relationships/slide"/><Relationship Id="rId22" Target="slides/slide17.xml" Type="http://schemas.openxmlformats.org/officeDocument/2006/relationships/slide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26" Target="notesMasters/notesMaster1.xml" Type="http://schemas.openxmlformats.org/officeDocument/2006/relationships/notesMaster"/><Relationship Id="rId27" Target="theme/theme2.xml" Type="http://schemas.openxmlformats.org/officeDocument/2006/relationships/theme"/><Relationship Id="rId28" Target="notesSlides/notesSlide1.xml" Type="http://schemas.openxmlformats.org/officeDocument/2006/relationships/notesSlide"/><Relationship Id="rId29" Target="notesSlides/notesSlide2.xml" Type="http://schemas.openxmlformats.org/officeDocument/2006/relationships/notesSlide"/><Relationship Id="rId3" Target="viewProps.xml" Type="http://schemas.openxmlformats.org/officeDocument/2006/relationships/viewProps"/><Relationship Id="rId30" Target="fonts/font30.fntdata" Type="http://schemas.openxmlformats.org/officeDocument/2006/relationships/font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notesMasters/_rels/notesMaster1.xml.rels><?xml version="1.0" encoding="UTF-8" standalone="yes"?><Relationships xmlns="http://schemas.openxmlformats.org/package/2006/relationships"><Relationship Id="rId1" Target="../theme/theme2.xml" Type="http://schemas.openxmlformats.org/officeDocument/2006/relationships/theme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1.xml" Type="http://schemas.openxmlformats.org/officeDocument/2006/relationships/slide"/></Relationships>
</file>

<file path=ppt/notesSlides/_rels/notesSlide2.xml.rels><?xml version="1.0" encoding="UTF-8" standalone="yes"?><Relationships xmlns="http://schemas.openxmlformats.org/package/2006/relationships"><Relationship Id="rId1" Target="../notesMasters/notesMaster1.xml" Type="http://schemas.openxmlformats.org/officeDocument/2006/relationships/notesMaster"/><Relationship Id="rId2" Target="../slides/slide12.xml" Type="http://schemas.openxmlformats.org/officeDocument/2006/relationships/slide"/></Relationships>
</file>

<file path=ppt/notesSlides/notesSlide1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Must serve notice to the company 14 days before hearing.</a:t>
            </a:r>
          </a:p>
          <a:p>
            <a:r>
              <a:rPr lang="en-US"/>
              <a:t/>
            </a:r>
          </a:p>
          <a:p>
            <a:r>
              <a:rPr lang="en-US"/>
              <a:t>If debtor applies - must be done online - fee to be paid - debt relief order to pay if cannot.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p="http://schemas.openxmlformats.org/presentationml/2006/main" xmlns:a="http://schemas.openxmlformats.org/drawingml/2006/main">
  <p:cSld>
    <p:spTree xmlns:r="http://schemas.openxmlformats.org/officeDocument/2006/relationships"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/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 id="{B7268E1E-0E44-426D-905E-8AD9B19D2182}" type="datetimeFigureOut">
              <a:rPr lang="cs-CZ" smtClean="0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/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Adjudicator can make order, decline order or ask for further information. </a:t>
            </a:r>
            <a:endParaRPr lang="en-US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/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 id="{871B2431-D351-4C6E-A3CF-9DFAC0E3E050}" type="slidenum">
              <a:rPr lang="cs-CZ" smtClean="0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19.png" Type="http://schemas.openxmlformats.org/officeDocument/2006/relationships/image"/><Relationship Id="rId11" Target="../media/image20.svg" Type="http://schemas.openxmlformats.org/officeDocument/2006/relationships/image"/><Relationship Id="rId12" Target="../media/image21.png" Type="http://schemas.openxmlformats.org/officeDocument/2006/relationships/image"/><Relationship Id="rId13" Target="../media/image22.svg" Type="http://schemas.openxmlformats.org/officeDocument/2006/relationships/image"/><Relationship Id="rId2" Target="../media/image11.png" Type="http://schemas.openxmlformats.org/officeDocument/2006/relationships/image"/><Relationship Id="rId3" Target="../media/image12.svg" Type="http://schemas.openxmlformats.org/officeDocument/2006/relationships/image"/><Relationship Id="rId4" Target="../media/image13.png" Type="http://schemas.openxmlformats.org/officeDocument/2006/relationships/image"/><Relationship Id="rId5" Target="../media/image14.svg" Type="http://schemas.openxmlformats.org/officeDocument/2006/relationships/image"/><Relationship Id="rId6" Target="../media/image15.png" Type="http://schemas.openxmlformats.org/officeDocument/2006/relationships/image"/><Relationship Id="rId7" Target="../media/image16.svg" Type="http://schemas.openxmlformats.org/officeDocument/2006/relationships/image"/><Relationship Id="rId8" Target="../media/image17.png" Type="http://schemas.openxmlformats.org/officeDocument/2006/relationships/image"/><Relationship Id="rId9" Target="../media/image18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27.png" Type="http://schemas.openxmlformats.org/officeDocument/2006/relationships/image"/><Relationship Id="rId5" Target="../media/image28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27.png" Type="http://schemas.openxmlformats.org/officeDocument/2006/relationships/image"/><Relationship Id="rId5" Target="../media/image28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27.png" Type="http://schemas.openxmlformats.org/officeDocument/2006/relationships/image"/><Relationship Id="rId5" Target="../media/image28.sv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27.png" Type="http://schemas.openxmlformats.org/officeDocument/2006/relationships/image"/><Relationship Id="rId5" Target="../media/image28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1.xml" Type="http://schemas.openxmlformats.org/officeDocument/2006/relationships/notesSlide"/><Relationship Id="rId3" Target="../media/image23.png" Type="http://schemas.openxmlformats.org/officeDocument/2006/relationships/image"/><Relationship Id="rId4" Target="../media/image24.svg" Type="http://schemas.openxmlformats.org/officeDocument/2006/relationships/image"/><Relationship Id="rId5" Target="../media/image7.png" Type="http://schemas.openxmlformats.org/officeDocument/2006/relationships/image"/><Relationship Id="rId6" Target="../media/image8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notesSlides/notesSlide2.xml" Type="http://schemas.openxmlformats.org/officeDocument/2006/relationships/notesSlide"/><Relationship Id="rId3" Target="../media/image23.png" Type="http://schemas.openxmlformats.org/officeDocument/2006/relationships/image"/><Relationship Id="rId4" Target="../media/image24.svg" Type="http://schemas.openxmlformats.org/officeDocument/2006/relationships/image"/><Relationship Id="rId5" Target="../media/image7.png" Type="http://schemas.openxmlformats.org/officeDocument/2006/relationships/image"/><Relationship Id="rId6" Target="../media/image8.sv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3.png" Type="http://schemas.openxmlformats.org/officeDocument/2006/relationships/image"/><Relationship Id="rId3" Target="../media/image24.svg" Type="http://schemas.openxmlformats.org/officeDocument/2006/relationships/image"/><Relationship Id="rId4" Target="../media/image7.png" Type="http://schemas.openxmlformats.org/officeDocument/2006/relationships/image"/><Relationship Id="rId5" Target="../media/image8.svg" Type="http://schemas.openxmlformats.org/officeDocument/2006/relationships/image"/></Relationships>
</file>

<file path=ppt/slides/_rels/slide1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5.png" Type="http://schemas.openxmlformats.org/officeDocument/2006/relationships/image"/><Relationship Id="rId11" Target="../media/image36.svg" Type="http://schemas.openxmlformats.org/officeDocument/2006/relationships/image"/><Relationship Id="rId2" Target="../media/image29.png" Type="http://schemas.openxmlformats.org/officeDocument/2006/relationships/image"/><Relationship Id="rId3" Target="../media/image30.svg" Type="http://schemas.openxmlformats.org/officeDocument/2006/relationships/image"/><Relationship Id="rId4" Target="../media/image31.png" Type="http://schemas.openxmlformats.org/officeDocument/2006/relationships/image"/><Relationship Id="rId5" Target="../media/image32.svg" Type="http://schemas.openxmlformats.org/officeDocument/2006/relationships/image"/><Relationship Id="rId6" Target="../media/image27.png" Type="http://schemas.openxmlformats.org/officeDocument/2006/relationships/image"/><Relationship Id="rId7" Target="../media/image28.svg" Type="http://schemas.openxmlformats.org/officeDocument/2006/relationships/image"/><Relationship Id="rId8" Target="../media/image33.png" Type="http://schemas.openxmlformats.org/officeDocument/2006/relationships/image"/><Relationship Id="rId9" Target="../media/image34.svg" Type="http://schemas.openxmlformats.org/officeDocument/2006/relationships/image"/></Relationships>
</file>

<file path=ppt/slides/_rels/slide1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5.png" Type="http://schemas.openxmlformats.org/officeDocument/2006/relationships/image"/><Relationship Id="rId11" Target="../media/image36.svg" Type="http://schemas.openxmlformats.org/officeDocument/2006/relationships/image"/><Relationship Id="rId2" Target="../media/image29.png" Type="http://schemas.openxmlformats.org/officeDocument/2006/relationships/image"/><Relationship Id="rId3" Target="../media/image30.svg" Type="http://schemas.openxmlformats.org/officeDocument/2006/relationships/image"/><Relationship Id="rId4" Target="../media/image31.png" Type="http://schemas.openxmlformats.org/officeDocument/2006/relationships/image"/><Relationship Id="rId5" Target="../media/image32.svg" Type="http://schemas.openxmlformats.org/officeDocument/2006/relationships/image"/><Relationship Id="rId6" Target="../media/image27.png" Type="http://schemas.openxmlformats.org/officeDocument/2006/relationships/image"/><Relationship Id="rId7" Target="../media/image28.svg" Type="http://schemas.openxmlformats.org/officeDocument/2006/relationships/image"/><Relationship Id="rId8" Target="../media/image33.png" Type="http://schemas.openxmlformats.org/officeDocument/2006/relationships/image"/><Relationship Id="rId9" Target="../media/image34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8599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472292">
            <a:off x="14622095" y="5908371"/>
            <a:ext cx="4549843" cy="5065615"/>
          </a:xfrm>
          <a:custGeom>
            <a:avLst/>
            <a:gdLst/>
            <a:ahLst/>
            <a:cxnLst/>
            <a:rect r="r" b="b" t="t" l="l"/>
            <a:pathLst>
              <a:path h="5065615" w="4549843">
                <a:moveTo>
                  <a:pt x="0" y="0"/>
                </a:moveTo>
                <a:lnTo>
                  <a:pt x="4549843" y="0"/>
                </a:lnTo>
                <a:lnTo>
                  <a:pt x="4549843" y="5065615"/>
                </a:lnTo>
                <a:lnTo>
                  <a:pt x="0" y="506561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3778725" y="1425524"/>
            <a:ext cx="1375048" cy="592521"/>
          </a:xfrm>
          <a:custGeom>
            <a:avLst/>
            <a:gdLst/>
            <a:ahLst/>
            <a:cxnLst/>
            <a:rect r="r" b="b" t="t" l="l"/>
            <a:pathLst>
              <a:path h="592521" w="1375048">
                <a:moveTo>
                  <a:pt x="0" y="0"/>
                </a:moveTo>
                <a:lnTo>
                  <a:pt x="1375048" y="0"/>
                </a:lnTo>
                <a:lnTo>
                  <a:pt x="1375048" y="592521"/>
                </a:lnTo>
                <a:lnTo>
                  <a:pt x="0" y="59252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1063904" y="9268314"/>
            <a:ext cx="1686871" cy="809698"/>
          </a:xfrm>
          <a:custGeom>
            <a:avLst/>
            <a:gdLst/>
            <a:ahLst/>
            <a:cxnLst/>
            <a:rect r="r" b="b" t="t" l="l"/>
            <a:pathLst>
              <a:path h="809698" w="1686871">
                <a:moveTo>
                  <a:pt x="0" y="0"/>
                </a:moveTo>
                <a:lnTo>
                  <a:pt x="1686871" y="0"/>
                </a:lnTo>
                <a:lnTo>
                  <a:pt x="1686871" y="809698"/>
                </a:lnTo>
                <a:lnTo>
                  <a:pt x="0" y="80969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1167789">
            <a:off x="9448734" y="-1093185"/>
            <a:ext cx="2083014" cy="2186370"/>
          </a:xfrm>
          <a:custGeom>
            <a:avLst/>
            <a:gdLst/>
            <a:ahLst/>
            <a:cxnLst/>
            <a:rect r="r" b="b" t="t" l="l"/>
            <a:pathLst>
              <a:path h="2186370" w="2083014">
                <a:moveTo>
                  <a:pt x="0" y="0"/>
                </a:moveTo>
                <a:lnTo>
                  <a:pt x="2083014" y="0"/>
                </a:lnTo>
                <a:lnTo>
                  <a:pt x="2083014" y="2186370"/>
                </a:lnTo>
                <a:lnTo>
                  <a:pt x="0" y="2186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028700" y="2290994"/>
            <a:ext cx="6803651" cy="5381069"/>
          </a:xfrm>
          <a:custGeom>
            <a:avLst/>
            <a:gdLst/>
            <a:ahLst/>
            <a:cxnLst/>
            <a:rect r="r" b="b" t="t" l="l"/>
            <a:pathLst>
              <a:path h="5381069" w="6803651">
                <a:moveTo>
                  <a:pt x="0" y="0"/>
                </a:moveTo>
                <a:lnTo>
                  <a:pt x="6803651" y="0"/>
                </a:lnTo>
                <a:lnTo>
                  <a:pt x="6803651" y="5381069"/>
                </a:lnTo>
                <a:lnTo>
                  <a:pt x="0" y="5381069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8468533" y="3108212"/>
            <a:ext cx="8790767" cy="175331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085"/>
              </a:lnSpc>
            </a:pPr>
            <a:r>
              <a:rPr lang="en-US" sz="9346" u="sng">
                <a:solidFill>
                  <a:srgbClr val="F2F8DB"/>
                </a:solidFill>
                <a:latin typeface="Mango AC"/>
                <a:ea typeface="Mango AC"/>
                <a:cs typeface="Mango AC"/>
                <a:sym typeface="Mango AC"/>
              </a:rPr>
              <a:t>BANKRUPTCY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8468533" y="6574101"/>
            <a:ext cx="4658309" cy="51860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657"/>
              </a:lnSpc>
            </a:pPr>
            <a:r>
              <a:rPr lang="en-US" sz="2949" spc="-171" b="true">
                <a:solidFill>
                  <a:srgbClr val="F2F8DB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Created by Zita Draper </a:t>
            </a: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DA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445971" y="2760950"/>
            <a:ext cx="5583237" cy="4395530"/>
          </a:xfrm>
          <a:custGeom>
            <a:avLst/>
            <a:gdLst/>
            <a:ahLst/>
            <a:cxnLst/>
            <a:rect r="r" b="b" t="t" l="l"/>
            <a:pathLst>
              <a:path h="4395530" w="5583237">
                <a:moveTo>
                  <a:pt x="0" y="0"/>
                </a:moveTo>
                <a:lnTo>
                  <a:pt x="5583237" y="0"/>
                </a:lnTo>
                <a:lnTo>
                  <a:pt x="5583237" y="4395530"/>
                </a:lnTo>
                <a:lnTo>
                  <a:pt x="0" y="439553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224508" y="172848"/>
            <a:ext cx="1832119" cy="1612265"/>
          </a:xfrm>
          <a:custGeom>
            <a:avLst/>
            <a:gdLst/>
            <a:ahLst/>
            <a:cxnLst/>
            <a:rect r="r" b="b" t="t" l="l"/>
            <a:pathLst>
              <a:path h="1612265" w="1832119">
                <a:moveTo>
                  <a:pt x="0" y="0"/>
                </a:moveTo>
                <a:lnTo>
                  <a:pt x="1832119" y="0"/>
                </a:lnTo>
                <a:lnTo>
                  <a:pt x="1832119" y="1612265"/>
                </a:lnTo>
                <a:lnTo>
                  <a:pt x="0" y="161226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7996976" y="1288579"/>
            <a:ext cx="9467022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0169"/>
              </a:lnSpc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CONTENT 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7996976" y="2719152"/>
            <a:ext cx="8556106" cy="6160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863599" indent="-431800" lvl="1">
              <a:lnSpc>
                <a:spcPts val="8119"/>
              </a:lnSpc>
              <a:buFont typeface="Arial"/>
              <a:buChar char="•"/>
            </a:pPr>
            <a:r>
              <a:rPr lang="en-US" sz="3999" spc="-231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AIMS AND LEARNING OBJECTIVES </a:t>
            </a:r>
          </a:p>
          <a:p>
            <a:pPr algn="just" marL="863599" indent="-431800" lvl="1">
              <a:lnSpc>
                <a:spcPts val="8119"/>
              </a:lnSpc>
              <a:buFont typeface="Arial"/>
              <a:buChar char="•"/>
            </a:pPr>
            <a:r>
              <a:rPr lang="en-US" sz="3999" spc="-231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BANKRUPTCY </a:t>
            </a:r>
          </a:p>
          <a:p>
            <a:pPr algn="just" marL="863599" indent="-431800" lvl="1">
              <a:lnSpc>
                <a:spcPts val="8119"/>
              </a:lnSpc>
              <a:buFont typeface="Arial"/>
              <a:buChar char="•"/>
            </a:pPr>
            <a:r>
              <a:rPr lang="en-US" sz="3999" spc="-231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ACTIVITY </a:t>
            </a:r>
          </a:p>
          <a:p>
            <a:pPr algn="just" marL="863599" indent="-431800" lvl="1">
              <a:lnSpc>
                <a:spcPts val="8119"/>
              </a:lnSpc>
              <a:buFont typeface="Arial"/>
              <a:buChar char="•"/>
            </a:pPr>
            <a:r>
              <a:rPr lang="en-US" sz="3999" spc="-231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SUMMARY </a:t>
            </a:r>
          </a:p>
          <a:p>
            <a:pPr algn="just" marL="863599" indent="-431800" lvl="1">
              <a:lnSpc>
                <a:spcPts val="8119"/>
              </a:lnSpc>
              <a:buFont typeface="Arial"/>
              <a:buChar char="•"/>
            </a:pPr>
            <a:r>
              <a:rPr lang="en-US" sz="3999" spc="-231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THANK YOU, ANY QUESTIONS?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16303735" y="9258300"/>
            <a:ext cx="1984265" cy="992133"/>
          </a:xfrm>
          <a:custGeom>
            <a:avLst/>
            <a:gdLst/>
            <a:ahLst/>
            <a:cxnLst/>
            <a:rect r="r" b="b" t="t" l="l"/>
            <a:pathLst>
              <a:path h="992133" w="1984265">
                <a:moveTo>
                  <a:pt x="0" y="0"/>
                </a:moveTo>
                <a:lnTo>
                  <a:pt x="1984265" y="0"/>
                </a:lnTo>
                <a:lnTo>
                  <a:pt x="1984265" y="992133"/>
                </a:lnTo>
                <a:lnTo>
                  <a:pt x="0" y="992133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1167789">
            <a:off x="1333434" y="9193815"/>
            <a:ext cx="2083014" cy="2186370"/>
          </a:xfrm>
          <a:custGeom>
            <a:avLst/>
            <a:gdLst/>
            <a:ahLst/>
            <a:cxnLst/>
            <a:rect r="r" b="b" t="t" l="l"/>
            <a:pathLst>
              <a:path h="2186370" w="2083014">
                <a:moveTo>
                  <a:pt x="0" y="0"/>
                </a:moveTo>
                <a:lnTo>
                  <a:pt x="2083014" y="0"/>
                </a:lnTo>
                <a:lnTo>
                  <a:pt x="2083014" y="2186370"/>
                </a:lnTo>
                <a:lnTo>
                  <a:pt x="0" y="218637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883254" y="169282"/>
            <a:ext cx="1686871" cy="809698"/>
          </a:xfrm>
          <a:custGeom>
            <a:avLst/>
            <a:gdLst/>
            <a:ahLst/>
            <a:cxnLst/>
            <a:rect r="r" b="b" t="t" l="l"/>
            <a:pathLst>
              <a:path h="809698" w="1686871">
                <a:moveTo>
                  <a:pt x="0" y="0"/>
                </a:moveTo>
                <a:lnTo>
                  <a:pt x="1686870" y="0"/>
                </a:lnTo>
                <a:lnTo>
                  <a:pt x="1686870" y="809698"/>
                </a:lnTo>
                <a:lnTo>
                  <a:pt x="0" y="80969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3550066" y="876216"/>
            <a:ext cx="1375048" cy="592521"/>
          </a:xfrm>
          <a:custGeom>
            <a:avLst/>
            <a:gdLst/>
            <a:ahLst/>
            <a:cxnLst/>
            <a:rect r="r" b="b" t="t" l="l"/>
            <a:pathLst>
              <a:path h="592521" w="1375048">
                <a:moveTo>
                  <a:pt x="0" y="0"/>
                </a:moveTo>
                <a:lnTo>
                  <a:pt x="1375048" y="0"/>
                </a:lnTo>
                <a:lnTo>
                  <a:pt x="1375048" y="592521"/>
                </a:lnTo>
                <a:lnTo>
                  <a:pt x="0" y="592521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1B69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84056" y="1429587"/>
            <a:ext cx="7930565" cy="9068213"/>
          </a:xfrm>
          <a:custGeom>
            <a:avLst/>
            <a:gdLst/>
            <a:ahLst/>
            <a:cxnLst/>
            <a:rect r="r" b="b" t="t" l="l"/>
            <a:pathLst>
              <a:path h="9068213" w="7930565">
                <a:moveTo>
                  <a:pt x="0" y="0"/>
                </a:moveTo>
                <a:lnTo>
                  <a:pt x="7930565" y="0"/>
                </a:lnTo>
                <a:lnTo>
                  <a:pt x="7930565" y="9068213"/>
                </a:lnTo>
                <a:lnTo>
                  <a:pt x="0" y="90682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334337"/>
            <a:ext cx="9018561" cy="27470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AIMS AND OBJECTIVES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36147" y="4148082"/>
            <a:ext cx="9018561" cy="42097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20421" indent="-410210" lvl="1">
              <a:lnSpc>
                <a:spcPts val="4712"/>
              </a:lnSpc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THE AIM OF TODAY’S SESSION IS TO DISCUSS BANKRUPCY. </a:t>
            </a:r>
          </a:p>
          <a:p>
            <a:pPr algn="l">
              <a:lnSpc>
                <a:spcPts val="4712"/>
              </a:lnSpc>
            </a:pPr>
          </a:p>
          <a:p>
            <a:pPr algn="l" marL="820421" indent="-410210" lvl="1">
              <a:lnSpc>
                <a:spcPts val="4712"/>
              </a:lnSpc>
              <a:spcBef>
                <a:spcPct val="0"/>
              </a:spcBef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BY THE END OF TODAY’S SESSIONS STUDENTS SHOULD BE ABLE TO DEMONSTRATE THEIR UNDERSTANDING OF BANKRUPTCY.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-1167789">
            <a:off x="85320" y="209948"/>
            <a:ext cx="1536833" cy="1613089"/>
          </a:xfrm>
          <a:custGeom>
            <a:avLst/>
            <a:gdLst/>
            <a:ahLst/>
            <a:cxnLst/>
            <a:rect r="r" b="b" t="t" l="l"/>
            <a:pathLst>
              <a:path h="1613089" w="1536833">
                <a:moveTo>
                  <a:pt x="0" y="0"/>
                </a:moveTo>
                <a:lnTo>
                  <a:pt x="1536834" y="0"/>
                </a:lnTo>
                <a:lnTo>
                  <a:pt x="1536834" y="1613088"/>
                </a:lnTo>
                <a:lnTo>
                  <a:pt x="0" y="16130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1B69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84056" y="1429587"/>
            <a:ext cx="7930565" cy="9068213"/>
          </a:xfrm>
          <a:custGeom>
            <a:avLst/>
            <a:gdLst/>
            <a:ahLst/>
            <a:cxnLst/>
            <a:rect r="r" b="b" t="t" l="l"/>
            <a:pathLst>
              <a:path h="9068213" w="7930565">
                <a:moveTo>
                  <a:pt x="0" y="0"/>
                </a:moveTo>
                <a:lnTo>
                  <a:pt x="7930565" y="0"/>
                </a:lnTo>
                <a:lnTo>
                  <a:pt x="7930565" y="9068213"/>
                </a:lnTo>
                <a:lnTo>
                  <a:pt x="0" y="90682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334337"/>
            <a:ext cx="9018561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36147" y="4148082"/>
            <a:ext cx="9018561" cy="420979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20421" indent="-410210" lvl="1">
              <a:lnSpc>
                <a:spcPts val="4712"/>
              </a:lnSpc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PROCESS CAN BE STARTED BY CREDITOR - THEY CAN PETITION THE COURT. </a:t>
            </a:r>
          </a:p>
          <a:p>
            <a:pPr algn="l">
              <a:lnSpc>
                <a:spcPts val="4712"/>
              </a:lnSpc>
            </a:pPr>
          </a:p>
          <a:p>
            <a:pPr algn="l" marL="820421" indent="-410210" lvl="1">
              <a:lnSpc>
                <a:spcPts val="4712"/>
              </a:lnSpc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KEY SECTION S. 267. </a:t>
            </a:r>
          </a:p>
          <a:p>
            <a:pPr algn="l">
              <a:lnSpc>
                <a:spcPts val="4712"/>
              </a:lnSpc>
            </a:pPr>
          </a:p>
          <a:p>
            <a:pPr algn="l" marL="820421" indent="-410210" lvl="1">
              <a:lnSpc>
                <a:spcPts val="4712"/>
              </a:lnSpc>
              <a:spcBef>
                <a:spcPct val="0"/>
              </a:spcBef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5,000 POUNDS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-1167789">
            <a:off x="85320" y="209948"/>
            <a:ext cx="1536833" cy="1613089"/>
          </a:xfrm>
          <a:custGeom>
            <a:avLst/>
            <a:gdLst/>
            <a:ahLst/>
            <a:cxnLst/>
            <a:rect r="r" b="b" t="t" l="l"/>
            <a:pathLst>
              <a:path h="1613089" w="1536833">
                <a:moveTo>
                  <a:pt x="0" y="0"/>
                </a:moveTo>
                <a:lnTo>
                  <a:pt x="1536834" y="0"/>
                </a:lnTo>
                <a:lnTo>
                  <a:pt x="1536834" y="1613088"/>
                </a:lnTo>
                <a:lnTo>
                  <a:pt x="0" y="16130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1B69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84056" y="1429587"/>
            <a:ext cx="7930565" cy="9068213"/>
          </a:xfrm>
          <a:custGeom>
            <a:avLst/>
            <a:gdLst/>
            <a:ahLst/>
            <a:cxnLst/>
            <a:rect r="r" b="b" t="t" l="l"/>
            <a:pathLst>
              <a:path h="9068213" w="7930565">
                <a:moveTo>
                  <a:pt x="0" y="0"/>
                </a:moveTo>
                <a:lnTo>
                  <a:pt x="7930565" y="0"/>
                </a:lnTo>
                <a:lnTo>
                  <a:pt x="7930565" y="9068213"/>
                </a:lnTo>
                <a:lnTo>
                  <a:pt x="0" y="90682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334337"/>
            <a:ext cx="9018561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36147" y="4148082"/>
            <a:ext cx="9018561" cy="48003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20421" indent="-410210" lvl="1">
              <a:lnSpc>
                <a:spcPts val="4712"/>
              </a:lnSpc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NEXT SECTION 268. </a:t>
            </a:r>
          </a:p>
          <a:p>
            <a:pPr algn="l">
              <a:lnSpc>
                <a:spcPts val="4712"/>
              </a:lnSpc>
            </a:pPr>
          </a:p>
          <a:p>
            <a:pPr algn="l" marL="820421" indent="-410210" lvl="1">
              <a:lnSpc>
                <a:spcPts val="4712"/>
              </a:lnSpc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STATUTORY DEMAND - FORM - NO MINMUM AMOUNT. </a:t>
            </a:r>
          </a:p>
          <a:p>
            <a:pPr algn="l">
              <a:lnSpc>
                <a:spcPts val="4712"/>
              </a:lnSpc>
            </a:pPr>
          </a:p>
          <a:p>
            <a:pPr algn="l" marL="820421" indent="-410210" lvl="1">
              <a:lnSpc>
                <a:spcPts val="4712"/>
              </a:lnSpc>
              <a:spcBef>
                <a:spcPct val="0"/>
              </a:spcBef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FOR DEBTS THAT ARE PAYABLE NOW (3 WEEKS)  AND IN THE FUTURE (RESONABLE).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-1167789">
            <a:off x="85320" y="209948"/>
            <a:ext cx="1536833" cy="1613089"/>
          </a:xfrm>
          <a:custGeom>
            <a:avLst/>
            <a:gdLst/>
            <a:ahLst/>
            <a:cxnLst/>
            <a:rect r="r" b="b" t="t" l="l"/>
            <a:pathLst>
              <a:path h="1613089" w="1536833">
                <a:moveTo>
                  <a:pt x="0" y="0"/>
                </a:moveTo>
                <a:lnTo>
                  <a:pt x="1536834" y="0"/>
                </a:lnTo>
                <a:lnTo>
                  <a:pt x="1536834" y="1613088"/>
                </a:lnTo>
                <a:lnTo>
                  <a:pt x="0" y="16130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1B69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84056" y="1429587"/>
            <a:ext cx="7930565" cy="9068213"/>
          </a:xfrm>
          <a:custGeom>
            <a:avLst/>
            <a:gdLst/>
            <a:ahLst/>
            <a:cxnLst/>
            <a:rect r="r" b="b" t="t" l="l"/>
            <a:pathLst>
              <a:path h="9068213" w="7930565">
                <a:moveTo>
                  <a:pt x="0" y="0"/>
                </a:moveTo>
                <a:lnTo>
                  <a:pt x="7930565" y="0"/>
                </a:lnTo>
                <a:lnTo>
                  <a:pt x="7930565" y="9068213"/>
                </a:lnTo>
                <a:lnTo>
                  <a:pt x="0" y="90682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334337"/>
            <a:ext cx="9018561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BANKRUPTCY 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36147" y="4148082"/>
            <a:ext cx="9018561" cy="243814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820421" indent="-410210" lvl="1">
              <a:lnSpc>
                <a:spcPts val="4712"/>
              </a:lnSpc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OTHERS THAT CAN APPLY - DEBTOR </a:t>
            </a:r>
          </a:p>
          <a:p>
            <a:pPr algn="l">
              <a:lnSpc>
                <a:spcPts val="4712"/>
              </a:lnSpc>
            </a:pPr>
          </a:p>
          <a:p>
            <a:pPr algn="l" marL="820421" indent="-410210" lvl="1">
              <a:lnSpc>
                <a:spcPts val="4712"/>
              </a:lnSpc>
              <a:spcBef>
                <a:spcPct val="0"/>
              </a:spcBef>
              <a:buFont typeface="Arial"/>
              <a:buChar char="•"/>
            </a:pPr>
            <a:r>
              <a:rPr lang="en-US" sz="3800" spc="-220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FREE’S THEM FROM DEBT AND STOPS THE PRESSURE. 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-1167789">
            <a:off x="85320" y="209948"/>
            <a:ext cx="1536833" cy="1613089"/>
          </a:xfrm>
          <a:custGeom>
            <a:avLst/>
            <a:gdLst/>
            <a:ahLst/>
            <a:cxnLst/>
            <a:rect r="r" b="b" t="t" l="l"/>
            <a:pathLst>
              <a:path h="1613089" w="1536833">
                <a:moveTo>
                  <a:pt x="0" y="0"/>
                </a:moveTo>
                <a:lnTo>
                  <a:pt x="1536834" y="0"/>
                </a:lnTo>
                <a:lnTo>
                  <a:pt x="1536834" y="1613088"/>
                </a:lnTo>
                <a:lnTo>
                  <a:pt x="0" y="16130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2A1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2305374"/>
            <a:ext cx="6050270" cy="5676253"/>
          </a:xfrm>
          <a:custGeom>
            <a:avLst/>
            <a:gdLst/>
            <a:ahLst/>
            <a:cxnLst/>
            <a:rect r="r" b="b" t="t" l="l"/>
            <a:pathLst>
              <a:path h="5676253" w="6050270">
                <a:moveTo>
                  <a:pt x="0" y="0"/>
                </a:moveTo>
                <a:lnTo>
                  <a:pt x="6050270" y="0"/>
                </a:lnTo>
                <a:lnTo>
                  <a:pt x="6050270" y="5676252"/>
                </a:lnTo>
                <a:lnTo>
                  <a:pt x="0" y="56762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7213969" y="354654"/>
            <a:ext cx="9746927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PROCESS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355318" y="2956086"/>
            <a:ext cx="9746927" cy="860398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983"/>
              </a:lnSpc>
            </a:pPr>
            <a:r>
              <a:rPr lang="en-US" sz="4464" spc="-258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PETITION - CREDITOR WILL FILE A PETITION.</a:t>
            </a:r>
          </a:p>
          <a:p>
            <a:pPr algn="l">
              <a:lnSpc>
                <a:spcPts val="10983"/>
              </a:lnSpc>
            </a:pPr>
            <a:r>
              <a:rPr lang="en-US" sz="4464" spc="-258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 S.267 APPLIES - AT BANKRUPTCY    LEVEL - £5,000 POUNDS. </a:t>
            </a:r>
          </a:p>
          <a:p>
            <a:pPr algn="l">
              <a:lnSpc>
                <a:spcPts val="5536"/>
              </a:lnSpc>
            </a:pPr>
          </a:p>
          <a:p>
            <a:pPr algn="l">
              <a:lnSpc>
                <a:spcPts val="5536"/>
              </a:lnSpc>
              <a:spcBef>
                <a:spcPct val="0"/>
              </a:spcBef>
            </a:pPr>
          </a:p>
          <a:p>
            <a:pPr algn="l">
              <a:lnSpc>
                <a:spcPts val="5536"/>
              </a:lnSpc>
              <a:spcBef>
                <a:spcPct val="0"/>
              </a:spcBef>
            </a:pPr>
          </a:p>
          <a:p>
            <a:pPr algn="l">
              <a:lnSpc>
                <a:spcPts val="5536"/>
              </a:lnSpc>
              <a:spcBef>
                <a:spcPct val="0"/>
              </a:spcBef>
            </a:pP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-385077" y="8333556"/>
            <a:ext cx="1984265" cy="992133"/>
          </a:xfrm>
          <a:custGeom>
            <a:avLst/>
            <a:gdLst/>
            <a:ahLst/>
            <a:cxnLst/>
            <a:rect r="r" b="b" t="t" l="l"/>
            <a:pathLst>
              <a:path h="992133" w="1984265">
                <a:moveTo>
                  <a:pt x="0" y="0"/>
                </a:moveTo>
                <a:lnTo>
                  <a:pt x="1984265" y="0"/>
                </a:lnTo>
                <a:lnTo>
                  <a:pt x="1984265" y="992132"/>
                </a:lnTo>
                <a:lnTo>
                  <a:pt x="0" y="9921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2A1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2305374"/>
            <a:ext cx="6050270" cy="5676253"/>
          </a:xfrm>
          <a:custGeom>
            <a:avLst/>
            <a:gdLst/>
            <a:ahLst/>
            <a:cxnLst/>
            <a:rect r="r" b="b" t="t" l="l"/>
            <a:pathLst>
              <a:path h="5676253" w="6050270">
                <a:moveTo>
                  <a:pt x="0" y="0"/>
                </a:moveTo>
                <a:lnTo>
                  <a:pt x="6050270" y="0"/>
                </a:lnTo>
                <a:lnTo>
                  <a:pt x="6050270" y="5676252"/>
                </a:lnTo>
                <a:lnTo>
                  <a:pt x="0" y="56762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7213969" y="354654"/>
            <a:ext cx="9746927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PROCESS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355318" y="2956086"/>
            <a:ext cx="9746927" cy="40861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983"/>
              </a:lnSpc>
              <a:spcBef>
                <a:spcPct val="0"/>
              </a:spcBef>
            </a:pPr>
            <a:r>
              <a:rPr lang="en-US" sz="4464" spc="-258" u="sng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STEP 2 </a:t>
            </a:r>
            <a:r>
              <a:rPr lang="en-US" sz="4464" spc="-258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- S.268 - STATUTORY DEMAND OR UNSUCCESSFUL ENFORCEMENT OF JUDGEMENT.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-385077" y="8333556"/>
            <a:ext cx="1984265" cy="992133"/>
          </a:xfrm>
          <a:custGeom>
            <a:avLst/>
            <a:gdLst/>
            <a:ahLst/>
            <a:cxnLst/>
            <a:rect r="r" b="b" t="t" l="l"/>
            <a:pathLst>
              <a:path h="992133" w="1984265">
                <a:moveTo>
                  <a:pt x="0" y="0"/>
                </a:moveTo>
                <a:lnTo>
                  <a:pt x="1984265" y="0"/>
                </a:lnTo>
                <a:lnTo>
                  <a:pt x="1984265" y="992132"/>
                </a:lnTo>
                <a:lnTo>
                  <a:pt x="0" y="9921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2A1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2305374"/>
            <a:ext cx="6050270" cy="5676253"/>
          </a:xfrm>
          <a:custGeom>
            <a:avLst/>
            <a:gdLst/>
            <a:ahLst/>
            <a:cxnLst/>
            <a:rect r="r" b="b" t="t" l="l"/>
            <a:pathLst>
              <a:path h="5676253" w="6050270">
                <a:moveTo>
                  <a:pt x="0" y="0"/>
                </a:moveTo>
                <a:lnTo>
                  <a:pt x="6050270" y="0"/>
                </a:lnTo>
                <a:lnTo>
                  <a:pt x="6050270" y="5676252"/>
                </a:lnTo>
                <a:lnTo>
                  <a:pt x="0" y="56762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7213969" y="354654"/>
            <a:ext cx="9746927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PROCESS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355318" y="2956086"/>
            <a:ext cx="9746927" cy="686745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0983"/>
              </a:lnSpc>
              <a:spcBef>
                <a:spcPct val="0"/>
              </a:spcBef>
            </a:pPr>
            <a:r>
              <a:rPr lang="en-US" sz="4464" spc="-258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STATUTORY DEMAND - NO MINMUM AMOUNT - WHOLE DEBT IS OWED OR BANKRUPTCY LEVEL.</a:t>
            </a:r>
          </a:p>
          <a:p>
            <a:pPr algn="l">
              <a:lnSpc>
                <a:spcPts val="10983"/>
              </a:lnSpc>
              <a:spcBef>
                <a:spcPct val="0"/>
              </a:spcBef>
            </a:pPr>
            <a:r>
              <a:rPr lang="en-US" sz="4464" spc="-258" strike="noStrike" u="none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PAYABLE NOW (3 WEEKS) OR IN FUTURE (PROSPECT TO PAY BACK)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-385077" y="8333556"/>
            <a:ext cx="1984265" cy="992133"/>
          </a:xfrm>
          <a:custGeom>
            <a:avLst/>
            <a:gdLst/>
            <a:ahLst/>
            <a:cxnLst/>
            <a:rect r="r" b="b" t="t" l="l"/>
            <a:pathLst>
              <a:path h="992133" w="1984265">
                <a:moveTo>
                  <a:pt x="0" y="0"/>
                </a:moveTo>
                <a:lnTo>
                  <a:pt x="1984265" y="0"/>
                </a:lnTo>
                <a:lnTo>
                  <a:pt x="1984265" y="992132"/>
                </a:lnTo>
                <a:lnTo>
                  <a:pt x="0" y="9921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82A1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2305374"/>
            <a:ext cx="6050270" cy="5676253"/>
          </a:xfrm>
          <a:custGeom>
            <a:avLst/>
            <a:gdLst/>
            <a:ahLst/>
            <a:cxnLst/>
            <a:rect r="r" b="b" t="t" l="l"/>
            <a:pathLst>
              <a:path h="5676253" w="6050270">
                <a:moveTo>
                  <a:pt x="0" y="0"/>
                </a:moveTo>
                <a:lnTo>
                  <a:pt x="6050270" y="0"/>
                </a:lnTo>
                <a:lnTo>
                  <a:pt x="6050270" y="5676252"/>
                </a:lnTo>
                <a:lnTo>
                  <a:pt x="0" y="567625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7213969" y="354654"/>
            <a:ext cx="9746927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PROCESS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7355318" y="2956086"/>
            <a:ext cx="9746927" cy="547680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963933" indent="-481967" lvl="1">
              <a:lnSpc>
                <a:spcPts val="10983"/>
              </a:lnSpc>
              <a:buFont typeface="Arial"/>
              <a:buChar char="•"/>
            </a:pPr>
            <a:r>
              <a:rPr lang="en-US" sz="4464" spc="-258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DEBTOR CAN ALSO APPLY FOR BANKRUPTCY - DEBT FREE AFTER 1 YEAR. </a:t>
            </a:r>
          </a:p>
          <a:p>
            <a:pPr algn="l" marL="963933" indent="-481967" lvl="1">
              <a:lnSpc>
                <a:spcPts val="10983"/>
              </a:lnSpc>
              <a:spcBef>
                <a:spcPct val="0"/>
              </a:spcBef>
              <a:buFont typeface="Arial"/>
              <a:buChar char="•"/>
            </a:pPr>
            <a:r>
              <a:rPr lang="en-US" sz="4464" spc="-258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RELIEVES PRESSURE.</a:t>
            </a:r>
          </a:p>
        </p:txBody>
      </p:sp>
      <p:sp>
        <p:nvSpPr>
          <p:cNvPr name="Freeform 5" id="5"/>
          <p:cNvSpPr/>
          <p:nvPr/>
        </p:nvSpPr>
        <p:spPr>
          <a:xfrm flipH="false" flipV="false" rot="0">
            <a:off x="-385077" y="8333556"/>
            <a:ext cx="1984265" cy="992133"/>
          </a:xfrm>
          <a:custGeom>
            <a:avLst/>
            <a:gdLst/>
            <a:ahLst/>
            <a:cxnLst/>
            <a:rect r="r" b="b" t="t" l="l"/>
            <a:pathLst>
              <a:path h="992133" w="1984265">
                <a:moveTo>
                  <a:pt x="0" y="0"/>
                </a:moveTo>
                <a:lnTo>
                  <a:pt x="1984265" y="0"/>
                </a:lnTo>
                <a:lnTo>
                  <a:pt x="1984265" y="992132"/>
                </a:lnTo>
                <a:lnTo>
                  <a:pt x="0" y="99213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1B69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84056" y="1429587"/>
            <a:ext cx="7930565" cy="9068213"/>
          </a:xfrm>
          <a:custGeom>
            <a:avLst/>
            <a:gdLst/>
            <a:ahLst/>
            <a:cxnLst/>
            <a:rect r="r" b="b" t="t" l="l"/>
            <a:pathLst>
              <a:path h="9068213" w="7930565">
                <a:moveTo>
                  <a:pt x="0" y="0"/>
                </a:moveTo>
                <a:lnTo>
                  <a:pt x="7930565" y="0"/>
                </a:lnTo>
                <a:lnTo>
                  <a:pt x="7930565" y="9068213"/>
                </a:lnTo>
                <a:lnTo>
                  <a:pt x="0" y="90682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334337"/>
            <a:ext cx="9018561" cy="132931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9153"/>
              </a:lnSpc>
              <a:spcBef>
                <a:spcPct val="0"/>
              </a:spcBef>
            </a:pPr>
            <a:r>
              <a:rPr lang="en-US" sz="81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HOW TO APPLY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-1167789">
            <a:off x="85320" y="209948"/>
            <a:ext cx="1536833" cy="1613089"/>
          </a:xfrm>
          <a:custGeom>
            <a:avLst/>
            <a:gdLst/>
            <a:ahLst/>
            <a:cxnLst/>
            <a:rect r="r" b="b" t="t" l="l"/>
            <a:pathLst>
              <a:path h="1613089" w="1536833">
                <a:moveTo>
                  <a:pt x="0" y="0"/>
                </a:moveTo>
                <a:lnTo>
                  <a:pt x="1536834" y="0"/>
                </a:lnTo>
                <a:lnTo>
                  <a:pt x="1536834" y="1613088"/>
                </a:lnTo>
                <a:lnTo>
                  <a:pt x="0" y="161308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475845" y="2784793"/>
            <a:ext cx="8571416" cy="74688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1122679" indent="-561340" lvl="1">
              <a:lnSpc>
                <a:spcPts val="7279"/>
              </a:lnSpc>
              <a:buFont typeface="Arial"/>
              <a:buChar char="•"/>
            </a:pPr>
            <a:r>
              <a:rPr lang="en-US" b="true" sz="5199">
                <a:solidFill>
                  <a:srgbClr val="000000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Depends on location and how much owed (Online or county court) </a:t>
            </a:r>
          </a:p>
          <a:p>
            <a:pPr algn="ctr">
              <a:lnSpc>
                <a:spcPts val="7279"/>
              </a:lnSpc>
            </a:pPr>
          </a:p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Need pay deposit for OR but this will be refunded - legal fees.</a:t>
            </a:r>
          </a:p>
        </p:txBody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1B69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84056" y="1429587"/>
            <a:ext cx="7930565" cy="9068213"/>
          </a:xfrm>
          <a:custGeom>
            <a:avLst/>
            <a:gdLst/>
            <a:ahLst/>
            <a:cxnLst/>
            <a:rect r="r" b="b" t="t" l="l"/>
            <a:pathLst>
              <a:path h="9068213" w="7930565">
                <a:moveTo>
                  <a:pt x="0" y="0"/>
                </a:moveTo>
                <a:lnTo>
                  <a:pt x="7930565" y="0"/>
                </a:lnTo>
                <a:lnTo>
                  <a:pt x="7930565" y="9068213"/>
                </a:lnTo>
                <a:lnTo>
                  <a:pt x="0" y="9068213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853737" y="-95250"/>
            <a:ext cx="9018561" cy="274701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HOW TO APPLY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-1167789">
            <a:off x="85320" y="209948"/>
            <a:ext cx="1536833" cy="1613089"/>
          </a:xfrm>
          <a:custGeom>
            <a:avLst/>
            <a:gdLst/>
            <a:ahLst/>
            <a:cxnLst/>
            <a:rect r="r" b="b" t="t" l="l"/>
            <a:pathLst>
              <a:path h="1613089" w="1536833">
                <a:moveTo>
                  <a:pt x="0" y="0"/>
                </a:moveTo>
                <a:lnTo>
                  <a:pt x="1536834" y="0"/>
                </a:lnTo>
                <a:lnTo>
                  <a:pt x="1536834" y="1613088"/>
                </a:lnTo>
                <a:lnTo>
                  <a:pt x="0" y="1613088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2721423"/>
            <a:ext cx="9337291" cy="74688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Petition can be turned down if the company has offered other elements such as secured debt or to put it right. </a:t>
            </a:r>
          </a:p>
          <a:p>
            <a:pPr algn="ctr">
              <a:lnSpc>
                <a:spcPts val="7279"/>
              </a:lnSpc>
            </a:pPr>
          </a:p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Application of debtor decided by Adjudicator.</a:t>
            </a:r>
          </a:p>
        </p:txBody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1B69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84056" y="1429587"/>
            <a:ext cx="7930565" cy="9068213"/>
          </a:xfrm>
          <a:custGeom>
            <a:avLst/>
            <a:gdLst/>
            <a:ahLst/>
            <a:cxnLst/>
            <a:rect r="r" b="b" t="t" l="l"/>
            <a:pathLst>
              <a:path h="9068213" w="7930565">
                <a:moveTo>
                  <a:pt x="0" y="0"/>
                </a:moveTo>
                <a:lnTo>
                  <a:pt x="7930565" y="0"/>
                </a:lnTo>
                <a:lnTo>
                  <a:pt x="7930565" y="9068213"/>
                </a:lnTo>
                <a:lnTo>
                  <a:pt x="0" y="90682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334337"/>
            <a:ext cx="9018561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AFTER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-1167789">
            <a:off x="85320" y="209948"/>
            <a:ext cx="1536833" cy="1613089"/>
          </a:xfrm>
          <a:custGeom>
            <a:avLst/>
            <a:gdLst/>
            <a:ahLst/>
            <a:cxnLst/>
            <a:rect r="r" b="b" t="t" l="l"/>
            <a:pathLst>
              <a:path h="1613089" w="1536833">
                <a:moveTo>
                  <a:pt x="0" y="0"/>
                </a:moveTo>
                <a:lnTo>
                  <a:pt x="1536834" y="0"/>
                </a:lnTo>
                <a:lnTo>
                  <a:pt x="1536834" y="1613088"/>
                </a:lnTo>
                <a:lnTo>
                  <a:pt x="0" y="16130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296932" y="2996026"/>
            <a:ext cx="9145910" cy="6544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Or becomes the Trustee or a liquidator can. </a:t>
            </a:r>
          </a:p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They decide what property can be handed over or kept.</a:t>
            </a:r>
          </a:p>
          <a:p>
            <a:pPr algn="ctr">
              <a:lnSpc>
                <a:spcPts val="7279"/>
              </a:lnSpc>
            </a:pPr>
          </a:p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เอฟซี เรนโบว์ Bold"/>
                <a:ea typeface="เอฟซี เรนโบว์ Bold"/>
                <a:cs typeface="เอฟซี เรนโบว์ Bold"/>
                <a:sym typeface="เอฟซี เรนโบว์ Bold"/>
              </a:rPr>
              <a:t>S.285(3) Applies</a:t>
            </a:r>
          </a:p>
        </p:txBody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1B69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84056" y="1429587"/>
            <a:ext cx="7930565" cy="9068213"/>
          </a:xfrm>
          <a:custGeom>
            <a:avLst/>
            <a:gdLst/>
            <a:ahLst/>
            <a:cxnLst/>
            <a:rect r="r" b="b" t="t" l="l"/>
            <a:pathLst>
              <a:path h="9068213" w="7930565">
                <a:moveTo>
                  <a:pt x="0" y="0"/>
                </a:moveTo>
                <a:lnTo>
                  <a:pt x="7930565" y="0"/>
                </a:lnTo>
                <a:lnTo>
                  <a:pt x="7930565" y="9068213"/>
                </a:lnTo>
                <a:lnTo>
                  <a:pt x="0" y="90682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334337"/>
            <a:ext cx="9018561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AFTER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-1167789">
            <a:off x="85320" y="209948"/>
            <a:ext cx="1536833" cy="1613089"/>
          </a:xfrm>
          <a:custGeom>
            <a:avLst/>
            <a:gdLst/>
            <a:ahLst/>
            <a:cxnLst/>
            <a:rect r="r" b="b" t="t" l="l"/>
            <a:pathLst>
              <a:path h="1613089" w="1536833">
                <a:moveTo>
                  <a:pt x="0" y="0"/>
                </a:moveTo>
                <a:lnTo>
                  <a:pt x="1536834" y="0"/>
                </a:lnTo>
                <a:lnTo>
                  <a:pt x="1536834" y="1613088"/>
                </a:lnTo>
                <a:lnTo>
                  <a:pt x="0" y="16130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1028700" y="3237066"/>
            <a:ext cx="9844250" cy="64306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Some assets will not pass to the trustee - </a:t>
            </a:r>
          </a:p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S.283(2)(A) - excluding replacement. </a:t>
            </a:r>
          </a:p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S.283(2)(B) </a:t>
            </a:r>
          </a:p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Court order in relation to home. </a:t>
            </a:r>
          </a:p>
        </p:txBody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01B69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1284056" y="1429587"/>
            <a:ext cx="7930565" cy="9068213"/>
          </a:xfrm>
          <a:custGeom>
            <a:avLst/>
            <a:gdLst/>
            <a:ahLst/>
            <a:cxnLst/>
            <a:rect r="r" b="b" t="t" l="l"/>
            <a:pathLst>
              <a:path h="9068213" w="7930565">
                <a:moveTo>
                  <a:pt x="0" y="0"/>
                </a:moveTo>
                <a:lnTo>
                  <a:pt x="7930565" y="0"/>
                </a:lnTo>
                <a:lnTo>
                  <a:pt x="7930565" y="9068213"/>
                </a:lnTo>
                <a:lnTo>
                  <a:pt x="0" y="906821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028700" y="1334337"/>
            <a:ext cx="9018561" cy="146113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10169"/>
              </a:lnSpc>
              <a:spcBef>
                <a:spcPct val="0"/>
              </a:spcBef>
            </a:pPr>
            <a:r>
              <a:rPr lang="en-US" sz="9000" u="sng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AFTER </a:t>
            </a:r>
          </a:p>
        </p:txBody>
      </p:sp>
      <p:sp>
        <p:nvSpPr>
          <p:cNvPr name="Freeform 4" id="4"/>
          <p:cNvSpPr/>
          <p:nvPr/>
        </p:nvSpPr>
        <p:spPr>
          <a:xfrm flipH="false" flipV="false" rot="-1167789">
            <a:off x="85320" y="209948"/>
            <a:ext cx="1536833" cy="1613089"/>
          </a:xfrm>
          <a:custGeom>
            <a:avLst/>
            <a:gdLst/>
            <a:ahLst/>
            <a:cxnLst/>
            <a:rect r="r" b="b" t="t" l="l"/>
            <a:pathLst>
              <a:path h="1613089" w="1536833">
                <a:moveTo>
                  <a:pt x="0" y="0"/>
                </a:moveTo>
                <a:lnTo>
                  <a:pt x="1536834" y="0"/>
                </a:lnTo>
                <a:lnTo>
                  <a:pt x="1536834" y="1613088"/>
                </a:lnTo>
                <a:lnTo>
                  <a:pt x="0" y="161308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5" id="5"/>
          <p:cNvSpPr txBox="true"/>
          <p:nvPr/>
        </p:nvSpPr>
        <p:spPr>
          <a:xfrm rot="0">
            <a:off x="2059570" y="3089203"/>
            <a:ext cx="6956822" cy="273494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Can make an income. </a:t>
            </a:r>
          </a:p>
          <a:p>
            <a:pPr algn="ctr">
              <a:lnSpc>
                <a:spcPts val="7279"/>
              </a:lnSpc>
            </a:pPr>
          </a:p>
          <a:p>
            <a:pPr algn="ctr">
              <a:lnSpc>
                <a:spcPts val="7279"/>
              </a:lnSpc>
            </a:pPr>
            <a:r>
              <a:rPr lang="en-US" sz="5199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S310 applies here. </a:t>
            </a:r>
          </a:p>
        </p:txBody>
      </p:sp>
    </p:spTree>
  </p:cSld>
  <p:clrMapOvr>
    <a:masterClrMapping/>
  </p:clrMapOvr>
</p:sld>
</file>

<file path=ppt/slides/slide1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DA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7122345" cy="8229600"/>
          </a:xfrm>
          <a:custGeom>
            <a:avLst/>
            <a:gdLst/>
            <a:ahLst/>
            <a:cxnLst/>
            <a:rect r="r" b="b" t="t" l="l"/>
            <a:pathLst>
              <a:path h="8229600" w="7122345">
                <a:moveTo>
                  <a:pt x="0" y="0"/>
                </a:moveTo>
                <a:lnTo>
                  <a:pt x="7122345" y="0"/>
                </a:lnTo>
                <a:lnTo>
                  <a:pt x="712234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575905" y="6322533"/>
            <a:ext cx="1892961" cy="2344884"/>
          </a:xfrm>
          <a:custGeom>
            <a:avLst/>
            <a:gdLst/>
            <a:ahLst/>
            <a:cxnLst/>
            <a:rect r="r" b="b" t="t" l="l"/>
            <a:pathLst>
              <a:path h="2344884" w="1892961">
                <a:moveTo>
                  <a:pt x="0" y="0"/>
                </a:moveTo>
                <a:lnTo>
                  <a:pt x="1892961" y="0"/>
                </a:lnTo>
                <a:lnTo>
                  <a:pt x="1892961" y="2344884"/>
                </a:lnTo>
                <a:lnTo>
                  <a:pt x="0" y="23448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8486372" y="3602517"/>
            <a:ext cx="8772928" cy="18801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83"/>
              </a:lnSpc>
            </a:pPr>
            <a:r>
              <a:rPr lang="en-US" sz="9988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REMAINING 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8486372" y="5349364"/>
            <a:ext cx="8186461" cy="973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912"/>
              </a:lnSpc>
              <a:spcBef>
                <a:spcPct val="0"/>
              </a:spcBef>
            </a:pPr>
            <a:r>
              <a:rPr lang="en-US" sz="5574" spc="-323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PRE RECORDING 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10595338" y="1821986"/>
            <a:ext cx="1984265" cy="992133"/>
          </a:xfrm>
          <a:custGeom>
            <a:avLst/>
            <a:gdLst/>
            <a:ahLst/>
            <a:cxnLst/>
            <a:rect r="r" b="b" t="t" l="l"/>
            <a:pathLst>
              <a:path h="992133" w="1984265">
                <a:moveTo>
                  <a:pt x="0" y="0"/>
                </a:moveTo>
                <a:lnTo>
                  <a:pt x="1984265" y="0"/>
                </a:lnTo>
                <a:lnTo>
                  <a:pt x="1984265" y="992132"/>
                </a:lnTo>
                <a:lnTo>
                  <a:pt x="0" y="9921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1167789">
            <a:off x="11718905" y="7456230"/>
            <a:ext cx="2307862" cy="2422375"/>
          </a:xfrm>
          <a:custGeom>
            <a:avLst/>
            <a:gdLst/>
            <a:ahLst/>
            <a:cxnLst/>
            <a:rect r="r" b="b" t="t" l="l"/>
            <a:pathLst>
              <a:path h="2422375" w="2307862">
                <a:moveTo>
                  <a:pt x="0" y="0"/>
                </a:moveTo>
                <a:lnTo>
                  <a:pt x="2307862" y="0"/>
                </a:lnTo>
                <a:lnTo>
                  <a:pt x="2307862" y="2422375"/>
                </a:lnTo>
                <a:lnTo>
                  <a:pt x="0" y="242237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572492" y="768690"/>
            <a:ext cx="1797515" cy="862807"/>
          </a:xfrm>
          <a:custGeom>
            <a:avLst/>
            <a:gdLst/>
            <a:ahLst/>
            <a:cxnLst/>
            <a:rect r="r" b="b" t="t" l="l"/>
            <a:pathLst>
              <a:path h="862807" w="1797515">
                <a:moveTo>
                  <a:pt x="0" y="0"/>
                </a:moveTo>
                <a:lnTo>
                  <a:pt x="1797515" y="0"/>
                </a:lnTo>
                <a:lnTo>
                  <a:pt x="1797515" y="862807"/>
                </a:lnTo>
                <a:lnTo>
                  <a:pt x="0" y="86280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DA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028700" y="1028700"/>
            <a:ext cx="7122345" cy="8229600"/>
          </a:xfrm>
          <a:custGeom>
            <a:avLst/>
            <a:gdLst/>
            <a:ahLst/>
            <a:cxnLst/>
            <a:rect r="r" b="b" t="t" l="l"/>
            <a:pathLst>
              <a:path h="8229600" w="7122345">
                <a:moveTo>
                  <a:pt x="0" y="0"/>
                </a:moveTo>
                <a:lnTo>
                  <a:pt x="7122345" y="0"/>
                </a:lnTo>
                <a:lnTo>
                  <a:pt x="7122345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6575905" y="6322533"/>
            <a:ext cx="1892961" cy="2344884"/>
          </a:xfrm>
          <a:custGeom>
            <a:avLst/>
            <a:gdLst/>
            <a:ahLst/>
            <a:cxnLst/>
            <a:rect r="r" b="b" t="t" l="l"/>
            <a:pathLst>
              <a:path h="2344884" w="1892961">
                <a:moveTo>
                  <a:pt x="0" y="0"/>
                </a:moveTo>
                <a:lnTo>
                  <a:pt x="1892961" y="0"/>
                </a:lnTo>
                <a:lnTo>
                  <a:pt x="1892961" y="2344884"/>
                </a:lnTo>
                <a:lnTo>
                  <a:pt x="0" y="23448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8486372" y="3602517"/>
            <a:ext cx="8772928" cy="188019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13983"/>
              </a:lnSpc>
            </a:pPr>
            <a:r>
              <a:rPr lang="en-US" sz="9988">
                <a:solidFill>
                  <a:srgbClr val="000000"/>
                </a:solidFill>
                <a:latin typeface="Mango AC"/>
                <a:ea typeface="Mango AC"/>
                <a:cs typeface="Mango AC"/>
                <a:sym typeface="Mango AC"/>
              </a:rPr>
              <a:t>THANK YOU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8486372" y="5349364"/>
            <a:ext cx="8186461" cy="97316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912"/>
              </a:lnSpc>
              <a:spcBef>
                <a:spcPct val="0"/>
              </a:spcBef>
            </a:pPr>
            <a:r>
              <a:rPr lang="en-US" sz="5574" spc="-323">
                <a:solidFill>
                  <a:srgbClr val="000000"/>
                </a:solidFill>
                <a:latin typeface="เอฟซี เรนโบว์"/>
                <a:ea typeface="เอฟซี เรนโบว์"/>
                <a:cs typeface="เอฟซี เรนโบว์"/>
                <a:sym typeface="เอฟซี เรนโบว์"/>
              </a:rPr>
              <a:t>ANY QUESTIONS?</a:t>
            </a:r>
          </a:p>
        </p:txBody>
      </p:sp>
      <p:sp>
        <p:nvSpPr>
          <p:cNvPr name="Freeform 6" id="6"/>
          <p:cNvSpPr/>
          <p:nvPr/>
        </p:nvSpPr>
        <p:spPr>
          <a:xfrm flipH="false" flipV="false" rot="0">
            <a:off x="10595338" y="1821986"/>
            <a:ext cx="1984265" cy="992133"/>
          </a:xfrm>
          <a:custGeom>
            <a:avLst/>
            <a:gdLst/>
            <a:ahLst/>
            <a:cxnLst/>
            <a:rect r="r" b="b" t="t" l="l"/>
            <a:pathLst>
              <a:path h="992133" w="1984265">
                <a:moveTo>
                  <a:pt x="0" y="0"/>
                </a:moveTo>
                <a:lnTo>
                  <a:pt x="1984265" y="0"/>
                </a:lnTo>
                <a:lnTo>
                  <a:pt x="1984265" y="992132"/>
                </a:lnTo>
                <a:lnTo>
                  <a:pt x="0" y="99213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-1167789">
            <a:off x="11718905" y="7456230"/>
            <a:ext cx="2307862" cy="2422375"/>
          </a:xfrm>
          <a:custGeom>
            <a:avLst/>
            <a:gdLst/>
            <a:ahLst/>
            <a:cxnLst/>
            <a:rect r="r" b="b" t="t" l="l"/>
            <a:pathLst>
              <a:path h="2422375" w="2307862">
                <a:moveTo>
                  <a:pt x="0" y="0"/>
                </a:moveTo>
                <a:lnTo>
                  <a:pt x="2307862" y="0"/>
                </a:lnTo>
                <a:lnTo>
                  <a:pt x="2307862" y="2422375"/>
                </a:lnTo>
                <a:lnTo>
                  <a:pt x="0" y="242237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572492" y="768690"/>
            <a:ext cx="1797515" cy="862807"/>
          </a:xfrm>
          <a:custGeom>
            <a:avLst/>
            <a:gdLst/>
            <a:ahLst/>
            <a:cxnLst/>
            <a:rect r="r" b="b" t="t" l="l"/>
            <a:pathLst>
              <a:path h="862807" w="1797515">
                <a:moveTo>
                  <a:pt x="0" y="0"/>
                </a:moveTo>
                <a:lnTo>
                  <a:pt x="1797515" y="0"/>
                </a:lnTo>
                <a:lnTo>
                  <a:pt x="1797515" y="862807"/>
                </a:lnTo>
                <a:lnTo>
                  <a:pt x="0" y="86280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DAGjY7R_YJE</dc:identifier>
  <dcterms:modified xsi:type="dcterms:W3CDTF">2011-08-01T06:04:30Z</dcterms:modified>
  <cp:revision>1</cp:revision>
  <dc:title>How to manage your finances</dc:title>
</cp:coreProperties>
</file>